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57" r:id="rId3"/>
    <p:sldId id="328" r:id="rId4"/>
    <p:sldId id="284" r:id="rId5"/>
    <p:sldId id="327" r:id="rId6"/>
    <p:sldId id="329" r:id="rId7"/>
    <p:sldId id="356" r:id="rId8"/>
    <p:sldId id="330" r:id="rId9"/>
    <p:sldId id="347" r:id="rId10"/>
    <p:sldId id="348" r:id="rId11"/>
    <p:sldId id="349" r:id="rId12"/>
    <p:sldId id="350" r:id="rId13"/>
    <p:sldId id="332" r:id="rId14"/>
    <p:sldId id="333" r:id="rId15"/>
    <p:sldId id="351" r:id="rId16"/>
    <p:sldId id="352" r:id="rId17"/>
    <p:sldId id="353" r:id="rId18"/>
    <p:sldId id="354" r:id="rId19"/>
    <p:sldId id="355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114"/>
    <a:srgbClr val="0000FF"/>
    <a:srgbClr val="E6E6E4"/>
    <a:srgbClr val="D8D8D6"/>
    <a:srgbClr val="CCCCCA"/>
    <a:srgbClr val="B0B0AE"/>
    <a:srgbClr val="FFFFFC"/>
    <a:srgbClr val="864996"/>
    <a:srgbClr val="009900"/>
    <a:srgbClr val="5AC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14" autoAdjust="0"/>
  </p:normalViewPr>
  <p:slideViewPr>
    <p:cSldViewPr snapToGrid="0" showGuides="1">
      <p:cViewPr varScale="1">
        <p:scale>
          <a:sx n="64" d="100"/>
          <a:sy n="64" d="100"/>
        </p:scale>
        <p:origin x="72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2146658A-390F-445F-854F-AE08DC302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0971034-1A9F-48B2-BA76-74A2BC58B3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D317B0-9059-41CA-B8CA-DD71DCC851F8}" type="datetimeFigureOut">
              <a:rPr lang="ar-SA" smtClean="0"/>
              <a:t>04/03/44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8E6AD24-58F5-434F-9070-32BD99FD9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A71EFF-8EBE-45B4-9635-58B264A626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4A0609-8449-4DFC-BFE4-4549D289A17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928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DE79E-98C8-42B4-B234-735AB6B6D16C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B2C8-CB63-4063-ABAE-0558C61AFC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1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14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8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0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2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7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7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86B66-14A3-4B11-8DA7-645A21468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279FA3-BCDF-4C1B-8226-D342DEF1E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6FE40-0115-4FCC-A0A0-60A3D8BF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F770CE-E2CB-4E65-BAB3-148834FB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486E1D-9C58-4FDF-BB84-CB8FF9D6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DFE2604-7CE5-4543-BEBC-3EE3083A3B45}"/>
              </a:ext>
            </a:extLst>
          </p:cNvPr>
          <p:cNvGrpSpPr/>
          <p:nvPr userDrawn="1"/>
        </p:nvGrpSpPr>
        <p:grpSpPr>
          <a:xfrm>
            <a:off x="-703521" y="-20320"/>
            <a:ext cx="13352004" cy="6908800"/>
            <a:chOff x="-703521" y="-20320"/>
            <a:chExt cx="13352004" cy="6908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3002732-0ABB-4122-A3AF-B5247A4DBD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FE482D2-461A-4F8C-982B-BEA4233C21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75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B79FB-654C-4753-8771-1F7763C7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918390-3EC2-4CE2-940E-EA931859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1F9B5-A0DB-4201-9C30-7C07A448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BC0D3A-073D-455B-BB2E-99DD4C53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85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533156-D888-47FB-BADA-A877AA32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B17822-7F32-4585-B7A2-9645A777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DC8B18-A35D-4F19-9AB9-C74146A1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71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91822-BE5A-40F1-81CB-61FA2F4E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4C0B1F-379D-4CBC-B289-E1249666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D8CAFE-F3C9-4741-B033-87B55E9C7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A835A0-8CE5-481D-8755-D989267E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238702-F743-4A99-A9AB-2EC552F5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277A2-76A3-4C4E-B89E-F94F00D0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9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70C24-7028-4A70-BDA8-37BE0988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861D36-7CA3-470A-9B59-31608BD86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A643F1-C52C-46B3-A3CA-615FC79CC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EE7025-C942-4810-952F-0F00353B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94E513-B93A-4098-AAF2-CE7B427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88F7A4-0020-446E-ADAA-AED80285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69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E870B2-240A-49BE-AE51-2B012C6C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40FE22-2111-4CF0-900D-A641969EB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18599B-A3B3-4D19-AB8C-706B369D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D0B599-C4B4-4FA5-B1AB-92ECB9A8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B100F2-5FCC-42BC-9836-E827F8CB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443669-2874-4FFF-9A34-A468D2670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B837DD-6CFE-45EB-97C3-B6B2E941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165100-EA86-4945-8C02-7D3F408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0E7FA4-9AEB-483F-8F7A-104D873E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1B8FA7-5906-4270-A230-87300C95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2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35A47-5E88-4D20-80E8-7E0875AE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A53828-C793-4E99-AB6F-214D51B6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330D0-B56D-4F18-9166-63D0E04C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08D9D4-6CD5-42C3-BE1C-688336740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4998719" y="-20320"/>
            <a:ext cx="7649764" cy="20364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34175-C93E-41E8-8A9B-EA7C067B3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795" y="4821544"/>
            <a:ext cx="7649764" cy="2036456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6E089DA8-B6EB-468A-A1EF-00483557D46F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</a:t>
            </a:r>
            <a:r>
              <a:rPr lang="en-US" altLang="zh-CN" sz="105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4DBACB-2A7F-40B4-BE80-4B27CE6F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F1C17D4-C853-4823-ABA1-45F2FE8BA7F7}"/>
              </a:ext>
            </a:extLst>
          </p:cNvPr>
          <p:cNvGrpSpPr/>
          <p:nvPr userDrawn="1"/>
        </p:nvGrpSpPr>
        <p:grpSpPr>
          <a:xfrm flipH="1" flipV="1">
            <a:off x="-424121" y="-25400"/>
            <a:ext cx="13352004" cy="6908800"/>
            <a:chOff x="-703521" y="-20320"/>
            <a:chExt cx="13352004" cy="69088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73498E7-160F-4BED-849B-276B8B9C47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6581B38-7664-46C3-955F-93B335C7E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  <p:sp>
        <p:nvSpPr>
          <p:cNvPr id="10" name="文本框 16">
            <a:extLst>
              <a:ext uri="{FF2B5EF4-FFF2-40B4-BE49-F238E27FC236}">
                <a16:creationId xmlns:a16="http://schemas.microsoft.com/office/drawing/2014/main" id="{A3938929-59FD-46AB-A1AC-54CFC6FAD138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6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1BEC46-E9AA-4E69-B6CB-5ADD7BB063A3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02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content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42BD8AAC-0F9F-4739-BF81-BEC6F1500B71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03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Pre-event preparation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791197E7-80AE-4819-B77C-312D24AF79DB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04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execution plan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05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budget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C8CEB6-AF63-48DD-972E-589809CBE3B2}"/>
              </a:ext>
            </a:extLst>
          </p:cNvPr>
          <p:cNvSpPr txBox="1"/>
          <p:nvPr userDrawn="1"/>
        </p:nvSpPr>
        <p:spPr>
          <a:xfrm>
            <a:off x="0" y="6885632"/>
            <a:ext cx="3101648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定制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PPT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：静水流深工作室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QQ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276060523</a:t>
            </a: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微信：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whishile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电话：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18928897164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B1282-7CEB-4168-A78B-1679DB5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7B191-C743-4D40-8533-315027660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5AD159-D3C8-4471-9B0B-C25A2EE9C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5757C81-322E-4AFF-94FF-C1353B4F1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1DC95B-E7B5-4EDB-BA63-D07D77A99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8E089F-AD2A-4C34-83CA-EC0F7E49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E3A8E3-C4CE-4F7D-9FFC-E5B0570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9B8844-58D1-4534-BC02-DCC2275C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2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2F87CA-2B6A-4C96-B57A-3EB4B8F5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9E0A0C-018E-4066-B24C-04820563B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5C2E52-8E25-4E4B-B727-AF2E589AB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B229-CFD6-426A-A738-BB023DB7A3E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EBC27-DF93-4096-84A3-5162E0A95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E361-6D87-4147-A75E-36BEA591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C489A4F8-FD0D-4EE4-8F9B-532AE85EBCDD}"/>
              </a:ext>
            </a:extLst>
          </p:cNvPr>
          <p:cNvSpPr/>
          <p:nvPr/>
        </p:nvSpPr>
        <p:spPr>
          <a:xfrm>
            <a:off x="1889589" y="2197409"/>
            <a:ext cx="3063411" cy="3063411"/>
          </a:xfrm>
          <a:prstGeom prst="flowChartConnector">
            <a:avLst/>
          </a:prstGeom>
          <a:solidFill>
            <a:srgbClr val="F26B6D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BC27490A-F994-4FD4-9490-D589CE68E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787" y="3637908"/>
            <a:ext cx="4094624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U: 3	L:1</a:t>
            </a:r>
          </a:p>
          <a:p>
            <a:pPr lvl="0" algn="ctr">
              <a:lnSpc>
                <a:spcPct val="150000"/>
              </a:lnSpc>
            </a:pPr>
            <a:endParaRPr lang="en-US" altLang="zh-CN" dirty="0">
              <a:solidFill>
                <a:srgbClr val="E7E6E6">
                  <a:lumMod val="10000"/>
                </a:srgb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A279AE2E-2517-489E-9636-96EFC460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014" y="2560690"/>
            <a:ext cx="42461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Mega Goal 1</a:t>
            </a:r>
          </a:p>
          <a:p>
            <a:pPr lvl="0" algn="ctr"/>
            <a:r>
              <a:rPr lang="en-US" altLang="zh-CN" sz="3200" b="1" dirty="0">
                <a:solidFill>
                  <a:srgbClr val="864996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 &amp; discuss</a:t>
            </a:r>
            <a:endParaRPr lang="zh-CN" altLang="en-US" sz="3200" b="1" dirty="0">
              <a:solidFill>
                <a:srgbClr val="864996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04" y="2427564"/>
            <a:ext cx="2622979" cy="262297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27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A Journey to the Center of the Earth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6" y="1271587"/>
            <a:ext cx="3488778" cy="2732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99" y="3452648"/>
            <a:ext cx="2980011" cy="288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68" y="4288221"/>
            <a:ext cx="4063070" cy="20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Science Fiction 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2" y="142066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This is a type of  literature based on science . It had its beginnings in the late 19</a:t>
            </a:r>
            <a:r>
              <a:rPr lang="en-US" sz="3200" baseline="30000" dirty="0"/>
              <a:t>th</a:t>
            </a:r>
            <a:r>
              <a:rPr lang="en-US" sz="3200" dirty="0"/>
              <a:t> century.</a:t>
            </a:r>
          </a:p>
          <a:p>
            <a:r>
              <a:rPr lang="en-US" sz="3200" dirty="0"/>
              <a:t> At that time, things such as robots, space travel, and invasions from outer space were fantasies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02" y="1232338"/>
            <a:ext cx="4094131" cy="2543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59" y="4255668"/>
            <a:ext cx="4779274" cy="23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Saudi Arabia 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2" y="14206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Saudi Arabia  becomes first country to give a robot citizenship 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27" y="1073534"/>
            <a:ext cx="3350173" cy="23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86" y="3783724"/>
            <a:ext cx="4257676" cy="250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1642" y="39536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Saudi Arabia  -  first robot gets its first job at government . </a:t>
            </a:r>
          </a:p>
        </p:txBody>
      </p:sp>
    </p:spTree>
    <p:extLst>
      <p:ext uri="{BB962C8B-B14F-4D97-AF65-F5344CB8AC3E}">
        <p14:creationId xmlns:p14="http://schemas.microsoft.com/office/powerpoint/2010/main" val="228792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C489A4F8-FD0D-4EE4-8F9B-532AE85EBCDD}"/>
              </a:ext>
            </a:extLst>
          </p:cNvPr>
          <p:cNvSpPr/>
          <p:nvPr/>
        </p:nvSpPr>
        <p:spPr>
          <a:xfrm>
            <a:off x="1889589" y="2197409"/>
            <a:ext cx="3063411" cy="3063411"/>
          </a:xfrm>
          <a:prstGeom prst="flowChartConnector">
            <a:avLst/>
          </a:prstGeom>
          <a:solidFill>
            <a:srgbClr val="F26B6D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" name="流程图: 接点 12">
            <a:extLst>
              <a:ext uri="{FF2B5EF4-FFF2-40B4-BE49-F238E27FC236}">
                <a16:creationId xmlns:a16="http://schemas.microsoft.com/office/drawing/2014/main" id="{AF26AE4D-C6D2-44CD-AC97-3F307C25D956}"/>
              </a:ext>
            </a:extLst>
          </p:cNvPr>
          <p:cNvSpPr/>
          <p:nvPr/>
        </p:nvSpPr>
        <p:spPr>
          <a:xfrm>
            <a:off x="2525529" y="2955269"/>
            <a:ext cx="1791530" cy="1791530"/>
          </a:xfrm>
          <a:prstGeom prst="flowChartConnector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عنوان 2">
            <a:extLst>
              <a:ext uri="{FF2B5EF4-FFF2-40B4-BE49-F238E27FC236}">
                <a16:creationId xmlns:a16="http://schemas.microsoft.com/office/drawing/2014/main" id="{1DF02EE1-043F-4DBF-89DD-D746CE9173CA}"/>
              </a:ext>
            </a:extLst>
          </p:cNvPr>
          <p:cNvSpPr txBox="1">
            <a:spLocks/>
          </p:cNvSpPr>
          <p:nvPr/>
        </p:nvSpPr>
        <p:spPr>
          <a:xfrm>
            <a:off x="2376276" y="2707834"/>
            <a:ext cx="2090036" cy="1143200"/>
          </a:xfrm>
          <a:prstGeom prst="rect">
            <a:avLst/>
          </a:prstGeom>
        </p:spPr>
        <p:txBody>
          <a:bodyPr>
            <a:prstTxWarp prst="textArch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Listening Time</a:t>
            </a:r>
            <a:endParaRPr lang="ar-SA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86" y="1986455"/>
            <a:ext cx="3996173" cy="39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1783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813" y="687233"/>
            <a:ext cx="7798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itchFamily="2" charset="0"/>
                <a:cs typeface="MV Boli" pitchFamily="2" charset="0"/>
              </a:rPr>
              <a:t>Find the sentences that talk about the future and the ones that talk about the past.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19" y="640343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331" y="1518231"/>
            <a:ext cx="5160752" cy="52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0170" y="2189813"/>
            <a:ext cx="3589281" cy="394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5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813" y="687233"/>
            <a:ext cx="7798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itchFamily="2" charset="0"/>
                <a:cs typeface="MV Boli" pitchFamily="2" charset="0"/>
              </a:rPr>
              <a:t>Find the sentences that talk about the future and the ones that talk about the past.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19" y="640343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331" y="1518231"/>
            <a:ext cx="5160752" cy="52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3643" y="1850119"/>
            <a:ext cx="4900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Jules Verne say life would be like?</a:t>
            </a:r>
          </a:p>
        </p:txBody>
      </p:sp>
      <p:sp>
        <p:nvSpPr>
          <p:cNvPr id="9" name="Rectangle 8"/>
          <p:cNvSpPr/>
          <p:nvPr/>
        </p:nvSpPr>
        <p:spPr>
          <a:xfrm>
            <a:off x="6513643" y="3140007"/>
            <a:ext cx="4900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it mean ‘ vision ?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7173" y="3871326"/>
            <a:ext cx="5615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Vision means the ability to see.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1049" y="4650856"/>
            <a:ext cx="5153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V Boli" pitchFamily="2" charset="0"/>
                <a:cs typeface="MV Boli" pitchFamily="2" charset="0"/>
              </a:rPr>
              <a:t>Why do people call him a visionary?</a:t>
            </a:r>
          </a:p>
        </p:txBody>
      </p:sp>
    </p:spTree>
    <p:extLst>
      <p:ext uri="{BB962C8B-B14F-4D97-AF65-F5344CB8AC3E}">
        <p14:creationId xmlns:p14="http://schemas.microsoft.com/office/powerpoint/2010/main" val="39631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8179" y="773807"/>
            <a:ext cx="10168760" cy="59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63" y="686444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73765" y="2347468"/>
            <a:ext cx="4335517" cy="156966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MV Boli" pitchFamily="2" charset="0"/>
                <a:cs typeface="MV Boli" pitchFamily="2" charset="0"/>
              </a:rPr>
              <a:t>Can you tell me If the prediction was right or wrong. </a:t>
            </a:r>
          </a:p>
        </p:txBody>
      </p:sp>
    </p:spTree>
    <p:extLst>
      <p:ext uri="{BB962C8B-B14F-4D97-AF65-F5344CB8AC3E}">
        <p14:creationId xmlns:p14="http://schemas.microsoft.com/office/powerpoint/2010/main" val="41590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21" y="1229709"/>
            <a:ext cx="11146223" cy="397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/>
          <a:stretch/>
        </p:blipFill>
        <p:spPr bwMode="auto">
          <a:xfrm>
            <a:off x="993227" y="1245476"/>
            <a:ext cx="6148552" cy="518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49366" y="3654236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adventure</a:t>
            </a:r>
            <a:r>
              <a:rPr lang="en-US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9366" y="4175968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Fast</a:t>
            </a:r>
            <a:r>
              <a:rPr lang="en-US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food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9366" y="452764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used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9366" y="5036346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kitchen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9366" y="5405678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262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979" y="1387364"/>
            <a:ext cx="9743090" cy="465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/>
          <p:cNvSpPr/>
          <p:nvPr/>
        </p:nvSpPr>
        <p:spPr>
          <a:xfrm>
            <a:off x="1876096" y="3025085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1876095" y="3520117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1904998" y="5022051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8">
            <a:extLst>
              <a:ext uri="{FF2B5EF4-FFF2-40B4-BE49-F238E27FC236}">
                <a16:creationId xmlns:a16="http://schemas.microsoft.com/office/drawing/2014/main" id="{3AA16786-D233-4987-B94A-35E1327A04AF}"/>
              </a:ext>
            </a:extLst>
          </p:cNvPr>
          <p:cNvSpPr/>
          <p:nvPr/>
        </p:nvSpPr>
        <p:spPr>
          <a:xfrm flipH="1">
            <a:off x="152042" y="217132"/>
            <a:ext cx="5086773" cy="585787"/>
          </a:xfrm>
          <a:prstGeom prst="rect">
            <a:avLst/>
          </a:prstGeom>
          <a:gradFill>
            <a:gsLst>
              <a:gs pos="0">
                <a:srgbClr val="E362A4"/>
              </a:gs>
              <a:gs pos="100000">
                <a:srgbClr val="81D0D4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A70385E-8118-42D1-A632-F7A064D10AB0}"/>
              </a:ext>
            </a:extLst>
          </p:cNvPr>
          <p:cNvCxnSpPr/>
          <p:nvPr/>
        </p:nvCxnSpPr>
        <p:spPr>
          <a:xfrm>
            <a:off x="0" y="1999640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0FBFFAA0-555B-4439-B0C3-54CDE1D61FD4}"/>
              </a:ext>
            </a:extLst>
          </p:cNvPr>
          <p:cNvSpPr/>
          <p:nvPr/>
        </p:nvSpPr>
        <p:spPr>
          <a:xfrm>
            <a:off x="1059069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1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6228B58-67ED-4D64-B34A-3238662928D0}"/>
              </a:ext>
            </a:extLst>
          </p:cNvPr>
          <p:cNvGrpSpPr/>
          <p:nvPr/>
        </p:nvGrpSpPr>
        <p:grpSpPr>
          <a:xfrm>
            <a:off x="216637" y="2351694"/>
            <a:ext cx="2224863" cy="938833"/>
            <a:chOff x="230102" y="2675311"/>
            <a:chExt cx="2224863" cy="93883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6EF1605-5E70-4D4D-9507-955025A5D32E}"/>
                </a:ext>
              </a:extLst>
            </p:cNvPr>
            <p:cNvSpPr txBox="1"/>
            <p:nvPr/>
          </p:nvSpPr>
          <p:spPr>
            <a:xfrm>
              <a:off x="230102" y="2675311"/>
              <a:ext cx="2224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discuss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302FDDA-5B77-4951-9BC4-4984F6637F08}"/>
                </a:ext>
              </a:extLst>
            </p:cNvPr>
            <p:cNvSpPr txBox="1"/>
            <p:nvPr/>
          </p:nvSpPr>
          <p:spPr>
            <a:xfrm>
              <a:off x="437321" y="3214034"/>
              <a:ext cx="2017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Science fiction 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0FF936B8-2DAE-476C-985A-55F8C6063A26}"/>
              </a:ext>
            </a:extLst>
          </p:cNvPr>
          <p:cNvSpPr/>
          <p:nvPr/>
        </p:nvSpPr>
        <p:spPr>
          <a:xfrm>
            <a:off x="3425856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2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2B7A390-D1B4-476A-A771-011E9E4E55B0}"/>
              </a:ext>
            </a:extLst>
          </p:cNvPr>
          <p:cNvGrpSpPr/>
          <p:nvPr/>
        </p:nvGrpSpPr>
        <p:grpSpPr>
          <a:xfrm>
            <a:off x="2820856" y="2343648"/>
            <a:ext cx="1843092" cy="1577219"/>
            <a:chOff x="2332890" y="2715068"/>
            <a:chExt cx="1843092" cy="1577219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2C19CF9-0381-4255-9B99-CCCA3FAAE1BB}"/>
                </a:ext>
              </a:extLst>
            </p:cNvPr>
            <p:cNvSpPr txBox="1"/>
            <p:nvPr/>
          </p:nvSpPr>
          <p:spPr>
            <a:xfrm>
              <a:off x="2332890" y="2715068"/>
              <a:ext cx="17369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Answer</a:t>
              </a:r>
            </a:p>
            <a:p>
              <a:pPr algn="ctr"/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5E15F32-B321-405D-8EC5-766674099416}"/>
                </a:ext>
              </a:extLst>
            </p:cNvPr>
            <p:cNvSpPr txBox="1"/>
            <p:nvPr/>
          </p:nvSpPr>
          <p:spPr>
            <a:xfrm>
              <a:off x="2439694" y="3276624"/>
              <a:ext cx="1736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Questions related to the text</a:t>
              </a:r>
            </a:p>
          </p:txBody>
        </p: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7C977D45-483D-4500-875B-733A903310B9}"/>
              </a:ext>
            </a:extLst>
          </p:cNvPr>
          <p:cNvSpPr/>
          <p:nvPr/>
        </p:nvSpPr>
        <p:spPr>
          <a:xfrm>
            <a:off x="5792643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3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3CB05E1-2622-4D99-ABA9-4F6170208FFD}"/>
              </a:ext>
            </a:extLst>
          </p:cNvPr>
          <p:cNvGrpSpPr/>
          <p:nvPr/>
        </p:nvGrpSpPr>
        <p:grpSpPr>
          <a:xfrm>
            <a:off x="5169741" y="2351694"/>
            <a:ext cx="1883889" cy="959037"/>
            <a:chOff x="4183697" y="2723114"/>
            <a:chExt cx="1883889" cy="959037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C9333DA-A92F-4D05-B6B5-DA62EFC914C8}"/>
                </a:ext>
              </a:extLst>
            </p:cNvPr>
            <p:cNvSpPr txBox="1"/>
            <p:nvPr/>
          </p:nvSpPr>
          <p:spPr>
            <a:xfrm>
              <a:off x="4183697" y="3282041"/>
              <a:ext cx="1883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Match words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45AD814-B6B9-436B-B48C-313552AFBDE1}"/>
                </a:ext>
              </a:extLst>
            </p:cNvPr>
            <p:cNvSpPr txBox="1"/>
            <p:nvPr/>
          </p:nvSpPr>
          <p:spPr>
            <a:xfrm>
              <a:off x="4252772" y="2723114"/>
              <a:ext cx="1745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Vocabulary </a:t>
              </a:r>
            </a:p>
          </p:txBody>
        </p:sp>
      </p:grpSp>
      <p:sp>
        <p:nvSpPr>
          <p:cNvPr id="2" name="Rectangle 161">
            <a:extLst>
              <a:ext uri="{FF2B5EF4-FFF2-40B4-BE49-F238E27FC236}">
                <a16:creationId xmlns:a16="http://schemas.microsoft.com/office/drawing/2014/main" id="{34C002A1-F96E-45CD-AF61-64D4D6B7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82" y="217132"/>
            <a:ext cx="4807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Objectives 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id="{83B95B5E-761A-4BBA-990F-2F5869AF229B}"/>
              </a:ext>
            </a:extLst>
          </p:cNvPr>
          <p:cNvCxnSpPr/>
          <p:nvPr/>
        </p:nvCxnSpPr>
        <p:spPr>
          <a:xfrm>
            <a:off x="-64595" y="439326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4" grpId="0" animBg="1"/>
      <p:bldP spid="3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703489"/>
            <a:ext cx="4794068" cy="446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3890" y="1689854"/>
            <a:ext cx="43891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A4A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Some things cannot be prevented from happening.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3" y="1463040"/>
            <a:ext cx="3844153" cy="415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3326" y="334157"/>
            <a:ext cx="646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title of the unit , What does it mean ? </a:t>
            </a:r>
          </a:p>
        </p:txBody>
      </p:sp>
    </p:spTree>
    <p:extLst>
      <p:ext uri="{BB962C8B-B14F-4D97-AF65-F5344CB8AC3E}">
        <p14:creationId xmlns:p14="http://schemas.microsoft.com/office/powerpoint/2010/main" val="1204070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Rectangle 161">
            <a:extLst>
              <a:ext uri="{FF2B5EF4-FFF2-40B4-BE49-F238E27FC236}">
                <a16:creationId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90" y="1160935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kind of books do you like to read ?</a:t>
            </a:r>
          </a:p>
        </p:txBody>
      </p:sp>
      <p:sp>
        <p:nvSpPr>
          <p:cNvPr id="7" name="Rectangle 161">
            <a:extLst>
              <a:ext uri="{FF2B5EF4-FFF2-40B4-BE49-F238E27FC236}">
                <a16:creationId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347" y="3102946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Have you ever read a novel ?</a:t>
            </a: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44" y="4901266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Who is your favorite author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59" y="85036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55" y="297623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6" y="4901266"/>
            <a:ext cx="1668644" cy="130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72" y="4901266"/>
            <a:ext cx="1337038" cy="134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51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-201613"/>
            <a:ext cx="951706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3">
            <a:extLst>
              <a:ext uri="{FF2B5EF4-FFF2-40B4-BE49-F238E27FC236}">
                <a16:creationId xmlns:a16="http://schemas.microsoft.com/office/drawing/2014/main" id="{A216F9EB-67D3-449D-A3D7-AB40F60EF6E5}"/>
              </a:ext>
            </a:extLst>
          </p:cNvPr>
          <p:cNvSpPr txBox="1"/>
          <p:nvPr/>
        </p:nvSpPr>
        <p:spPr>
          <a:xfrm>
            <a:off x="3057993" y="4575748"/>
            <a:ext cx="607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  <a:latin typeface="Comic Sans MS" panose="030F0702030302020204" pitchFamily="66" charset="0"/>
              </a:rPr>
              <a:t>A period of 100 years .</a:t>
            </a:r>
          </a:p>
        </p:txBody>
      </p:sp>
      <p:sp>
        <p:nvSpPr>
          <p:cNvPr id="12" name="مربع نص 22">
            <a:extLst>
              <a:ext uri="{FF2B5EF4-FFF2-40B4-BE49-F238E27FC236}">
                <a16:creationId xmlns:a16="http://schemas.microsoft.com/office/drawing/2014/main" id="{A9392F80-3721-4F70-9FDD-7DCEC2477D60}"/>
              </a:ext>
            </a:extLst>
          </p:cNvPr>
          <p:cNvSpPr txBox="1"/>
          <p:nvPr/>
        </p:nvSpPr>
        <p:spPr>
          <a:xfrm>
            <a:off x="3057993" y="5716874"/>
            <a:ext cx="700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highlight>
                  <a:srgbClr val="E6AC1C"/>
                </a:highlight>
                <a:latin typeface="Comic Sans MS" panose="030F0702030302020204" pitchFamily="66" charset="0"/>
              </a:rPr>
              <a:t>We are in the 21th century</a:t>
            </a:r>
          </a:p>
        </p:txBody>
      </p:sp>
    </p:spTree>
    <p:extLst>
      <p:ext uri="{BB962C8B-B14F-4D97-AF65-F5344CB8AC3E}">
        <p14:creationId xmlns:p14="http://schemas.microsoft.com/office/powerpoint/2010/main" val="3809168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 p. 34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5664" y="3628300"/>
            <a:ext cx="6986816" cy="7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F43C242D-38E2-4704-AF3B-B1FAB2E5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505" y="641414"/>
            <a:ext cx="3798538" cy="3116104"/>
          </a:xfrm>
          <a:prstGeom prst="wedgeEllipseCallout">
            <a:avLst>
              <a:gd name="adj1" fmla="val -58680"/>
              <a:gd name="adj2" fmla="val 29412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words does it make you think of?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综艺简体" panose="02010601030101010101" pitchFamily="2" charset="-122"/>
              <a:cs typeface="MV Boli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2" y="1962150"/>
            <a:ext cx="3506154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774" y="4251280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9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F8C42C-8166-64FF-28DB-FD638F20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01" y="0"/>
            <a:ext cx="5284902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86D956-1CF2-1583-4091-7C042FCF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03" y="-109331"/>
            <a:ext cx="5340981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AAAA273-6F34-89D3-CF35-E160A502709C}"/>
              </a:ext>
            </a:extLst>
          </p:cNvPr>
          <p:cNvSpPr/>
          <p:nvPr/>
        </p:nvSpPr>
        <p:spPr>
          <a:xfrm>
            <a:off x="347870" y="5943600"/>
            <a:ext cx="14113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34</a:t>
            </a:r>
            <a:endParaRPr lang="ar-SA" sz="2400" b="1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FF522C5-7D51-F0BE-2459-BE7C128EE482}"/>
              </a:ext>
            </a:extLst>
          </p:cNvPr>
          <p:cNvSpPr/>
          <p:nvPr/>
        </p:nvSpPr>
        <p:spPr>
          <a:xfrm>
            <a:off x="10588487" y="5943600"/>
            <a:ext cx="14113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35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36533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do you know about Jules Verne</a:t>
            </a:r>
            <a:endParaRPr lang="zh-CN" altLang="en-US" sz="2800" dirty="0">
              <a:solidFill>
                <a:srgbClr val="C00000"/>
              </a:solidFill>
              <a:latin typeface="MV Boli" pitchFamily="2" charset="0"/>
              <a:ea typeface="微软雅黑" panose="020B0503020204020204" pitchFamily="34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3848" y="1055588"/>
            <a:ext cx="9664262" cy="52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40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do you know about Jules Verne</a:t>
            </a:r>
            <a:endParaRPr lang="zh-CN" altLang="en-US" sz="2800" dirty="0">
              <a:solidFill>
                <a:srgbClr val="C00000"/>
              </a:solidFill>
              <a:latin typeface="MV Boli" pitchFamily="2" charset="0"/>
              <a:ea typeface="微软雅黑" panose="020B0503020204020204" pitchFamily="34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73" y="1381136"/>
            <a:ext cx="4997669" cy="4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2248" y="1381136"/>
            <a:ext cx="5707118" cy="50669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He was a French novelist who lived from 1828–1905, and is considered the father of science fiction.</a:t>
            </a:r>
          </a:p>
          <a:p>
            <a:r>
              <a:rPr lang="en-US" sz="2400" dirty="0"/>
              <a:t>He was interested in science and geography and wrote a series of novels about journeys in which he talked about many scientific and technological achievements of the 20th century. </a:t>
            </a:r>
          </a:p>
          <a:p>
            <a:r>
              <a:rPr lang="en-US" sz="2400" dirty="0"/>
              <a:t>He is especially famous for the novels A Journey to the Center of the Earth and 20,000 Leagues Under the Sea.</a:t>
            </a:r>
          </a:p>
        </p:txBody>
      </p:sp>
    </p:spTree>
    <p:extLst>
      <p:ext uri="{BB962C8B-B14F-4D97-AF65-F5344CB8AC3E}">
        <p14:creationId xmlns:p14="http://schemas.microsoft.com/office/powerpoint/2010/main" val="3492137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361</Words>
  <Application>Microsoft Office PowerPoint</Application>
  <PresentationFormat>شاشة عريضة</PresentationFormat>
  <Paragraphs>64</Paragraphs>
  <Slides>19</Slides>
  <Notes>11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Comic Sans MS</vt:lpstr>
      <vt:lpstr>Helvetica</vt:lpstr>
      <vt:lpstr>MV Boli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U3 L4 Conversation</dc:title>
  <dc:creator>Essa AlHussaini</dc:creator>
  <cp:lastModifiedBy>على بن سفياني</cp:lastModifiedBy>
  <cp:revision>188</cp:revision>
  <dcterms:created xsi:type="dcterms:W3CDTF">2017-09-20T08:04:40Z</dcterms:created>
  <dcterms:modified xsi:type="dcterms:W3CDTF">2022-09-29T17:44:30Z</dcterms:modified>
</cp:coreProperties>
</file>