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5" r:id="rId2"/>
    <p:sldId id="256" r:id="rId3"/>
    <p:sldId id="278" r:id="rId4"/>
    <p:sldId id="258" r:id="rId5"/>
    <p:sldId id="279" r:id="rId6"/>
    <p:sldId id="280" r:id="rId7"/>
    <p:sldId id="281" r:id="rId8"/>
    <p:sldId id="282" r:id="rId9"/>
    <p:sldId id="284" r:id="rId10"/>
    <p:sldId id="283" r:id="rId11"/>
    <p:sldId id="285" r:id="rId12"/>
    <p:sldId id="286" r:id="rId13"/>
    <p:sldId id="260" r:id="rId14"/>
  </p:sldIdLst>
  <p:sldSz cx="12192000" cy="6858000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Z9HybisMU9/QvyPUvUnvA==" hashData="pqRaSsRuFlck7HPpeNpKxUhnHSQNlJaP2JmYl1ZxUoiemt5Q6IHgzzLC91UoAU8y75bHSPi6IPGlw0P5ACcdf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F73"/>
    <a:srgbClr val="FFEEB4"/>
    <a:srgbClr val="F6A413"/>
    <a:srgbClr val="B9CF42"/>
    <a:srgbClr val="51AFEA"/>
    <a:srgbClr val="A897C5"/>
    <a:srgbClr val="F9EF01"/>
    <a:srgbClr val="CAE169"/>
    <a:srgbClr val="A6B20E"/>
    <a:srgbClr val="413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6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B8B6D7-38AF-432E-9869-48280689C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3A8C5E8-BC01-4B8E-AED7-B3A6E1CE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B42187-60FD-4847-A965-9926FA75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E0D7EB-A351-4AE4-B03F-7D6FC668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F68C06-BA9F-40AB-A29D-03DBC24E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535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E26C55-53F9-4780-B44D-DAE9B1D0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80173D-7320-4FD4-A103-BD406078B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F3F8FC-D420-4ADC-9CA3-DC99DAB8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E599C1-2FF1-40BD-BAA0-0BAB8940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79924B-B497-43A8-A25B-D73A17F8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932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7076F95-72DA-4A31-97C4-A1B83FF86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CCFE662-0573-429B-B504-089A7DED7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5304E6-C51D-4FAD-A2FD-730EAF96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02A0B2-DD8E-487C-9FBD-1DC65919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92AC47-806E-4A7A-B7AE-91B6CA71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077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1C4B7C-03D4-4791-9719-C026FD42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36BE11-9D6D-4FAB-8D27-92EC495B0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024AEB-79B5-424C-A6EC-B9920EA2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DCB3C6-6A06-49F5-B369-9C4E5D94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9B910C-52FF-444F-BAA0-C4173473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1317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CD0FAA-3973-45C1-89B8-827F7A02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F9D2F1-A7BD-413B-BFFA-B39FBF78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C50674-B0FF-478B-A1A2-DC03C9E6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A399D05-A1B9-4A1B-B046-EA9E7F6B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263F21-A700-41BA-8FDE-C296CE93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5326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68F5B3-E7C4-4B15-88DA-98F388F6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98B248-1ABD-4E0E-9886-CD78E5341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7D5559F-5369-4315-BE4C-6F51D8510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19BF354-DB24-462D-AE65-A2D3E3F5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0F23E4-EF36-4D21-AD3C-500EE77D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09FF32D-C0D0-40EA-9125-92C300FD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0635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02DD5F-60AA-4E88-AEB8-89B2021C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EAC9440-05A2-498D-B727-95822DC46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19FF858-D7C5-453A-ACBF-5A4B2E437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ECFE3DD-C171-437D-900A-592823DAC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4E3EC3C-3FEC-4381-B034-5DCBC2EE2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CFAB693-F9F5-48CC-B8CD-C5234A4D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0E79A94-B66C-489C-B916-79BB032A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63C4311-BE72-49DB-9886-E961F691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7550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84CF7D-A625-497E-844B-6B41C6DC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AA1E592-6360-41C1-8850-3F13965B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77030EE-8B6C-4AEB-B2C2-A1D212C2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CA6B9B0-F92E-43A3-90C5-CE2AD6C4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3116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62F93D2-C067-41EF-A34E-C2EF5AE3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CAB9209-E375-4430-9785-F0260E79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6926303-3A14-4867-BD7F-553F8E46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6889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22AD81-C16A-47BD-8AC4-F3A75ECF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9DD566-03F2-4E5A-84FD-22C4BA6D7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C18F1DC-A1C2-465C-AF20-EC3F569F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8A8B5B-643B-4149-A0EF-41E600DD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72CE1DB-98D3-4937-AFDE-8E04E457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3A63BB-31EF-4984-9FCA-3676F617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101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1BA252-C81E-4BE7-ADFF-4BF7AE4C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18D6F05-EBF0-4699-93DB-C8102F5BD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167979-F090-4E95-ADA0-0621745E1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539C85-AB35-4647-ACFC-FECADB71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569EE92-554C-40CD-B39A-E9B65DF2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9DB152-A179-45BA-95EB-8792BFE3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052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43EDCD8-312F-4E0F-86BA-D1068486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1E69BC-3B89-496F-B9EC-24D210AFC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231AE0-8779-484C-B495-15C158C0A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E8BD-F006-43B2-993A-160E2685B9C0}" type="datetimeFigureOut">
              <a:rPr lang="ar-EG" smtClean="0"/>
              <a:t>26/03/1444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44019A-C36A-4756-B399-5168B246D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9ABDCF-2C3F-4E3A-8260-54BC25182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E453-1196-4DFB-A6CC-0C242137A87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8979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6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7.jp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4.gif"/><Relationship Id="rId2" Type="http://schemas.openxmlformats.org/officeDocument/2006/relationships/image" Target="../media/image5.jp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8.png"/><Relationship Id="rId10" Type="http://schemas.openxmlformats.org/officeDocument/2006/relationships/slide" Target="slide9.xml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0.jp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2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3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6EE673D-C6E6-4390-8D66-5DA5443B7F51}"/>
              </a:ext>
            </a:extLst>
          </p:cNvPr>
          <p:cNvSpPr txBox="1"/>
          <p:nvPr/>
        </p:nvSpPr>
        <p:spPr>
          <a:xfrm>
            <a:off x="0" y="0"/>
            <a:ext cx="6420465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  <a:p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3051515-152B-4F1D-88F5-5218F3CF3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9805747" y="104298"/>
            <a:ext cx="2255520" cy="1223287"/>
          </a:xfrm>
          <a:prstGeom prst="rect">
            <a:avLst/>
          </a:prstGeom>
        </p:spPr>
      </p:pic>
      <p:sp>
        <p:nvSpPr>
          <p:cNvPr id="2" name="Play">
            <a:hlinkClick r:id="" action="ppaction://hlinkshowjump?jump=nextslide">
              <a:snd r:embed="rId4" name="Bullet hit metal 1.wav"/>
            </a:hlinkClick>
            <a:extLst>
              <a:ext uri="{FF2B5EF4-FFF2-40B4-BE49-F238E27FC236}">
                <a16:creationId xmlns:a16="http://schemas.microsoft.com/office/drawing/2014/main" id="{FADB8177-79A7-402B-9FC3-53BEA1AC30DE}"/>
              </a:ext>
            </a:extLst>
          </p:cNvPr>
          <p:cNvSpPr/>
          <p:nvPr/>
        </p:nvSpPr>
        <p:spPr>
          <a:xfrm>
            <a:off x="2334993" y="2192105"/>
            <a:ext cx="2011943" cy="6858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EG" sz="4800" dirty="0"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اب</a:t>
            </a:r>
            <a:r>
              <a:rPr lang="ar-SA" sz="4800" dirty="0"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ـــــــــــــــــــ</a:t>
            </a:r>
            <a:r>
              <a:rPr lang="ar-EG" sz="4800" dirty="0" err="1"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دأ</a:t>
            </a:r>
            <a:endParaRPr lang="en-US" sz="3600" dirty="0">
              <a:latin typeface="Sakkal Majalla" panose="02000000000000000000" pitchFamily="2" charset="-78"/>
              <a:ea typeface="Microsoft Sans Serif" panose="020B060402020202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5CCEE0-EC7B-4CB3-B812-B706B0597214}"/>
              </a:ext>
            </a:extLst>
          </p:cNvPr>
          <p:cNvSpPr txBox="1"/>
          <p:nvPr/>
        </p:nvSpPr>
        <p:spPr>
          <a:xfrm>
            <a:off x="248265" y="407945"/>
            <a:ext cx="604335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413B9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مراجعة </a:t>
            </a:r>
            <a:r>
              <a:rPr lang="ar-SA" sz="4400" b="1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عالم ديزني</a:t>
            </a:r>
          </a:p>
          <a:p>
            <a:pPr algn="ctr"/>
            <a:r>
              <a:rPr lang="ar-SA" sz="4400" b="1" dirty="0">
                <a:solidFill>
                  <a:srgbClr val="413B9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الفصل الثاني </a:t>
            </a:r>
            <a:r>
              <a:rPr lang="ar-SA" sz="4400" b="1" dirty="0">
                <a:solidFill>
                  <a:srgbClr val="C00000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المملكة الحيوانية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722D88-5F81-4532-BE64-43F699544176}"/>
              </a:ext>
            </a:extLst>
          </p:cNvPr>
          <p:cNvSpPr/>
          <p:nvPr/>
        </p:nvSpPr>
        <p:spPr>
          <a:xfrm>
            <a:off x="0" y="6416884"/>
            <a:ext cx="12192000" cy="456474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E1DFB86-DF0B-43BE-B613-0440607A9703}"/>
              </a:ext>
            </a:extLst>
          </p:cNvPr>
          <p:cNvSpPr txBox="1"/>
          <p:nvPr/>
        </p:nvSpPr>
        <p:spPr>
          <a:xfrm>
            <a:off x="-12788348" y="6488668"/>
            <a:ext cx="1278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الصف: الرابع الابتدائي                                                                        أ. يوسف سليمان البلوي </a:t>
            </a:r>
            <a:endParaRPr lang="en-US" b="1" dirty="0"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3" name="Chicken">
            <a:extLst>
              <a:ext uri="{FF2B5EF4-FFF2-40B4-BE49-F238E27FC236}">
                <a16:creationId xmlns:a16="http://schemas.microsoft.com/office/drawing/2014/main" id="{F90FE3FA-01B5-4A91-A001-1A5BEB468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83365" y="4710814"/>
            <a:ext cx="1577902" cy="20428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6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2.06263 0.00139 " pathEditMode="relative" rAng="0" ptsTypes="AA">
                                      <p:cBhvr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6000" t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5275384" y="884117"/>
            <a:ext cx="6712300" cy="1302970"/>
          </a:xfrm>
          <a:prstGeom prst="roundRect">
            <a:avLst/>
          </a:prstGeom>
          <a:solidFill>
            <a:srgbClr val="F9EF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cap="none" spc="0" dirty="0">
                <a:ln/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8- يتكون الجهاز الهيكلي من:</a:t>
            </a: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5781682" y="3889676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العظام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5779680" y="2647763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الأوعية الدموية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5781681" y="5131590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الأعصاب</a:t>
            </a:r>
          </a:p>
        </p:txBody>
      </p:sp>
      <p:sp>
        <p:nvSpPr>
          <p:cNvPr id="20" name="زر الإجراء: الانتقال للصفحة الرئيسية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7EEEB4F-6450-4099-9CF3-CC6991AA1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t="67305" r="44876" b="3486"/>
          <a:stretch/>
        </p:blipFill>
        <p:spPr>
          <a:xfrm>
            <a:off x="10586139" y="1390455"/>
            <a:ext cx="1605861" cy="15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4600575" y="733392"/>
            <a:ext cx="7316867" cy="1302970"/>
          </a:xfrm>
          <a:prstGeom prst="roundRect">
            <a:avLst/>
          </a:prstGeom>
          <a:solidFill>
            <a:srgbClr val="F6A41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cap="none" spc="0" dirty="0">
                <a:ln/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ما وظيفة الجهاز الدوراني؟</a:t>
            </a: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5281785" y="2479490"/>
            <a:ext cx="6309949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نقل الدم إلى خلايا الجسم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5281783" y="3823207"/>
            <a:ext cx="6309951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يخلص الجسم من الفضلات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5281783" y="5166924"/>
            <a:ext cx="6309951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يخلص الجسم  من ثاني أكسيد الكربون</a:t>
            </a:r>
          </a:p>
        </p:txBody>
      </p:sp>
      <p:sp>
        <p:nvSpPr>
          <p:cNvPr id="20" name="زر الإجراء: الانتقال للصفحة الرئيسية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A211E53-6BF4-41A0-901F-300457C671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35610" r="70543" b="42064"/>
          <a:stretch/>
        </p:blipFill>
        <p:spPr>
          <a:xfrm>
            <a:off x="3892543" y="0"/>
            <a:ext cx="1691286" cy="180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2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4392531" y="1362207"/>
            <a:ext cx="7295024" cy="1099516"/>
          </a:xfrm>
          <a:prstGeom prst="roundRect">
            <a:avLst/>
          </a:prstGeom>
          <a:solidFill>
            <a:srgbClr val="CAE16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10- أيُّ الأشياء التالية لا ينتقل بواسطة الدم؟</a:t>
            </a:r>
            <a:endParaRPr lang="ar-EG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5734050" y="5228534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العصارة الهاضمة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5734050" y="2885684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الغذاء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5734050" y="4036300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الأكسجين </a:t>
            </a:r>
          </a:p>
        </p:txBody>
      </p:sp>
      <p:sp>
        <p:nvSpPr>
          <p:cNvPr id="20" name="زر الإجراء: الانتقال للصفحة الرئيسية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80D649B-AE2F-4F9B-BF79-AF751A67D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806" y="152940"/>
            <a:ext cx="3494943" cy="29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y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C1AA737-D0F7-43C0-8A62-309C4349B857}"/>
              </a:ext>
            </a:extLst>
          </p:cNvPr>
          <p:cNvSpPr/>
          <p:nvPr/>
        </p:nvSpPr>
        <p:spPr>
          <a:xfrm>
            <a:off x="4915789" y="1221014"/>
            <a:ext cx="2011943" cy="6858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ar-EG" sz="4400" dirty="0">
                <a:solidFill>
                  <a:schemeClr val="lt1"/>
                </a:solidFill>
                <a:latin typeface="Sakkal Majalla" panose="02000000000000000000" pitchFamily="2" charset="-78"/>
                <a:ea typeface="Microsoft Sans Serif" panose="020B0604020202020204" pitchFamily="34" charset="0"/>
                <a:cs typeface="Sakkal Majalla" panose="02000000000000000000" pitchFamily="2" charset="-78"/>
              </a:rPr>
              <a:t>النهاية</a:t>
            </a:r>
          </a:p>
        </p:txBody>
      </p:sp>
      <p:pic>
        <p:nvPicPr>
          <p:cNvPr id="2" name="صوت-تصفيق-للمونتاج">
            <a:hlinkClick r:id="" action="ppaction://media"/>
            <a:extLst>
              <a:ext uri="{FF2B5EF4-FFF2-40B4-BE49-F238E27FC236}">
                <a16:creationId xmlns:a16="http://schemas.microsoft.com/office/drawing/2014/main" id="{693AF5D7-0401-483C-9324-4A56E8562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850" y="612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E24CAF0-86E8-403B-BDAD-5D5814F9BF45}"/>
              </a:ext>
            </a:extLst>
          </p:cNvPr>
          <p:cNvSpPr/>
          <p:nvPr/>
        </p:nvSpPr>
        <p:spPr>
          <a:xfrm>
            <a:off x="180975" y="880964"/>
            <a:ext cx="7315200" cy="5700811"/>
          </a:xfrm>
          <a:prstGeom prst="roundRect">
            <a:avLst>
              <a:gd name="adj" fmla="val 13468"/>
            </a:avLst>
          </a:prstGeom>
          <a:solidFill>
            <a:srgbClr val="FFEEB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ar-EG" sz="3200">
              <a:effectLst>
                <a:outerShdw blurRad="50800" dist="38100" dir="2700000" algn="tl" rotWithShape="0">
                  <a:prstClr val="black"/>
                </a:outerShdw>
              </a:effectLst>
              <a:latin typeface="Minecraft Ten" pitchFamily="2" charset="0"/>
            </a:endParaRPr>
          </a:p>
        </p:txBody>
      </p:sp>
      <p:sp>
        <p:nvSpPr>
          <p:cNvPr id="7" name="العنوان">
            <a:extLst>
              <a:ext uri="{FF2B5EF4-FFF2-40B4-BE49-F238E27FC236}">
                <a16:creationId xmlns:a16="http://schemas.microsoft.com/office/drawing/2014/main" id="{FA431474-5021-4F17-9588-5CDEA8D85671}"/>
              </a:ext>
            </a:extLst>
          </p:cNvPr>
          <p:cNvSpPr/>
          <p:nvPr/>
        </p:nvSpPr>
        <p:spPr>
          <a:xfrm>
            <a:off x="1693454" y="260370"/>
            <a:ext cx="4470277" cy="126440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</a:t>
            </a:r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تـــــــــــــــــ</a:t>
            </a:r>
            <a:r>
              <a:rPr lang="ar-EG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ار</a:t>
            </a:r>
            <a:r>
              <a:rPr lang="ar-EG" sz="1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الشخصية</a:t>
            </a:r>
          </a:p>
          <a:p>
            <a:pPr algn="ctr"/>
            <a:r>
              <a:rPr lang="ar-SA" sz="4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للإجابة على السؤال </a:t>
            </a:r>
            <a:endParaRPr lang="ar-EG" sz="40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hlinkClick r:id="rId3" action="ppaction://hlinksldjump"/>
            <a:extLst>
              <a:ext uri="{FF2B5EF4-FFF2-40B4-BE49-F238E27FC236}">
                <a16:creationId xmlns:a16="http://schemas.microsoft.com/office/drawing/2014/main" id="{45184D41-1CAF-4B20-BA09-44D472B92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3" t="2834" r="18968" b="77397"/>
          <a:stretch/>
        </p:blipFill>
        <p:spPr>
          <a:xfrm>
            <a:off x="120945" y="1847686"/>
            <a:ext cx="1704832" cy="1513216"/>
          </a:xfrm>
          <a:prstGeom prst="rect">
            <a:avLst/>
          </a:prstGeom>
        </p:spPr>
      </p:pic>
      <p:pic>
        <p:nvPicPr>
          <p:cNvPr id="5" name="صورة 4">
            <a:hlinkClick r:id="rId5" action="ppaction://hlinksldjump"/>
            <a:extLst>
              <a:ext uri="{FF2B5EF4-FFF2-40B4-BE49-F238E27FC236}">
                <a16:creationId xmlns:a16="http://schemas.microsoft.com/office/drawing/2014/main" id="{C19AA05B-C09D-4DC8-BFB5-E5E20FEFB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2298" r="70253" b="74753"/>
          <a:stretch/>
        </p:blipFill>
        <p:spPr>
          <a:xfrm>
            <a:off x="1765746" y="1658302"/>
            <a:ext cx="1528435" cy="1727695"/>
          </a:xfrm>
          <a:prstGeom prst="rect">
            <a:avLst/>
          </a:prstGeom>
        </p:spPr>
      </p:pic>
      <p:pic>
        <p:nvPicPr>
          <p:cNvPr id="8" name="صورة 7">
            <a:hlinkClick r:id="rId6" action="ppaction://hlinksldjump"/>
            <a:extLst>
              <a:ext uri="{FF2B5EF4-FFF2-40B4-BE49-F238E27FC236}">
                <a16:creationId xmlns:a16="http://schemas.microsoft.com/office/drawing/2014/main" id="{5477A8B3-A3C4-4438-8D11-DD633B37E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37112" r="54847" b="41732"/>
          <a:stretch/>
        </p:blipFill>
        <p:spPr>
          <a:xfrm>
            <a:off x="3251499" y="1965053"/>
            <a:ext cx="1608778" cy="1474823"/>
          </a:xfrm>
          <a:prstGeom prst="rect">
            <a:avLst/>
          </a:prstGeom>
        </p:spPr>
      </p:pic>
      <p:pic>
        <p:nvPicPr>
          <p:cNvPr id="9" name="صورة 8">
            <a:hlinkClick r:id="rId7" action="ppaction://hlinksldjump"/>
            <a:extLst>
              <a:ext uri="{FF2B5EF4-FFF2-40B4-BE49-F238E27FC236}">
                <a16:creationId xmlns:a16="http://schemas.microsoft.com/office/drawing/2014/main" id="{4AA53D4E-7ACC-4E81-BCEB-489D0A2F3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9" t="65070" r="20444" b="5524"/>
          <a:stretch/>
        </p:blipFill>
        <p:spPr>
          <a:xfrm>
            <a:off x="5006196" y="1763120"/>
            <a:ext cx="1279803" cy="1758458"/>
          </a:xfrm>
          <a:prstGeom prst="rect">
            <a:avLst/>
          </a:prstGeom>
        </p:spPr>
      </p:pic>
      <p:pic>
        <p:nvPicPr>
          <p:cNvPr id="10" name="صورة 9">
            <a:hlinkClick r:id="rId8" action="ppaction://hlinksldjump"/>
            <a:extLst>
              <a:ext uri="{FF2B5EF4-FFF2-40B4-BE49-F238E27FC236}">
                <a16:creationId xmlns:a16="http://schemas.microsoft.com/office/drawing/2014/main" id="{A66F0C12-8CFD-4072-BFC8-7A17B271A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63332" r="68462" b="2379"/>
          <a:stretch/>
        </p:blipFill>
        <p:spPr>
          <a:xfrm>
            <a:off x="6270494" y="1815728"/>
            <a:ext cx="1132904" cy="1809183"/>
          </a:xfrm>
          <a:prstGeom prst="rect">
            <a:avLst/>
          </a:prstGeom>
        </p:spPr>
      </p:pic>
      <p:pic>
        <p:nvPicPr>
          <p:cNvPr id="11" name="صورة 10">
            <a:hlinkClick r:id="rId9" action="ppaction://hlinksldjump"/>
            <a:extLst>
              <a:ext uri="{FF2B5EF4-FFF2-40B4-BE49-F238E27FC236}">
                <a16:creationId xmlns:a16="http://schemas.microsoft.com/office/drawing/2014/main" id="{19B36DE7-E024-4060-8D61-D90832DAA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8" t="35115" r="35222" b="37912"/>
          <a:stretch/>
        </p:blipFill>
        <p:spPr>
          <a:xfrm>
            <a:off x="236255" y="4309887"/>
            <a:ext cx="1397769" cy="1754454"/>
          </a:xfrm>
          <a:prstGeom prst="rect">
            <a:avLst/>
          </a:prstGeom>
        </p:spPr>
      </p:pic>
      <p:pic>
        <p:nvPicPr>
          <p:cNvPr id="12" name="صورة 11">
            <a:hlinkClick r:id="rId10" action="ppaction://hlinksldjump"/>
            <a:extLst>
              <a:ext uri="{FF2B5EF4-FFF2-40B4-BE49-F238E27FC236}">
                <a16:creationId xmlns:a16="http://schemas.microsoft.com/office/drawing/2014/main" id="{14F25BC2-E76E-4960-8931-03F4DDB9F0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9" r="37828" b="69068"/>
          <a:stretch/>
        </p:blipFill>
        <p:spPr>
          <a:xfrm>
            <a:off x="1455707" y="4008335"/>
            <a:ext cx="1511079" cy="2195999"/>
          </a:xfrm>
          <a:prstGeom prst="rect">
            <a:avLst/>
          </a:prstGeom>
        </p:spPr>
      </p:pic>
      <p:pic>
        <p:nvPicPr>
          <p:cNvPr id="13" name="صورة 12">
            <a:hlinkClick r:id="rId11" action="ppaction://hlinksldjump"/>
            <a:extLst>
              <a:ext uri="{FF2B5EF4-FFF2-40B4-BE49-F238E27FC236}">
                <a16:creationId xmlns:a16="http://schemas.microsoft.com/office/drawing/2014/main" id="{BD0FDAEF-865E-4196-9B07-C3B1BED61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4" t="67305" r="44876" b="3486"/>
          <a:stretch/>
        </p:blipFill>
        <p:spPr>
          <a:xfrm>
            <a:off x="2922967" y="4451681"/>
            <a:ext cx="1605861" cy="1512589"/>
          </a:xfrm>
          <a:prstGeom prst="rect">
            <a:avLst/>
          </a:prstGeom>
        </p:spPr>
      </p:pic>
      <p:pic>
        <p:nvPicPr>
          <p:cNvPr id="14" name="صورة 13">
            <a:hlinkClick r:id="rId12" action="ppaction://hlinksldjump"/>
            <a:extLst>
              <a:ext uri="{FF2B5EF4-FFF2-40B4-BE49-F238E27FC236}">
                <a16:creationId xmlns:a16="http://schemas.microsoft.com/office/drawing/2014/main" id="{5FA101B4-3D16-49FD-A0C9-F696C3023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35610" r="70543" b="42064"/>
          <a:stretch/>
        </p:blipFill>
        <p:spPr>
          <a:xfrm>
            <a:off x="4473568" y="4104528"/>
            <a:ext cx="1691286" cy="1802420"/>
          </a:xfrm>
          <a:prstGeom prst="rect">
            <a:avLst/>
          </a:prstGeom>
        </p:spPr>
      </p:pic>
      <p:pic>
        <p:nvPicPr>
          <p:cNvPr id="15" name="صورة 14">
            <a:hlinkClick r:id="rId13" action="ppaction://hlinksldjump"/>
            <a:extLst>
              <a:ext uri="{FF2B5EF4-FFF2-40B4-BE49-F238E27FC236}">
                <a16:creationId xmlns:a16="http://schemas.microsoft.com/office/drawing/2014/main" id="{9196DB9F-465D-4F9A-983F-C682DC1447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250" y="4647328"/>
            <a:ext cx="1594728" cy="1196045"/>
          </a:xfrm>
          <a:prstGeom prst="rect">
            <a:avLst/>
          </a:prstGeom>
        </p:spPr>
      </p:pic>
      <p:pic>
        <p:nvPicPr>
          <p:cNvPr id="16" name="رسم 15" descr="إغلاق مع تعبئة خالصة">
            <a:extLst>
              <a:ext uri="{FF2B5EF4-FFF2-40B4-BE49-F238E27FC236}">
                <a16:creationId xmlns:a16="http://schemas.microsoft.com/office/drawing/2014/main" id="{0A30EAC8-D269-447E-BE0B-0525166B06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2509" y="2604525"/>
            <a:ext cx="781703" cy="781703"/>
          </a:xfrm>
          <a:prstGeom prst="rect">
            <a:avLst/>
          </a:prstGeom>
        </p:spPr>
      </p:pic>
      <p:pic>
        <p:nvPicPr>
          <p:cNvPr id="17" name="رسم 16" descr="إغلاق مع تعبئة خالصة">
            <a:extLst>
              <a:ext uri="{FF2B5EF4-FFF2-40B4-BE49-F238E27FC236}">
                <a16:creationId xmlns:a16="http://schemas.microsoft.com/office/drawing/2014/main" id="{C66ECEDA-EA23-46B5-9F9F-97A3BF799C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11247" y="2637218"/>
            <a:ext cx="781703" cy="781703"/>
          </a:xfrm>
          <a:prstGeom prst="rect">
            <a:avLst/>
          </a:prstGeom>
        </p:spPr>
      </p:pic>
      <p:pic>
        <p:nvPicPr>
          <p:cNvPr id="18" name="رسم 17" descr="إغلاق مع تعبئة خالصة">
            <a:extLst>
              <a:ext uri="{FF2B5EF4-FFF2-40B4-BE49-F238E27FC236}">
                <a16:creationId xmlns:a16="http://schemas.microsoft.com/office/drawing/2014/main" id="{DF5093F8-8D9D-4335-956C-A739734512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04617" y="2602814"/>
            <a:ext cx="781703" cy="781703"/>
          </a:xfrm>
          <a:prstGeom prst="rect">
            <a:avLst/>
          </a:prstGeom>
        </p:spPr>
      </p:pic>
      <p:pic>
        <p:nvPicPr>
          <p:cNvPr id="19" name="رسم 18" descr="إغلاق مع تعبئة خالصة">
            <a:extLst>
              <a:ext uri="{FF2B5EF4-FFF2-40B4-BE49-F238E27FC236}">
                <a16:creationId xmlns:a16="http://schemas.microsoft.com/office/drawing/2014/main" id="{E95DEAC5-BD16-4B93-9BAA-BF92E7255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00842" y="2686438"/>
            <a:ext cx="781703" cy="781703"/>
          </a:xfrm>
          <a:prstGeom prst="rect">
            <a:avLst/>
          </a:prstGeom>
        </p:spPr>
      </p:pic>
      <p:pic>
        <p:nvPicPr>
          <p:cNvPr id="20" name="رسم 19" descr="إغلاق مع تعبئة خالصة">
            <a:extLst>
              <a:ext uri="{FF2B5EF4-FFF2-40B4-BE49-F238E27FC236}">
                <a16:creationId xmlns:a16="http://schemas.microsoft.com/office/drawing/2014/main" id="{62730E23-5A05-420D-B6BD-9EA1E41ADD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62397" y="2637218"/>
            <a:ext cx="781703" cy="781703"/>
          </a:xfrm>
          <a:prstGeom prst="rect">
            <a:avLst/>
          </a:prstGeom>
        </p:spPr>
      </p:pic>
      <p:pic>
        <p:nvPicPr>
          <p:cNvPr id="21" name="رسم 20" descr="إغلاق مع تعبئة خالصة">
            <a:extLst>
              <a:ext uri="{FF2B5EF4-FFF2-40B4-BE49-F238E27FC236}">
                <a16:creationId xmlns:a16="http://schemas.microsoft.com/office/drawing/2014/main" id="{E9366F06-0F79-4075-AB3C-6D3F78E984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7169" y="4796262"/>
            <a:ext cx="781703" cy="781703"/>
          </a:xfrm>
          <a:prstGeom prst="rect">
            <a:avLst/>
          </a:prstGeom>
        </p:spPr>
      </p:pic>
      <p:pic>
        <p:nvPicPr>
          <p:cNvPr id="22" name="رسم 21" descr="إغلاق مع تعبئة خالصة">
            <a:extLst>
              <a:ext uri="{FF2B5EF4-FFF2-40B4-BE49-F238E27FC236}">
                <a16:creationId xmlns:a16="http://schemas.microsoft.com/office/drawing/2014/main" id="{50EC1F86-D515-40EA-8696-F627200137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87903" y="5133304"/>
            <a:ext cx="781703" cy="781703"/>
          </a:xfrm>
          <a:prstGeom prst="rect">
            <a:avLst/>
          </a:prstGeom>
        </p:spPr>
      </p:pic>
      <p:pic>
        <p:nvPicPr>
          <p:cNvPr id="23" name="رسم 22" descr="إغلاق مع تعبئة خالصة">
            <a:extLst>
              <a:ext uri="{FF2B5EF4-FFF2-40B4-BE49-F238E27FC236}">
                <a16:creationId xmlns:a16="http://schemas.microsoft.com/office/drawing/2014/main" id="{7FF14F5A-D103-4DD0-8A1E-647FA5D5D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02518" y="5221629"/>
            <a:ext cx="781703" cy="781703"/>
          </a:xfrm>
          <a:prstGeom prst="rect">
            <a:avLst/>
          </a:prstGeom>
        </p:spPr>
      </p:pic>
      <p:pic>
        <p:nvPicPr>
          <p:cNvPr id="24" name="رسم 23" descr="إغلاق مع تعبئة خالصة">
            <a:extLst>
              <a:ext uri="{FF2B5EF4-FFF2-40B4-BE49-F238E27FC236}">
                <a16:creationId xmlns:a16="http://schemas.microsoft.com/office/drawing/2014/main" id="{6C86032A-5F43-424A-8B56-682AC25456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64560" y="5138137"/>
            <a:ext cx="781703" cy="781703"/>
          </a:xfrm>
          <a:prstGeom prst="rect">
            <a:avLst/>
          </a:prstGeom>
        </p:spPr>
      </p:pic>
      <p:pic>
        <p:nvPicPr>
          <p:cNvPr id="25" name="رسم 24" descr="إغلاق مع تعبئة خالصة">
            <a:extLst>
              <a:ext uri="{FF2B5EF4-FFF2-40B4-BE49-F238E27FC236}">
                <a16:creationId xmlns:a16="http://schemas.microsoft.com/office/drawing/2014/main" id="{579ABD43-2C76-4E5A-B013-CBBD668E2E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77237" y="5040020"/>
            <a:ext cx="781703" cy="781703"/>
          </a:xfrm>
          <a:prstGeom prst="rect">
            <a:avLst/>
          </a:prstGeom>
        </p:spPr>
      </p:pic>
      <p:pic>
        <p:nvPicPr>
          <p:cNvPr id="46" name="Chicken">
            <a:extLst>
              <a:ext uri="{FF2B5EF4-FFF2-40B4-BE49-F238E27FC236}">
                <a16:creationId xmlns:a16="http://schemas.microsoft.com/office/drawing/2014/main" id="{0E22E539-9234-447A-97F2-78B32A5BC2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77431" y="2189292"/>
            <a:ext cx="2156628" cy="3214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8" name="العنوان">
            <a:hlinkClick r:id="rId18" action="ppaction://hlinksldjump"/>
            <a:extLst>
              <a:ext uri="{FF2B5EF4-FFF2-40B4-BE49-F238E27FC236}">
                <a16:creationId xmlns:a16="http://schemas.microsoft.com/office/drawing/2014/main" id="{F7BB9F33-9DA7-45E3-8B1C-48BE61FF4ED1}"/>
              </a:ext>
            </a:extLst>
          </p:cNvPr>
          <p:cNvSpPr/>
          <p:nvPr/>
        </p:nvSpPr>
        <p:spPr>
          <a:xfrm>
            <a:off x="2530424" y="6311423"/>
            <a:ext cx="2475772" cy="4262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الختـــــــــــــــــــــــــــــــــــــام</a:t>
            </a:r>
            <a:endParaRPr lang="ar-EG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48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1293734" y="733392"/>
            <a:ext cx="9604533" cy="1302970"/>
          </a:xfrm>
          <a:prstGeom prst="roundRect">
            <a:avLst/>
          </a:prstGeom>
          <a:solidFill>
            <a:srgbClr val="A6B20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cap="none" spc="0" dirty="0">
                <a:ln/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1- </a:t>
            </a:r>
            <a:r>
              <a:rPr lang="ar-EG" sz="4000" b="1" cap="none" spc="0" dirty="0">
                <a:ln/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أي مما يلي مثال على الفقاريات؟</a:t>
            </a: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3339513" y="3930664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الزواحف 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3337511" y="2605439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الرخويات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3339512" y="5255889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400" b="1" dirty="0">
                <a:ln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اللاسعات</a:t>
            </a:r>
            <a:endParaRPr lang="ar-SA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زر الإجراء: الانتقال للصفحة الرئيسية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DD0021B-FAEC-4628-A3A4-B43E28AF74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3" t="2834" r="18968" b="77397"/>
          <a:stretch/>
        </p:blipFill>
        <p:spPr>
          <a:xfrm>
            <a:off x="10217445" y="164315"/>
            <a:ext cx="1704832" cy="15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6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4445540" y="542925"/>
            <a:ext cx="7295024" cy="1509617"/>
          </a:xfrm>
          <a:prstGeom prst="roundRect">
            <a:avLst/>
          </a:prstGeom>
          <a:solidFill>
            <a:srgbClr val="CAE16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</a:t>
            </a:r>
            <a:r>
              <a:rPr lang="ar-EG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الحيوان الذي يعيش جزءا من حياته في الماء والجزء الآخر على اليابسة هو من:</a:t>
            </a: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5734050" y="4790384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البرمائيات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5734050" y="2447534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الزواحف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5734050" y="3598150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الثدييات</a:t>
            </a:r>
          </a:p>
        </p:txBody>
      </p:sp>
      <p:sp>
        <p:nvSpPr>
          <p:cNvPr id="20" name="زر الإجراء: الانتقال للصفحة الرئيسية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A8DF5D5-90D4-4645-B525-EF2D8ACCC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2298" r="70253" b="74753"/>
          <a:stretch/>
        </p:blipFill>
        <p:spPr>
          <a:xfrm>
            <a:off x="10663565" y="1097651"/>
            <a:ext cx="1528435" cy="17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3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123184" y="278452"/>
            <a:ext cx="9003647" cy="8495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cap="none" spc="0" dirty="0">
                <a:ln/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3- الحيوانات الوحيدة الثابتة درجة الحرارة والتي يغطي الريش أجسامها هي</a:t>
            </a: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2684896" y="1734013"/>
            <a:ext cx="4577295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SA" sz="4400" b="1" dirty="0">
                <a:ln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الطيور</a:t>
            </a:r>
            <a:endParaRPr lang="ar-SA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2682894" y="3022388"/>
            <a:ext cx="4577295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</a:t>
            </a:r>
            <a:r>
              <a:rPr lang="ar-SA" sz="4400" b="1" dirty="0">
                <a:ln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الثدييات</a:t>
            </a:r>
            <a:endParaRPr lang="ar-SA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2684895" y="4310763"/>
            <a:ext cx="4577295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4400" b="1" dirty="0">
              <a:ln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4400" b="1" dirty="0">
                <a:ln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الأسماك</a:t>
            </a:r>
          </a:p>
          <a:p>
            <a:pPr algn="ctr"/>
            <a:endParaRPr lang="ar-SA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زر الإجراء: الانتقال للصفحة الرئيسية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5" y="6069497"/>
            <a:ext cx="863430" cy="693182"/>
          </a:xfrm>
          <a:prstGeom prst="actionButtonHom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sz="3600" b="1" dirty="0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EDA4B9D-927A-42FE-A040-E291A57FB9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37112" r="54847" b="41732"/>
          <a:stretch/>
        </p:blipFill>
        <p:spPr>
          <a:xfrm flipH="1">
            <a:off x="0" y="884475"/>
            <a:ext cx="2858840" cy="26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4445540" y="542925"/>
            <a:ext cx="7295024" cy="1509617"/>
          </a:xfrm>
          <a:prstGeom prst="roundRect">
            <a:avLst/>
          </a:prstGeom>
          <a:solidFill>
            <a:srgbClr val="CAE16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4- ينتمي كل من الروبيان والسرطانات إلى مجموعة المفصليات التالية:</a:t>
            </a:r>
            <a:endParaRPr lang="ar-EG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5734050" y="4790384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القشريات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5734050" y="2447534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الحشرات 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5734050" y="3598150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SA" sz="4400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العنكبيات</a:t>
            </a:r>
            <a:endParaRPr lang="ar-SA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زر الإجراء: الانتقال للصفحة الرئيسية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DFC2CD6-0892-48F7-9617-54E6D75DFF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9" t="65070" r="20444" b="5524"/>
          <a:stretch/>
        </p:blipFill>
        <p:spPr>
          <a:xfrm>
            <a:off x="10806921" y="1121790"/>
            <a:ext cx="1279803" cy="17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1293734" y="733392"/>
            <a:ext cx="9604533" cy="1302970"/>
          </a:xfrm>
          <a:prstGeom prst="roundRect">
            <a:avLst/>
          </a:prstGeom>
          <a:solidFill>
            <a:srgbClr val="B9CF4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cap="none" spc="0" dirty="0">
                <a:ln/>
                <a:solidFill>
                  <a:schemeClr val="tx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5- يصنف الحيوان ضمن الفقاريات إذا:</a:t>
            </a: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3339513" y="3930664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 له عمود فقري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3337511" y="2605439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 يعيش على اليابسة. 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3339512" y="5255889"/>
            <a:ext cx="5512973" cy="958386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كان قادرا على الحركة</a:t>
            </a:r>
          </a:p>
        </p:txBody>
      </p:sp>
      <p:sp>
        <p:nvSpPr>
          <p:cNvPr id="20" name="زر الإجراء: الانتقال للصفحة الرئيسية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E9AE0A4-AB0F-4FE4-8F13-FCF0425504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t="63332" r="68462" b="2379"/>
          <a:stretch/>
        </p:blipFill>
        <p:spPr>
          <a:xfrm>
            <a:off x="10556744" y="693304"/>
            <a:ext cx="1132904" cy="180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إجابة-صحيحة-رائ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إجابة-غير-صحيحة-لا-تيأس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t="-18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2650435" y="214036"/>
            <a:ext cx="7929763" cy="1293739"/>
          </a:xfrm>
          <a:prstGeom prst="roundRect">
            <a:avLst/>
          </a:prstGeom>
          <a:solidFill>
            <a:srgbClr val="A897C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6- أيُّ الأجهزة التالية يساعد على تزويد خلايا الدم بالأكسجين، ويخلّصها من ثاني أكسيد الكربون</a:t>
            </a:r>
            <a:endParaRPr lang="ar-EG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4573684" y="2008841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التنفسي 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4573684" y="4529681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الدوري 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4573684" y="3269261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العضلي </a:t>
            </a:r>
          </a:p>
        </p:txBody>
      </p:sp>
      <p:sp>
        <p:nvSpPr>
          <p:cNvPr id="20" name="زر الإجراء: الانتقال للصفحة الرئيسية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EEEE975-4AC8-4B32-8146-907C1586EC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8" t="35115" r="35222" b="37912"/>
          <a:stretch/>
        </p:blipFill>
        <p:spPr>
          <a:xfrm>
            <a:off x="9471720" y="1507774"/>
            <a:ext cx="2905811" cy="36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534FF2C-7A97-402A-98C8-56E3406F37CE}"/>
              </a:ext>
            </a:extLst>
          </p:cNvPr>
          <p:cNvSpPr/>
          <p:nvPr/>
        </p:nvSpPr>
        <p:spPr>
          <a:xfrm>
            <a:off x="554476" y="742950"/>
            <a:ext cx="7295024" cy="1509617"/>
          </a:xfrm>
          <a:prstGeom prst="roundRect">
            <a:avLst/>
          </a:prstGeom>
          <a:solidFill>
            <a:srgbClr val="FE9F7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7- أيُّ أجهزة الجسم يتحكم في عمل الأجهزة الأُخرى في جسم الحيوان؟</a:t>
            </a:r>
            <a:endParaRPr lang="ar-EG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صحيح">
            <a:extLst>
              <a:ext uri="{FF2B5EF4-FFF2-40B4-BE49-F238E27FC236}">
                <a16:creationId xmlns:a16="http://schemas.microsoft.com/office/drawing/2014/main" id="{8CE6343A-F327-439E-BE9A-AFE36377085A}"/>
              </a:ext>
            </a:extLst>
          </p:cNvPr>
          <p:cNvSpPr/>
          <p:nvPr/>
        </p:nvSpPr>
        <p:spPr>
          <a:xfrm>
            <a:off x="1842986" y="4990409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العصبي</a:t>
            </a:r>
          </a:p>
        </p:txBody>
      </p:sp>
      <p:sp>
        <p:nvSpPr>
          <p:cNvPr id="16" name="خطأ 1">
            <a:extLst>
              <a:ext uri="{FF2B5EF4-FFF2-40B4-BE49-F238E27FC236}">
                <a16:creationId xmlns:a16="http://schemas.microsoft.com/office/drawing/2014/main" id="{FDA510DD-446E-43EB-B089-E9F9CBAEA691}"/>
              </a:ext>
            </a:extLst>
          </p:cNvPr>
          <p:cNvSpPr/>
          <p:nvPr/>
        </p:nvSpPr>
        <p:spPr>
          <a:xfrm>
            <a:off x="1842986" y="2647559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الهيكلي</a:t>
            </a:r>
          </a:p>
        </p:txBody>
      </p:sp>
      <p:sp>
        <p:nvSpPr>
          <p:cNvPr id="19" name="خطأ 2">
            <a:extLst>
              <a:ext uri="{FF2B5EF4-FFF2-40B4-BE49-F238E27FC236}">
                <a16:creationId xmlns:a16="http://schemas.microsoft.com/office/drawing/2014/main" id="{A75236D9-39C0-4541-9078-A7F33CA61DE5}"/>
              </a:ext>
            </a:extLst>
          </p:cNvPr>
          <p:cNvSpPr/>
          <p:nvPr/>
        </p:nvSpPr>
        <p:spPr>
          <a:xfrm>
            <a:off x="1842986" y="3798175"/>
            <a:ext cx="4992144" cy="865428"/>
          </a:xfrm>
          <a:prstGeom prst="roundRect">
            <a:avLst>
              <a:gd name="adj" fmla="val 29296"/>
            </a:avLst>
          </a:prstGeom>
          <a:solidFill>
            <a:schemeClr val="bg1">
              <a:alpha val="74902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الجهاز الهضمي </a:t>
            </a:r>
          </a:p>
        </p:txBody>
      </p:sp>
      <p:sp>
        <p:nvSpPr>
          <p:cNvPr id="20" name="زر الإجراء: الانتقال للصفحة الرئيسية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8634EE7-9D26-4D03-97BB-EAADE5C360F7}"/>
              </a:ext>
            </a:extLst>
          </p:cNvPr>
          <p:cNvSpPr/>
          <p:nvPr/>
        </p:nvSpPr>
        <p:spPr>
          <a:xfrm flipH="1">
            <a:off x="123188" y="6208061"/>
            <a:ext cx="562612" cy="55461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574024C-A716-45D2-B5A5-87FAAB6AD7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9" r="37828" b="69068"/>
          <a:stretch/>
        </p:blipFill>
        <p:spPr>
          <a:xfrm>
            <a:off x="-277843" y="742950"/>
            <a:ext cx="1511079" cy="21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1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2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أحسنت-وبارك-الله-فيك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4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للأسف-إجابة-خاطئة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9" grpId="0" animBg="1"/>
          <p:bldP spid="20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1618</TotalTime>
  <Words>195</Words>
  <Application>Microsoft Office PowerPoint</Application>
  <PresentationFormat>شاشة عريضة</PresentationFormat>
  <Paragraphs>53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GE SS Two Medium</vt:lpstr>
      <vt:lpstr>Minecraft Ten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أ. يوسف سليمان البلوي</dc:creator>
  <cp:lastModifiedBy>يوسف البلوي</cp:lastModifiedBy>
  <cp:revision>28</cp:revision>
  <dcterms:created xsi:type="dcterms:W3CDTF">2021-11-21T05:39:43Z</dcterms:created>
  <dcterms:modified xsi:type="dcterms:W3CDTF">2022-10-21T15:29:55Z</dcterms:modified>
</cp:coreProperties>
</file>