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  <p:sldMasterId id="2147483660" r:id="rId2"/>
  </p:sldMasterIdLst>
  <p:notesMasterIdLst>
    <p:notesMasterId r:id="rId43"/>
  </p:notesMasterIdLst>
  <p:sldIdLst>
    <p:sldId id="263" r:id="rId3"/>
    <p:sldId id="264" r:id="rId4"/>
    <p:sldId id="262" r:id="rId5"/>
    <p:sldId id="256" r:id="rId6"/>
    <p:sldId id="258" r:id="rId7"/>
    <p:sldId id="281" r:id="rId8"/>
    <p:sldId id="259" r:id="rId9"/>
    <p:sldId id="257" r:id="rId10"/>
    <p:sldId id="266" r:id="rId11"/>
    <p:sldId id="261" r:id="rId12"/>
    <p:sldId id="293" r:id="rId13"/>
    <p:sldId id="294" r:id="rId14"/>
    <p:sldId id="295" r:id="rId15"/>
    <p:sldId id="296" r:id="rId16"/>
    <p:sldId id="297" r:id="rId17"/>
    <p:sldId id="298" r:id="rId18"/>
    <p:sldId id="260" r:id="rId19"/>
    <p:sldId id="299" r:id="rId20"/>
    <p:sldId id="300" r:id="rId21"/>
    <p:sldId id="301" r:id="rId22"/>
    <p:sldId id="302" r:id="rId23"/>
    <p:sldId id="265" r:id="rId24"/>
    <p:sldId id="272" r:id="rId25"/>
    <p:sldId id="273" r:id="rId26"/>
    <p:sldId id="270" r:id="rId27"/>
    <p:sldId id="278" r:id="rId28"/>
    <p:sldId id="280" r:id="rId29"/>
    <p:sldId id="283" r:id="rId30"/>
    <p:sldId id="284" r:id="rId31"/>
    <p:sldId id="289" r:id="rId32"/>
    <p:sldId id="285" r:id="rId33"/>
    <p:sldId id="290" r:id="rId34"/>
    <p:sldId id="286" r:id="rId35"/>
    <p:sldId id="291" r:id="rId36"/>
    <p:sldId id="287" r:id="rId37"/>
    <p:sldId id="292" r:id="rId38"/>
    <p:sldId id="288" r:id="rId39"/>
    <p:sldId id="279" r:id="rId40"/>
    <p:sldId id="274" r:id="rId41"/>
    <p:sldId id="276" r:id="rId42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DF6F"/>
    <a:srgbClr val="FB0102"/>
    <a:srgbClr val="EC89B2"/>
    <a:srgbClr val="FFF2CC"/>
    <a:srgbClr val="006FFF"/>
    <a:srgbClr val="EF87B2"/>
    <a:srgbClr val="FF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24EA10F5-C1BF-4948-AC3E-B77D9652D215}" type="datetimeFigureOut">
              <a:rPr lang="ar-SA" smtClean="0"/>
              <a:t>29/02/40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C1706BD9-2BDF-4592-A0A3-B379422D316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28025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706BD9-2BDF-4592-A0A3-B379422D3165}" type="slidenum">
              <a:rPr lang="ar-SA" smtClean="0"/>
              <a:t>38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474031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0CB3E-B4E0-4AE4-9240-83F1996E477F}" type="datetimeFigureOut">
              <a:rPr lang="ar-SA" smtClean="0"/>
              <a:t>29/02/40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E7677-FA04-4F10-AA00-22D1594CEEF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575502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0CB3E-B4E0-4AE4-9240-83F1996E477F}" type="datetimeFigureOut">
              <a:rPr lang="ar-SA" smtClean="0"/>
              <a:t>29/02/40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E7677-FA04-4F10-AA00-22D1594CEEF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266079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0CB3E-B4E0-4AE4-9240-83F1996E477F}" type="datetimeFigureOut">
              <a:rPr lang="ar-SA" smtClean="0"/>
              <a:t>29/02/40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E7677-FA04-4F10-AA00-22D1594CEEF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240790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E0940B8-EC9D-49D9-A74B-31E0110277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5C1D306E-C3BA-41A1-855F-F149171BBE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7B37DEED-168C-4A6A-AEFB-3CA32F7C5C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275CB-2FE0-4C33-AAB2-2EC38F7C5CCD}" type="datetimeFigureOut">
              <a:rPr lang="ar-SA" smtClean="0"/>
              <a:t>29/02/40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94020AA-DE87-4E5D-B1D8-F88ECEA14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EE7A4A5-D379-41A0-9EDF-FB1963753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6210D-CB31-4C56-A624-E22D70585A2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066316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C28E1D5-0954-41D1-8CF4-F445E3A018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7374AFBF-D51F-47D5-850F-9674ED71BF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8866DC1-BC7A-4697-9EA0-9F5810825B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275CB-2FE0-4C33-AAB2-2EC38F7C5CCD}" type="datetimeFigureOut">
              <a:rPr lang="ar-SA" smtClean="0"/>
              <a:t>29/02/40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D184DF0-9F47-43D4-ABE5-F7D704A65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A2A53C1-A445-4236-B9AB-0BDC340B3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6210D-CB31-4C56-A624-E22D70585A2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843648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0839A58-56AF-4248-A6AF-8265644A5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31CC9246-9D72-4386-8729-C18D5083C9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حرر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787419ED-2FD0-498A-99E3-47CE3A562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275CB-2FE0-4C33-AAB2-2EC38F7C5CCD}" type="datetimeFigureOut">
              <a:rPr lang="ar-SA" smtClean="0"/>
              <a:t>29/02/40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B2E375C-9FD3-4AEB-9C2B-688989DB1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48DCCF0-EBFE-45DD-82C6-388DFD081D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6210D-CB31-4C56-A624-E22D70585A2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268389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BB74324-74C8-4698-8FCB-0677866BA2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AD3DD8E-FD3A-408A-BE3F-27444226B7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B7F6E46F-C9BF-4792-BA65-93A5791B87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92B938E1-92D4-4E37-B9B3-9B1A4721E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275CB-2FE0-4C33-AAB2-2EC38F7C5CCD}" type="datetimeFigureOut">
              <a:rPr lang="ar-SA" smtClean="0"/>
              <a:t>29/02/40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6CD4F178-DD11-4EB5-806D-80405043D8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E37BED25-C088-4BF9-B1FD-3CEB5B2D2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6210D-CB31-4C56-A624-E22D70585A2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278360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ED9AA8F-A938-43B7-BD63-58FEC07C6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2D361CF1-5591-4BAE-B7B6-7BC3E4BB2E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حرر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E8D80E86-2165-47AC-A667-5E8ACF1AF5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F2236C85-25A0-4864-B4A5-ADD3B2C847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حرر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C9A1D702-74A6-4A3C-B79A-A8269494A1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8CED1315-5889-41DF-9FA0-0DA27AF38E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275CB-2FE0-4C33-AAB2-2EC38F7C5CCD}" type="datetimeFigureOut">
              <a:rPr lang="ar-SA" smtClean="0"/>
              <a:t>29/02/40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4C6DCE08-4FC0-4DE0-BE86-6F74D07A7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04C1A8E4-F441-465C-8944-4701E93DA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6210D-CB31-4C56-A624-E22D70585A2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986009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F1D8AEF-F770-41A9-A42B-F53EE09E54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E3221B15-10C5-43F9-A0CB-75018B9DB1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275CB-2FE0-4C33-AAB2-2EC38F7C5CCD}" type="datetimeFigureOut">
              <a:rPr lang="ar-SA" smtClean="0"/>
              <a:t>29/02/40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70300B5E-045D-4D00-9A6B-5C33751697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7162D72C-E7F5-4691-9E8F-BBE53D490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6210D-CB31-4C56-A624-E22D70585A2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008264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199E4117-DBE6-4A54-9313-ABD03B830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275CB-2FE0-4C33-AAB2-2EC38F7C5CCD}" type="datetimeFigureOut">
              <a:rPr lang="ar-SA" smtClean="0"/>
              <a:t>29/02/40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27C13D27-8E71-4608-9898-53D47C455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617C270B-29A2-4142-8091-6FA01A3F5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6210D-CB31-4C56-A624-E22D70585A2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736671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BA3265-BFE5-472C-96EA-19CCDBAD7C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D7ABAB9E-A9D0-4473-B00E-25292B802C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EC6E3E63-0D64-4EFB-8FE8-B0927EC998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حرر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466F717B-9AD2-4587-8C0E-12473F7DD6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275CB-2FE0-4C33-AAB2-2EC38F7C5CCD}" type="datetimeFigureOut">
              <a:rPr lang="ar-SA" smtClean="0"/>
              <a:t>29/02/40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3131877C-C0E5-48E2-A49D-A0D4D2388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DADCE64C-209F-41FA-9B1E-75AEB4711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6210D-CB31-4C56-A624-E22D70585A2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54220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0CB3E-B4E0-4AE4-9240-83F1996E477F}" type="datetimeFigureOut">
              <a:rPr lang="ar-SA" smtClean="0"/>
              <a:t>29/02/40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E7677-FA04-4F10-AA00-22D1594CEEF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084347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D9D3E84-D86F-4ACF-ACC9-799A918AE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361EDA88-BE00-4DAA-92F4-56DC02F8AB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254F94BD-4868-4D1E-B8B6-7DFEA7BF3B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حرر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50537129-FB45-49E2-BB4E-BED1CCFE6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275CB-2FE0-4C33-AAB2-2EC38F7C5CCD}" type="datetimeFigureOut">
              <a:rPr lang="ar-SA" smtClean="0"/>
              <a:t>29/02/40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2DD743EB-A513-45E3-BED2-AEBF704786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32CC3334-E40B-47EB-AF81-6C14E052A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6210D-CB31-4C56-A624-E22D70585A2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009915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08E1996-AADF-41F7-BB3F-6AC56628C9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494E4BB4-EB07-4BBA-8C74-6C3606AF34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DFCF92D-4BA9-4A65-A21D-5FEEF86474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275CB-2FE0-4C33-AAB2-2EC38F7C5CCD}" type="datetimeFigureOut">
              <a:rPr lang="ar-SA" smtClean="0"/>
              <a:t>29/02/40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2CB1ED7-9AE6-4E1A-A913-301EF0FAC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59911C4-6A8E-48FC-8197-44CF53294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6210D-CB31-4C56-A624-E22D70585A2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701443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3E0721FF-1DB1-48B4-BD38-A50E77C055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5404CAD7-A80B-4884-9A66-F054BAACAE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9E995FB-9E2A-45DD-8FE4-16DC5E155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275CB-2FE0-4C33-AAB2-2EC38F7C5CCD}" type="datetimeFigureOut">
              <a:rPr lang="ar-SA" smtClean="0"/>
              <a:t>29/02/40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F6360EE-98CE-4EA8-866C-554990254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2739934-5499-45DB-9A03-076AF16E2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6210D-CB31-4C56-A624-E22D70585A2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13656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0CB3E-B4E0-4AE4-9240-83F1996E477F}" type="datetimeFigureOut">
              <a:rPr lang="ar-SA" smtClean="0"/>
              <a:t>29/02/40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E7677-FA04-4F10-AA00-22D1594CEEF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777654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0CB3E-B4E0-4AE4-9240-83F1996E477F}" type="datetimeFigureOut">
              <a:rPr lang="ar-SA" smtClean="0"/>
              <a:t>29/02/40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E7677-FA04-4F10-AA00-22D1594CEEF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114290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0CB3E-B4E0-4AE4-9240-83F1996E477F}" type="datetimeFigureOut">
              <a:rPr lang="ar-SA" smtClean="0"/>
              <a:t>29/02/40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E7677-FA04-4F10-AA00-22D1594CEEF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20952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0CB3E-B4E0-4AE4-9240-83F1996E477F}" type="datetimeFigureOut">
              <a:rPr lang="ar-SA" smtClean="0"/>
              <a:t>29/02/40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E7677-FA04-4F10-AA00-22D1594CEEF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427897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0CB3E-B4E0-4AE4-9240-83F1996E477F}" type="datetimeFigureOut">
              <a:rPr lang="ar-SA" smtClean="0"/>
              <a:t>29/02/40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E7677-FA04-4F10-AA00-22D1594CEEF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578332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0CB3E-B4E0-4AE4-9240-83F1996E477F}" type="datetimeFigureOut">
              <a:rPr lang="ar-SA" smtClean="0"/>
              <a:t>29/02/40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E7677-FA04-4F10-AA00-22D1594CEEF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88094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0CB3E-B4E0-4AE4-9240-83F1996E477F}" type="datetimeFigureOut">
              <a:rPr lang="ar-SA" smtClean="0"/>
              <a:t>29/02/40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E7677-FA04-4F10-AA00-22D1594CEEF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915376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20CB3E-B4E0-4AE4-9240-83F1996E477F}" type="datetimeFigureOut">
              <a:rPr lang="ar-SA" smtClean="0"/>
              <a:t>29/02/40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DE7677-FA04-4F10-AA00-22D1594CEEF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47877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1C8E7285-0BF7-4FDC-84A8-0DC688F19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02729618-3F4C-4535-A53E-3202427E1C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B1FA5C9-FEE7-4A91-A26B-90176E3468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0275CB-2FE0-4C33-AAB2-2EC38F7C5CCD}" type="datetimeFigureOut">
              <a:rPr lang="ar-SA" smtClean="0"/>
              <a:t>29/02/40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3254071-7F8B-4C6E-AC95-396DDA855D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1B5ECFE-AD28-487D-8B4A-37A8370C59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96210D-CB31-4C56-A624-E22D70585A2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22097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sv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6602363" y="775590"/>
            <a:ext cx="5063611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كان مازن طفل نشيطا يتمتع بالصحة والعافية  وفي يوما من الأيام اصطحبت أم مازن طفلها إلى القرية لزيارة جديه .</a:t>
            </a:r>
          </a:p>
        </p:txBody>
      </p:sp>
    </p:spTree>
    <p:extLst>
      <p:ext uri="{BB962C8B-B14F-4D97-AF65-F5344CB8AC3E}">
        <p14:creationId xmlns:p14="http://schemas.microsoft.com/office/powerpoint/2010/main" val="26235644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75" y="190500"/>
            <a:ext cx="7419975" cy="6502400"/>
          </a:xfrm>
          <a:prstGeom prst="rect">
            <a:avLst/>
          </a:prstGeom>
        </p:spPr>
      </p:pic>
      <p:sp>
        <p:nvSpPr>
          <p:cNvPr id="19" name="مربع نص 18"/>
          <p:cNvSpPr txBox="1"/>
          <p:nvPr/>
        </p:nvSpPr>
        <p:spPr>
          <a:xfrm>
            <a:off x="8245479" y="447675"/>
            <a:ext cx="3717923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2">
                <a:lumMod val="75000"/>
              </a:schemeClr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3600" dirty="0"/>
              <a:t>مستويات بناء الجسم </a:t>
            </a:r>
          </a:p>
        </p:txBody>
      </p:sp>
      <p:graphicFrame>
        <p:nvGraphicFramePr>
          <p:cNvPr id="20" name="جدول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1197858"/>
              </p:ext>
            </p:extLst>
          </p:nvPr>
        </p:nvGraphicFramePr>
        <p:xfrm>
          <a:off x="8220076" y="1306731"/>
          <a:ext cx="3743326" cy="4727573"/>
        </p:xfrm>
        <a:graphic>
          <a:graphicData uri="http://schemas.openxmlformats.org/drawingml/2006/table">
            <a:tbl>
              <a:tblPr rtl="1" firstRow="1" firstCol="1" bandRow="1">
                <a:tableStyleId>{ED083AE6-46FA-4A59-8FB0-9F97EB10719F}</a:tableStyleId>
              </a:tblPr>
              <a:tblGrid>
                <a:gridCol w="15028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404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31718"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ar-SA" sz="3200" dirty="0">
                          <a:effectLst/>
                        </a:rPr>
                        <a:t>الأنسجة</a:t>
                      </a:r>
                      <a:r>
                        <a:rPr lang="ar-SA" sz="2800" dirty="0">
                          <a:effectLst/>
                        </a:rPr>
                        <a:t> 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ar-SA" sz="3200" dirty="0">
                          <a:effectLst/>
                        </a:rPr>
                        <a:t>لها انسجة  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2037"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ar-SA" sz="2800" dirty="0">
                          <a:effectLst/>
                        </a:rPr>
                        <a:t>التناظر 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ar-SA" sz="3200" dirty="0">
                          <a:effectLst/>
                        </a:rPr>
                        <a:t>تناظر جانبي  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69744"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ar-SA" sz="2800" dirty="0">
                          <a:effectLst/>
                        </a:rPr>
                        <a:t>التجويف 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ar-SA" sz="3200" dirty="0">
                          <a:effectLst/>
                        </a:rPr>
                        <a:t> كاذبة التجويف 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42037"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ar-SA" sz="2800" dirty="0">
                          <a:effectLst/>
                        </a:rPr>
                        <a:t>نوع الفم 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ar-SA" sz="16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42037"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ar-SA" sz="2800" dirty="0">
                          <a:effectLst/>
                        </a:rPr>
                        <a:t>التجزؤ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ar-SA" sz="16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" name="مستطيل 1">
            <a:extLst>
              <a:ext uri="{FF2B5EF4-FFF2-40B4-BE49-F238E27FC236}">
                <a16:creationId xmlns:a16="http://schemas.microsoft.com/office/drawing/2014/main" id="{9F9D2CF5-0F4B-4CE4-921C-72462298E139}"/>
              </a:ext>
            </a:extLst>
          </p:cNvPr>
          <p:cNvSpPr/>
          <p:nvPr/>
        </p:nvSpPr>
        <p:spPr>
          <a:xfrm>
            <a:off x="8458200" y="1344832"/>
            <a:ext cx="1838325" cy="7601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7336A826-C644-4797-B6F8-E642DB6679D0}"/>
              </a:ext>
            </a:extLst>
          </p:cNvPr>
          <p:cNvSpPr/>
          <p:nvPr/>
        </p:nvSpPr>
        <p:spPr>
          <a:xfrm>
            <a:off x="8458200" y="2317751"/>
            <a:ext cx="1838325" cy="760194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3966B1F5-4D79-4104-9E50-986544A31B91}"/>
              </a:ext>
            </a:extLst>
          </p:cNvPr>
          <p:cNvSpPr/>
          <p:nvPr/>
        </p:nvSpPr>
        <p:spPr>
          <a:xfrm>
            <a:off x="8362951" y="3250733"/>
            <a:ext cx="1928814" cy="7601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399389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F4382F65-FFE8-4473-9739-30D01053C1E8}"/>
              </a:ext>
            </a:extLst>
          </p:cNvPr>
          <p:cNvSpPr/>
          <p:nvPr/>
        </p:nvSpPr>
        <p:spPr>
          <a:xfrm>
            <a:off x="5974080" y="428178"/>
            <a:ext cx="6066980" cy="600164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عقدة الهيئة العٌليا للتصنيف   مؤتمر صحفي ضم ممثلين من جميع شعب </a:t>
            </a:r>
            <a:r>
              <a:rPr lang="ar-SA" sz="4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اللافقريات</a:t>
            </a:r>
            <a:r>
              <a:rPr lang="ar-SA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وكان من بين الحضور دودة </a:t>
            </a:r>
            <a:r>
              <a:rPr lang="ar-SA" sz="4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البلاناريا</a:t>
            </a:r>
            <a:r>
              <a:rPr lang="ar-SA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ممثلة لشعبة الديدان المفلطحة و دودة الاسكارس كنائب عن ممثل شعبة الديدان الاسطوانية 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B9D28DD7-626B-4036-8C40-8780142B73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974080" cy="6858000"/>
          </a:xfrm>
          <a:prstGeom prst="rect">
            <a:avLst/>
          </a:prstGeom>
        </p:spPr>
      </p:pic>
      <p:sp>
        <p:nvSpPr>
          <p:cNvPr id="6" name="شكل بيضاوي 5">
            <a:extLst>
              <a:ext uri="{FF2B5EF4-FFF2-40B4-BE49-F238E27FC236}">
                <a16:creationId xmlns:a16="http://schemas.microsoft.com/office/drawing/2014/main" id="{F9F1AEE0-0338-4CEC-9FF4-5C7715AABD52}"/>
              </a:ext>
            </a:extLst>
          </p:cNvPr>
          <p:cNvSpPr/>
          <p:nvPr/>
        </p:nvSpPr>
        <p:spPr>
          <a:xfrm>
            <a:off x="2265680" y="1513840"/>
            <a:ext cx="2804160" cy="247904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dirty="0">
                <a:solidFill>
                  <a:srgbClr val="FF0000"/>
                </a:solidFill>
              </a:rPr>
              <a:t>المؤتمر السنوي للهيئة العليا للتصنيف </a:t>
            </a:r>
          </a:p>
        </p:txBody>
      </p:sp>
    </p:spTree>
    <p:extLst>
      <p:ext uri="{BB962C8B-B14F-4D97-AF65-F5344CB8AC3E}">
        <p14:creationId xmlns:p14="http://schemas.microsoft.com/office/powerpoint/2010/main" val="34456571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F4382F65-FFE8-4473-9739-30D01053C1E8}"/>
              </a:ext>
            </a:extLst>
          </p:cNvPr>
          <p:cNvSpPr/>
          <p:nvPr/>
        </p:nvSpPr>
        <p:spPr>
          <a:xfrm>
            <a:off x="8564880" y="428178"/>
            <a:ext cx="3476180" cy="526297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وقد توجه الصحفي النشيط أسامة  إلى السيدة </a:t>
            </a:r>
            <a:r>
              <a:rPr lang="ar-SA" sz="4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بلاناريا</a:t>
            </a:r>
            <a:r>
              <a:rPr lang="ar-SA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والسيد اسكارس وأجرى معهما اللقاء التالي </a:t>
            </a:r>
          </a:p>
        </p:txBody>
      </p:sp>
      <p:pic>
        <p:nvPicPr>
          <p:cNvPr id="1026" name="Picture 2" descr="ÙØªÙØ¬Ø© Ø¨Ø­Ø« Ø§ÙØµÙØ± Ø¹Ù âªinterview clipartâ¬â">
            <a:extLst>
              <a:ext uri="{FF2B5EF4-FFF2-40B4-BE49-F238E27FC236}">
                <a16:creationId xmlns:a16="http://schemas.microsoft.com/office/drawing/2014/main" id="{F2A06FDB-2193-424D-AF26-5B6484C807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77"/>
          <a:stretch/>
        </p:blipFill>
        <p:spPr bwMode="auto">
          <a:xfrm>
            <a:off x="150940" y="96838"/>
            <a:ext cx="7712900" cy="6588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26436A2D-0EF1-42DF-983D-8D33028C09A6}"/>
              </a:ext>
            </a:extLst>
          </p:cNvPr>
          <p:cNvSpPr/>
          <p:nvPr/>
        </p:nvSpPr>
        <p:spPr>
          <a:xfrm rot="5400000">
            <a:off x="580929" y="2765796"/>
            <a:ext cx="97174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بلاناريا</a:t>
            </a:r>
            <a:r>
              <a:rPr lang="ar-SA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CD3C0393-41B9-4CF5-91E4-8E2B7EE86A25}"/>
              </a:ext>
            </a:extLst>
          </p:cNvPr>
          <p:cNvSpPr/>
          <p:nvPr/>
        </p:nvSpPr>
        <p:spPr>
          <a:xfrm>
            <a:off x="3058610" y="3834501"/>
            <a:ext cx="150393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اسكارس</a:t>
            </a:r>
            <a:r>
              <a:rPr lang="ar-SA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069834DE-1BCD-481F-96BA-85BF7FE66925}"/>
              </a:ext>
            </a:extLst>
          </p:cNvPr>
          <p:cNvSpPr/>
          <p:nvPr/>
        </p:nvSpPr>
        <p:spPr>
          <a:xfrm>
            <a:off x="2834992" y="4805852"/>
            <a:ext cx="195117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الاسطوانية </a:t>
            </a:r>
            <a:r>
              <a:rPr lang="ar-SA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DC8865AD-86C8-43EE-A429-274998571134}"/>
              </a:ext>
            </a:extLst>
          </p:cNvPr>
          <p:cNvSpPr/>
          <p:nvPr/>
        </p:nvSpPr>
        <p:spPr>
          <a:xfrm>
            <a:off x="837604" y="3834500"/>
            <a:ext cx="136447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بلاناريا</a:t>
            </a:r>
            <a:r>
              <a:rPr lang="ar-SA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B6D70ED9-3E86-4EF5-AC95-D48F8BA8CFE0}"/>
              </a:ext>
            </a:extLst>
          </p:cNvPr>
          <p:cNvSpPr/>
          <p:nvPr/>
        </p:nvSpPr>
        <p:spPr>
          <a:xfrm>
            <a:off x="682111" y="4805852"/>
            <a:ext cx="167545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المفلطحة </a:t>
            </a:r>
            <a:r>
              <a:rPr lang="ar-SA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862853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DF138359-6680-4466-93F7-A1AFC74078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EC210E12-77D5-4C8A-8CEF-7FB3AEC7346F}"/>
              </a:ext>
            </a:extLst>
          </p:cNvPr>
          <p:cNvSpPr/>
          <p:nvPr/>
        </p:nvSpPr>
        <p:spPr>
          <a:xfrm>
            <a:off x="955040" y="885378"/>
            <a:ext cx="4939220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من خلال الحوار التالي استنتجي الشبه والاختلاف بين مستويات وخصائص الديدان المفلطحة والاسطوانية </a:t>
            </a:r>
          </a:p>
        </p:txBody>
      </p:sp>
    </p:spTree>
    <p:extLst>
      <p:ext uri="{BB962C8B-B14F-4D97-AF65-F5344CB8AC3E}">
        <p14:creationId xmlns:p14="http://schemas.microsoft.com/office/powerpoint/2010/main" val="2367903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ÙØªÙØ¬Ø© Ø¨Ø­Ø« Ø§ÙØµÙØ± Ø¹Ù âªinterview clipartâ¬â">
            <a:extLst>
              <a:ext uri="{FF2B5EF4-FFF2-40B4-BE49-F238E27FC236}">
                <a16:creationId xmlns:a16="http://schemas.microsoft.com/office/drawing/2014/main" id="{F2A06FDB-2193-424D-AF26-5B6484C807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77"/>
          <a:stretch/>
        </p:blipFill>
        <p:spPr bwMode="auto">
          <a:xfrm>
            <a:off x="2346230" y="2427664"/>
            <a:ext cx="7499540" cy="4524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فقاعة الكلام: مستطيلة 3">
            <a:extLst>
              <a:ext uri="{FF2B5EF4-FFF2-40B4-BE49-F238E27FC236}">
                <a16:creationId xmlns:a16="http://schemas.microsoft.com/office/drawing/2014/main" id="{F4382F65-FFE8-4473-9739-30D01053C1E8}"/>
              </a:ext>
            </a:extLst>
          </p:cNvPr>
          <p:cNvSpPr/>
          <p:nvPr/>
        </p:nvSpPr>
        <p:spPr>
          <a:xfrm>
            <a:off x="9489440" y="275778"/>
            <a:ext cx="2551620" cy="2800767"/>
          </a:xfrm>
          <a:prstGeom prst="wedgeRectCallout">
            <a:avLst>
              <a:gd name="adj1" fmla="val -43910"/>
              <a:gd name="adj2" fmla="val 57559"/>
            </a:avLst>
          </a:prstGeom>
          <a:noFill/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أسامة: اخبراني عن نوع التناظر في اجسامكم  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26436A2D-0EF1-42DF-983D-8D33028C09A6}"/>
              </a:ext>
            </a:extLst>
          </p:cNvPr>
          <p:cNvSpPr/>
          <p:nvPr/>
        </p:nvSpPr>
        <p:spPr>
          <a:xfrm>
            <a:off x="3150069" y="4777475"/>
            <a:ext cx="136447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بلاناريا</a:t>
            </a:r>
            <a:r>
              <a:rPr lang="ar-SA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D7D9BC03-BBC9-435F-A277-AA3EB4B26D7C}"/>
              </a:ext>
            </a:extLst>
          </p:cNvPr>
          <p:cNvSpPr/>
          <p:nvPr/>
        </p:nvSpPr>
        <p:spPr>
          <a:xfrm>
            <a:off x="5113199" y="4777476"/>
            <a:ext cx="150393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اسكارس</a:t>
            </a:r>
            <a:r>
              <a:rPr lang="ar-SA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  <p:sp>
        <p:nvSpPr>
          <p:cNvPr id="6" name="فقاعة الكلام: مستطيلة 5">
            <a:extLst>
              <a:ext uri="{FF2B5EF4-FFF2-40B4-BE49-F238E27FC236}">
                <a16:creationId xmlns:a16="http://schemas.microsoft.com/office/drawing/2014/main" id="{98CA2D47-F70E-46EF-AA5F-621217A12F42}"/>
              </a:ext>
            </a:extLst>
          </p:cNvPr>
          <p:cNvSpPr/>
          <p:nvPr/>
        </p:nvSpPr>
        <p:spPr>
          <a:xfrm>
            <a:off x="3832306" y="275778"/>
            <a:ext cx="3533694" cy="1446550"/>
          </a:xfrm>
          <a:prstGeom prst="wedgeRectCallout">
            <a:avLst>
              <a:gd name="adj1" fmla="val -43047"/>
              <a:gd name="adj2" fmla="val 89165"/>
            </a:avLst>
          </a:prstGeom>
          <a:noFill/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كلانا لنا تناظر جانبي في اجسامنا  </a:t>
            </a: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2A4918BA-C893-4F82-BEE3-E3CE16E0F6EE}"/>
              </a:ext>
            </a:extLst>
          </p:cNvPr>
          <p:cNvSpPr/>
          <p:nvPr/>
        </p:nvSpPr>
        <p:spPr>
          <a:xfrm>
            <a:off x="4889581" y="5748827"/>
            <a:ext cx="195117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الاسطوانية </a:t>
            </a:r>
            <a:r>
              <a:rPr lang="ar-SA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F01249BC-CD09-4DDC-817A-359A86BA416B}"/>
              </a:ext>
            </a:extLst>
          </p:cNvPr>
          <p:cNvSpPr/>
          <p:nvPr/>
        </p:nvSpPr>
        <p:spPr>
          <a:xfrm>
            <a:off x="2994576" y="5748827"/>
            <a:ext cx="167545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المفلطحة </a:t>
            </a:r>
            <a:r>
              <a:rPr lang="ar-SA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00997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ÙØªÙØ¬Ø© Ø¨Ø­Ø« Ø§ÙØµÙØ± Ø¹Ù âªinterview clipartâ¬â">
            <a:extLst>
              <a:ext uri="{FF2B5EF4-FFF2-40B4-BE49-F238E27FC236}">
                <a16:creationId xmlns:a16="http://schemas.microsoft.com/office/drawing/2014/main" id="{F2A06FDB-2193-424D-AF26-5B6484C807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77"/>
          <a:stretch/>
        </p:blipFill>
        <p:spPr bwMode="auto">
          <a:xfrm>
            <a:off x="2346230" y="2332414"/>
            <a:ext cx="7499540" cy="4524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فقاعة الكلام: مستطيلة 3">
            <a:extLst>
              <a:ext uri="{FF2B5EF4-FFF2-40B4-BE49-F238E27FC236}">
                <a16:creationId xmlns:a16="http://schemas.microsoft.com/office/drawing/2014/main" id="{F4382F65-FFE8-4473-9739-30D01053C1E8}"/>
              </a:ext>
            </a:extLst>
          </p:cNvPr>
          <p:cNvSpPr/>
          <p:nvPr/>
        </p:nvSpPr>
        <p:spPr>
          <a:xfrm>
            <a:off x="9489440" y="275778"/>
            <a:ext cx="2551620" cy="2123658"/>
          </a:xfrm>
          <a:prstGeom prst="wedgeRectCallout">
            <a:avLst>
              <a:gd name="adj1" fmla="val -43910"/>
              <a:gd name="adj2" fmla="val 57559"/>
            </a:avLst>
          </a:prstGeom>
          <a:noFill/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أسامة: وما نوع التجويف الجسمي لكما </a:t>
            </a:r>
          </a:p>
        </p:txBody>
      </p:sp>
      <p:sp>
        <p:nvSpPr>
          <p:cNvPr id="6" name="فقاعة الكلام: مستطيلة 5">
            <a:extLst>
              <a:ext uri="{FF2B5EF4-FFF2-40B4-BE49-F238E27FC236}">
                <a16:creationId xmlns:a16="http://schemas.microsoft.com/office/drawing/2014/main" id="{98CA2D47-F70E-46EF-AA5F-621217A12F42}"/>
              </a:ext>
            </a:extLst>
          </p:cNvPr>
          <p:cNvSpPr/>
          <p:nvPr/>
        </p:nvSpPr>
        <p:spPr>
          <a:xfrm>
            <a:off x="5318383" y="358033"/>
            <a:ext cx="3533694" cy="1446550"/>
          </a:xfrm>
          <a:prstGeom prst="wedgeRectCallout">
            <a:avLst>
              <a:gd name="adj1" fmla="val -43047"/>
              <a:gd name="adj2" fmla="val 89165"/>
            </a:avLst>
          </a:prstGeom>
          <a:noFill/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انا لي تجويف جسمي كاذب </a:t>
            </a:r>
          </a:p>
        </p:txBody>
      </p:sp>
      <p:sp>
        <p:nvSpPr>
          <p:cNvPr id="7" name="فقاعة الكلام: مستطيلة 6">
            <a:extLst>
              <a:ext uri="{FF2B5EF4-FFF2-40B4-BE49-F238E27FC236}">
                <a16:creationId xmlns:a16="http://schemas.microsoft.com/office/drawing/2014/main" id="{B3C847B8-B958-4C22-B154-A66A9D14E507}"/>
              </a:ext>
            </a:extLst>
          </p:cNvPr>
          <p:cNvSpPr/>
          <p:nvPr/>
        </p:nvSpPr>
        <p:spPr>
          <a:xfrm>
            <a:off x="1264543" y="358033"/>
            <a:ext cx="3533694" cy="1446550"/>
          </a:xfrm>
          <a:prstGeom prst="wedgeRectCallout">
            <a:avLst>
              <a:gd name="adj1" fmla="val 41771"/>
              <a:gd name="adj2" fmla="val 102510"/>
            </a:avLst>
          </a:prstGeom>
          <a:noFill/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وانا عديمة التجويف الجسمي 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BB129EC7-D26A-4623-A45B-66A4CDE46E15}"/>
              </a:ext>
            </a:extLst>
          </p:cNvPr>
          <p:cNvSpPr/>
          <p:nvPr/>
        </p:nvSpPr>
        <p:spPr>
          <a:xfrm>
            <a:off x="5113199" y="4777476"/>
            <a:ext cx="150393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اسكارس</a:t>
            </a:r>
            <a:r>
              <a:rPr lang="ar-SA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D1E0A06C-BD34-457B-B360-FA8A6A37DCC3}"/>
              </a:ext>
            </a:extLst>
          </p:cNvPr>
          <p:cNvSpPr/>
          <p:nvPr/>
        </p:nvSpPr>
        <p:spPr>
          <a:xfrm>
            <a:off x="4889581" y="5748827"/>
            <a:ext cx="195117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الاسطوانية </a:t>
            </a:r>
            <a:r>
              <a:rPr lang="ar-SA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AB9BEC71-56D5-4D4B-AF10-F159CDDD740A}"/>
              </a:ext>
            </a:extLst>
          </p:cNvPr>
          <p:cNvSpPr/>
          <p:nvPr/>
        </p:nvSpPr>
        <p:spPr>
          <a:xfrm>
            <a:off x="3150069" y="4777475"/>
            <a:ext cx="136447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بلاناريا</a:t>
            </a:r>
            <a:r>
              <a:rPr lang="ar-SA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7310E9B1-0934-46F9-822C-50CA53C4958F}"/>
              </a:ext>
            </a:extLst>
          </p:cNvPr>
          <p:cNvSpPr/>
          <p:nvPr/>
        </p:nvSpPr>
        <p:spPr>
          <a:xfrm>
            <a:off x="2994576" y="5748827"/>
            <a:ext cx="167545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المفلطحة </a:t>
            </a:r>
            <a:r>
              <a:rPr lang="ar-SA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374126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ÙØªÙØ¬Ø© Ø¨Ø­Ø« Ø§ÙØµÙØ± Ø¹Ù âªinterview clipartâ¬â">
            <a:extLst>
              <a:ext uri="{FF2B5EF4-FFF2-40B4-BE49-F238E27FC236}">
                <a16:creationId xmlns:a16="http://schemas.microsoft.com/office/drawing/2014/main" id="{F2A06FDB-2193-424D-AF26-5B6484C807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77"/>
          <a:stretch/>
        </p:blipFill>
        <p:spPr bwMode="auto">
          <a:xfrm>
            <a:off x="2346230" y="2313364"/>
            <a:ext cx="7499540" cy="4524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فقاعة الكلام: مستطيلة 3">
            <a:extLst>
              <a:ext uri="{FF2B5EF4-FFF2-40B4-BE49-F238E27FC236}">
                <a16:creationId xmlns:a16="http://schemas.microsoft.com/office/drawing/2014/main" id="{F4382F65-FFE8-4473-9739-30D01053C1E8}"/>
              </a:ext>
            </a:extLst>
          </p:cNvPr>
          <p:cNvSpPr/>
          <p:nvPr/>
        </p:nvSpPr>
        <p:spPr>
          <a:xfrm>
            <a:off x="9489440" y="275778"/>
            <a:ext cx="2551620" cy="1446550"/>
          </a:xfrm>
          <a:prstGeom prst="wedgeRectCallout">
            <a:avLst>
              <a:gd name="adj1" fmla="val -43910"/>
              <a:gd name="adj2" fmla="val 57559"/>
            </a:avLst>
          </a:prstGeom>
          <a:noFill/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أسامة: وكيف تتنفسان </a:t>
            </a:r>
          </a:p>
        </p:txBody>
      </p:sp>
      <p:sp>
        <p:nvSpPr>
          <p:cNvPr id="6" name="فقاعة الكلام: مستطيلة 5">
            <a:extLst>
              <a:ext uri="{FF2B5EF4-FFF2-40B4-BE49-F238E27FC236}">
                <a16:creationId xmlns:a16="http://schemas.microsoft.com/office/drawing/2014/main" id="{98CA2D47-F70E-46EF-AA5F-621217A12F42}"/>
              </a:ext>
            </a:extLst>
          </p:cNvPr>
          <p:cNvSpPr/>
          <p:nvPr/>
        </p:nvSpPr>
        <p:spPr>
          <a:xfrm>
            <a:off x="3832306" y="275778"/>
            <a:ext cx="3533694" cy="1446550"/>
          </a:xfrm>
          <a:prstGeom prst="wedgeRectCallout">
            <a:avLst>
              <a:gd name="adj1" fmla="val -5382"/>
              <a:gd name="adj2" fmla="val 56632"/>
            </a:avLst>
          </a:prstGeom>
          <a:noFill/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عن طريق الانتشار البسيط </a:t>
            </a: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D41D3953-D7B5-4386-980B-C6ADD5898823}"/>
              </a:ext>
            </a:extLst>
          </p:cNvPr>
          <p:cNvSpPr/>
          <p:nvPr/>
        </p:nvSpPr>
        <p:spPr>
          <a:xfrm>
            <a:off x="5113199" y="4777476"/>
            <a:ext cx="150393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اسكارس</a:t>
            </a:r>
            <a:r>
              <a:rPr lang="ar-SA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E325AED1-D0FC-4886-879E-E6ABA12ABF32}"/>
              </a:ext>
            </a:extLst>
          </p:cNvPr>
          <p:cNvSpPr/>
          <p:nvPr/>
        </p:nvSpPr>
        <p:spPr>
          <a:xfrm>
            <a:off x="4889581" y="5748827"/>
            <a:ext cx="195117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الاسطوانية </a:t>
            </a:r>
            <a:r>
              <a:rPr lang="ar-SA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C48024E4-583A-41A5-A0F9-0563471CBB26}"/>
              </a:ext>
            </a:extLst>
          </p:cNvPr>
          <p:cNvSpPr/>
          <p:nvPr/>
        </p:nvSpPr>
        <p:spPr>
          <a:xfrm>
            <a:off x="3150069" y="4777475"/>
            <a:ext cx="136447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بلاناريا</a:t>
            </a:r>
            <a:r>
              <a:rPr lang="ar-SA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29A46EB4-EBBB-4EFB-B0DE-CB5639C697F1}"/>
              </a:ext>
            </a:extLst>
          </p:cNvPr>
          <p:cNvSpPr/>
          <p:nvPr/>
        </p:nvSpPr>
        <p:spPr>
          <a:xfrm>
            <a:off x="2994576" y="5748827"/>
            <a:ext cx="167545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المفلطحة </a:t>
            </a:r>
            <a:r>
              <a:rPr lang="ar-SA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308078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ÙØªÙØ¬Ø© Ø¨Ø­Ø« Ø§ÙØµÙØ± Ø¹Ù âªinterview clipartâ¬â">
            <a:extLst>
              <a:ext uri="{FF2B5EF4-FFF2-40B4-BE49-F238E27FC236}">
                <a16:creationId xmlns:a16="http://schemas.microsoft.com/office/drawing/2014/main" id="{F2A06FDB-2193-424D-AF26-5B6484C807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77"/>
          <a:stretch/>
        </p:blipFill>
        <p:spPr bwMode="auto">
          <a:xfrm>
            <a:off x="2346230" y="2332414"/>
            <a:ext cx="7499540" cy="4524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فقاعة الكلام: مستطيلة 3">
            <a:extLst>
              <a:ext uri="{FF2B5EF4-FFF2-40B4-BE49-F238E27FC236}">
                <a16:creationId xmlns:a16="http://schemas.microsoft.com/office/drawing/2014/main" id="{F4382F65-FFE8-4473-9739-30D01053C1E8}"/>
              </a:ext>
            </a:extLst>
          </p:cNvPr>
          <p:cNvSpPr/>
          <p:nvPr/>
        </p:nvSpPr>
        <p:spPr>
          <a:xfrm>
            <a:off x="9489440" y="275778"/>
            <a:ext cx="2551620" cy="1446550"/>
          </a:xfrm>
          <a:prstGeom prst="wedgeRectCallout">
            <a:avLst>
              <a:gd name="adj1" fmla="val -43910"/>
              <a:gd name="adj2" fmla="val 57559"/>
            </a:avLst>
          </a:prstGeom>
          <a:noFill/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أسامة: وأين تعيشان </a:t>
            </a:r>
          </a:p>
        </p:txBody>
      </p:sp>
      <p:sp>
        <p:nvSpPr>
          <p:cNvPr id="6" name="فقاعة الكلام: مستطيلة 5">
            <a:extLst>
              <a:ext uri="{FF2B5EF4-FFF2-40B4-BE49-F238E27FC236}">
                <a16:creationId xmlns:a16="http://schemas.microsoft.com/office/drawing/2014/main" id="{98CA2D47-F70E-46EF-AA5F-621217A12F42}"/>
              </a:ext>
            </a:extLst>
          </p:cNvPr>
          <p:cNvSpPr/>
          <p:nvPr/>
        </p:nvSpPr>
        <p:spPr>
          <a:xfrm>
            <a:off x="3832306" y="275778"/>
            <a:ext cx="3533694" cy="2123658"/>
          </a:xfrm>
          <a:prstGeom prst="wedgeRectCallout">
            <a:avLst>
              <a:gd name="adj1" fmla="val -5382"/>
              <a:gd name="adj2" fmla="val 56632"/>
            </a:avLst>
          </a:prstGeom>
          <a:noFill/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بعض منا حر والبعض الاخر متطفل </a:t>
            </a: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043112A8-7494-440D-BE92-C778C0447D92}"/>
              </a:ext>
            </a:extLst>
          </p:cNvPr>
          <p:cNvSpPr/>
          <p:nvPr/>
        </p:nvSpPr>
        <p:spPr>
          <a:xfrm>
            <a:off x="5113199" y="4777476"/>
            <a:ext cx="150393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اسكارس</a:t>
            </a:r>
            <a:r>
              <a:rPr lang="ar-SA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F8B2A3AF-C823-4015-B367-793256B54102}"/>
              </a:ext>
            </a:extLst>
          </p:cNvPr>
          <p:cNvSpPr/>
          <p:nvPr/>
        </p:nvSpPr>
        <p:spPr>
          <a:xfrm>
            <a:off x="4889581" y="5748827"/>
            <a:ext cx="195117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الاسطوانية </a:t>
            </a:r>
            <a:r>
              <a:rPr lang="ar-SA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A50BC772-39C1-416C-816B-62764BEC2F89}"/>
              </a:ext>
            </a:extLst>
          </p:cNvPr>
          <p:cNvSpPr/>
          <p:nvPr/>
        </p:nvSpPr>
        <p:spPr>
          <a:xfrm>
            <a:off x="3150069" y="4777475"/>
            <a:ext cx="136447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بلاناريا</a:t>
            </a:r>
            <a:r>
              <a:rPr lang="ar-SA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2EE48F00-507C-4D9E-A0B5-34819635469F}"/>
              </a:ext>
            </a:extLst>
          </p:cNvPr>
          <p:cNvSpPr/>
          <p:nvPr/>
        </p:nvSpPr>
        <p:spPr>
          <a:xfrm>
            <a:off x="2994576" y="5748827"/>
            <a:ext cx="167545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المفلطحة </a:t>
            </a:r>
            <a:r>
              <a:rPr lang="ar-SA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506287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ÙØªÙØ¬Ø© Ø¨Ø­Ø« Ø§ÙØµÙØ± Ø¹Ù âªinterview clipartâ¬â">
            <a:extLst>
              <a:ext uri="{FF2B5EF4-FFF2-40B4-BE49-F238E27FC236}">
                <a16:creationId xmlns:a16="http://schemas.microsoft.com/office/drawing/2014/main" id="{F2A06FDB-2193-424D-AF26-5B6484C807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77"/>
          <a:stretch/>
        </p:blipFill>
        <p:spPr bwMode="auto">
          <a:xfrm>
            <a:off x="1848390" y="2242244"/>
            <a:ext cx="7499540" cy="4524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فقاعة الكلام: مستطيلة 3">
            <a:extLst>
              <a:ext uri="{FF2B5EF4-FFF2-40B4-BE49-F238E27FC236}">
                <a16:creationId xmlns:a16="http://schemas.microsoft.com/office/drawing/2014/main" id="{F4382F65-FFE8-4473-9739-30D01053C1E8}"/>
              </a:ext>
            </a:extLst>
          </p:cNvPr>
          <p:cNvSpPr/>
          <p:nvPr/>
        </p:nvSpPr>
        <p:spPr>
          <a:xfrm>
            <a:off x="9489440" y="275778"/>
            <a:ext cx="2551620" cy="6186309"/>
          </a:xfrm>
          <a:prstGeom prst="wedgeRectCallout">
            <a:avLst>
              <a:gd name="adj1" fmla="val -59837"/>
              <a:gd name="adj2" fmla="val -2058"/>
            </a:avLst>
          </a:prstGeom>
          <a:noFill/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أسامة: وما الذي يجعل  الجهاز الهضمي لدى السيد اسكارس مميز عن السيدة </a:t>
            </a:r>
            <a:r>
              <a:rPr lang="ar-SA" sz="4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بلاناريا</a:t>
            </a:r>
            <a:r>
              <a:rPr lang="ar-SA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</a:t>
            </a:r>
          </a:p>
        </p:txBody>
      </p:sp>
      <p:sp>
        <p:nvSpPr>
          <p:cNvPr id="6" name="فقاعة الكلام: مستطيلة 5">
            <a:extLst>
              <a:ext uri="{FF2B5EF4-FFF2-40B4-BE49-F238E27FC236}">
                <a16:creationId xmlns:a16="http://schemas.microsoft.com/office/drawing/2014/main" id="{98CA2D47-F70E-46EF-AA5F-621217A12F42}"/>
              </a:ext>
            </a:extLst>
          </p:cNvPr>
          <p:cNvSpPr/>
          <p:nvPr/>
        </p:nvSpPr>
        <p:spPr>
          <a:xfrm>
            <a:off x="5318383" y="358033"/>
            <a:ext cx="3533694" cy="2123658"/>
          </a:xfrm>
          <a:prstGeom prst="wedgeRectCallout">
            <a:avLst>
              <a:gd name="adj1" fmla="val -43047"/>
              <a:gd name="adj2" fmla="val 89165"/>
            </a:avLst>
          </a:prstGeom>
          <a:noFill/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انا جهاز ي الهضمي له فتحتان وهما الفم والشرج </a:t>
            </a:r>
          </a:p>
        </p:txBody>
      </p:sp>
      <p:sp>
        <p:nvSpPr>
          <p:cNvPr id="7" name="فقاعة الكلام: مستطيلة 6">
            <a:extLst>
              <a:ext uri="{FF2B5EF4-FFF2-40B4-BE49-F238E27FC236}">
                <a16:creationId xmlns:a16="http://schemas.microsoft.com/office/drawing/2014/main" id="{B3C847B8-B958-4C22-B154-A66A9D14E507}"/>
              </a:ext>
            </a:extLst>
          </p:cNvPr>
          <p:cNvSpPr/>
          <p:nvPr/>
        </p:nvSpPr>
        <p:spPr>
          <a:xfrm>
            <a:off x="1264543" y="358033"/>
            <a:ext cx="3533694" cy="2123658"/>
          </a:xfrm>
          <a:prstGeom prst="wedgeRectCallout">
            <a:avLst>
              <a:gd name="adj1" fmla="val 41771"/>
              <a:gd name="adj2" fmla="val 102510"/>
            </a:avLst>
          </a:prstGeom>
          <a:noFill/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انا جهاز الهضمي ذو فتحة واحدة هي الفم 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E75AB112-0EB3-46BF-BB17-FD5B8584DA0D}"/>
              </a:ext>
            </a:extLst>
          </p:cNvPr>
          <p:cNvSpPr/>
          <p:nvPr/>
        </p:nvSpPr>
        <p:spPr>
          <a:xfrm>
            <a:off x="4664313" y="4672701"/>
            <a:ext cx="150393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اسكارس</a:t>
            </a:r>
            <a:r>
              <a:rPr lang="ar-SA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13D89F98-6D3D-4411-AE1D-9227032BE092}"/>
              </a:ext>
            </a:extLst>
          </p:cNvPr>
          <p:cNvSpPr/>
          <p:nvPr/>
        </p:nvSpPr>
        <p:spPr>
          <a:xfrm>
            <a:off x="4440695" y="5644052"/>
            <a:ext cx="195117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الاسطوانية </a:t>
            </a:r>
            <a:r>
              <a:rPr lang="ar-SA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B84580EF-F3D8-483B-8835-85DCEDB14860}"/>
              </a:ext>
            </a:extLst>
          </p:cNvPr>
          <p:cNvSpPr/>
          <p:nvPr/>
        </p:nvSpPr>
        <p:spPr>
          <a:xfrm>
            <a:off x="2628804" y="4672700"/>
            <a:ext cx="136447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بلاناريا</a:t>
            </a:r>
            <a:r>
              <a:rPr lang="ar-SA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70DD8663-5D7A-4B50-9143-81738476C7B3}"/>
              </a:ext>
            </a:extLst>
          </p:cNvPr>
          <p:cNvSpPr/>
          <p:nvPr/>
        </p:nvSpPr>
        <p:spPr>
          <a:xfrm>
            <a:off x="2473311" y="5644052"/>
            <a:ext cx="167545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المفلطحة </a:t>
            </a:r>
            <a:r>
              <a:rPr lang="ar-SA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200629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ÙØªÙØ¬Ø© Ø¨Ø­Ø« Ø§ÙØµÙØ± Ø¹Ù âªinterview clipartâ¬â">
            <a:extLst>
              <a:ext uri="{FF2B5EF4-FFF2-40B4-BE49-F238E27FC236}">
                <a16:creationId xmlns:a16="http://schemas.microsoft.com/office/drawing/2014/main" id="{F2A06FDB-2193-424D-AF26-5B6484C807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77"/>
          <a:stretch/>
        </p:blipFill>
        <p:spPr bwMode="auto">
          <a:xfrm>
            <a:off x="2346230" y="2176762"/>
            <a:ext cx="7499540" cy="4524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فقاعة الكلام: مستطيلة 3">
            <a:extLst>
              <a:ext uri="{FF2B5EF4-FFF2-40B4-BE49-F238E27FC236}">
                <a16:creationId xmlns:a16="http://schemas.microsoft.com/office/drawing/2014/main" id="{F4382F65-FFE8-4473-9739-30D01053C1E8}"/>
              </a:ext>
            </a:extLst>
          </p:cNvPr>
          <p:cNvSpPr/>
          <p:nvPr/>
        </p:nvSpPr>
        <p:spPr>
          <a:xfrm>
            <a:off x="9489440" y="224978"/>
            <a:ext cx="2551620" cy="2800767"/>
          </a:xfrm>
          <a:prstGeom prst="wedgeRectCallout">
            <a:avLst>
              <a:gd name="adj1" fmla="val -43910"/>
              <a:gd name="adj2" fmla="val 57559"/>
            </a:avLst>
          </a:prstGeom>
          <a:noFill/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أسامة: وما نوع الجهاز </a:t>
            </a:r>
            <a:r>
              <a:rPr lang="ar-SA" sz="4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الإخراجي</a:t>
            </a:r>
            <a:r>
              <a:rPr lang="ar-SA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في شعبتيكما </a:t>
            </a:r>
          </a:p>
        </p:txBody>
      </p:sp>
      <p:sp>
        <p:nvSpPr>
          <p:cNvPr id="6" name="فقاعة الكلام: مستطيلة 5">
            <a:extLst>
              <a:ext uri="{FF2B5EF4-FFF2-40B4-BE49-F238E27FC236}">
                <a16:creationId xmlns:a16="http://schemas.microsoft.com/office/drawing/2014/main" id="{98CA2D47-F70E-46EF-AA5F-621217A12F42}"/>
              </a:ext>
            </a:extLst>
          </p:cNvPr>
          <p:cNvSpPr/>
          <p:nvPr/>
        </p:nvSpPr>
        <p:spPr>
          <a:xfrm>
            <a:off x="818759" y="898935"/>
            <a:ext cx="3533694" cy="769441"/>
          </a:xfrm>
          <a:prstGeom prst="wedgeRectCallout">
            <a:avLst>
              <a:gd name="adj1" fmla="val 27970"/>
              <a:gd name="adj2" fmla="val 147742"/>
            </a:avLst>
          </a:prstGeom>
          <a:noFill/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انه الخلايا </a:t>
            </a:r>
            <a:r>
              <a:rPr lang="ar-SA" sz="4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اللهبية</a:t>
            </a:r>
            <a:r>
              <a:rPr lang="ar-SA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  <p:sp>
        <p:nvSpPr>
          <p:cNvPr id="7" name="فقاعة الكلام: مستطيلة 6">
            <a:extLst>
              <a:ext uri="{FF2B5EF4-FFF2-40B4-BE49-F238E27FC236}">
                <a16:creationId xmlns:a16="http://schemas.microsoft.com/office/drawing/2014/main" id="{FC6D65F0-6055-4FD7-8012-9B33F838196E}"/>
              </a:ext>
            </a:extLst>
          </p:cNvPr>
          <p:cNvSpPr/>
          <p:nvPr/>
        </p:nvSpPr>
        <p:spPr>
          <a:xfrm>
            <a:off x="9808808" y="3529491"/>
            <a:ext cx="2269215" cy="2123658"/>
          </a:xfrm>
          <a:prstGeom prst="wedgeRectCallout">
            <a:avLst>
              <a:gd name="adj1" fmla="val -60476"/>
              <a:gd name="adj2" fmla="val -39082"/>
            </a:avLst>
          </a:prstGeom>
          <a:noFill/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هل تملكان جهاز دوري </a:t>
            </a:r>
          </a:p>
        </p:txBody>
      </p:sp>
      <p:sp>
        <p:nvSpPr>
          <p:cNvPr id="8" name="فقاعة الكلام: مستطيلة 7">
            <a:extLst>
              <a:ext uri="{FF2B5EF4-FFF2-40B4-BE49-F238E27FC236}">
                <a16:creationId xmlns:a16="http://schemas.microsoft.com/office/drawing/2014/main" id="{FEF9B598-3F9F-4E47-819D-DCDB1C745244}"/>
              </a:ext>
            </a:extLst>
          </p:cNvPr>
          <p:cNvSpPr/>
          <p:nvPr/>
        </p:nvSpPr>
        <p:spPr>
          <a:xfrm>
            <a:off x="4917440" y="730212"/>
            <a:ext cx="2712720" cy="1446550"/>
          </a:xfrm>
          <a:prstGeom prst="wedgeRectCallout">
            <a:avLst>
              <a:gd name="adj1" fmla="val -28072"/>
              <a:gd name="adj2" fmla="val 71156"/>
            </a:avLst>
          </a:prstGeom>
          <a:noFill/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كلا ليس لنا جهاز دوري </a:t>
            </a: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761B47F5-A0A2-4642-8068-47DE8450E12B}"/>
              </a:ext>
            </a:extLst>
          </p:cNvPr>
          <p:cNvSpPr/>
          <p:nvPr/>
        </p:nvSpPr>
        <p:spPr>
          <a:xfrm>
            <a:off x="5141058" y="4596770"/>
            <a:ext cx="150393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اسكارس</a:t>
            </a:r>
            <a:r>
              <a:rPr lang="ar-SA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6042EB73-BFB4-4AE7-AE52-D4C704E91705}"/>
              </a:ext>
            </a:extLst>
          </p:cNvPr>
          <p:cNvSpPr/>
          <p:nvPr/>
        </p:nvSpPr>
        <p:spPr>
          <a:xfrm>
            <a:off x="4917440" y="5568121"/>
            <a:ext cx="195117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الاسطوانية </a:t>
            </a:r>
            <a:r>
              <a:rPr lang="ar-SA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2150BAB1-2E58-41D8-8967-E6D49758179C}"/>
              </a:ext>
            </a:extLst>
          </p:cNvPr>
          <p:cNvSpPr/>
          <p:nvPr/>
        </p:nvSpPr>
        <p:spPr>
          <a:xfrm>
            <a:off x="2988726" y="4596769"/>
            <a:ext cx="136447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بلاناريا</a:t>
            </a:r>
            <a:r>
              <a:rPr lang="ar-SA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E7A573D1-566A-4681-8AFA-9E0033F54FD1}"/>
              </a:ext>
            </a:extLst>
          </p:cNvPr>
          <p:cNvSpPr/>
          <p:nvPr/>
        </p:nvSpPr>
        <p:spPr>
          <a:xfrm>
            <a:off x="2833233" y="5568121"/>
            <a:ext cx="167545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المفلطحة </a:t>
            </a:r>
            <a:r>
              <a:rPr lang="ar-SA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17102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6527800" y="414635"/>
            <a:ext cx="54229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خرج مازن للعب في الحقل القريب من المنزل وهناك رأى الكثير من الخضروات المزروعة وكان شكلها يبدو شهيا </a:t>
            </a:r>
          </a:p>
          <a:p>
            <a:pPr algn="ctr"/>
            <a:r>
              <a:rPr lang="ar-SA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مد مازن يده المتسخة من أثر اللعب في الطين وتناول بعض من تلك الخضراوات من غير أن يغسلها .</a:t>
            </a: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5080278"/>
            <a:ext cx="2336800" cy="1447800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4100" y="4876800"/>
            <a:ext cx="1858962" cy="1651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2590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ÙØªÙØ¬Ø© Ø¨Ø­Ø« Ø§ÙØµÙØ± Ø¹Ù âªinterview clipartâ¬â">
            <a:extLst>
              <a:ext uri="{FF2B5EF4-FFF2-40B4-BE49-F238E27FC236}">
                <a16:creationId xmlns:a16="http://schemas.microsoft.com/office/drawing/2014/main" id="{F2A06FDB-2193-424D-AF26-5B6484C807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77"/>
          <a:stretch/>
        </p:blipFill>
        <p:spPr bwMode="auto">
          <a:xfrm>
            <a:off x="2346230" y="2313364"/>
            <a:ext cx="7499540" cy="4524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فقاعة الكلام: مستطيلة 3">
            <a:extLst>
              <a:ext uri="{FF2B5EF4-FFF2-40B4-BE49-F238E27FC236}">
                <a16:creationId xmlns:a16="http://schemas.microsoft.com/office/drawing/2014/main" id="{F4382F65-FFE8-4473-9739-30D01053C1E8}"/>
              </a:ext>
            </a:extLst>
          </p:cNvPr>
          <p:cNvSpPr/>
          <p:nvPr/>
        </p:nvSpPr>
        <p:spPr>
          <a:xfrm>
            <a:off x="9489440" y="275778"/>
            <a:ext cx="2551620" cy="2800767"/>
          </a:xfrm>
          <a:prstGeom prst="wedgeRectCallout">
            <a:avLst>
              <a:gd name="adj1" fmla="val -43910"/>
              <a:gd name="adj2" fmla="val 57559"/>
            </a:avLst>
          </a:prstGeom>
          <a:noFill/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أسامة: وما نوع الدعامة في جسمك يا سيد اسكارس </a:t>
            </a:r>
          </a:p>
        </p:txBody>
      </p:sp>
      <p:sp>
        <p:nvSpPr>
          <p:cNvPr id="6" name="فقاعة الكلام: مستطيلة 5">
            <a:extLst>
              <a:ext uri="{FF2B5EF4-FFF2-40B4-BE49-F238E27FC236}">
                <a16:creationId xmlns:a16="http://schemas.microsoft.com/office/drawing/2014/main" id="{98CA2D47-F70E-46EF-AA5F-621217A12F42}"/>
              </a:ext>
            </a:extLst>
          </p:cNvPr>
          <p:cNvSpPr/>
          <p:nvPr/>
        </p:nvSpPr>
        <p:spPr>
          <a:xfrm>
            <a:off x="3832306" y="275778"/>
            <a:ext cx="3533694" cy="1446550"/>
          </a:xfrm>
          <a:prstGeom prst="wedgeRectCallout">
            <a:avLst>
              <a:gd name="adj1" fmla="val -5382"/>
              <a:gd name="adj2" fmla="val 56632"/>
            </a:avLst>
          </a:prstGeom>
          <a:noFill/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انه هيكل دعامي مائي </a:t>
            </a: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D41D3953-D7B5-4386-980B-C6ADD5898823}"/>
              </a:ext>
            </a:extLst>
          </p:cNvPr>
          <p:cNvSpPr/>
          <p:nvPr/>
        </p:nvSpPr>
        <p:spPr>
          <a:xfrm>
            <a:off x="5113199" y="4777476"/>
            <a:ext cx="150393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اسكارس</a:t>
            </a:r>
            <a:r>
              <a:rPr lang="ar-SA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E325AED1-D0FC-4886-879E-E6ABA12ABF32}"/>
              </a:ext>
            </a:extLst>
          </p:cNvPr>
          <p:cNvSpPr/>
          <p:nvPr/>
        </p:nvSpPr>
        <p:spPr>
          <a:xfrm>
            <a:off x="4889581" y="5748827"/>
            <a:ext cx="195117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الاسطوانية </a:t>
            </a:r>
            <a:r>
              <a:rPr lang="ar-SA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C48024E4-583A-41A5-A0F9-0563471CBB26}"/>
              </a:ext>
            </a:extLst>
          </p:cNvPr>
          <p:cNvSpPr/>
          <p:nvPr/>
        </p:nvSpPr>
        <p:spPr>
          <a:xfrm>
            <a:off x="3150069" y="4777475"/>
            <a:ext cx="136447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بلاناريا</a:t>
            </a:r>
            <a:r>
              <a:rPr lang="ar-SA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29A46EB4-EBBB-4EFB-B0DE-CB5639C697F1}"/>
              </a:ext>
            </a:extLst>
          </p:cNvPr>
          <p:cNvSpPr/>
          <p:nvPr/>
        </p:nvSpPr>
        <p:spPr>
          <a:xfrm>
            <a:off x="2994576" y="5748827"/>
            <a:ext cx="167545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المفلطحة </a:t>
            </a:r>
            <a:r>
              <a:rPr lang="ar-SA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046814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DF138359-6680-4466-93F7-A1AFC74078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EC210E12-77D5-4C8A-8CEF-7FB3AEC7346F}"/>
              </a:ext>
            </a:extLst>
          </p:cNvPr>
          <p:cNvSpPr/>
          <p:nvPr/>
        </p:nvSpPr>
        <p:spPr>
          <a:xfrm>
            <a:off x="955040" y="885378"/>
            <a:ext cx="493922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من خلال الحوار السابق </a:t>
            </a:r>
            <a:r>
              <a:rPr lang="ar-SA" sz="4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اجيبي</a:t>
            </a:r>
            <a:r>
              <a:rPr lang="ar-SA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ar-SA" sz="48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عن الأسئلة التالية </a:t>
            </a:r>
            <a:endParaRPr lang="ar-SA" sz="4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853712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95" b="7159"/>
          <a:stretch/>
        </p:blipFill>
        <p:spPr>
          <a:xfrm>
            <a:off x="320902" y="2428875"/>
            <a:ext cx="11683547" cy="4461469"/>
          </a:xfrm>
          <a:prstGeom prst="rect">
            <a:avLst/>
          </a:prstGeom>
          <a:ln>
            <a:noFill/>
          </a:ln>
          <a:effectLst/>
        </p:spPr>
      </p:pic>
      <p:sp>
        <p:nvSpPr>
          <p:cNvPr id="7" name="مستطيل 6"/>
          <p:cNvSpPr/>
          <p:nvPr/>
        </p:nvSpPr>
        <p:spPr>
          <a:xfrm>
            <a:off x="629094" y="91481"/>
            <a:ext cx="11242004" cy="20005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اقرئي في كتابك المقرر عن التغذي في الديدان ثم أكملي</a:t>
            </a:r>
            <a:r>
              <a:rPr lang="ar-SA" sz="4400" dirty="0">
                <a:ln w="0"/>
                <a:solidFill>
                  <a:srgbClr val="D1782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  <a:p>
            <a:pPr algn="ctr"/>
            <a:r>
              <a:rPr lang="ar-SA" sz="400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●تنقسم الديدان الأسطوانية من حيث التغذي إلى حرة  و متطفلة </a:t>
            </a:r>
          </a:p>
          <a:p>
            <a:pPr algn="ctr"/>
            <a:r>
              <a:rPr lang="ar-SA" sz="4000" b="0" cap="none" spc="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●يتميز الجهاز الهضمي للأسطوانية بوجود فتحتان هما الفم والشرج </a:t>
            </a: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526AC683-D55F-4591-BA36-FFB6395D2CC1}"/>
              </a:ext>
            </a:extLst>
          </p:cNvPr>
          <p:cNvSpPr/>
          <p:nvPr/>
        </p:nvSpPr>
        <p:spPr>
          <a:xfrm>
            <a:off x="2799908" y="880469"/>
            <a:ext cx="962025" cy="590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dirty="0">
                <a:solidFill>
                  <a:schemeClr val="accent1">
                    <a:lumMod val="75000"/>
                  </a:schemeClr>
                </a:solidFill>
              </a:rPr>
              <a:t>......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455343BF-76DB-4EEF-AD9E-89FAD15F88DD}"/>
              </a:ext>
            </a:extLst>
          </p:cNvPr>
          <p:cNvSpPr/>
          <p:nvPr/>
        </p:nvSpPr>
        <p:spPr>
          <a:xfrm>
            <a:off x="1076326" y="796480"/>
            <a:ext cx="1276350" cy="590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dirty="0">
                <a:solidFill>
                  <a:schemeClr val="accent1">
                    <a:lumMod val="75000"/>
                  </a:schemeClr>
                </a:solidFill>
              </a:rPr>
              <a:t>.........</a:t>
            </a: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80B20A71-B8DE-445A-9DA1-1D280F036C66}"/>
              </a:ext>
            </a:extLst>
          </p:cNvPr>
          <p:cNvSpPr/>
          <p:nvPr/>
        </p:nvSpPr>
        <p:spPr>
          <a:xfrm>
            <a:off x="2228850" y="1474639"/>
            <a:ext cx="604838" cy="590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dirty="0">
                <a:solidFill>
                  <a:schemeClr val="accent1">
                    <a:lumMod val="75000"/>
                  </a:schemeClr>
                </a:solidFill>
              </a:rPr>
              <a:t>...</a:t>
            </a: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6E619FDE-929E-4CA1-9D74-5A0F1B66093C}"/>
              </a:ext>
            </a:extLst>
          </p:cNvPr>
          <p:cNvSpPr/>
          <p:nvPr/>
        </p:nvSpPr>
        <p:spPr>
          <a:xfrm>
            <a:off x="819150" y="1415605"/>
            <a:ext cx="1090835" cy="590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dirty="0">
                <a:solidFill>
                  <a:schemeClr val="accent1">
                    <a:lumMod val="75000"/>
                  </a:schemeClr>
                </a:solidFill>
              </a:rPr>
              <a:t>......</a:t>
            </a:r>
          </a:p>
        </p:txBody>
      </p:sp>
    </p:spTree>
    <p:extLst>
      <p:ext uri="{BB962C8B-B14F-4D97-AF65-F5344CB8AC3E}">
        <p14:creationId xmlns:p14="http://schemas.microsoft.com/office/powerpoint/2010/main" val="1800990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 5"/>
          <p:cNvSpPr/>
          <p:nvPr/>
        </p:nvSpPr>
        <p:spPr>
          <a:xfrm>
            <a:off x="211914" y="1029990"/>
            <a:ext cx="6883400" cy="563231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احكمي على صحة العبارة </a:t>
            </a:r>
          </a:p>
          <a:p>
            <a:pPr algn="ctr"/>
            <a:r>
              <a:rPr lang="ar-SA" sz="40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ليس للديدان الأسطوانية جهاز دوراني </a:t>
            </a:r>
          </a:p>
          <a:p>
            <a:pPr algn="ctr"/>
            <a:r>
              <a:rPr lang="ar-SA" sz="4000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صح  □ خطأ  □</a:t>
            </a:r>
          </a:p>
          <a:p>
            <a:pPr algn="ctr"/>
            <a:r>
              <a:rPr lang="ar-SA" sz="40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تتنفس الديدان الأسطوانية بواسطة الخياشيم </a:t>
            </a:r>
          </a:p>
          <a:p>
            <a:pPr algn="ctr"/>
            <a:r>
              <a:rPr lang="ar-SA" sz="4000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صح  □ خطأ  □</a:t>
            </a:r>
          </a:p>
          <a:p>
            <a:pPr algn="ctr"/>
            <a:r>
              <a:rPr lang="ar-S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تعتمد الديدان الأسطوانية على الانتشار في نقل الغازات والغذاء لخلاياها </a:t>
            </a:r>
          </a:p>
          <a:p>
            <a:pPr algn="ctr"/>
            <a:r>
              <a:rPr lang="ar-SA" sz="4000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صح  □ خطأ  □</a:t>
            </a: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68C078EB-9FCE-453D-B59B-157F023549E8}"/>
              </a:ext>
            </a:extLst>
          </p:cNvPr>
          <p:cNvSpPr/>
          <p:nvPr/>
        </p:nvSpPr>
        <p:spPr>
          <a:xfrm>
            <a:off x="202389" y="115590"/>
            <a:ext cx="11799111" cy="769441"/>
          </a:xfrm>
          <a:prstGeom prst="rect">
            <a:avLst/>
          </a:prstGeom>
          <a:noFill/>
          <a:ln w="38100">
            <a:solidFill>
              <a:srgbClr val="FB0102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بالتعاون مع زميلاتكـِ في المجموعة اقرائي ثم </a:t>
            </a:r>
            <a:r>
              <a:rPr lang="ar-SA" sz="44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اجيبي</a:t>
            </a:r>
            <a:r>
              <a:rPr lang="ar-SA" sz="4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  <p:pic>
        <p:nvPicPr>
          <p:cNvPr id="1028" name="Picture 4" descr="ØµÙØ±Ø© Ø°Ø§Øª ØµÙØ©">
            <a:extLst>
              <a:ext uri="{FF2B5EF4-FFF2-40B4-BE49-F238E27FC236}">
                <a16:creationId xmlns:a16="http://schemas.microsoft.com/office/drawing/2014/main" id="{DE04E86C-19E3-4059-8037-24EEA6E328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9950" y="1029989"/>
            <a:ext cx="4781550" cy="5551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رسم 7" descr="علامة تأشير">
            <a:extLst>
              <a:ext uri="{FF2B5EF4-FFF2-40B4-BE49-F238E27FC236}">
                <a16:creationId xmlns:a16="http://schemas.microsoft.com/office/drawing/2014/main" id="{FA1D71FF-A711-4630-8063-154D8C7794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67122" y="2371725"/>
            <a:ext cx="514351" cy="514351"/>
          </a:xfrm>
          <a:prstGeom prst="rect">
            <a:avLst/>
          </a:prstGeom>
        </p:spPr>
      </p:pic>
      <p:pic>
        <p:nvPicPr>
          <p:cNvPr id="12" name="رسم 11" descr="علامة تأشير">
            <a:extLst>
              <a:ext uri="{FF2B5EF4-FFF2-40B4-BE49-F238E27FC236}">
                <a16:creationId xmlns:a16="http://schemas.microsoft.com/office/drawing/2014/main" id="{29B511FE-E902-4A39-B971-6F826ADDF6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90747" y="4181475"/>
            <a:ext cx="514351" cy="514351"/>
          </a:xfrm>
          <a:prstGeom prst="rect">
            <a:avLst/>
          </a:prstGeom>
        </p:spPr>
      </p:pic>
      <p:pic>
        <p:nvPicPr>
          <p:cNvPr id="13" name="رسم 12" descr="علامة تأشير">
            <a:extLst>
              <a:ext uri="{FF2B5EF4-FFF2-40B4-BE49-F238E27FC236}">
                <a16:creationId xmlns:a16="http://schemas.microsoft.com/office/drawing/2014/main" id="{3231A9BE-43EC-4FAA-831F-5AD658CA99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52847" y="6019800"/>
            <a:ext cx="514351" cy="514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402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مستطيل 16"/>
          <p:cNvSpPr/>
          <p:nvPr/>
        </p:nvSpPr>
        <p:spPr>
          <a:xfrm>
            <a:off x="678182" y="1088079"/>
            <a:ext cx="6987810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0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اختاري</a:t>
            </a:r>
          </a:p>
          <a:p>
            <a:pPr algn="ctr"/>
            <a:r>
              <a:rPr lang="ar-SA" sz="4000" dirty="0">
                <a:ln w="0"/>
                <a:solidFill>
                  <a:schemeClr val="accent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تقوم الديدان الأسطوانية بالإخراج بواسطة </a:t>
            </a:r>
            <a:endParaRPr lang="ar-SA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ar-SA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1- الانتشار 2- الخلايا الهبية 3- </a:t>
            </a:r>
            <a:r>
              <a:rPr lang="ar-SA" sz="4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النفريديا</a:t>
            </a:r>
            <a:r>
              <a:rPr lang="ar-SA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  <p:sp>
        <p:nvSpPr>
          <p:cNvPr id="18" name="مستطيل 17"/>
          <p:cNvSpPr/>
          <p:nvPr/>
        </p:nvSpPr>
        <p:spPr>
          <a:xfrm>
            <a:off x="195939" y="3221176"/>
            <a:ext cx="7470053" cy="31700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اكملي</a:t>
            </a:r>
          </a:p>
          <a:p>
            <a:pPr algn="ctr"/>
            <a:r>
              <a:rPr lang="ar-SA" sz="4000" b="0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يتركب الجهاز العصب في الديدان الأسطوانية </a:t>
            </a:r>
          </a:p>
          <a:p>
            <a:pPr algn="ctr"/>
            <a:r>
              <a:rPr lang="ar-SA" sz="4000" b="0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من </a:t>
            </a:r>
            <a:r>
              <a:rPr lang="ar-SA" sz="40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العقد العصبية  والحبال العصبي </a:t>
            </a:r>
          </a:p>
          <a:p>
            <a:pPr algn="ctr"/>
            <a:r>
              <a:rPr lang="ar-SA" sz="40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تس</a:t>
            </a:r>
            <a:r>
              <a:rPr lang="ar-SA" sz="4000" b="0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تطيع  الديدان الأسطوانية أن تحس بـ.......... و..........</a:t>
            </a:r>
            <a:endParaRPr lang="ar-SA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19D7284C-6067-43FE-A111-2C59432B35C4}"/>
              </a:ext>
            </a:extLst>
          </p:cNvPr>
          <p:cNvSpPr/>
          <p:nvPr/>
        </p:nvSpPr>
        <p:spPr>
          <a:xfrm>
            <a:off x="121372" y="175448"/>
            <a:ext cx="11799111" cy="769441"/>
          </a:xfrm>
          <a:prstGeom prst="rect">
            <a:avLst/>
          </a:prstGeom>
          <a:noFill/>
          <a:ln w="38100">
            <a:solidFill>
              <a:srgbClr val="FB0102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بالتعاون مع زميلاتكـِ في المجموعة اقرائي ثم </a:t>
            </a:r>
            <a:r>
              <a:rPr lang="ar-SA" sz="44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اجيبي</a:t>
            </a:r>
            <a:r>
              <a:rPr lang="ar-SA" sz="4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  <p:pic>
        <p:nvPicPr>
          <p:cNvPr id="2050" name="Picture 2" descr="ØµÙØ±Ø© Ø°Ø§Øª ØµÙØ©">
            <a:extLst>
              <a:ext uri="{FF2B5EF4-FFF2-40B4-BE49-F238E27FC236}">
                <a16:creationId xmlns:a16="http://schemas.microsoft.com/office/drawing/2014/main" id="{7B086D92-8446-4378-8440-97444AA2A7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25" y="1104502"/>
            <a:ext cx="3986213" cy="5505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25AA09F6-B0C1-42B1-BF61-73F18A5A7070}"/>
              </a:ext>
            </a:extLst>
          </p:cNvPr>
          <p:cNvSpPr/>
          <p:nvPr/>
        </p:nvSpPr>
        <p:spPr>
          <a:xfrm>
            <a:off x="2867025" y="2419350"/>
            <a:ext cx="2600325" cy="60772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FCA5202F-12E8-4546-BCB3-02B70865282E}"/>
              </a:ext>
            </a:extLst>
          </p:cNvPr>
          <p:cNvSpPr/>
          <p:nvPr/>
        </p:nvSpPr>
        <p:spPr>
          <a:xfrm>
            <a:off x="3876675" y="4502364"/>
            <a:ext cx="2390775" cy="607721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dirty="0">
                <a:solidFill>
                  <a:schemeClr val="tx1"/>
                </a:solidFill>
              </a:rPr>
              <a:t>....................</a:t>
            </a: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9B7B4B73-8E70-4B16-B07B-630C54FD02BD}"/>
              </a:ext>
            </a:extLst>
          </p:cNvPr>
          <p:cNvSpPr/>
          <p:nvPr/>
        </p:nvSpPr>
        <p:spPr>
          <a:xfrm>
            <a:off x="1095375" y="4502363"/>
            <a:ext cx="2390775" cy="607721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dirty="0">
                <a:solidFill>
                  <a:schemeClr val="tx1"/>
                </a:solidFill>
              </a:rPr>
              <a:t>....................</a:t>
            </a:r>
          </a:p>
        </p:txBody>
      </p:sp>
    </p:spTree>
    <p:extLst>
      <p:ext uri="{BB962C8B-B14F-4D97-AF65-F5344CB8AC3E}">
        <p14:creationId xmlns:p14="http://schemas.microsoft.com/office/powerpoint/2010/main" val="4103764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10448337" y="899457"/>
            <a:ext cx="154721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اختاري:</a:t>
            </a: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F22BEA3E-332B-40AC-9BE6-EFFCF82EBACA}"/>
              </a:ext>
            </a:extLst>
          </p:cNvPr>
          <p:cNvSpPr/>
          <p:nvPr/>
        </p:nvSpPr>
        <p:spPr>
          <a:xfrm>
            <a:off x="196445" y="156398"/>
            <a:ext cx="11799110" cy="769441"/>
          </a:xfrm>
          <a:prstGeom prst="rect">
            <a:avLst/>
          </a:prstGeom>
          <a:noFill/>
          <a:ln w="38100">
            <a:solidFill>
              <a:srgbClr val="FB0102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بالتعاون مع زميلاتكـِ في المجموعة اقرائي ثم </a:t>
            </a:r>
            <a:r>
              <a:rPr lang="ar-SA" sz="44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اجيبي</a:t>
            </a:r>
            <a:r>
              <a:rPr lang="ar-SA" sz="4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  <p:graphicFrame>
        <p:nvGraphicFramePr>
          <p:cNvPr id="3" name="جدول 2">
            <a:extLst>
              <a:ext uri="{FF2B5EF4-FFF2-40B4-BE49-F238E27FC236}">
                <a16:creationId xmlns:a16="http://schemas.microsoft.com/office/drawing/2014/main" id="{EE9AEB35-EE0D-4178-91E2-FC6C7951F2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4013323"/>
              </p:ext>
            </p:extLst>
          </p:nvPr>
        </p:nvGraphicFramePr>
        <p:xfrm>
          <a:off x="115555" y="1597818"/>
          <a:ext cx="11880000" cy="515112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2376000">
                  <a:extLst>
                    <a:ext uri="{9D8B030D-6E8A-4147-A177-3AD203B41FA5}">
                      <a16:colId xmlns:a16="http://schemas.microsoft.com/office/drawing/2014/main" val="1449964244"/>
                    </a:ext>
                  </a:extLst>
                </a:gridCol>
                <a:gridCol w="2376000">
                  <a:extLst>
                    <a:ext uri="{9D8B030D-6E8A-4147-A177-3AD203B41FA5}">
                      <a16:colId xmlns:a16="http://schemas.microsoft.com/office/drawing/2014/main" val="2494380657"/>
                    </a:ext>
                  </a:extLst>
                </a:gridCol>
                <a:gridCol w="2376000">
                  <a:extLst>
                    <a:ext uri="{9D8B030D-6E8A-4147-A177-3AD203B41FA5}">
                      <a16:colId xmlns:a16="http://schemas.microsoft.com/office/drawing/2014/main" val="3808759702"/>
                    </a:ext>
                  </a:extLst>
                </a:gridCol>
                <a:gridCol w="2376000">
                  <a:extLst>
                    <a:ext uri="{9D8B030D-6E8A-4147-A177-3AD203B41FA5}">
                      <a16:colId xmlns:a16="http://schemas.microsoft.com/office/drawing/2014/main" val="332876240"/>
                    </a:ext>
                  </a:extLst>
                </a:gridCol>
                <a:gridCol w="2376000">
                  <a:extLst>
                    <a:ext uri="{9D8B030D-6E8A-4147-A177-3AD203B41FA5}">
                      <a16:colId xmlns:a16="http://schemas.microsoft.com/office/drawing/2014/main" val="316161508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3200" b="1" cap="none" spc="0" dirty="0">
                          <a:ln w="0"/>
                          <a:solidFill>
                            <a:srgbClr val="0070C0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تتحرك الديدان الأسطوانية بـانقباض وانبساط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3200" b="1" dirty="0">
                          <a:ln w="0"/>
                          <a:solidFill>
                            <a:sysClr val="windowText" lastClr="000000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1- الخلايا العضلية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3200" b="1" cap="none" spc="0" dirty="0">
                          <a:ln w="0"/>
                          <a:solidFill>
                            <a:sysClr val="windowText" lastClr="000000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2- الأنسجة العضلية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3200" b="1" dirty="0">
                          <a:ln w="0"/>
                          <a:solidFill>
                            <a:sysClr val="windowText" lastClr="000000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3- الجهازي العضلي  </a:t>
                      </a:r>
                      <a:r>
                        <a:rPr lang="ar-SA" sz="3200" b="1" cap="none" spc="0" dirty="0">
                          <a:ln w="0"/>
                          <a:solidFill>
                            <a:sysClr val="windowText" lastClr="000000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200" dirty="0">
                          <a:solidFill>
                            <a:sysClr val="windowText" lastClr="000000"/>
                          </a:solidFill>
                        </a:rPr>
                        <a:t>4ـ كل من 1و2 صحيح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09191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3200" b="1" cap="none" spc="0" dirty="0">
                          <a:ln w="0"/>
                          <a:solidFill>
                            <a:srgbClr val="0070C0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تندفع الدودة الاسطوانية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3200" b="1" dirty="0">
                          <a:ln w="0"/>
                          <a:solidFill>
                            <a:sysClr val="windowText" lastClr="000000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1ـ مع اتجاه حركة السائل </a:t>
                      </a:r>
                      <a:r>
                        <a:rPr lang="ar-SA" sz="3200" b="1" dirty="0" err="1">
                          <a:ln w="0"/>
                          <a:solidFill>
                            <a:sysClr val="windowText" lastClr="000000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السيلومي</a:t>
                      </a:r>
                      <a:r>
                        <a:rPr lang="ar-SA" sz="3200" b="1" dirty="0">
                          <a:ln w="0"/>
                          <a:solidFill>
                            <a:sysClr val="windowText" lastClr="000000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3200" b="1" cap="none" spc="0" dirty="0">
                          <a:ln w="0"/>
                          <a:solidFill>
                            <a:sysClr val="windowText" lastClr="000000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2ـ ضد اتجاه السائل </a:t>
                      </a:r>
                      <a:r>
                        <a:rPr lang="ar-SA" sz="3200" b="1" cap="none" spc="0" dirty="0" err="1">
                          <a:ln w="0"/>
                          <a:solidFill>
                            <a:sysClr val="windowText" lastClr="000000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السيلومي</a:t>
                      </a:r>
                      <a:r>
                        <a:rPr lang="ar-SA" sz="3200" b="1" cap="none" spc="0" dirty="0">
                          <a:ln w="0"/>
                          <a:solidFill>
                            <a:sysClr val="windowText" lastClr="000000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3200" b="1" cap="none" spc="0" dirty="0">
                          <a:ln w="0"/>
                          <a:solidFill>
                            <a:sysClr val="windowText" lastClr="000000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3ـ باتجاه الجاذبية الأرضية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200" b="1" dirty="0">
                          <a:solidFill>
                            <a:sysClr val="windowText" lastClr="000000"/>
                          </a:solidFill>
                        </a:rPr>
                        <a:t>4ـ عكس الجاذبية الارض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98519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SA" sz="3200" b="1" dirty="0">
                          <a:solidFill>
                            <a:srgbClr val="0070C0"/>
                          </a:solidFill>
                        </a:rPr>
                        <a:t>الدعامة في الديدان الاسطوانية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200" b="1" dirty="0">
                          <a:solidFill>
                            <a:sysClr val="windowText" lastClr="000000"/>
                          </a:solidFill>
                        </a:rPr>
                        <a:t>1ـ شويكات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200" b="1" dirty="0">
                          <a:solidFill>
                            <a:sysClr val="windowText" lastClr="000000"/>
                          </a:solidFill>
                        </a:rPr>
                        <a:t>2ـ صدفة خارجية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200" b="1" dirty="0">
                          <a:solidFill>
                            <a:sysClr val="windowText" lastClr="000000"/>
                          </a:solidFill>
                        </a:rPr>
                        <a:t>3ـ هيكل دعامي مائي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200" b="1" dirty="0">
                          <a:solidFill>
                            <a:sysClr val="windowText" lastClr="000000"/>
                          </a:solidFill>
                        </a:rPr>
                        <a:t>4ـ قشرة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6501434"/>
                  </a:ext>
                </a:extLst>
              </a:tr>
            </a:tbl>
          </a:graphicData>
        </a:graphic>
      </p:graphicFrame>
      <p:sp>
        <p:nvSpPr>
          <p:cNvPr id="7" name="مستطيل 6">
            <a:extLst>
              <a:ext uri="{FF2B5EF4-FFF2-40B4-BE49-F238E27FC236}">
                <a16:creationId xmlns:a16="http://schemas.microsoft.com/office/drawing/2014/main" id="{F89ACD1D-58F2-4B40-8701-A0F80A7E3B95}"/>
              </a:ext>
            </a:extLst>
          </p:cNvPr>
          <p:cNvSpPr/>
          <p:nvPr/>
        </p:nvSpPr>
        <p:spPr>
          <a:xfrm>
            <a:off x="7505700" y="1695450"/>
            <a:ext cx="1866900" cy="13811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C19651CF-64EF-4235-AC6D-3E55EA0C6558}"/>
              </a:ext>
            </a:extLst>
          </p:cNvPr>
          <p:cNvSpPr/>
          <p:nvPr/>
        </p:nvSpPr>
        <p:spPr>
          <a:xfrm>
            <a:off x="4943475" y="3695700"/>
            <a:ext cx="2209800" cy="13811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8352BC53-92AC-4074-BE94-5691BB5F08F1}"/>
              </a:ext>
            </a:extLst>
          </p:cNvPr>
          <p:cNvSpPr/>
          <p:nvPr/>
        </p:nvSpPr>
        <p:spPr>
          <a:xfrm>
            <a:off x="2590800" y="5279232"/>
            <a:ext cx="2181225" cy="13811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28838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99" y="317500"/>
            <a:ext cx="5689600" cy="6286500"/>
          </a:xfrm>
          <a:prstGeom prst="rect">
            <a:avLst/>
          </a:prstGeom>
          <a:ln>
            <a:noFill/>
          </a:ln>
          <a:effectLst/>
        </p:spPr>
      </p:pic>
      <p:sp>
        <p:nvSpPr>
          <p:cNvPr id="3" name="مستطيل 2"/>
          <p:cNvSpPr/>
          <p:nvPr/>
        </p:nvSpPr>
        <p:spPr>
          <a:xfrm>
            <a:off x="8484220" y="317500"/>
            <a:ext cx="31229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الربط بالحياة </a:t>
            </a:r>
          </a:p>
        </p:txBody>
      </p:sp>
      <p:sp>
        <p:nvSpPr>
          <p:cNvPr id="4" name="مستطيل 3"/>
          <p:cNvSpPr/>
          <p:nvPr/>
        </p:nvSpPr>
        <p:spPr>
          <a:xfrm>
            <a:off x="6400802" y="1240830"/>
            <a:ext cx="5297635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●تعد بعض أنواع الديدان الأسطوانية مثالا جيدا للأجراء البحوث </a:t>
            </a: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302AEA5A-FC63-4B0B-B25F-EB492A44749C}"/>
              </a:ext>
            </a:extLst>
          </p:cNvPr>
          <p:cNvSpPr/>
          <p:nvPr/>
        </p:nvSpPr>
        <p:spPr>
          <a:xfrm>
            <a:off x="6534152" y="3955177"/>
            <a:ext cx="529763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لقلت خلاياها ونموها السريع </a:t>
            </a:r>
          </a:p>
        </p:txBody>
      </p:sp>
    </p:spTree>
    <p:extLst>
      <p:ext uri="{BB962C8B-B14F-4D97-AF65-F5344CB8AC3E}">
        <p14:creationId xmlns:p14="http://schemas.microsoft.com/office/powerpoint/2010/main" val="3291955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4429125" y="224135"/>
            <a:ext cx="7453993" cy="175432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لماذا حرمت الشريعة الإسلامية أكل لحم الخنزير </a:t>
            </a:r>
          </a:p>
        </p:txBody>
      </p:sp>
      <p:sp>
        <p:nvSpPr>
          <p:cNvPr id="4" name="مستطيل 3"/>
          <p:cNvSpPr/>
          <p:nvPr/>
        </p:nvSpPr>
        <p:spPr>
          <a:xfrm>
            <a:off x="4429126" y="2183110"/>
            <a:ext cx="7453993" cy="175432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لماذا حرمت الشريعة الإسلامية قضاء الحاجة في موارد المياه </a:t>
            </a: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3410AB78-C6EB-42E1-BB76-171CFAF7ABCB}"/>
              </a:ext>
            </a:extLst>
          </p:cNvPr>
          <p:cNvSpPr/>
          <p:nvPr/>
        </p:nvSpPr>
        <p:spPr>
          <a:xfrm>
            <a:off x="4429125" y="4125775"/>
            <a:ext cx="7453993" cy="2585323"/>
          </a:xfrm>
          <a:prstGeom prst="rect">
            <a:avLst/>
          </a:prstGeom>
          <a:solidFill>
            <a:srgbClr val="92D05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سنجيب على هذه الأسئلة بعد دراستنا لأنواع من الديدان الاسطوانية 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7F3855FE-4C89-4B08-A756-B68BBC33AF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882" y="224135"/>
            <a:ext cx="3853544" cy="648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9796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>
            <a:extLst>
              <a:ext uri="{FF2B5EF4-FFF2-40B4-BE49-F238E27FC236}">
                <a16:creationId xmlns:a16="http://schemas.microsoft.com/office/drawing/2014/main" id="{D861E2A2-C8E9-43CF-AF20-65764E0A2188}"/>
              </a:ext>
            </a:extLst>
          </p:cNvPr>
          <p:cNvSpPr/>
          <p:nvPr/>
        </p:nvSpPr>
        <p:spPr>
          <a:xfrm>
            <a:off x="6019800" y="239575"/>
            <a:ext cx="6053818" cy="59093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ستختار كل مجموعة احد الديدان الاسطوانية وستقرأ في كتابها عنها ثم ستكمل الفجوة في الجدول المنظم للمعلومة ثم ستقوم بشرح ما فهمته لباقي لزميلاتها في الصف مستعينة بالصور </a:t>
            </a:r>
          </a:p>
        </p:txBody>
      </p:sp>
      <p:pic>
        <p:nvPicPr>
          <p:cNvPr id="4" name="Picture 2" descr="ÙØªÙØ¬Ø© Ø¨Ø­Ø« Ø§ÙØµÙØ± Ø¹Ù âªA guided readingâ¬â">
            <a:extLst>
              <a:ext uri="{FF2B5EF4-FFF2-40B4-BE49-F238E27FC236}">
                <a16:creationId xmlns:a16="http://schemas.microsoft.com/office/drawing/2014/main" id="{D4242F13-2F43-407C-A462-8461CE1E92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82" y="133350"/>
            <a:ext cx="5791200" cy="638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89847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D0E2E144-5422-4E08-8D10-5B1A59956775}"/>
              </a:ext>
            </a:extLst>
          </p:cNvPr>
          <p:cNvSpPr/>
          <p:nvPr/>
        </p:nvSpPr>
        <p:spPr>
          <a:xfrm>
            <a:off x="3190875" y="161926"/>
            <a:ext cx="8865924" cy="13234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بالتعاون مع مجموعتك اقرئي عن الديدان الشعرية ثم اكملي الفجوة في الجدول التالي </a:t>
            </a:r>
            <a:endParaRPr lang="ar-SA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3" name="جدول 2">
            <a:extLst>
              <a:ext uri="{FF2B5EF4-FFF2-40B4-BE49-F238E27FC236}">
                <a16:creationId xmlns:a16="http://schemas.microsoft.com/office/drawing/2014/main" id="{9B2D71A8-E0FC-4A4C-B099-6C9BF5ED31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4915893"/>
              </p:ext>
            </p:extLst>
          </p:nvPr>
        </p:nvGraphicFramePr>
        <p:xfrm>
          <a:off x="190500" y="1647824"/>
          <a:ext cx="11866299" cy="5000625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930059">
                  <a:extLst>
                    <a:ext uri="{9D8B030D-6E8A-4147-A177-3AD203B41FA5}">
                      <a16:colId xmlns:a16="http://schemas.microsoft.com/office/drawing/2014/main" val="3786695751"/>
                    </a:ext>
                  </a:extLst>
                </a:gridCol>
                <a:gridCol w="2066174">
                  <a:extLst>
                    <a:ext uri="{9D8B030D-6E8A-4147-A177-3AD203B41FA5}">
                      <a16:colId xmlns:a16="http://schemas.microsoft.com/office/drawing/2014/main" val="211795329"/>
                    </a:ext>
                  </a:extLst>
                </a:gridCol>
                <a:gridCol w="2190376">
                  <a:extLst>
                    <a:ext uri="{9D8B030D-6E8A-4147-A177-3AD203B41FA5}">
                      <a16:colId xmlns:a16="http://schemas.microsoft.com/office/drawing/2014/main" val="1229732512"/>
                    </a:ext>
                  </a:extLst>
                </a:gridCol>
                <a:gridCol w="2623355">
                  <a:extLst>
                    <a:ext uri="{9D8B030D-6E8A-4147-A177-3AD203B41FA5}">
                      <a16:colId xmlns:a16="http://schemas.microsoft.com/office/drawing/2014/main" val="1177270825"/>
                    </a:ext>
                  </a:extLst>
                </a:gridCol>
                <a:gridCol w="3056335">
                  <a:extLst>
                    <a:ext uri="{9D8B030D-6E8A-4147-A177-3AD203B41FA5}">
                      <a16:colId xmlns:a16="http://schemas.microsoft.com/office/drawing/2014/main" val="3901537106"/>
                    </a:ext>
                  </a:extLst>
                </a:gridCol>
              </a:tblGrid>
              <a:tr h="1179486">
                <a:tc>
                  <a:txBody>
                    <a:bodyPr/>
                    <a:lstStyle/>
                    <a:p>
                      <a:pPr algn="ctr" rtl="1"/>
                      <a:r>
                        <a:rPr lang="ar-SA" sz="3200" dirty="0">
                          <a:solidFill>
                            <a:sysClr val="windowText" lastClr="000000"/>
                          </a:solidFill>
                        </a:rPr>
                        <a:t>الدودة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200" dirty="0">
                          <a:solidFill>
                            <a:sysClr val="windowText" lastClr="000000"/>
                          </a:solidFill>
                        </a:rPr>
                        <a:t>مكان المعيشة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3200" dirty="0">
                          <a:solidFill>
                            <a:sysClr val="windowText" lastClr="000000"/>
                          </a:solidFill>
                        </a:rPr>
                        <a:t>الطور المعدي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3200" dirty="0">
                          <a:solidFill>
                            <a:sysClr val="windowText" lastClr="000000"/>
                          </a:solidFill>
                        </a:rPr>
                        <a:t>طريقة العدوى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200" dirty="0">
                          <a:solidFill>
                            <a:sysClr val="windowText" lastClr="000000"/>
                          </a:solidFill>
                        </a:rPr>
                        <a:t>طرق الوقاية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7964833"/>
                  </a:ext>
                </a:extLst>
              </a:tr>
              <a:tr h="3821139">
                <a:tc>
                  <a:txBody>
                    <a:bodyPr/>
                    <a:lstStyle/>
                    <a:p>
                      <a:pPr algn="ctr" rtl="1"/>
                      <a:r>
                        <a:rPr lang="ar-SA" sz="3200" dirty="0">
                          <a:solidFill>
                            <a:sysClr val="windowText" lastClr="000000"/>
                          </a:solidFill>
                        </a:rPr>
                        <a:t>الشعرية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200" dirty="0">
                          <a:solidFill>
                            <a:sysClr val="windowText" lastClr="000000"/>
                          </a:solidFill>
                        </a:rPr>
                        <a:t>بين عضلات الخنزير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3200" dirty="0">
                          <a:solidFill>
                            <a:sysClr val="windowText" lastClr="000000"/>
                          </a:solidFill>
                        </a:rPr>
                        <a:t>اليرقات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3200" dirty="0">
                          <a:solidFill>
                            <a:sysClr val="windowText" lastClr="000000"/>
                          </a:solidFill>
                        </a:rPr>
                        <a:t>اكل لحم الخنزير الغير مطبوخة جيدا والصيد البري الغير مطبوخ جيدا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200" dirty="0">
                          <a:solidFill>
                            <a:sysClr val="windowText" lastClr="000000"/>
                          </a:solidFill>
                        </a:rPr>
                        <a:t>تجنب اكل لحم الخنزير </a:t>
                      </a:r>
                      <a:r>
                        <a:rPr lang="ar-SA" sz="3200" dirty="0" err="1">
                          <a:solidFill>
                            <a:sysClr val="windowText" lastClr="000000"/>
                          </a:solidFill>
                        </a:rPr>
                        <a:t>أوطبخ</a:t>
                      </a:r>
                      <a:r>
                        <a:rPr lang="ar-SA" sz="3200" dirty="0">
                          <a:solidFill>
                            <a:sysClr val="windowText" lastClr="000000"/>
                          </a:solidFill>
                        </a:rPr>
                        <a:t> اللحم جيد قبل اكله 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3407901"/>
                  </a:ext>
                </a:extLst>
              </a:tr>
            </a:tbl>
          </a:graphicData>
        </a:graphic>
      </p:graphicFrame>
      <p:pic>
        <p:nvPicPr>
          <p:cNvPr id="6" name="صورة 5">
            <a:extLst>
              <a:ext uri="{FF2B5EF4-FFF2-40B4-BE49-F238E27FC236}">
                <a16:creationId xmlns:a16="http://schemas.microsoft.com/office/drawing/2014/main" id="{ADCCFBE4-40BD-4EB8-8157-4AA9E01405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1" y="93753"/>
            <a:ext cx="2686050" cy="1459784"/>
          </a:xfrm>
          <a:prstGeom prst="rect">
            <a:avLst/>
          </a:prstGeom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8DB18F17-9259-4DCE-80D9-A3364F063BF3}"/>
              </a:ext>
            </a:extLst>
          </p:cNvPr>
          <p:cNvSpPr/>
          <p:nvPr/>
        </p:nvSpPr>
        <p:spPr>
          <a:xfrm>
            <a:off x="8162925" y="2924174"/>
            <a:ext cx="1866900" cy="35909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EBB9374B-0263-4ACE-8C34-F4FE37C57566}"/>
              </a:ext>
            </a:extLst>
          </p:cNvPr>
          <p:cNvSpPr/>
          <p:nvPr/>
        </p:nvSpPr>
        <p:spPr>
          <a:xfrm>
            <a:off x="5972175" y="2847974"/>
            <a:ext cx="1866900" cy="35909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3B810183-C5C8-4DFB-8F82-D8774322FE75}"/>
              </a:ext>
            </a:extLst>
          </p:cNvPr>
          <p:cNvSpPr/>
          <p:nvPr/>
        </p:nvSpPr>
        <p:spPr>
          <a:xfrm>
            <a:off x="3305175" y="2876549"/>
            <a:ext cx="2506926" cy="35909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2FD4A90C-6FA7-4D36-AB5B-D93537021490}"/>
              </a:ext>
            </a:extLst>
          </p:cNvPr>
          <p:cNvSpPr/>
          <p:nvPr/>
        </p:nvSpPr>
        <p:spPr>
          <a:xfrm>
            <a:off x="304801" y="2876548"/>
            <a:ext cx="2838449" cy="35909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84247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/>
          <p:cNvSpPr/>
          <p:nvPr/>
        </p:nvSpPr>
        <p:spPr>
          <a:xfrm>
            <a:off x="660400" y="1692493"/>
            <a:ext cx="5156200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بعد مدة شعر مازن  بآلام شديدة في معدته وارتفاعا في درجة حرارته وخمول وعدم النشاط وشعور دائم بالجوع </a:t>
            </a:r>
          </a:p>
          <a:p>
            <a:pPr algn="ctr"/>
            <a:r>
              <a:rPr lang="ar-SA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فهل تستطيعين طالبتي العزيزة أن تخمني سبب مرض مازن  </a:t>
            </a:r>
          </a:p>
        </p:txBody>
      </p:sp>
    </p:spTree>
    <p:extLst>
      <p:ext uri="{BB962C8B-B14F-4D97-AF65-F5344CB8AC3E}">
        <p14:creationId xmlns:p14="http://schemas.microsoft.com/office/powerpoint/2010/main" val="8285733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C64FBC7D-0270-46D8-B556-8E0E286BB3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399" y="295274"/>
            <a:ext cx="7134225" cy="6339205"/>
          </a:xfrm>
          <a:prstGeom prst="rect">
            <a:avLst/>
          </a:prstGeom>
        </p:spPr>
      </p:pic>
      <p:pic>
        <p:nvPicPr>
          <p:cNvPr id="3074" name="Picture 2" descr="ØµÙØ±Ø© Ø°Ø§Øª ØµÙØ©">
            <a:extLst>
              <a:ext uri="{FF2B5EF4-FFF2-40B4-BE49-F238E27FC236}">
                <a16:creationId xmlns:a16="http://schemas.microsoft.com/office/drawing/2014/main" id="{126FD776-E356-4029-8B30-3AC4D6EE9E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" y="133349"/>
            <a:ext cx="4391024" cy="6339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A83FF695-1AFC-4585-B6DC-74466A6DBC49}"/>
              </a:ext>
            </a:extLst>
          </p:cNvPr>
          <p:cNvSpPr/>
          <p:nvPr/>
        </p:nvSpPr>
        <p:spPr>
          <a:xfrm>
            <a:off x="1682115" y="4759325"/>
            <a:ext cx="2783840" cy="13309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dirty="0">
                <a:solidFill>
                  <a:schemeClr val="tx1"/>
                </a:solidFill>
              </a:rPr>
              <a:t>الديدان الشعرية داخل العضلات </a:t>
            </a:r>
          </a:p>
        </p:txBody>
      </p:sp>
      <p:sp>
        <p:nvSpPr>
          <p:cNvPr id="4" name="سهم: لأعلى 3">
            <a:extLst>
              <a:ext uri="{FF2B5EF4-FFF2-40B4-BE49-F238E27FC236}">
                <a16:creationId xmlns:a16="http://schemas.microsoft.com/office/drawing/2014/main" id="{CEB619AC-1837-4043-B09C-4EC44F217CE7}"/>
              </a:ext>
            </a:extLst>
          </p:cNvPr>
          <p:cNvSpPr/>
          <p:nvPr/>
        </p:nvSpPr>
        <p:spPr>
          <a:xfrm>
            <a:off x="3552826" y="4015107"/>
            <a:ext cx="419100" cy="723900"/>
          </a:xfrm>
          <a:prstGeom prst="up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سهم: لأعلى 5">
            <a:extLst>
              <a:ext uri="{FF2B5EF4-FFF2-40B4-BE49-F238E27FC236}">
                <a16:creationId xmlns:a16="http://schemas.microsoft.com/office/drawing/2014/main" id="{16BDABA5-3127-4D10-AE65-6C5CFEA4F3B1}"/>
              </a:ext>
            </a:extLst>
          </p:cNvPr>
          <p:cNvSpPr/>
          <p:nvPr/>
        </p:nvSpPr>
        <p:spPr>
          <a:xfrm>
            <a:off x="2864485" y="2579051"/>
            <a:ext cx="419100" cy="2250124"/>
          </a:xfrm>
          <a:prstGeom prst="up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529229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D0E2E144-5422-4E08-8D10-5B1A59956775}"/>
              </a:ext>
            </a:extLst>
          </p:cNvPr>
          <p:cNvSpPr/>
          <p:nvPr/>
        </p:nvSpPr>
        <p:spPr>
          <a:xfrm>
            <a:off x="3190875" y="161926"/>
            <a:ext cx="8865924" cy="13234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بالتعاون مع مجموعتك اقرئي عن الديدان </a:t>
            </a:r>
            <a:r>
              <a:rPr lang="ar-SA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الخطافية</a:t>
            </a:r>
            <a:r>
              <a:rPr lang="ar-S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ثم اكملي الفجوة في الجدول التالي </a:t>
            </a:r>
            <a:endParaRPr lang="ar-SA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3" name="جدول 2">
            <a:extLst>
              <a:ext uri="{FF2B5EF4-FFF2-40B4-BE49-F238E27FC236}">
                <a16:creationId xmlns:a16="http://schemas.microsoft.com/office/drawing/2014/main" id="{9B2D71A8-E0FC-4A4C-B099-6C9BF5ED31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5508089"/>
              </p:ext>
            </p:extLst>
          </p:nvPr>
        </p:nvGraphicFramePr>
        <p:xfrm>
          <a:off x="190500" y="1647824"/>
          <a:ext cx="11866299" cy="5000625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930059">
                  <a:extLst>
                    <a:ext uri="{9D8B030D-6E8A-4147-A177-3AD203B41FA5}">
                      <a16:colId xmlns:a16="http://schemas.microsoft.com/office/drawing/2014/main" val="3786695751"/>
                    </a:ext>
                  </a:extLst>
                </a:gridCol>
                <a:gridCol w="2066174">
                  <a:extLst>
                    <a:ext uri="{9D8B030D-6E8A-4147-A177-3AD203B41FA5}">
                      <a16:colId xmlns:a16="http://schemas.microsoft.com/office/drawing/2014/main" val="211795329"/>
                    </a:ext>
                  </a:extLst>
                </a:gridCol>
                <a:gridCol w="2190376">
                  <a:extLst>
                    <a:ext uri="{9D8B030D-6E8A-4147-A177-3AD203B41FA5}">
                      <a16:colId xmlns:a16="http://schemas.microsoft.com/office/drawing/2014/main" val="1229732512"/>
                    </a:ext>
                  </a:extLst>
                </a:gridCol>
                <a:gridCol w="2623355">
                  <a:extLst>
                    <a:ext uri="{9D8B030D-6E8A-4147-A177-3AD203B41FA5}">
                      <a16:colId xmlns:a16="http://schemas.microsoft.com/office/drawing/2014/main" val="1177270825"/>
                    </a:ext>
                  </a:extLst>
                </a:gridCol>
                <a:gridCol w="3056335">
                  <a:extLst>
                    <a:ext uri="{9D8B030D-6E8A-4147-A177-3AD203B41FA5}">
                      <a16:colId xmlns:a16="http://schemas.microsoft.com/office/drawing/2014/main" val="3901537106"/>
                    </a:ext>
                  </a:extLst>
                </a:gridCol>
              </a:tblGrid>
              <a:tr h="1179486">
                <a:tc>
                  <a:txBody>
                    <a:bodyPr/>
                    <a:lstStyle/>
                    <a:p>
                      <a:pPr algn="ctr" rtl="1"/>
                      <a:r>
                        <a:rPr lang="ar-SA" sz="3200" dirty="0">
                          <a:solidFill>
                            <a:sysClr val="windowText" lastClr="000000"/>
                          </a:solidFill>
                        </a:rPr>
                        <a:t>الدودة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200" dirty="0">
                          <a:solidFill>
                            <a:sysClr val="windowText" lastClr="000000"/>
                          </a:solidFill>
                        </a:rPr>
                        <a:t>مكان المعيشة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3200" dirty="0">
                          <a:solidFill>
                            <a:sysClr val="windowText" lastClr="000000"/>
                          </a:solidFill>
                        </a:rPr>
                        <a:t>الطور المعدي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3200" dirty="0">
                          <a:solidFill>
                            <a:sysClr val="windowText" lastClr="000000"/>
                          </a:solidFill>
                        </a:rPr>
                        <a:t>طريقة العدوى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200" dirty="0">
                          <a:solidFill>
                            <a:sysClr val="windowText" lastClr="000000"/>
                          </a:solidFill>
                        </a:rPr>
                        <a:t>طرق الوقاية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7964833"/>
                  </a:ext>
                </a:extLst>
              </a:tr>
              <a:tr h="3821139">
                <a:tc>
                  <a:txBody>
                    <a:bodyPr/>
                    <a:lstStyle/>
                    <a:p>
                      <a:pPr algn="ctr" rtl="1"/>
                      <a:r>
                        <a:rPr lang="ar-SA" sz="3200" dirty="0" err="1">
                          <a:solidFill>
                            <a:sysClr val="windowText" lastClr="000000"/>
                          </a:solidFill>
                        </a:rPr>
                        <a:t>الخطافية</a:t>
                      </a:r>
                      <a:r>
                        <a:rPr lang="ar-SA" sz="3200" dirty="0">
                          <a:solidFill>
                            <a:sysClr val="windowText" lastClr="000000"/>
                          </a:solidFill>
                        </a:rPr>
                        <a:t> 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200" dirty="0">
                          <a:solidFill>
                            <a:sysClr val="windowText" lastClr="000000"/>
                          </a:solidFill>
                        </a:rPr>
                        <a:t>الأمعاء الدقيقة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3200" dirty="0">
                          <a:solidFill>
                            <a:sysClr val="windowText" lastClr="000000"/>
                          </a:solidFill>
                        </a:rPr>
                        <a:t>الدودة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3200" dirty="0">
                          <a:solidFill>
                            <a:sysClr val="windowText" lastClr="000000"/>
                          </a:solidFill>
                        </a:rPr>
                        <a:t>المشي حافي القدمين في التراب الملوث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200" dirty="0">
                          <a:solidFill>
                            <a:sysClr val="windowText" lastClr="000000"/>
                          </a:solidFill>
                        </a:rPr>
                        <a:t>تجنب المشي حافيا في التراب الملوث وانتعال الحذاء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3407901"/>
                  </a:ext>
                </a:extLst>
              </a:tr>
            </a:tbl>
          </a:graphicData>
        </a:graphic>
      </p:graphicFrame>
      <p:pic>
        <p:nvPicPr>
          <p:cNvPr id="6" name="صورة 5">
            <a:extLst>
              <a:ext uri="{FF2B5EF4-FFF2-40B4-BE49-F238E27FC236}">
                <a16:creationId xmlns:a16="http://schemas.microsoft.com/office/drawing/2014/main" id="{ADCCFBE4-40BD-4EB8-8157-4AA9E01405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1" y="93753"/>
            <a:ext cx="2686050" cy="1459784"/>
          </a:xfrm>
          <a:prstGeom prst="rect">
            <a:avLst/>
          </a:prstGeom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8DB18F17-9259-4DCE-80D9-A3364F063BF3}"/>
              </a:ext>
            </a:extLst>
          </p:cNvPr>
          <p:cNvSpPr/>
          <p:nvPr/>
        </p:nvSpPr>
        <p:spPr>
          <a:xfrm>
            <a:off x="8172449" y="2876548"/>
            <a:ext cx="1866900" cy="35909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EBB9374B-0263-4ACE-8C34-F4FE37C57566}"/>
              </a:ext>
            </a:extLst>
          </p:cNvPr>
          <p:cNvSpPr/>
          <p:nvPr/>
        </p:nvSpPr>
        <p:spPr>
          <a:xfrm>
            <a:off x="5974026" y="2876548"/>
            <a:ext cx="1866900" cy="35909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3B810183-C5C8-4DFB-8F82-D8774322FE75}"/>
              </a:ext>
            </a:extLst>
          </p:cNvPr>
          <p:cNvSpPr/>
          <p:nvPr/>
        </p:nvSpPr>
        <p:spPr>
          <a:xfrm>
            <a:off x="3276601" y="2876548"/>
            <a:ext cx="2506926" cy="35909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2FD4A90C-6FA7-4D36-AB5B-D93537021490}"/>
              </a:ext>
            </a:extLst>
          </p:cNvPr>
          <p:cNvSpPr/>
          <p:nvPr/>
        </p:nvSpPr>
        <p:spPr>
          <a:xfrm>
            <a:off x="314326" y="2876547"/>
            <a:ext cx="2838449" cy="35909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83629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ØµÙØ±Ø© Ø°Ø§Øª ØµÙØ©">
            <a:extLst>
              <a:ext uri="{FF2B5EF4-FFF2-40B4-BE49-F238E27FC236}">
                <a16:creationId xmlns:a16="http://schemas.microsoft.com/office/drawing/2014/main" id="{A879114D-48E7-47BC-8236-CD69316E72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" y="0"/>
            <a:ext cx="1210341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4774B166-C65A-4ED0-987C-969FB219BE8D}"/>
              </a:ext>
            </a:extLst>
          </p:cNvPr>
          <p:cNvSpPr/>
          <p:nvPr/>
        </p:nvSpPr>
        <p:spPr>
          <a:xfrm>
            <a:off x="281939" y="168275"/>
            <a:ext cx="3937635" cy="13309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5400" dirty="0">
                <a:solidFill>
                  <a:schemeClr val="tx1"/>
                </a:solidFill>
              </a:rPr>
              <a:t>الديدان </a:t>
            </a:r>
            <a:r>
              <a:rPr lang="ar-SA" sz="5400" dirty="0" err="1">
                <a:solidFill>
                  <a:schemeClr val="tx1"/>
                </a:solidFill>
              </a:rPr>
              <a:t>الخطافية</a:t>
            </a:r>
            <a:endParaRPr lang="ar-SA" sz="5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8432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D0E2E144-5422-4E08-8D10-5B1A59956775}"/>
              </a:ext>
            </a:extLst>
          </p:cNvPr>
          <p:cNvSpPr/>
          <p:nvPr/>
        </p:nvSpPr>
        <p:spPr>
          <a:xfrm>
            <a:off x="3190875" y="161926"/>
            <a:ext cx="8865924" cy="13234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بالتعاون مع مجموعتك اقرئي عن الديدان الاسكارس ثم اكملي الفجوة في الجدول التالي </a:t>
            </a:r>
            <a:endParaRPr lang="ar-SA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3" name="جدول 2">
            <a:extLst>
              <a:ext uri="{FF2B5EF4-FFF2-40B4-BE49-F238E27FC236}">
                <a16:creationId xmlns:a16="http://schemas.microsoft.com/office/drawing/2014/main" id="{9B2D71A8-E0FC-4A4C-B099-6C9BF5ED31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0424147"/>
              </p:ext>
            </p:extLst>
          </p:nvPr>
        </p:nvGraphicFramePr>
        <p:xfrm>
          <a:off x="190500" y="1647824"/>
          <a:ext cx="11866299" cy="5000625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930059">
                  <a:extLst>
                    <a:ext uri="{9D8B030D-6E8A-4147-A177-3AD203B41FA5}">
                      <a16:colId xmlns:a16="http://schemas.microsoft.com/office/drawing/2014/main" val="3786695751"/>
                    </a:ext>
                  </a:extLst>
                </a:gridCol>
                <a:gridCol w="2066174">
                  <a:extLst>
                    <a:ext uri="{9D8B030D-6E8A-4147-A177-3AD203B41FA5}">
                      <a16:colId xmlns:a16="http://schemas.microsoft.com/office/drawing/2014/main" val="211795329"/>
                    </a:ext>
                  </a:extLst>
                </a:gridCol>
                <a:gridCol w="2190376">
                  <a:extLst>
                    <a:ext uri="{9D8B030D-6E8A-4147-A177-3AD203B41FA5}">
                      <a16:colId xmlns:a16="http://schemas.microsoft.com/office/drawing/2014/main" val="1229732512"/>
                    </a:ext>
                  </a:extLst>
                </a:gridCol>
                <a:gridCol w="2623355">
                  <a:extLst>
                    <a:ext uri="{9D8B030D-6E8A-4147-A177-3AD203B41FA5}">
                      <a16:colId xmlns:a16="http://schemas.microsoft.com/office/drawing/2014/main" val="1177270825"/>
                    </a:ext>
                  </a:extLst>
                </a:gridCol>
                <a:gridCol w="3056335">
                  <a:extLst>
                    <a:ext uri="{9D8B030D-6E8A-4147-A177-3AD203B41FA5}">
                      <a16:colId xmlns:a16="http://schemas.microsoft.com/office/drawing/2014/main" val="3901537106"/>
                    </a:ext>
                  </a:extLst>
                </a:gridCol>
              </a:tblGrid>
              <a:tr h="1179486">
                <a:tc>
                  <a:txBody>
                    <a:bodyPr/>
                    <a:lstStyle/>
                    <a:p>
                      <a:pPr algn="ctr" rtl="1"/>
                      <a:r>
                        <a:rPr lang="ar-SA" sz="3200" dirty="0">
                          <a:solidFill>
                            <a:sysClr val="windowText" lastClr="000000"/>
                          </a:solidFill>
                        </a:rPr>
                        <a:t>الدودة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200" dirty="0">
                          <a:solidFill>
                            <a:sysClr val="windowText" lastClr="000000"/>
                          </a:solidFill>
                        </a:rPr>
                        <a:t>مكان المعيشة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3200" dirty="0">
                          <a:solidFill>
                            <a:sysClr val="windowText" lastClr="000000"/>
                          </a:solidFill>
                        </a:rPr>
                        <a:t>الطور المعدي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3200" dirty="0">
                          <a:solidFill>
                            <a:sysClr val="windowText" lastClr="000000"/>
                          </a:solidFill>
                        </a:rPr>
                        <a:t>طريقة العدوى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200" dirty="0">
                          <a:solidFill>
                            <a:sysClr val="windowText" lastClr="000000"/>
                          </a:solidFill>
                        </a:rPr>
                        <a:t>طرق الوقاية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7964833"/>
                  </a:ext>
                </a:extLst>
              </a:tr>
              <a:tr h="3821139">
                <a:tc>
                  <a:txBody>
                    <a:bodyPr/>
                    <a:lstStyle/>
                    <a:p>
                      <a:pPr algn="ctr" rtl="1"/>
                      <a:r>
                        <a:rPr lang="ar-SA" sz="3200" dirty="0">
                          <a:solidFill>
                            <a:sysClr val="windowText" lastClr="000000"/>
                          </a:solidFill>
                        </a:rPr>
                        <a:t>الاسكارس 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200" dirty="0">
                          <a:solidFill>
                            <a:sysClr val="windowText" lastClr="000000"/>
                          </a:solidFill>
                        </a:rPr>
                        <a:t>الأمعاء الدقيقة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3200" dirty="0">
                          <a:solidFill>
                            <a:sysClr val="windowText" lastClr="000000"/>
                          </a:solidFill>
                        </a:rPr>
                        <a:t>البيوض 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3200" dirty="0">
                          <a:solidFill>
                            <a:sysClr val="windowText" lastClr="000000"/>
                          </a:solidFill>
                        </a:rPr>
                        <a:t>اكل الخضار  الملوثة بالبيوض او عدم غسل اليد الملوثة بالبيوض 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200" dirty="0">
                          <a:solidFill>
                            <a:sysClr val="windowText" lastClr="000000"/>
                          </a:solidFill>
                        </a:rPr>
                        <a:t>غسل الخضروات جيدا قبل اكلها وغسل اليد قبل الاكل جيدا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3407901"/>
                  </a:ext>
                </a:extLst>
              </a:tr>
            </a:tbl>
          </a:graphicData>
        </a:graphic>
      </p:graphicFrame>
      <p:pic>
        <p:nvPicPr>
          <p:cNvPr id="6" name="صورة 5">
            <a:extLst>
              <a:ext uri="{FF2B5EF4-FFF2-40B4-BE49-F238E27FC236}">
                <a16:creationId xmlns:a16="http://schemas.microsoft.com/office/drawing/2014/main" id="{ADCCFBE4-40BD-4EB8-8157-4AA9E01405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1" y="93753"/>
            <a:ext cx="2686050" cy="1459784"/>
          </a:xfrm>
          <a:prstGeom prst="rect">
            <a:avLst/>
          </a:prstGeom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8DB18F17-9259-4DCE-80D9-A3364F063BF3}"/>
              </a:ext>
            </a:extLst>
          </p:cNvPr>
          <p:cNvSpPr/>
          <p:nvPr/>
        </p:nvSpPr>
        <p:spPr>
          <a:xfrm>
            <a:off x="8172449" y="2876547"/>
            <a:ext cx="1866900" cy="35909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EBB9374B-0263-4ACE-8C34-F4FE37C57566}"/>
              </a:ext>
            </a:extLst>
          </p:cNvPr>
          <p:cNvSpPr/>
          <p:nvPr/>
        </p:nvSpPr>
        <p:spPr>
          <a:xfrm>
            <a:off x="5907353" y="2876546"/>
            <a:ext cx="1866900" cy="35909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3B810183-C5C8-4DFB-8F82-D8774322FE75}"/>
              </a:ext>
            </a:extLst>
          </p:cNvPr>
          <p:cNvSpPr/>
          <p:nvPr/>
        </p:nvSpPr>
        <p:spPr>
          <a:xfrm>
            <a:off x="3276601" y="2876545"/>
            <a:ext cx="2506926" cy="35909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2FD4A90C-6FA7-4D36-AB5B-D93537021490}"/>
              </a:ext>
            </a:extLst>
          </p:cNvPr>
          <p:cNvSpPr/>
          <p:nvPr/>
        </p:nvSpPr>
        <p:spPr>
          <a:xfrm>
            <a:off x="267629" y="2876544"/>
            <a:ext cx="2838449" cy="35909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26452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ØµÙØ±Ø© Ø°Ø§Øª ØµÙØ©">
            <a:extLst>
              <a:ext uri="{FF2B5EF4-FFF2-40B4-BE49-F238E27FC236}">
                <a16:creationId xmlns:a16="http://schemas.microsoft.com/office/drawing/2014/main" id="{4067D871-550F-4B36-B900-3D833005CB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21"/>
          <a:stretch/>
        </p:blipFill>
        <p:spPr bwMode="auto">
          <a:xfrm>
            <a:off x="0" y="135574"/>
            <a:ext cx="11995150" cy="6627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ØµÙØ±Ø© Ø°Ø§Øª ØµÙØ©">
            <a:extLst>
              <a:ext uri="{FF2B5EF4-FFF2-40B4-BE49-F238E27FC236}">
                <a16:creationId xmlns:a16="http://schemas.microsoft.com/office/drawing/2014/main" id="{61269996-1DB1-45E7-9097-7125BA1714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6150" y="192723"/>
            <a:ext cx="3429000" cy="2750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EA8B08C2-D282-4DCA-B66B-FE76B5DC90BC}"/>
              </a:ext>
            </a:extLst>
          </p:cNvPr>
          <p:cNvSpPr/>
          <p:nvPr/>
        </p:nvSpPr>
        <p:spPr>
          <a:xfrm>
            <a:off x="3901439" y="5845175"/>
            <a:ext cx="3937635" cy="13309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5400" dirty="0">
                <a:solidFill>
                  <a:schemeClr val="tx1"/>
                </a:solidFill>
              </a:rPr>
              <a:t>الديدان </a:t>
            </a:r>
            <a:r>
              <a:rPr lang="ar-SA" sz="5400" dirty="0" err="1">
                <a:solidFill>
                  <a:schemeClr val="tx1"/>
                </a:solidFill>
              </a:rPr>
              <a:t>الخطافية</a:t>
            </a:r>
            <a:endParaRPr lang="ar-SA" sz="5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32928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D0E2E144-5422-4E08-8D10-5B1A59956775}"/>
              </a:ext>
            </a:extLst>
          </p:cNvPr>
          <p:cNvSpPr/>
          <p:nvPr/>
        </p:nvSpPr>
        <p:spPr>
          <a:xfrm>
            <a:off x="3190875" y="161926"/>
            <a:ext cx="8865924" cy="13234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بالتعاون مع مجموعتك اقرئي عن الديدان الدبوسية  ثم اكملي الفجوة في الجدول التالي </a:t>
            </a:r>
            <a:endParaRPr lang="ar-SA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3" name="جدول 2">
            <a:extLst>
              <a:ext uri="{FF2B5EF4-FFF2-40B4-BE49-F238E27FC236}">
                <a16:creationId xmlns:a16="http://schemas.microsoft.com/office/drawing/2014/main" id="{9B2D71A8-E0FC-4A4C-B099-6C9BF5ED31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7576549"/>
              </p:ext>
            </p:extLst>
          </p:nvPr>
        </p:nvGraphicFramePr>
        <p:xfrm>
          <a:off x="190500" y="1647824"/>
          <a:ext cx="11866299" cy="5000625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930059">
                  <a:extLst>
                    <a:ext uri="{9D8B030D-6E8A-4147-A177-3AD203B41FA5}">
                      <a16:colId xmlns:a16="http://schemas.microsoft.com/office/drawing/2014/main" val="3786695751"/>
                    </a:ext>
                  </a:extLst>
                </a:gridCol>
                <a:gridCol w="2066174">
                  <a:extLst>
                    <a:ext uri="{9D8B030D-6E8A-4147-A177-3AD203B41FA5}">
                      <a16:colId xmlns:a16="http://schemas.microsoft.com/office/drawing/2014/main" val="211795329"/>
                    </a:ext>
                  </a:extLst>
                </a:gridCol>
                <a:gridCol w="2190376">
                  <a:extLst>
                    <a:ext uri="{9D8B030D-6E8A-4147-A177-3AD203B41FA5}">
                      <a16:colId xmlns:a16="http://schemas.microsoft.com/office/drawing/2014/main" val="1229732512"/>
                    </a:ext>
                  </a:extLst>
                </a:gridCol>
                <a:gridCol w="2623355">
                  <a:extLst>
                    <a:ext uri="{9D8B030D-6E8A-4147-A177-3AD203B41FA5}">
                      <a16:colId xmlns:a16="http://schemas.microsoft.com/office/drawing/2014/main" val="1177270825"/>
                    </a:ext>
                  </a:extLst>
                </a:gridCol>
                <a:gridCol w="3056335">
                  <a:extLst>
                    <a:ext uri="{9D8B030D-6E8A-4147-A177-3AD203B41FA5}">
                      <a16:colId xmlns:a16="http://schemas.microsoft.com/office/drawing/2014/main" val="3901537106"/>
                    </a:ext>
                  </a:extLst>
                </a:gridCol>
              </a:tblGrid>
              <a:tr h="1179486">
                <a:tc>
                  <a:txBody>
                    <a:bodyPr/>
                    <a:lstStyle/>
                    <a:p>
                      <a:pPr algn="ctr" rtl="1"/>
                      <a:r>
                        <a:rPr lang="ar-SA" sz="3200" dirty="0">
                          <a:solidFill>
                            <a:sysClr val="windowText" lastClr="000000"/>
                          </a:solidFill>
                        </a:rPr>
                        <a:t>الدودة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200" dirty="0">
                          <a:solidFill>
                            <a:sysClr val="windowText" lastClr="000000"/>
                          </a:solidFill>
                        </a:rPr>
                        <a:t>مكان المعيشة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3200" dirty="0">
                          <a:solidFill>
                            <a:sysClr val="windowText" lastClr="000000"/>
                          </a:solidFill>
                        </a:rPr>
                        <a:t>الطور المعدي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3200" dirty="0">
                          <a:solidFill>
                            <a:sysClr val="windowText" lastClr="000000"/>
                          </a:solidFill>
                        </a:rPr>
                        <a:t>طريقة العدوى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200" dirty="0">
                          <a:solidFill>
                            <a:sysClr val="windowText" lastClr="000000"/>
                          </a:solidFill>
                        </a:rPr>
                        <a:t>طرق الوقاية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7964833"/>
                  </a:ext>
                </a:extLst>
              </a:tr>
              <a:tr h="3821139">
                <a:tc>
                  <a:txBody>
                    <a:bodyPr/>
                    <a:lstStyle/>
                    <a:p>
                      <a:pPr algn="ctr" rtl="1"/>
                      <a:r>
                        <a:rPr lang="ar-SA" sz="3200" dirty="0">
                          <a:solidFill>
                            <a:sysClr val="windowText" lastClr="000000"/>
                          </a:solidFill>
                        </a:rPr>
                        <a:t>الدبوسية  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200" dirty="0">
                          <a:solidFill>
                            <a:sysClr val="windowText" lastClr="000000"/>
                          </a:solidFill>
                        </a:rPr>
                        <a:t>الأمعاء الدقيقة وفي اثناء الليل تنقل لفتحة الشرج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3200" dirty="0">
                          <a:solidFill>
                            <a:sysClr val="windowText" lastClr="000000"/>
                          </a:solidFill>
                        </a:rPr>
                        <a:t>البيوض 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3200" dirty="0">
                          <a:solidFill>
                            <a:sysClr val="windowText" lastClr="000000"/>
                          </a:solidFill>
                        </a:rPr>
                        <a:t>الالعاب الملوثة أو الأدوات الملوثة بالبيوض 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200" dirty="0">
                          <a:solidFill>
                            <a:sysClr val="windowText" lastClr="000000"/>
                          </a:solidFill>
                        </a:rPr>
                        <a:t>تعقيم أدوات الطفل المصاب وعزلها</a:t>
                      </a:r>
                    </a:p>
                    <a:p>
                      <a:pPr algn="ctr" rtl="1"/>
                      <a:r>
                        <a:rPr lang="ar-SA" sz="3200" dirty="0">
                          <a:solidFill>
                            <a:sysClr val="windowText" lastClr="000000"/>
                          </a:solidFill>
                        </a:rPr>
                        <a:t>وتجنب ان يستخدم الأطفال الاخرون أدوات الطفل المصاب 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3407901"/>
                  </a:ext>
                </a:extLst>
              </a:tr>
            </a:tbl>
          </a:graphicData>
        </a:graphic>
      </p:graphicFrame>
      <p:pic>
        <p:nvPicPr>
          <p:cNvPr id="6" name="صورة 5">
            <a:extLst>
              <a:ext uri="{FF2B5EF4-FFF2-40B4-BE49-F238E27FC236}">
                <a16:creationId xmlns:a16="http://schemas.microsoft.com/office/drawing/2014/main" id="{ADCCFBE4-40BD-4EB8-8157-4AA9E01405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1" y="93753"/>
            <a:ext cx="2686050" cy="1459784"/>
          </a:xfrm>
          <a:prstGeom prst="rect">
            <a:avLst/>
          </a:prstGeom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8DB18F17-9259-4DCE-80D9-A3364F063BF3}"/>
              </a:ext>
            </a:extLst>
          </p:cNvPr>
          <p:cNvSpPr/>
          <p:nvPr/>
        </p:nvSpPr>
        <p:spPr>
          <a:xfrm>
            <a:off x="8152474" y="2876544"/>
            <a:ext cx="1866900" cy="35909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EBB9374B-0263-4ACE-8C34-F4FE37C57566}"/>
              </a:ext>
            </a:extLst>
          </p:cNvPr>
          <p:cNvSpPr/>
          <p:nvPr/>
        </p:nvSpPr>
        <p:spPr>
          <a:xfrm>
            <a:off x="6152687" y="2876544"/>
            <a:ext cx="1866900" cy="35909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3B810183-C5C8-4DFB-8F82-D8774322FE75}"/>
              </a:ext>
            </a:extLst>
          </p:cNvPr>
          <p:cNvSpPr/>
          <p:nvPr/>
        </p:nvSpPr>
        <p:spPr>
          <a:xfrm>
            <a:off x="3285664" y="2876543"/>
            <a:ext cx="2506926" cy="35909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2FD4A90C-6FA7-4D36-AB5B-D93537021490}"/>
              </a:ext>
            </a:extLst>
          </p:cNvPr>
          <p:cNvSpPr/>
          <p:nvPr/>
        </p:nvSpPr>
        <p:spPr>
          <a:xfrm>
            <a:off x="304801" y="2876542"/>
            <a:ext cx="2838449" cy="35909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71198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ØµÙØ±Ø© Ø°Ø§Øª ØµÙØ©">
            <a:extLst>
              <a:ext uri="{FF2B5EF4-FFF2-40B4-BE49-F238E27FC236}">
                <a16:creationId xmlns:a16="http://schemas.microsoft.com/office/drawing/2014/main" id="{C8922524-97C8-4B6A-BDF1-7703195345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360" y="381000"/>
            <a:ext cx="6096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98F22AA7-91BA-46E8-8797-7624BE6A10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640" y="381000"/>
            <a:ext cx="56388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48194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D0E2E144-5422-4E08-8D10-5B1A59956775}"/>
              </a:ext>
            </a:extLst>
          </p:cNvPr>
          <p:cNvSpPr/>
          <p:nvPr/>
        </p:nvSpPr>
        <p:spPr>
          <a:xfrm>
            <a:off x="3190875" y="161926"/>
            <a:ext cx="8865924" cy="13234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بالتعاون مع مجموعتك اقرئي عن دودة </a:t>
            </a:r>
            <a:r>
              <a:rPr lang="ar-SA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الفيلاريا</a:t>
            </a:r>
            <a:r>
              <a:rPr lang="ar-S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ثم اكملي الفجوة في الجدول التالي </a:t>
            </a:r>
            <a:endParaRPr lang="ar-SA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3" name="جدول 2">
            <a:extLst>
              <a:ext uri="{FF2B5EF4-FFF2-40B4-BE49-F238E27FC236}">
                <a16:creationId xmlns:a16="http://schemas.microsoft.com/office/drawing/2014/main" id="{9B2D71A8-E0FC-4A4C-B099-6C9BF5ED31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0675524"/>
              </p:ext>
            </p:extLst>
          </p:nvPr>
        </p:nvGraphicFramePr>
        <p:xfrm>
          <a:off x="190501" y="1647824"/>
          <a:ext cx="11887199" cy="4993023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434514">
                  <a:extLst>
                    <a:ext uri="{9D8B030D-6E8A-4147-A177-3AD203B41FA5}">
                      <a16:colId xmlns:a16="http://schemas.microsoft.com/office/drawing/2014/main" val="3786695751"/>
                    </a:ext>
                  </a:extLst>
                </a:gridCol>
                <a:gridCol w="1959908">
                  <a:extLst>
                    <a:ext uri="{9D8B030D-6E8A-4147-A177-3AD203B41FA5}">
                      <a16:colId xmlns:a16="http://schemas.microsoft.com/office/drawing/2014/main" val="211795329"/>
                    </a:ext>
                  </a:extLst>
                </a:gridCol>
                <a:gridCol w="1849061">
                  <a:extLst>
                    <a:ext uri="{9D8B030D-6E8A-4147-A177-3AD203B41FA5}">
                      <a16:colId xmlns:a16="http://schemas.microsoft.com/office/drawing/2014/main" val="1229732512"/>
                    </a:ext>
                  </a:extLst>
                </a:gridCol>
                <a:gridCol w="1849061">
                  <a:extLst>
                    <a:ext uri="{9D8B030D-6E8A-4147-A177-3AD203B41FA5}">
                      <a16:colId xmlns:a16="http://schemas.microsoft.com/office/drawing/2014/main" val="2831044909"/>
                    </a:ext>
                  </a:extLst>
                </a:gridCol>
                <a:gridCol w="2214572">
                  <a:extLst>
                    <a:ext uri="{9D8B030D-6E8A-4147-A177-3AD203B41FA5}">
                      <a16:colId xmlns:a16="http://schemas.microsoft.com/office/drawing/2014/main" val="1177270825"/>
                    </a:ext>
                  </a:extLst>
                </a:gridCol>
                <a:gridCol w="2580083">
                  <a:extLst>
                    <a:ext uri="{9D8B030D-6E8A-4147-A177-3AD203B41FA5}">
                      <a16:colId xmlns:a16="http://schemas.microsoft.com/office/drawing/2014/main" val="3901537106"/>
                    </a:ext>
                  </a:extLst>
                </a:gridCol>
              </a:tblGrid>
              <a:tr h="1045828">
                <a:tc>
                  <a:txBody>
                    <a:bodyPr/>
                    <a:lstStyle/>
                    <a:p>
                      <a:pPr algn="ctr" rtl="1"/>
                      <a:r>
                        <a:rPr lang="ar-SA" sz="3200" dirty="0">
                          <a:solidFill>
                            <a:sysClr val="windowText" lastClr="000000"/>
                          </a:solidFill>
                        </a:rPr>
                        <a:t>الدودة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200" dirty="0">
                          <a:solidFill>
                            <a:sysClr val="windowText" lastClr="000000"/>
                          </a:solidFill>
                        </a:rPr>
                        <a:t>مكان المعيشة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3200" dirty="0">
                          <a:solidFill>
                            <a:sysClr val="windowText" lastClr="000000"/>
                          </a:solidFill>
                        </a:rPr>
                        <a:t>الطور المعدي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3200" dirty="0">
                          <a:solidFill>
                            <a:sysClr val="windowText" lastClr="000000"/>
                          </a:solidFill>
                        </a:rPr>
                        <a:t>المرض الي تسببه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3200" dirty="0">
                          <a:solidFill>
                            <a:sysClr val="windowText" lastClr="000000"/>
                          </a:solidFill>
                        </a:rPr>
                        <a:t>طريقة العدوى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200" dirty="0">
                          <a:solidFill>
                            <a:sysClr val="windowText" lastClr="000000"/>
                          </a:solidFill>
                        </a:rPr>
                        <a:t>طرق الوقاية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7964833"/>
                  </a:ext>
                </a:extLst>
              </a:tr>
              <a:tr h="3926223">
                <a:tc>
                  <a:txBody>
                    <a:bodyPr/>
                    <a:lstStyle/>
                    <a:p>
                      <a:pPr algn="ctr" rtl="1"/>
                      <a:r>
                        <a:rPr lang="ar-SA" sz="3200" dirty="0" err="1">
                          <a:solidFill>
                            <a:sysClr val="windowText" lastClr="000000"/>
                          </a:solidFill>
                        </a:rPr>
                        <a:t>الفيلاريا</a:t>
                      </a:r>
                      <a:r>
                        <a:rPr lang="ar-SA" sz="3200" dirty="0">
                          <a:solidFill>
                            <a:sysClr val="windowText" lastClr="000000"/>
                          </a:solidFill>
                        </a:rPr>
                        <a:t>   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200" dirty="0">
                          <a:solidFill>
                            <a:sysClr val="windowText" lastClr="000000"/>
                          </a:solidFill>
                        </a:rPr>
                        <a:t>الأوعية اللمفاوية حيث تسبب انسداد الأوعية اللمفاوية وتضخم العضو الم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3200" dirty="0">
                          <a:solidFill>
                            <a:sysClr val="windowText" lastClr="000000"/>
                          </a:solidFill>
                        </a:rPr>
                        <a:t>أجنة الدودة  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3200" dirty="0">
                          <a:solidFill>
                            <a:sysClr val="windowText" lastClr="000000"/>
                          </a:solidFill>
                        </a:rPr>
                        <a:t>داء الفيل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3200" dirty="0">
                          <a:solidFill>
                            <a:sysClr val="windowText" lastClr="000000"/>
                          </a:solidFill>
                        </a:rPr>
                        <a:t>البعوض 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200" dirty="0">
                          <a:solidFill>
                            <a:sysClr val="windowText" lastClr="000000"/>
                          </a:solidFill>
                        </a:rPr>
                        <a:t>القضاء على البعوض الناقل للمرض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3407901"/>
                  </a:ext>
                </a:extLst>
              </a:tr>
            </a:tbl>
          </a:graphicData>
        </a:graphic>
      </p:graphicFrame>
      <p:pic>
        <p:nvPicPr>
          <p:cNvPr id="6" name="صورة 5">
            <a:extLst>
              <a:ext uri="{FF2B5EF4-FFF2-40B4-BE49-F238E27FC236}">
                <a16:creationId xmlns:a16="http://schemas.microsoft.com/office/drawing/2014/main" id="{ADCCFBE4-40BD-4EB8-8157-4AA9E01405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1" y="93753"/>
            <a:ext cx="2686050" cy="1459784"/>
          </a:xfrm>
          <a:prstGeom prst="rect">
            <a:avLst/>
          </a:prstGeom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8DB18F17-9259-4DCE-80D9-A3364F063BF3}"/>
              </a:ext>
            </a:extLst>
          </p:cNvPr>
          <p:cNvSpPr/>
          <p:nvPr/>
        </p:nvSpPr>
        <p:spPr>
          <a:xfrm>
            <a:off x="8721759" y="2759384"/>
            <a:ext cx="1866901" cy="38195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EBB9374B-0263-4ACE-8C34-F4FE37C57566}"/>
              </a:ext>
            </a:extLst>
          </p:cNvPr>
          <p:cNvSpPr/>
          <p:nvPr/>
        </p:nvSpPr>
        <p:spPr>
          <a:xfrm>
            <a:off x="6855094" y="2759384"/>
            <a:ext cx="1791165" cy="35909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3B810183-C5C8-4DFB-8F82-D8774322FE75}"/>
              </a:ext>
            </a:extLst>
          </p:cNvPr>
          <p:cNvSpPr/>
          <p:nvPr/>
        </p:nvSpPr>
        <p:spPr>
          <a:xfrm>
            <a:off x="5044996" y="2759384"/>
            <a:ext cx="1670479" cy="35909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2FD4A90C-6FA7-4D36-AB5B-D93537021490}"/>
              </a:ext>
            </a:extLst>
          </p:cNvPr>
          <p:cNvSpPr/>
          <p:nvPr/>
        </p:nvSpPr>
        <p:spPr>
          <a:xfrm>
            <a:off x="2790827" y="2759383"/>
            <a:ext cx="2114550" cy="35909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01C33823-5D48-4F98-BCF8-4B163A2FB049}"/>
              </a:ext>
            </a:extLst>
          </p:cNvPr>
          <p:cNvSpPr/>
          <p:nvPr/>
        </p:nvSpPr>
        <p:spPr>
          <a:xfrm>
            <a:off x="190501" y="2759383"/>
            <a:ext cx="2524826" cy="35909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75875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326" y="76252"/>
            <a:ext cx="4520644" cy="6026671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8495943" y="6022402"/>
            <a:ext cx="22172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داء الفيل 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7F8BC25C-3025-4E34-8693-D991456C85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99" y="0"/>
            <a:ext cx="74019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82950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7724775" y="420078"/>
            <a:ext cx="4201235" cy="59093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b="1" cap="none" spc="0" dirty="0">
                <a:ln w="0"/>
                <a:solidFill>
                  <a:srgbClr val="FB010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اقرئي في كتابكِ المقرر عن الدورات ثم حددي وجه الشبه والاختلاف بينها وبين الديدان الاسطوانية </a:t>
            </a:r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  <p:pic>
        <p:nvPicPr>
          <p:cNvPr id="13314" name="Picture 2" descr="ØµÙØ±Ø© Ø°Ø§Øª ØµÙØ©">
            <a:extLst>
              <a:ext uri="{FF2B5EF4-FFF2-40B4-BE49-F238E27FC236}">
                <a16:creationId xmlns:a16="http://schemas.microsoft.com/office/drawing/2014/main" id="{A264A4B7-B8D5-4FCA-A4F1-C5BC3FA80B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" y="174333"/>
            <a:ext cx="6915150" cy="2311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ÙØªÙØ¬Ø© Ø¨Ø­Ø« Ø§ÙØµÙØ± Ø¹Ù âªRotifers GIFâ¬â">
            <a:extLst>
              <a:ext uri="{FF2B5EF4-FFF2-40B4-BE49-F238E27FC236}">
                <a16:creationId xmlns:a16="http://schemas.microsoft.com/office/drawing/2014/main" id="{96BCE918-5D05-4F08-8A33-1509BDC692E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" y="2619375"/>
            <a:ext cx="6915150" cy="4007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25491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2318134" y="186035"/>
            <a:ext cx="6946133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8800" b="0" cap="none" spc="0" dirty="0">
                <a:ln w="38100"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الديدان الأسطوانية </a:t>
            </a:r>
          </a:p>
        </p:txBody>
      </p:sp>
      <p:sp>
        <p:nvSpPr>
          <p:cNvPr id="5" name="مستطيل 4"/>
          <p:cNvSpPr/>
          <p:nvPr/>
        </p:nvSpPr>
        <p:spPr>
          <a:xfrm>
            <a:off x="8550418" y="4935835"/>
            <a:ext cx="354937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إعداد المعلمة:</a:t>
            </a:r>
          </a:p>
          <a:p>
            <a:pPr algn="ctr"/>
            <a:r>
              <a:rPr lang="ar-SA" sz="54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ريحانة العامر </a:t>
            </a:r>
          </a:p>
        </p:txBody>
      </p:sp>
    </p:spTree>
    <p:extLst>
      <p:ext uri="{BB962C8B-B14F-4D97-AF65-F5344CB8AC3E}">
        <p14:creationId xmlns:p14="http://schemas.microsoft.com/office/powerpoint/2010/main" val="253146050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ADF71098-2555-43AD-84D8-A23E3B901EFC}"/>
              </a:ext>
            </a:extLst>
          </p:cNvPr>
          <p:cNvSpPr/>
          <p:nvPr/>
        </p:nvSpPr>
        <p:spPr>
          <a:xfrm>
            <a:off x="2278966" y="99206"/>
            <a:ext cx="9823803" cy="175432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بالتعاون مع زميلاتكـِ في المجموعة صممي ـ من خلال ما قراته ـ  اشكال فن توضحين فيها وجه الشبه والاختلاف بين الدورات والديدان الاسطوانية 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455E2484-4E6E-4F33-9524-243089D5D708}"/>
              </a:ext>
            </a:extLst>
          </p:cNvPr>
          <p:cNvSpPr/>
          <p:nvPr/>
        </p:nvSpPr>
        <p:spPr>
          <a:xfrm>
            <a:off x="52176" y="102268"/>
            <a:ext cx="2100181" cy="1751264"/>
          </a:xfrm>
          <a:prstGeom prst="rect">
            <a:avLst/>
          </a:prstGeom>
          <a:solidFill>
            <a:srgbClr val="FFFF7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القراءة الموجهة مهارة المقارنة واشكال فن 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55B68314-1C19-4160-AA8A-BFBF00A79B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55" y="2130958"/>
            <a:ext cx="11481659" cy="4621237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4CB3E046-96A6-4EF7-99C4-330487F73B3D}"/>
              </a:ext>
            </a:extLst>
          </p:cNvPr>
          <p:cNvSpPr/>
          <p:nvPr/>
        </p:nvSpPr>
        <p:spPr>
          <a:xfrm>
            <a:off x="4485976" y="2957810"/>
            <a:ext cx="282000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ذات تناظر جانبي </a:t>
            </a: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3A6F8B5A-B449-406F-9F58-D5630F653D57}"/>
              </a:ext>
            </a:extLst>
          </p:cNvPr>
          <p:cNvSpPr/>
          <p:nvPr/>
        </p:nvSpPr>
        <p:spPr>
          <a:xfrm>
            <a:off x="4123759" y="3979295"/>
            <a:ext cx="369684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جهاز هضمي ذو فتحين 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07B5FA6B-F1AC-40F5-9E20-D50BC5CA726C}"/>
              </a:ext>
            </a:extLst>
          </p:cNvPr>
          <p:cNvSpPr/>
          <p:nvPr/>
        </p:nvSpPr>
        <p:spPr>
          <a:xfrm>
            <a:off x="4406720" y="3403167"/>
            <a:ext cx="331533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تجويف جسمي كاذب </a:t>
            </a: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0AFB3E82-D02E-4DB5-AF53-30B91E3B76CA}"/>
              </a:ext>
            </a:extLst>
          </p:cNvPr>
          <p:cNvSpPr/>
          <p:nvPr/>
        </p:nvSpPr>
        <p:spPr>
          <a:xfrm>
            <a:off x="4657725" y="4654099"/>
            <a:ext cx="28194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تبادل الغازات عن طريق الانتشار </a:t>
            </a: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DD3227C9-B46D-48F2-B495-3FD429F2EB27}"/>
              </a:ext>
            </a:extLst>
          </p:cNvPr>
          <p:cNvSpPr/>
          <p:nvPr/>
        </p:nvSpPr>
        <p:spPr>
          <a:xfrm>
            <a:off x="7719132" y="3044900"/>
            <a:ext cx="294824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الديدان الاسطوانية </a:t>
            </a: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D0765185-4346-4594-8C4A-E4D8A2DE3414}"/>
              </a:ext>
            </a:extLst>
          </p:cNvPr>
          <p:cNvSpPr/>
          <p:nvPr/>
        </p:nvSpPr>
        <p:spPr>
          <a:xfrm>
            <a:off x="1907646" y="3044899"/>
            <a:ext cx="151035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الدورات </a:t>
            </a: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11BD3F26-D6B1-4A77-8C04-1151BC23A244}"/>
              </a:ext>
            </a:extLst>
          </p:cNvPr>
          <p:cNvSpPr/>
          <p:nvPr/>
        </p:nvSpPr>
        <p:spPr>
          <a:xfrm>
            <a:off x="8044544" y="3872210"/>
            <a:ext cx="242566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ليس لها اهداب </a:t>
            </a: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CC3CCFAA-1132-4A41-AD1B-9E69C5D6CE1D}"/>
              </a:ext>
            </a:extLst>
          </p:cNvPr>
          <p:cNvSpPr/>
          <p:nvPr/>
        </p:nvSpPr>
        <p:spPr>
          <a:xfrm>
            <a:off x="1102266" y="3686765"/>
            <a:ext cx="294304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لها اهداب تستخدمها للحركة </a:t>
            </a: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15E05FF1-6A08-4134-B221-3EB7A80CA03C}"/>
              </a:ext>
            </a:extLst>
          </p:cNvPr>
          <p:cNvSpPr/>
          <p:nvPr/>
        </p:nvSpPr>
        <p:spPr>
          <a:xfrm>
            <a:off x="1712176" y="5035881"/>
            <a:ext cx="255550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لها بقع عينية </a:t>
            </a:r>
          </a:p>
          <a:p>
            <a:pPr algn="ctr"/>
            <a:r>
              <a:rPr lang="ar-SA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ومجسات حركية</a:t>
            </a:r>
          </a:p>
        </p:txBody>
      </p:sp>
    </p:spTree>
    <p:extLst>
      <p:ext uri="{BB962C8B-B14F-4D97-AF65-F5344CB8AC3E}">
        <p14:creationId xmlns:p14="http://schemas.microsoft.com/office/powerpoint/2010/main" val="114556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9" grpId="0"/>
      <p:bldP spid="12" grpId="0"/>
      <p:bldP spid="13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2381475" y="2878846"/>
            <a:ext cx="35985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6410325" y="1015874"/>
            <a:ext cx="5002683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5400" b="1" dirty="0">
                <a:ln w="0">
                  <a:solidFill>
                    <a:sysClr val="windowText" lastClr="000000"/>
                  </a:solidFill>
                </a:ln>
                <a:solidFill>
                  <a:srgbClr val="FBDF6F"/>
                </a:solidFill>
                <a:effectLst>
                  <a:outerShdw blurRad="50800" dist="63500" dir="5400000" algn="t" rotWithShape="0">
                    <a:prstClr val="black">
                      <a:alpha val="40000"/>
                    </a:prstClr>
                  </a:outerShdw>
                </a:effectLst>
              </a:rPr>
              <a:t>خلق الله المدبر للديدان و الرخويات تكيفات مختلفة تساعدها على العيش في الماء أو التربة أو تعيش متطفلة </a:t>
            </a:r>
            <a:endParaRPr lang="ar-SA" sz="5400" b="1" cap="none" spc="0" dirty="0">
              <a:ln w="0">
                <a:solidFill>
                  <a:sysClr val="windowText" lastClr="000000"/>
                </a:solidFill>
              </a:ln>
              <a:solidFill>
                <a:srgbClr val="FBDF6F"/>
              </a:solidFill>
              <a:effectLst>
                <a:outerShdw blurRad="50800" dist="635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026" name="Picture 2" descr="Resultado de imagen para dibujos pintura country picasa">
            <a:extLst>
              <a:ext uri="{FF2B5EF4-FFF2-40B4-BE49-F238E27FC236}">
                <a16:creationId xmlns:a16="http://schemas.microsoft.com/office/drawing/2014/main" id="{30FC7358-840C-4BED-B467-58939D84D2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114300"/>
            <a:ext cx="5095875" cy="6634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86DE2FF1-1A6B-423C-9CA4-315AECD61ECC}"/>
              </a:ext>
            </a:extLst>
          </p:cNvPr>
          <p:cNvSpPr/>
          <p:nvPr/>
        </p:nvSpPr>
        <p:spPr>
          <a:xfrm rot="21312753">
            <a:off x="1105334" y="4644328"/>
            <a:ext cx="384771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5400" b="1" dirty="0">
                <a:ln w="0">
                  <a:solidFill>
                    <a:sysClr val="windowText" lastClr="000000"/>
                  </a:solidFill>
                </a:ln>
                <a:solidFill>
                  <a:srgbClr val="006FFF"/>
                </a:solidFill>
                <a:effectLst>
                  <a:outerShdw blurRad="50800" dist="63500" dir="5400000" algn="t" rotWithShape="0">
                    <a:prstClr val="black">
                      <a:alpha val="40000"/>
                    </a:prstClr>
                  </a:outerShdw>
                </a:effectLst>
              </a:rPr>
              <a:t>الفكرة العامة </a:t>
            </a:r>
            <a:endParaRPr lang="ar-SA" sz="5400" b="1" cap="none" spc="0" dirty="0">
              <a:ln w="0">
                <a:solidFill>
                  <a:sysClr val="windowText" lastClr="000000"/>
                </a:solidFill>
              </a:ln>
              <a:solidFill>
                <a:srgbClr val="006FFF"/>
              </a:solidFill>
              <a:effectLst>
                <a:outerShdw blurRad="50800" dist="635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515544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2381475" y="2878846"/>
            <a:ext cx="35985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5867401" y="1015874"/>
            <a:ext cx="554560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5400" b="1" dirty="0">
                <a:ln w="0">
                  <a:solidFill>
                    <a:sysClr val="windowText" lastClr="000000"/>
                  </a:solidFill>
                </a:ln>
                <a:solidFill>
                  <a:srgbClr val="FBDF6F"/>
                </a:solidFill>
                <a:effectLst>
                  <a:outerShdw blurRad="50800" dist="63500" dir="5400000" algn="t" rotWithShape="0">
                    <a:prstClr val="black">
                      <a:alpha val="40000"/>
                    </a:prstClr>
                  </a:outerShdw>
                </a:effectLst>
              </a:rPr>
              <a:t>للديدان الأسطوانية والدورات جهاز هضمي أكثر تعقيدا مما في الديدان المفلطحة وتنشأ هذه القناة من التجويف الكاذب في جسمها  </a:t>
            </a:r>
          </a:p>
        </p:txBody>
      </p:sp>
      <p:pic>
        <p:nvPicPr>
          <p:cNvPr id="1026" name="Picture 2" descr="Resultado de imagen para dibujos pintura country picasa">
            <a:extLst>
              <a:ext uri="{FF2B5EF4-FFF2-40B4-BE49-F238E27FC236}">
                <a16:creationId xmlns:a16="http://schemas.microsoft.com/office/drawing/2014/main" id="{30FC7358-840C-4BED-B467-58939D84D2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114300"/>
            <a:ext cx="5095875" cy="6634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86DE2FF1-1A6B-423C-9CA4-315AECD61ECC}"/>
              </a:ext>
            </a:extLst>
          </p:cNvPr>
          <p:cNvSpPr/>
          <p:nvPr/>
        </p:nvSpPr>
        <p:spPr>
          <a:xfrm rot="21312753">
            <a:off x="1105334" y="4644328"/>
            <a:ext cx="384771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5400" b="1" dirty="0">
                <a:ln w="0">
                  <a:solidFill>
                    <a:sysClr val="windowText" lastClr="000000"/>
                  </a:solidFill>
                </a:ln>
                <a:solidFill>
                  <a:srgbClr val="006FFF"/>
                </a:solidFill>
                <a:effectLst>
                  <a:outerShdw blurRad="50800" dist="63500" dir="5400000" algn="t" rotWithShape="0">
                    <a:prstClr val="black">
                      <a:alpha val="40000"/>
                    </a:prstClr>
                  </a:outerShdw>
                </a:effectLst>
              </a:rPr>
              <a:t>الفكرة الرئيسة </a:t>
            </a:r>
            <a:endParaRPr lang="ar-SA" sz="5400" b="1" cap="none" spc="0" dirty="0">
              <a:ln w="0">
                <a:solidFill>
                  <a:sysClr val="windowText" lastClr="000000"/>
                </a:solidFill>
              </a:ln>
              <a:solidFill>
                <a:srgbClr val="006FFF"/>
              </a:solidFill>
              <a:effectLst>
                <a:outerShdw blurRad="50800" dist="635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234277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مجموعة 6"/>
          <p:cNvGrpSpPr/>
          <p:nvPr/>
        </p:nvGrpSpPr>
        <p:grpSpPr>
          <a:xfrm>
            <a:off x="9144000" y="2664849"/>
            <a:ext cx="2625213" cy="3970318"/>
            <a:chOff x="9144000" y="2521974"/>
            <a:chExt cx="2625213" cy="3970318"/>
          </a:xfrm>
        </p:grpSpPr>
        <p:sp>
          <p:nvSpPr>
            <p:cNvPr id="4" name="مربع نص 3"/>
            <p:cNvSpPr txBox="1"/>
            <p:nvPr/>
          </p:nvSpPr>
          <p:spPr>
            <a:xfrm>
              <a:off x="9144000" y="2521974"/>
              <a:ext cx="2625213" cy="3970318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FB0102"/>
              </a:solidFill>
            </a:ln>
          </p:spPr>
          <p:txBody>
            <a:bodyPr wrap="square" rtlCol="1">
              <a:spAutoFit/>
            </a:bodyPr>
            <a:lstStyle/>
            <a:p>
              <a:endParaRPr lang="ar-SA" dirty="0"/>
            </a:p>
            <a:p>
              <a:endParaRPr lang="ar-SA" dirty="0"/>
            </a:p>
            <a:p>
              <a:endParaRPr lang="ar-SA" dirty="0"/>
            </a:p>
            <a:p>
              <a:endParaRPr lang="ar-SA" dirty="0"/>
            </a:p>
            <a:p>
              <a:endParaRPr lang="ar-SA" dirty="0"/>
            </a:p>
            <a:p>
              <a:r>
                <a:rPr lang="ar-SA" dirty="0"/>
                <a:t>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</a:t>
              </a:r>
            </a:p>
          </p:txBody>
        </p:sp>
        <p:sp>
          <p:nvSpPr>
            <p:cNvPr id="5" name="مستطيل مستدير الزوايا 4"/>
            <p:cNvSpPr/>
            <p:nvPr/>
          </p:nvSpPr>
          <p:spPr>
            <a:xfrm>
              <a:off x="9269361" y="2728450"/>
              <a:ext cx="2374490" cy="1150375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B010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dirty="0">
                  <a:solidFill>
                    <a:srgbClr val="EF87B2"/>
                  </a:solidFill>
                </a:rPr>
                <a:t>  </a:t>
              </a:r>
              <a:r>
                <a:rPr lang="ar-SA" sz="6000" dirty="0">
                  <a:solidFill>
                    <a:srgbClr val="006FFF"/>
                  </a:solidFill>
                </a:rPr>
                <a:t>ما أعلم</a:t>
              </a:r>
              <a:r>
                <a:rPr lang="ar-SA" sz="4000" dirty="0">
                  <a:solidFill>
                    <a:srgbClr val="006FFF"/>
                  </a:solidFill>
                </a:rPr>
                <a:t> </a:t>
              </a:r>
              <a:endParaRPr lang="ar-SA" dirty="0">
                <a:solidFill>
                  <a:srgbClr val="006FFF"/>
                </a:solidFill>
              </a:endParaRPr>
            </a:p>
          </p:txBody>
        </p:sp>
        <p:pic>
          <p:nvPicPr>
            <p:cNvPr id="6" name="صورة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13806" y="4085301"/>
              <a:ext cx="759541" cy="2253587"/>
            </a:xfrm>
            <a:prstGeom prst="rect">
              <a:avLst/>
            </a:prstGeom>
          </p:spPr>
        </p:pic>
      </p:grpSp>
      <p:grpSp>
        <p:nvGrpSpPr>
          <p:cNvPr id="8" name="مجموعة 7"/>
          <p:cNvGrpSpPr/>
          <p:nvPr/>
        </p:nvGrpSpPr>
        <p:grpSpPr>
          <a:xfrm>
            <a:off x="3252020" y="2652394"/>
            <a:ext cx="2625213" cy="3970318"/>
            <a:chOff x="9144000" y="2521974"/>
            <a:chExt cx="2625213" cy="3970318"/>
          </a:xfrm>
        </p:grpSpPr>
        <p:sp>
          <p:nvSpPr>
            <p:cNvPr id="9" name="مربع نص 8"/>
            <p:cNvSpPr txBox="1"/>
            <p:nvPr/>
          </p:nvSpPr>
          <p:spPr>
            <a:xfrm>
              <a:off x="9144000" y="2521974"/>
              <a:ext cx="2625213" cy="3970318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FB0102"/>
              </a:solidFill>
            </a:ln>
          </p:spPr>
          <p:txBody>
            <a:bodyPr wrap="square" rtlCol="1">
              <a:spAutoFit/>
            </a:bodyPr>
            <a:lstStyle/>
            <a:p>
              <a:endParaRPr lang="ar-SA" dirty="0"/>
            </a:p>
            <a:p>
              <a:endParaRPr lang="ar-SA" dirty="0"/>
            </a:p>
            <a:p>
              <a:endParaRPr lang="ar-SA" dirty="0"/>
            </a:p>
            <a:p>
              <a:endParaRPr lang="ar-SA" dirty="0"/>
            </a:p>
            <a:p>
              <a:endParaRPr lang="ar-SA" dirty="0"/>
            </a:p>
            <a:p>
              <a:r>
                <a:rPr lang="ar-SA" dirty="0"/>
                <a:t>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</a:t>
              </a:r>
            </a:p>
          </p:txBody>
        </p:sp>
        <p:sp>
          <p:nvSpPr>
            <p:cNvPr id="10" name="مستطيل مستدير الزوايا 9"/>
            <p:cNvSpPr/>
            <p:nvPr/>
          </p:nvSpPr>
          <p:spPr>
            <a:xfrm>
              <a:off x="9269361" y="2728450"/>
              <a:ext cx="2374490" cy="1150375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B010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1600" dirty="0">
                  <a:solidFill>
                    <a:srgbClr val="EF87B2"/>
                  </a:solidFill>
                </a:rPr>
                <a:t>  </a:t>
              </a:r>
              <a:r>
                <a:rPr lang="ar-SA" sz="5400" dirty="0">
                  <a:solidFill>
                    <a:srgbClr val="006FFF"/>
                  </a:solidFill>
                </a:rPr>
                <a:t>ما تعلمت</a:t>
              </a:r>
              <a:r>
                <a:rPr lang="ar-SA" sz="3600" dirty="0">
                  <a:solidFill>
                    <a:srgbClr val="006FFF"/>
                  </a:solidFill>
                </a:rPr>
                <a:t> </a:t>
              </a:r>
              <a:endParaRPr lang="ar-SA" sz="1600" dirty="0">
                <a:solidFill>
                  <a:srgbClr val="006FFF"/>
                </a:solidFill>
              </a:endParaRPr>
            </a:p>
          </p:txBody>
        </p:sp>
        <p:pic>
          <p:nvPicPr>
            <p:cNvPr id="11" name="صورة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13806" y="4085301"/>
              <a:ext cx="759541" cy="2253587"/>
            </a:xfrm>
            <a:prstGeom prst="rect">
              <a:avLst/>
            </a:prstGeom>
          </p:spPr>
        </p:pic>
      </p:grpSp>
      <p:grpSp>
        <p:nvGrpSpPr>
          <p:cNvPr id="12" name="مجموعة 11"/>
          <p:cNvGrpSpPr/>
          <p:nvPr/>
        </p:nvGrpSpPr>
        <p:grpSpPr>
          <a:xfrm>
            <a:off x="6253320" y="2680969"/>
            <a:ext cx="2625213" cy="3970318"/>
            <a:chOff x="9158754" y="2490469"/>
            <a:chExt cx="2625213" cy="3970318"/>
          </a:xfrm>
        </p:grpSpPr>
        <p:sp>
          <p:nvSpPr>
            <p:cNvPr id="13" name="مربع نص 12"/>
            <p:cNvSpPr txBox="1"/>
            <p:nvPr/>
          </p:nvSpPr>
          <p:spPr>
            <a:xfrm>
              <a:off x="9158754" y="2490469"/>
              <a:ext cx="2625213" cy="3970318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FB0102"/>
              </a:solidFill>
            </a:ln>
          </p:spPr>
          <p:txBody>
            <a:bodyPr wrap="square" rtlCol="1">
              <a:spAutoFit/>
            </a:bodyPr>
            <a:lstStyle/>
            <a:p>
              <a:endParaRPr lang="ar-SA" dirty="0"/>
            </a:p>
            <a:p>
              <a:endParaRPr lang="ar-SA" dirty="0"/>
            </a:p>
            <a:p>
              <a:endParaRPr lang="ar-SA" dirty="0"/>
            </a:p>
            <a:p>
              <a:endParaRPr lang="ar-SA" dirty="0"/>
            </a:p>
            <a:p>
              <a:endParaRPr lang="ar-SA" dirty="0"/>
            </a:p>
            <a:p>
              <a:r>
                <a:rPr lang="ar-SA" dirty="0"/>
                <a:t>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</a:t>
              </a:r>
            </a:p>
          </p:txBody>
        </p:sp>
        <p:sp>
          <p:nvSpPr>
            <p:cNvPr id="14" name="مستطيل مستدير الزوايا 13"/>
            <p:cNvSpPr/>
            <p:nvPr/>
          </p:nvSpPr>
          <p:spPr>
            <a:xfrm>
              <a:off x="9269361" y="2728450"/>
              <a:ext cx="2403986" cy="1150375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B010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3600" dirty="0">
                  <a:solidFill>
                    <a:srgbClr val="EF87B2"/>
                  </a:solidFill>
                </a:rPr>
                <a:t>  </a:t>
              </a:r>
              <a:r>
                <a:rPr lang="ar-SA" sz="4400" dirty="0">
                  <a:solidFill>
                    <a:srgbClr val="006FFF"/>
                  </a:solidFill>
                </a:rPr>
                <a:t>ما أود </a:t>
              </a:r>
            </a:p>
            <a:p>
              <a:pPr algn="ctr"/>
              <a:r>
                <a:rPr lang="ar-SA" sz="4400" dirty="0">
                  <a:solidFill>
                    <a:srgbClr val="006FFF"/>
                  </a:solidFill>
                </a:rPr>
                <a:t>أن أعلم </a:t>
              </a:r>
            </a:p>
          </p:txBody>
        </p:sp>
        <p:pic>
          <p:nvPicPr>
            <p:cNvPr id="15" name="صورة 1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13806" y="4085301"/>
              <a:ext cx="759541" cy="2253587"/>
            </a:xfrm>
            <a:prstGeom prst="rect">
              <a:avLst/>
            </a:prstGeom>
          </p:spPr>
        </p:pic>
      </p:grpSp>
      <p:sp>
        <p:nvSpPr>
          <p:cNvPr id="2" name="مستطيل 1">
            <a:extLst>
              <a:ext uri="{FF2B5EF4-FFF2-40B4-BE49-F238E27FC236}">
                <a16:creationId xmlns:a16="http://schemas.microsoft.com/office/drawing/2014/main" id="{F5DD1A02-2D39-4F56-AA60-13F08A50942F}"/>
              </a:ext>
            </a:extLst>
          </p:cNvPr>
          <p:cNvSpPr/>
          <p:nvPr/>
        </p:nvSpPr>
        <p:spPr>
          <a:xfrm>
            <a:off x="3244647" y="131196"/>
            <a:ext cx="880048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طالبتي العزيزة باستخدام استراتيجية التصفح اطلعي على عناصر الدرس  في كتابكـِ المقرر وحددي العناصر التي سبق أن تعلمتها(ماذا أعرف) والعناصر التي لم تتعلمين عنها (ماذا أود أن أتعلم)</a:t>
            </a: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AED0B9B6-484D-4B73-B66C-4C4CF0D689F9}"/>
              </a:ext>
            </a:extLst>
          </p:cNvPr>
          <p:cNvSpPr/>
          <p:nvPr/>
        </p:nvSpPr>
        <p:spPr>
          <a:xfrm>
            <a:off x="0" y="131196"/>
            <a:ext cx="29562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جدول التعلم </a:t>
            </a: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44ECF50B-39BF-4A83-9E70-7710D64253C2}"/>
              </a:ext>
            </a:extLst>
          </p:cNvPr>
          <p:cNvSpPr/>
          <p:nvPr/>
        </p:nvSpPr>
        <p:spPr>
          <a:xfrm>
            <a:off x="0" y="1285358"/>
            <a:ext cx="315638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فردي ـ </a:t>
            </a:r>
            <a:r>
              <a:rPr lang="en-US" sz="40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2 </a:t>
            </a:r>
            <a:r>
              <a:rPr lang="ar-SA" sz="40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دقيقة </a:t>
            </a:r>
          </a:p>
        </p:txBody>
      </p:sp>
      <p:pic>
        <p:nvPicPr>
          <p:cNvPr id="2052" name="Picture 4" descr="Coelho">
            <a:extLst>
              <a:ext uri="{FF2B5EF4-FFF2-40B4-BE49-F238E27FC236}">
                <a16:creationId xmlns:a16="http://schemas.microsoft.com/office/drawing/2014/main" id="{3BF03D26-A17C-48A9-AFA6-464EF7A463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37" y="2095500"/>
            <a:ext cx="3004877" cy="4555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30271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92100"/>
            <a:ext cx="5118100" cy="354330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1" b="8356"/>
          <a:stretch/>
        </p:blipFill>
        <p:spPr>
          <a:xfrm>
            <a:off x="5880100" y="2882900"/>
            <a:ext cx="5778500" cy="354330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6" name="مستطيل 5"/>
          <p:cNvSpPr/>
          <p:nvPr/>
        </p:nvSpPr>
        <p:spPr>
          <a:xfrm>
            <a:off x="6286500" y="946150"/>
            <a:ext cx="4711700" cy="175432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طالبتي بما عرف عنكـ من ذكاء وفطنه</a:t>
            </a:r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2164" y="0"/>
            <a:ext cx="1858772" cy="1892300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228600" y="4260850"/>
            <a:ext cx="5118100" cy="175432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b="1" dirty="0">
                <a:ln w="0">
                  <a:solidFill>
                    <a:srgbClr val="FFFF00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حللي:</a:t>
            </a:r>
            <a:r>
              <a:rPr lang="ar-SA" sz="5400" dirty="0">
                <a:ln w="0"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سميت الديدان الأسطوانية بهذا الاسم </a:t>
            </a:r>
            <a:endParaRPr lang="ar-SA" sz="5400" b="0" cap="none" spc="0" dirty="0">
              <a:ln w="0">
                <a:solidFill>
                  <a:srgbClr val="FFFF00"/>
                </a:solidFill>
              </a:ln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337469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0" y="292100"/>
            <a:ext cx="4156427" cy="297180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1" b="8356"/>
          <a:stretch/>
        </p:blipFill>
        <p:spPr>
          <a:xfrm>
            <a:off x="6651272" y="3263900"/>
            <a:ext cx="5007327" cy="316230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6" name="مستطيل 5"/>
          <p:cNvSpPr/>
          <p:nvPr/>
        </p:nvSpPr>
        <p:spPr>
          <a:xfrm>
            <a:off x="5168900" y="448607"/>
            <a:ext cx="5211064" cy="2585323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</a:t>
            </a:r>
            <a:r>
              <a:rPr lang="ar-SA" sz="5400" b="1" cap="none" spc="0" dirty="0">
                <a:ln w="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أجسام الديدان الأسطوانية أسطوانية مدببة الطرفين </a:t>
            </a:r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3700" y="719604"/>
            <a:ext cx="1481836" cy="1892300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228600" y="3685738"/>
            <a:ext cx="5918200" cy="2585323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b="1" dirty="0">
                <a:ln w="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بعضها قد يصل طولها إلى 9متر وبعضها لا يتجاوز طولها  المليمترات  </a:t>
            </a:r>
            <a:endParaRPr lang="ar-SA" sz="5400" b="0" cap="none" spc="0" dirty="0">
              <a:ln w="0"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4072191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1024</Words>
  <Application>Microsoft Office PowerPoint</Application>
  <PresentationFormat>شاشة عريضة</PresentationFormat>
  <Paragraphs>233</Paragraphs>
  <Slides>40</Slides>
  <Notes>1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2</vt:i4>
      </vt:variant>
      <vt:variant>
        <vt:lpstr>عناوين الشرائح</vt:lpstr>
      </vt:variant>
      <vt:variant>
        <vt:i4>40</vt:i4>
      </vt:variant>
    </vt:vector>
  </HeadingPairs>
  <TitlesOfParts>
    <vt:vector size="46" baseType="lpstr">
      <vt:lpstr>Arial</vt:lpstr>
      <vt:lpstr>Calibri</vt:lpstr>
      <vt:lpstr>Calibri Light</vt:lpstr>
      <vt:lpstr>Times New Roman</vt:lpstr>
      <vt:lpstr>نسق Office</vt:lpstr>
      <vt:lpstr>1_نسق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ام جواد البحراني</dc:creator>
  <cp:lastModifiedBy>User129</cp:lastModifiedBy>
  <cp:revision>83</cp:revision>
  <dcterms:created xsi:type="dcterms:W3CDTF">2015-02-28T12:20:55Z</dcterms:created>
  <dcterms:modified xsi:type="dcterms:W3CDTF">2018-11-08T04:08:19Z</dcterms:modified>
</cp:coreProperties>
</file>