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56"/>
  </p:notesMasterIdLst>
  <p:sldIdLst>
    <p:sldId id="314" r:id="rId2"/>
    <p:sldId id="261" r:id="rId3"/>
    <p:sldId id="313" r:id="rId4"/>
    <p:sldId id="257" r:id="rId5"/>
    <p:sldId id="304" r:id="rId6"/>
    <p:sldId id="259" r:id="rId7"/>
    <p:sldId id="258" r:id="rId8"/>
    <p:sldId id="302" r:id="rId9"/>
    <p:sldId id="267" r:id="rId10"/>
    <p:sldId id="266" r:id="rId11"/>
    <p:sldId id="305" r:id="rId12"/>
    <p:sldId id="269" r:id="rId13"/>
    <p:sldId id="306" r:id="rId14"/>
    <p:sldId id="279" r:id="rId15"/>
    <p:sldId id="307" r:id="rId16"/>
    <p:sldId id="308" r:id="rId17"/>
    <p:sldId id="276" r:id="rId18"/>
    <p:sldId id="311" r:id="rId19"/>
    <p:sldId id="293" r:id="rId20"/>
    <p:sldId id="331" r:id="rId21"/>
    <p:sldId id="309" r:id="rId22"/>
    <p:sldId id="278" r:id="rId23"/>
    <p:sldId id="280" r:id="rId24"/>
    <p:sldId id="295" r:id="rId25"/>
    <p:sldId id="281" r:id="rId26"/>
    <p:sldId id="310" r:id="rId27"/>
    <p:sldId id="312" r:id="rId28"/>
    <p:sldId id="315" r:id="rId29"/>
    <p:sldId id="316" r:id="rId30"/>
    <p:sldId id="317" r:id="rId31"/>
    <p:sldId id="319" r:id="rId32"/>
    <p:sldId id="320" r:id="rId33"/>
    <p:sldId id="321" r:id="rId34"/>
    <p:sldId id="282" r:id="rId35"/>
    <p:sldId id="284" r:id="rId36"/>
    <p:sldId id="285" r:id="rId37"/>
    <p:sldId id="296" r:id="rId38"/>
    <p:sldId id="322" r:id="rId39"/>
    <p:sldId id="323" r:id="rId40"/>
    <p:sldId id="288" r:id="rId41"/>
    <p:sldId id="289" r:id="rId42"/>
    <p:sldId id="324" r:id="rId43"/>
    <p:sldId id="326" r:id="rId44"/>
    <p:sldId id="327" r:id="rId45"/>
    <p:sldId id="292" r:id="rId46"/>
    <p:sldId id="301" r:id="rId47"/>
    <p:sldId id="297" r:id="rId48"/>
    <p:sldId id="299" r:id="rId49"/>
    <p:sldId id="298" r:id="rId50"/>
    <p:sldId id="330" r:id="rId51"/>
    <p:sldId id="328" r:id="rId52"/>
    <p:sldId id="329" r:id="rId53"/>
    <p:sldId id="332" r:id="rId54"/>
    <p:sldId id="300" r:id="rId55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129" initials="U" lastIdx="1" clrIdx="0">
    <p:extLst>
      <p:ext uri="{19B8F6BF-5375-455C-9EA6-DF929625EA0E}">
        <p15:presenceInfo xmlns:p15="http://schemas.microsoft.com/office/powerpoint/2012/main" userId="S::User129@microsoft365now.com::0fe3e3e8-6fa4-4a34-a2f4-f8b2897d59c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9E0FF"/>
    <a:srgbClr val="8BFFBF"/>
    <a:srgbClr val="8BE1FF"/>
    <a:srgbClr val="C0D4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 snapToGrid="0">
      <p:cViewPr varScale="1">
        <p:scale>
          <a:sx n="55" d="100"/>
          <a:sy n="55" d="100"/>
        </p:scale>
        <p:origin x="100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commentAuthors" Target="commentAuthors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5F8A6E50-FC70-43E7-8120-FA5747FB8EA3}" type="datetimeFigureOut">
              <a:rPr lang="ar-SA" smtClean="0"/>
              <a:t>18/01/42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EFE39BC5-C543-49AE-8865-BE72BB0D729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557677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66FC3E3-A756-4FCD-98F5-A9EF0D3BC9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31531054-C6E8-48D9-A537-94030974B6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288B4EF-E63B-434E-A974-D1F8A0E04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BD9D7-77DA-4F08-9B4F-830DB8264BB2}" type="datetimeFigureOut">
              <a:rPr lang="ar-SA" smtClean="0"/>
              <a:t>18/01/42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B4D3BE8-459F-4321-A5D6-134426DBE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C4915CB-D4F3-4011-86E4-9C853B07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03BDD-20C2-4155-95A9-F18707EC7B9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41522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71BF812-16D5-4E16-AFF5-897ACF684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74419503-6210-496A-A066-9CC81A6C48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A04928C-1748-401A-913B-7C56E2A8A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BD9D7-77DA-4F08-9B4F-830DB8264BB2}" type="datetimeFigureOut">
              <a:rPr lang="ar-SA" smtClean="0"/>
              <a:t>18/01/42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93E699C-0BCF-4E57-A89B-A1B67015B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8FE4955-63F5-4285-9D8C-D75812214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03BDD-20C2-4155-95A9-F18707EC7B9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66324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AE96B31F-14CA-4C12-875A-433770EC88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D6665276-31CB-45BF-8321-1E3C00837F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C7442BA-B24D-4ED6-887B-7A8E46E2D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BD9D7-77DA-4F08-9B4F-830DB8264BB2}" type="datetimeFigureOut">
              <a:rPr lang="ar-SA" smtClean="0"/>
              <a:t>18/01/42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4F976F1-5387-48E8-945B-D238EE6B0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9FC1595-538D-44A4-B6BC-74BAC94E2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03BDD-20C2-4155-95A9-F18707EC7B9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176270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1FCC9DF-A7F9-434A-A151-F820C92BF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E340915-699F-4627-85BF-84B18C355E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7548829-4CAF-4D4E-AE77-BD6C51945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BD9D7-77DA-4F08-9B4F-830DB8264BB2}" type="datetimeFigureOut">
              <a:rPr lang="ar-SA" smtClean="0"/>
              <a:t>18/01/42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F45C8FE-6CA5-4510-B4BA-D52FE54CF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B6AE8F9-AE44-4923-A5D6-0FC402876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03BDD-20C2-4155-95A9-F18707EC7B9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53320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94327E1-0387-4138-A2DE-54F12BD0A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9428CF0E-DFBB-4078-8B75-7BCFF0B2E9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9B8363A-E771-469B-AFFD-E45958DA3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BD9D7-77DA-4F08-9B4F-830DB8264BB2}" type="datetimeFigureOut">
              <a:rPr lang="ar-SA" smtClean="0"/>
              <a:t>18/01/42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4345193-84F9-4454-B847-BA2EA2EB6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A1C57EA-C28C-4A65-A945-13D3EFB28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03BDD-20C2-4155-95A9-F18707EC7B9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353516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7F727C6-5E5C-4FE2-9721-5D39DEC08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58BB33C-3F86-46B1-BDA3-7D471D3CCE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62CEE580-24F0-4369-AF4D-442D7C70CA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6DD59EA3-83F9-478A-9812-735FB51E7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BD9D7-77DA-4F08-9B4F-830DB8264BB2}" type="datetimeFigureOut">
              <a:rPr lang="ar-SA" smtClean="0"/>
              <a:t>18/01/42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FFBBBB48-0AA9-43B7-BE9D-8F633608C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C3B99F0A-E9DF-449D-B08F-E2C0E164E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03BDD-20C2-4155-95A9-F18707EC7B9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54123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CFA8CBD-9CC6-458C-8025-B814C052E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5C257CA7-B47F-49E0-A0A8-18A9EB741E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36FA3B8C-6D55-4A4F-BA04-1102BE1908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DBD0DBC3-87D8-49B4-80DF-F5F1A993DB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D03B7BAE-6195-426A-AB6B-6DFD2EAA63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03BD4B6B-BFE7-44B6-BDF4-F89D3492E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BD9D7-77DA-4F08-9B4F-830DB8264BB2}" type="datetimeFigureOut">
              <a:rPr lang="ar-SA" smtClean="0"/>
              <a:t>18/01/42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4890892F-C7F3-45A8-BA1C-B8F449546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71CCB878-BDC7-4ACC-B189-8D1E15247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03BDD-20C2-4155-95A9-F18707EC7B9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403591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DE1C3A2-8F76-488A-AEF7-A243BE51A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5030A67C-F61D-4A96-BF4A-36E834A04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BD9D7-77DA-4F08-9B4F-830DB8264BB2}" type="datetimeFigureOut">
              <a:rPr lang="ar-SA" smtClean="0"/>
              <a:t>18/01/42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2CC6D569-368A-4BD5-BDA4-0F8BBED84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5EFB2E21-3E71-4176-A1CC-8D9822F92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03BDD-20C2-4155-95A9-F18707EC7B9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55916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D3669653-7F4D-4745-8CDC-7D5F860A5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BD9D7-77DA-4F08-9B4F-830DB8264BB2}" type="datetimeFigureOut">
              <a:rPr lang="ar-SA" smtClean="0"/>
              <a:t>18/01/42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20BFF6B0-571F-4245-B1E9-D2F0A1537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834B258D-DC4F-4820-B559-78E69B3B5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03BDD-20C2-4155-95A9-F18707EC7B9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37494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127C577-F596-4F13-8F69-7FBF76125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8B45D139-99FA-4CD7-A9DE-D1F4DC13F4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00CC624B-E84F-4585-84F1-31F581BDDC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4C0E1C60-6998-4536-85C8-F06A884503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BD9D7-77DA-4F08-9B4F-830DB8264BB2}" type="datetimeFigureOut">
              <a:rPr lang="ar-SA" smtClean="0"/>
              <a:t>18/01/42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AAE141BD-F923-4D7F-9B7D-C9FE2A5CD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DE227FEF-ECB5-44A3-A4BA-FB93EF946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03BDD-20C2-4155-95A9-F18707EC7B9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11940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15BE57C-3B9C-426D-B8B6-F78906C86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B3FA8C69-1442-4D6F-8AF0-44DCCAAAC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2362A15C-8425-4218-A3BC-139ABE3B14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61D85FDE-BD51-44D4-8491-8CFDDDC9C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BD9D7-77DA-4F08-9B4F-830DB8264BB2}" type="datetimeFigureOut">
              <a:rPr lang="ar-SA" smtClean="0"/>
              <a:t>18/01/42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C392E275-05B8-44C7-8043-7940D7E89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8AD47B2D-9A2E-4200-AE3D-552A706C3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03BDD-20C2-4155-95A9-F18707EC7B9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30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BC385F3C-4076-4F6A-9CBD-B008D0F6B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75D84C61-D729-442C-9F18-2FB4D7A01A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576F47E-96FF-4108-B977-7958644403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2BD9D7-77DA-4F08-9B4F-830DB8264BB2}" type="datetimeFigureOut">
              <a:rPr lang="ar-SA" smtClean="0"/>
              <a:t>18/01/42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DA49BB0-79CB-45EE-9F12-4A0CEA1470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0AEEF67-7778-4661-819B-C0AEBE0CB7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403BDD-20C2-4155-95A9-F18707EC7B9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76958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gif"/><Relationship Id="rId4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3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4" Type="http://schemas.openxmlformats.org/officeDocument/2006/relationships/image" Target="../media/image4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زهرة&#10;&#10;تم إنشاء الوصف تلقائياً">
            <a:extLst>
              <a:ext uri="{FF2B5EF4-FFF2-40B4-BE49-F238E27FC236}">
                <a16:creationId xmlns:a16="http://schemas.microsoft.com/office/drawing/2014/main" id="{893DA741-B5DA-4CF1-A97C-70FA0296F9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89" b="9029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E8EA2228-6EEF-4FBE-866B-F4631594AB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860" y="2127759"/>
            <a:ext cx="6578277" cy="224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4167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9C550117-52DF-4D45-AF45-38EEC380BD56}"/>
              </a:ext>
            </a:extLst>
          </p:cNvPr>
          <p:cNvSpPr/>
          <p:nvPr/>
        </p:nvSpPr>
        <p:spPr>
          <a:xfrm>
            <a:off x="283698" y="166790"/>
            <a:ext cx="11727766" cy="830997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3و4ـ يوجد في دورة حياة النباتات الوعائية </a:t>
            </a:r>
            <a:r>
              <a:rPr lang="ar-SA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اللابذرية</a:t>
            </a:r>
            <a:r>
              <a:rPr lang="ar-SA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طورين  </a:t>
            </a:r>
            <a:endParaRPr lang="ar-SA" sz="48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D3E3489A-7CF8-43BD-BCFC-F707014A9FAA}"/>
              </a:ext>
            </a:extLst>
          </p:cNvPr>
          <p:cNvSpPr/>
          <p:nvPr/>
        </p:nvSpPr>
        <p:spPr>
          <a:xfrm>
            <a:off x="7371415" y="1217308"/>
            <a:ext cx="3240000" cy="82800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النبات  </a:t>
            </a:r>
            <a:r>
              <a:rPr lang="ar-SA" sz="4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البوغي</a:t>
            </a:r>
            <a:r>
              <a:rPr lang="ar-SA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ar-SA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0EA5AE44-31C2-4FA3-B1D1-280D18D5D325}"/>
              </a:ext>
            </a:extLst>
          </p:cNvPr>
          <p:cNvSpPr/>
          <p:nvPr/>
        </p:nvSpPr>
        <p:spPr>
          <a:xfrm>
            <a:off x="6147581" y="2371806"/>
            <a:ext cx="5687668" cy="2308324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لمعظمها تكيفا يسمى </a:t>
            </a:r>
            <a:r>
              <a:rPr lang="ar-SA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الحامل</a:t>
            </a:r>
            <a:r>
              <a:rPr lang="ar-SA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ar-SA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البوغي</a:t>
            </a:r>
            <a:r>
              <a:rPr lang="ar-SA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ar-SA" sz="48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وهو تجمع متراص من التراكيب الحاملة للأبواغ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11ADC4CA-51B4-4847-ACE2-CFC6D0D3C7DE}"/>
              </a:ext>
            </a:extLst>
          </p:cNvPr>
          <p:cNvSpPr/>
          <p:nvPr/>
        </p:nvSpPr>
        <p:spPr>
          <a:xfrm>
            <a:off x="6147581" y="4982924"/>
            <a:ext cx="5687668" cy="156966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وينتج أبواغاً صغيرة تنقل عادة بواسطة الرياح </a:t>
            </a:r>
            <a:endParaRPr lang="ar-SA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A705C485-C44E-4EF1-953D-CDB13BA1E074}"/>
              </a:ext>
            </a:extLst>
          </p:cNvPr>
          <p:cNvSpPr/>
          <p:nvPr/>
        </p:nvSpPr>
        <p:spPr>
          <a:xfrm>
            <a:off x="337625" y="3993769"/>
            <a:ext cx="4970216" cy="156966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عندما يستقر في بيئة مناسبة</a:t>
            </a:r>
            <a:endParaRPr lang="ar-SA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C3F53E96-1613-4745-AAFB-E4530D09C2DE}"/>
              </a:ext>
            </a:extLst>
          </p:cNvPr>
          <p:cNvSpPr/>
          <p:nvPr/>
        </p:nvSpPr>
        <p:spPr>
          <a:xfrm>
            <a:off x="1459283" y="1208070"/>
            <a:ext cx="3240000" cy="830997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النبات </a:t>
            </a:r>
            <a:r>
              <a:rPr lang="ar-SA" sz="4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المشيجي</a:t>
            </a:r>
            <a:r>
              <a:rPr lang="ar-SA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ar-SA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سهم: لأسفل 2">
            <a:extLst>
              <a:ext uri="{FF2B5EF4-FFF2-40B4-BE49-F238E27FC236}">
                <a16:creationId xmlns:a16="http://schemas.microsoft.com/office/drawing/2014/main" id="{BA126284-453F-4FA8-B555-35EDB791130C}"/>
              </a:ext>
            </a:extLst>
          </p:cNvPr>
          <p:cNvSpPr/>
          <p:nvPr/>
        </p:nvSpPr>
        <p:spPr>
          <a:xfrm>
            <a:off x="8736037" y="2072694"/>
            <a:ext cx="576775" cy="5400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سهم: لأسفل 9">
            <a:extLst>
              <a:ext uri="{FF2B5EF4-FFF2-40B4-BE49-F238E27FC236}">
                <a16:creationId xmlns:a16="http://schemas.microsoft.com/office/drawing/2014/main" id="{7649FA38-B6DF-475C-A6E4-5238BC80F616}"/>
              </a:ext>
            </a:extLst>
          </p:cNvPr>
          <p:cNvSpPr/>
          <p:nvPr/>
        </p:nvSpPr>
        <p:spPr>
          <a:xfrm>
            <a:off x="8736037" y="4703940"/>
            <a:ext cx="576775" cy="5400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سهم: لأسفل 10">
            <a:extLst>
              <a:ext uri="{FF2B5EF4-FFF2-40B4-BE49-F238E27FC236}">
                <a16:creationId xmlns:a16="http://schemas.microsoft.com/office/drawing/2014/main" id="{1A7CB2A0-4AFF-4F3D-A76F-EC7FA94C1101}"/>
              </a:ext>
            </a:extLst>
          </p:cNvPr>
          <p:cNvSpPr/>
          <p:nvPr/>
        </p:nvSpPr>
        <p:spPr>
          <a:xfrm rot="7450687">
            <a:off x="5296014" y="5063742"/>
            <a:ext cx="576775" cy="7200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سهم: لأسفل 11">
            <a:extLst>
              <a:ext uri="{FF2B5EF4-FFF2-40B4-BE49-F238E27FC236}">
                <a16:creationId xmlns:a16="http://schemas.microsoft.com/office/drawing/2014/main" id="{D64C2DC6-CD66-497E-A431-4627C2097D31}"/>
              </a:ext>
            </a:extLst>
          </p:cNvPr>
          <p:cNvSpPr/>
          <p:nvPr/>
        </p:nvSpPr>
        <p:spPr>
          <a:xfrm flipV="1">
            <a:off x="2790896" y="3433433"/>
            <a:ext cx="576775" cy="5400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1F047554-3F9C-4241-9743-03B98F2FD442}"/>
              </a:ext>
            </a:extLst>
          </p:cNvPr>
          <p:cNvSpPr/>
          <p:nvPr/>
        </p:nvSpPr>
        <p:spPr>
          <a:xfrm>
            <a:off x="1517626" y="2573502"/>
            <a:ext cx="3240000" cy="830997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ينمو ويشكل </a:t>
            </a:r>
            <a:endParaRPr lang="ar-SA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سهم: لأسفل 13">
            <a:extLst>
              <a:ext uri="{FF2B5EF4-FFF2-40B4-BE49-F238E27FC236}">
                <a16:creationId xmlns:a16="http://schemas.microsoft.com/office/drawing/2014/main" id="{C0ED9B64-DC4B-4218-AA55-779A35CCDFCA}"/>
              </a:ext>
            </a:extLst>
          </p:cNvPr>
          <p:cNvSpPr/>
          <p:nvPr/>
        </p:nvSpPr>
        <p:spPr>
          <a:xfrm flipV="1">
            <a:off x="2790895" y="2032173"/>
            <a:ext cx="576775" cy="5400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07401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3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قوس كبير أيمن 32">
            <a:extLst>
              <a:ext uri="{FF2B5EF4-FFF2-40B4-BE49-F238E27FC236}">
                <a16:creationId xmlns:a16="http://schemas.microsoft.com/office/drawing/2014/main" id="{A138CF51-F0EE-4742-ACF9-2E4D0665F551}"/>
              </a:ext>
            </a:extLst>
          </p:cNvPr>
          <p:cNvSpPr/>
          <p:nvPr/>
        </p:nvSpPr>
        <p:spPr>
          <a:xfrm rot="16200000">
            <a:off x="5911015" y="-1693951"/>
            <a:ext cx="488793" cy="6291986"/>
          </a:xfrm>
          <a:prstGeom prst="rightBrac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AFDCA70F-E4FD-4E0D-AEDB-82F4F143E50A}"/>
              </a:ext>
            </a:extLst>
          </p:cNvPr>
          <p:cNvSpPr/>
          <p:nvPr/>
        </p:nvSpPr>
        <p:spPr>
          <a:xfrm>
            <a:off x="1198124" y="215503"/>
            <a:ext cx="9865201" cy="923330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تنقسم النباتات الوعائية </a:t>
            </a:r>
            <a:r>
              <a:rPr lang="ar-SA" sz="5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اللابذرية</a:t>
            </a:r>
            <a:r>
              <a:rPr lang="ar-SA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إلى قسمان 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F381B28F-776F-4DE5-93BC-BE0835D4F974}"/>
              </a:ext>
            </a:extLst>
          </p:cNvPr>
          <p:cNvSpPr/>
          <p:nvPr/>
        </p:nvSpPr>
        <p:spPr>
          <a:xfrm>
            <a:off x="6441280" y="1780013"/>
            <a:ext cx="5586787" cy="923330"/>
          </a:xfrm>
          <a:prstGeom prst="rect">
            <a:avLst/>
          </a:prstGeom>
          <a:solidFill>
            <a:srgbClr val="8BFFBF"/>
          </a:solidFill>
          <a:ln w="38100"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قسم النباتات </a:t>
            </a:r>
            <a:r>
              <a:rPr lang="ar-SA" sz="5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الصولجانية</a:t>
            </a:r>
            <a:r>
              <a:rPr lang="ar-SA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8423B79F-C4AA-49F1-AD05-4D969248D6AB}"/>
              </a:ext>
            </a:extLst>
          </p:cNvPr>
          <p:cNvSpPr/>
          <p:nvPr/>
        </p:nvSpPr>
        <p:spPr>
          <a:xfrm>
            <a:off x="622159" y="1733714"/>
            <a:ext cx="4725345" cy="923330"/>
          </a:xfrm>
          <a:prstGeom prst="rect">
            <a:avLst/>
          </a:prstGeom>
          <a:solidFill>
            <a:srgbClr val="8BFFBF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قسم السرخسيات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C1693DF6-E85E-440E-9684-70DCB080D955}"/>
              </a:ext>
            </a:extLst>
          </p:cNvPr>
          <p:cNvSpPr/>
          <p:nvPr/>
        </p:nvSpPr>
        <p:spPr>
          <a:xfrm>
            <a:off x="7186820" y="3277627"/>
            <a:ext cx="4084198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dirty="0" err="1">
                <a:solidFill>
                  <a:schemeClr val="tx1"/>
                </a:solidFill>
              </a:rPr>
              <a:t>ليكوبوديوم</a:t>
            </a:r>
            <a:r>
              <a:rPr lang="ar-SA" sz="54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F93B4DE8-DB42-4B35-9246-55085AB26F96}"/>
              </a:ext>
            </a:extLst>
          </p:cNvPr>
          <p:cNvSpPr/>
          <p:nvPr/>
        </p:nvSpPr>
        <p:spPr>
          <a:xfrm>
            <a:off x="7192084" y="4584944"/>
            <a:ext cx="4083170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dirty="0">
                <a:solidFill>
                  <a:schemeClr val="tx1"/>
                </a:solidFill>
              </a:rPr>
              <a:t>سيلا </a:t>
            </a:r>
            <a:r>
              <a:rPr lang="ar-SA" sz="5400" dirty="0" err="1">
                <a:solidFill>
                  <a:schemeClr val="tx1"/>
                </a:solidFill>
              </a:rPr>
              <a:t>نجينيلا</a:t>
            </a:r>
            <a:r>
              <a:rPr lang="ar-SA" sz="5400" dirty="0">
                <a:solidFill>
                  <a:schemeClr val="tx1"/>
                </a:solidFill>
              </a:rPr>
              <a:t> </a:t>
            </a:r>
            <a:endParaRPr lang="en-US" sz="5400" dirty="0">
              <a:solidFill>
                <a:schemeClr val="tx1"/>
              </a:solidFill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166D39EE-AF28-4CA7-8676-91398F081DFF}"/>
              </a:ext>
            </a:extLst>
          </p:cNvPr>
          <p:cNvSpPr/>
          <p:nvPr/>
        </p:nvSpPr>
        <p:spPr>
          <a:xfrm>
            <a:off x="622159" y="3277627"/>
            <a:ext cx="4083170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dirty="0" err="1">
                <a:solidFill>
                  <a:schemeClr val="tx1"/>
                </a:solidFill>
              </a:rPr>
              <a:t>الخنشاريات</a:t>
            </a:r>
            <a:r>
              <a:rPr lang="ar-SA" sz="54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25CE20DA-953D-49E5-A5E9-6C2ACDD1312E}"/>
              </a:ext>
            </a:extLst>
          </p:cNvPr>
          <p:cNvSpPr/>
          <p:nvPr/>
        </p:nvSpPr>
        <p:spPr>
          <a:xfrm>
            <a:off x="622159" y="4584944"/>
            <a:ext cx="4083170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dirty="0">
                <a:solidFill>
                  <a:schemeClr val="tx1"/>
                </a:solidFill>
              </a:rPr>
              <a:t>النباتات المجنحة  </a:t>
            </a:r>
          </a:p>
        </p:txBody>
      </p:sp>
      <p:grpSp>
        <p:nvGrpSpPr>
          <p:cNvPr id="32" name="مجموعة 31">
            <a:extLst>
              <a:ext uri="{FF2B5EF4-FFF2-40B4-BE49-F238E27FC236}">
                <a16:creationId xmlns:a16="http://schemas.microsoft.com/office/drawing/2014/main" id="{424C59F7-05CE-46A5-8A59-7565B2DD0750}"/>
              </a:ext>
            </a:extLst>
          </p:cNvPr>
          <p:cNvGrpSpPr/>
          <p:nvPr/>
        </p:nvGrpSpPr>
        <p:grpSpPr>
          <a:xfrm>
            <a:off x="4701093" y="2670930"/>
            <a:ext cx="639709" cy="2423622"/>
            <a:chOff x="4701093" y="2670930"/>
            <a:chExt cx="639709" cy="2423622"/>
          </a:xfrm>
        </p:grpSpPr>
        <p:cxnSp>
          <p:nvCxnSpPr>
            <p:cNvPr id="17" name="رابط مستقيم 16">
              <a:extLst>
                <a:ext uri="{FF2B5EF4-FFF2-40B4-BE49-F238E27FC236}">
                  <a16:creationId xmlns:a16="http://schemas.microsoft.com/office/drawing/2014/main" id="{CC5BDB41-542F-4F7E-8222-50C3DE749B7D}"/>
                </a:ext>
              </a:extLst>
            </p:cNvPr>
            <p:cNvCxnSpPr>
              <a:cxnSpLocks/>
            </p:cNvCxnSpPr>
            <p:nvPr/>
          </p:nvCxnSpPr>
          <p:spPr>
            <a:xfrm>
              <a:off x="5336566" y="2670930"/>
              <a:ext cx="0" cy="24120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رابط مستقيم 17">
              <a:extLst>
                <a:ext uri="{FF2B5EF4-FFF2-40B4-BE49-F238E27FC236}">
                  <a16:creationId xmlns:a16="http://schemas.microsoft.com/office/drawing/2014/main" id="{5902CF21-6C26-4BC4-9563-F7B2BFA17A58}"/>
                </a:ext>
              </a:extLst>
            </p:cNvPr>
            <p:cNvCxnSpPr>
              <a:cxnSpLocks/>
            </p:cNvCxnSpPr>
            <p:nvPr/>
          </p:nvCxnSpPr>
          <p:spPr>
            <a:xfrm>
              <a:off x="4701093" y="5072118"/>
              <a:ext cx="639709" cy="22434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رابط مستقيم 25">
              <a:extLst>
                <a:ext uri="{FF2B5EF4-FFF2-40B4-BE49-F238E27FC236}">
                  <a16:creationId xmlns:a16="http://schemas.microsoft.com/office/drawing/2014/main" id="{49134366-C968-47BD-9FDE-9461358BF1EB}"/>
                </a:ext>
              </a:extLst>
            </p:cNvPr>
            <p:cNvCxnSpPr>
              <a:cxnSpLocks/>
            </p:cNvCxnSpPr>
            <p:nvPr/>
          </p:nvCxnSpPr>
          <p:spPr>
            <a:xfrm>
              <a:off x="4701093" y="3796670"/>
              <a:ext cx="639709" cy="22434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مجموعة 27">
            <a:extLst>
              <a:ext uri="{FF2B5EF4-FFF2-40B4-BE49-F238E27FC236}">
                <a16:creationId xmlns:a16="http://schemas.microsoft.com/office/drawing/2014/main" id="{4C590233-CDA7-4E6B-B353-2EF172E667C9}"/>
              </a:ext>
            </a:extLst>
          </p:cNvPr>
          <p:cNvGrpSpPr/>
          <p:nvPr/>
        </p:nvGrpSpPr>
        <p:grpSpPr>
          <a:xfrm>
            <a:off x="11271018" y="2670930"/>
            <a:ext cx="643945" cy="2412000"/>
            <a:chOff x="11027572" y="2657043"/>
            <a:chExt cx="643945" cy="2412000"/>
          </a:xfrm>
        </p:grpSpPr>
        <p:cxnSp>
          <p:nvCxnSpPr>
            <p:cNvPr id="29" name="رابط مستقيم 28">
              <a:extLst>
                <a:ext uri="{FF2B5EF4-FFF2-40B4-BE49-F238E27FC236}">
                  <a16:creationId xmlns:a16="http://schemas.microsoft.com/office/drawing/2014/main" id="{95AC5808-3939-4CE6-A9A7-0770FDC4A259}"/>
                </a:ext>
              </a:extLst>
            </p:cNvPr>
            <p:cNvCxnSpPr>
              <a:cxnSpLocks/>
            </p:cNvCxnSpPr>
            <p:nvPr/>
          </p:nvCxnSpPr>
          <p:spPr>
            <a:xfrm>
              <a:off x="11667281" y="2657043"/>
              <a:ext cx="0" cy="24120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رابط مستقيم 29">
              <a:extLst>
                <a:ext uri="{FF2B5EF4-FFF2-40B4-BE49-F238E27FC236}">
                  <a16:creationId xmlns:a16="http://schemas.microsoft.com/office/drawing/2014/main" id="{0E08FE6D-B0C3-4F8B-A192-4687B3E9B9A4}"/>
                </a:ext>
              </a:extLst>
            </p:cNvPr>
            <p:cNvCxnSpPr>
              <a:cxnSpLocks/>
            </p:cNvCxnSpPr>
            <p:nvPr/>
          </p:nvCxnSpPr>
          <p:spPr>
            <a:xfrm>
              <a:off x="11027572" y="5046609"/>
              <a:ext cx="639709" cy="22434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رابط مستقيم 30">
              <a:extLst>
                <a:ext uri="{FF2B5EF4-FFF2-40B4-BE49-F238E27FC236}">
                  <a16:creationId xmlns:a16="http://schemas.microsoft.com/office/drawing/2014/main" id="{104C56F0-F82B-484A-88E4-36E1F111B18B}"/>
                </a:ext>
              </a:extLst>
            </p:cNvPr>
            <p:cNvCxnSpPr>
              <a:cxnSpLocks/>
            </p:cNvCxnSpPr>
            <p:nvPr/>
          </p:nvCxnSpPr>
          <p:spPr>
            <a:xfrm>
              <a:off x="11031808" y="3782783"/>
              <a:ext cx="639709" cy="22434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10612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5" grpId="0" animBg="1"/>
      <p:bldP spid="7" grpId="0" animBg="1"/>
      <p:bldP spid="9" grpId="0" animBg="1"/>
      <p:bldP spid="11" grpId="0" animBg="1"/>
      <p:bldP spid="13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زهرة&#10;&#10;تم إنشاء الوصف تلقائياً">
            <a:extLst>
              <a:ext uri="{FF2B5EF4-FFF2-40B4-BE49-F238E27FC236}">
                <a16:creationId xmlns:a16="http://schemas.microsoft.com/office/drawing/2014/main" id="{C93FF354-9C3B-47E5-A641-D61EDE24B2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38367" y="-2497238"/>
            <a:ext cx="6430384" cy="11852475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0A177766-8215-43C2-A060-F19C96E9E8C4}"/>
              </a:ext>
            </a:extLst>
          </p:cNvPr>
          <p:cNvSpPr/>
          <p:nvPr/>
        </p:nvSpPr>
        <p:spPr>
          <a:xfrm>
            <a:off x="2258250" y="2828834"/>
            <a:ext cx="767549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7200" b="1" cap="none" spc="0" dirty="0">
                <a:ln w="19050">
                  <a:solidFill>
                    <a:schemeClr val="accent4">
                      <a:lumMod val="50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Hor" panose="02060603050605020204" pitchFamily="18" charset="-78"/>
                <a:cs typeface="AlHor" panose="02060603050605020204" pitchFamily="18" charset="-78"/>
              </a:rPr>
              <a:t>قسم النباتات </a:t>
            </a:r>
            <a:r>
              <a:rPr lang="ar-SA" sz="7200" b="1" cap="none" spc="0" dirty="0" err="1">
                <a:ln w="19050">
                  <a:solidFill>
                    <a:schemeClr val="accent4">
                      <a:lumMod val="50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Hor" panose="02060603050605020204" pitchFamily="18" charset="-78"/>
                <a:cs typeface="AlHor" panose="02060603050605020204" pitchFamily="18" charset="-78"/>
              </a:rPr>
              <a:t>الصولجانية</a:t>
            </a:r>
            <a:r>
              <a:rPr lang="ar-SA" sz="7200" b="1" cap="none" spc="0" dirty="0">
                <a:ln w="19050">
                  <a:solidFill>
                    <a:schemeClr val="accent4">
                      <a:lumMod val="50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Hor" panose="02060603050605020204" pitchFamily="18" charset="-78"/>
                <a:cs typeface="AlHor" panose="02060603050605020204" pitchFamily="18" charset="-7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259660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B911861D-E31A-40EF-BE95-C34248A65904}"/>
              </a:ext>
            </a:extLst>
          </p:cNvPr>
          <p:cNvSpPr/>
          <p:nvPr/>
        </p:nvSpPr>
        <p:spPr>
          <a:xfrm>
            <a:off x="226671" y="210094"/>
            <a:ext cx="11738658" cy="769441"/>
          </a:xfrm>
          <a:prstGeom prst="rect">
            <a:avLst/>
          </a:prstGeom>
          <a:solidFill>
            <a:srgbClr val="8BFFBF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ما الرابط العجيب بين النباتات </a:t>
            </a:r>
            <a:r>
              <a:rPr lang="ar-SA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الصولجانية</a:t>
            </a:r>
            <a:r>
              <a:rPr lang="ar-SA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والقطارات البخارية ؟!</a:t>
            </a:r>
            <a:endParaRPr lang="ar-SA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47F2EA93-6D63-4D30-B72A-DFC248AD7943}"/>
              </a:ext>
            </a:extLst>
          </p:cNvPr>
          <p:cNvGrpSpPr/>
          <p:nvPr/>
        </p:nvGrpSpPr>
        <p:grpSpPr>
          <a:xfrm>
            <a:off x="0" y="4016802"/>
            <a:ext cx="11745410" cy="2841198"/>
            <a:chOff x="0" y="4016802"/>
            <a:chExt cx="11745410" cy="2841198"/>
          </a:xfrm>
        </p:grpSpPr>
        <p:sp>
          <p:nvSpPr>
            <p:cNvPr id="3" name="مستطيل 2">
              <a:extLst>
                <a:ext uri="{FF2B5EF4-FFF2-40B4-BE49-F238E27FC236}">
                  <a16:creationId xmlns:a16="http://schemas.microsoft.com/office/drawing/2014/main" id="{31179589-CB9F-4B98-ACD5-77D3003B0649}"/>
                </a:ext>
              </a:extLst>
            </p:cNvPr>
            <p:cNvSpPr/>
            <p:nvPr/>
          </p:nvSpPr>
          <p:spPr>
            <a:xfrm>
              <a:off x="1194603" y="4524248"/>
              <a:ext cx="10550807" cy="2123658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S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كانت القطارات البخارية تستخدم الفحم الحجري كمصدر للوقود لشغيل محركاتها</a:t>
              </a:r>
            </a:p>
            <a:p>
              <a:pPr algn="ctr"/>
              <a:r>
                <a:rPr lang="ar-S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والفحم الحجري كان أصل تكوينه.. النباتات </a:t>
              </a:r>
              <a:r>
                <a:rPr lang="ar-SA" sz="4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الصولجانية</a:t>
              </a:r>
              <a:r>
                <a:rPr lang="ar-S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endParaRPr lang="ar-SA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6" name="صورة 5">
              <a:extLst>
                <a:ext uri="{FF2B5EF4-FFF2-40B4-BE49-F238E27FC236}">
                  <a16:creationId xmlns:a16="http://schemas.microsoft.com/office/drawing/2014/main" id="{BA9736DE-AB5A-4AC4-B85F-FAE8DA195F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412" b="94853" l="9412" r="89412">
                          <a14:foregroundMark x1="63529" y1="9559" x2="63529" y2="9559"/>
                          <a14:foregroundMark x1="49412" y1="12500" x2="49412" y2="12500"/>
                          <a14:foregroundMark x1="17647" y1="5882" x2="17647" y2="5882"/>
                          <a14:foregroundMark x1="31765" y1="54412" x2="31765" y2="54412"/>
                          <a14:foregroundMark x1="58824" y1="55882" x2="58824" y2="55882"/>
                          <a14:foregroundMark x1="57647" y1="89706" x2="57647" y2="89706"/>
                          <a14:foregroundMark x1="28235" y1="91176" x2="28235" y2="91176"/>
                          <a14:foregroundMark x1="55294" y1="91912" x2="55294" y2="91912"/>
                          <a14:foregroundMark x1="30588" y1="89706" x2="30588" y2="89706"/>
                          <a14:foregroundMark x1="51765" y1="62500" x2="51765" y2="62500"/>
                          <a14:foregroundMark x1="41176" y1="5147" x2="41176" y2="5147"/>
                          <a14:foregroundMark x1="41176" y1="5147" x2="41176" y2="5147"/>
                          <a14:foregroundMark x1="22353" y1="45588" x2="22353" y2="45588"/>
                          <a14:foregroundMark x1="35294" y1="94853" x2="35294" y2="94853"/>
                          <a14:foregroundMark x1="56471" y1="83824" x2="56471" y2="83824"/>
                          <a14:foregroundMark x1="30588" y1="88971" x2="30588" y2="88971"/>
                          <a14:foregroundMark x1="30588" y1="84559" x2="30588" y2="84559"/>
                          <a14:foregroundMark x1="18824" y1="5882" x2="18824" y2="5882"/>
                          <a14:foregroundMark x1="43529" y1="7353" x2="43529" y2="7353"/>
                          <a14:foregroundMark x1="15294" y1="35294" x2="15294" y2="35294"/>
                          <a14:foregroundMark x1="22353" y1="49265" x2="22353" y2="49265"/>
                          <a14:backgroundMark x1="88235" y1="55882" x2="89412" y2="74265"/>
                          <a14:backgroundMark x1="89412" y1="74265" x2="84706" y2="55147"/>
                          <a14:backgroundMark x1="84706" y1="55147" x2="95294" y2="71324"/>
                          <a14:backgroundMark x1="95294" y1="71324" x2="90588" y2="51471"/>
                          <a14:backgroundMark x1="86087" y1="83824" x2="85882" y2="85294"/>
                          <a14:backgroundMark x1="90588" y1="51471" x2="86087" y2="8382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4016802"/>
              <a:ext cx="2199189" cy="2841198"/>
            </a:xfrm>
            <a:prstGeom prst="rect">
              <a:avLst/>
            </a:prstGeom>
          </p:spPr>
        </p:pic>
      </p:grpSp>
      <p:pic>
        <p:nvPicPr>
          <p:cNvPr id="1032" name="Picture 8" descr="Download Hay Springs High School - Steam Engine Train Cartoon - Full Size  PNG Image - PNGkit">
            <a:extLst>
              <a:ext uri="{FF2B5EF4-FFF2-40B4-BE49-F238E27FC236}">
                <a16:creationId xmlns:a16="http://schemas.microsoft.com/office/drawing/2014/main" id="{6B450424-C9A2-458D-A794-5BBB020EFD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71" y="1114075"/>
            <a:ext cx="5262511" cy="290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Vascular Plants">
            <a:extLst>
              <a:ext uri="{FF2B5EF4-FFF2-40B4-BE49-F238E27FC236}">
                <a16:creationId xmlns:a16="http://schemas.microsoft.com/office/drawing/2014/main" id="{979DF1E2-0C6D-4780-A7E5-05E61D8500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819" y="1283507"/>
            <a:ext cx="5042590" cy="2733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5535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صورة ذات صلة">
            <a:extLst>
              <a:ext uri="{FF2B5EF4-FFF2-40B4-BE49-F238E27FC236}">
                <a16:creationId xmlns:a16="http://schemas.microsoft.com/office/drawing/2014/main" id="{8A995FC1-FEB5-4B56-9D27-586A41D983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" y="130712"/>
            <a:ext cx="11840792" cy="4348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5A7678A2-124A-4483-8A80-286F9BA694DD}"/>
              </a:ext>
            </a:extLst>
          </p:cNvPr>
          <p:cNvSpPr/>
          <p:nvPr/>
        </p:nvSpPr>
        <p:spPr>
          <a:xfrm>
            <a:off x="91440" y="4634408"/>
            <a:ext cx="12009120" cy="2092880"/>
          </a:xfrm>
          <a:prstGeom prst="rect">
            <a:avLst/>
          </a:prstGeom>
          <a:solidFill>
            <a:srgbClr val="8BFFB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>
                <a:solidFill>
                  <a:schemeClr val="tx1"/>
                </a:solidFill>
              </a:rPr>
              <a:t>كانت النباتات </a:t>
            </a:r>
            <a:r>
              <a:rPr lang="ar-SA" sz="4400" dirty="0" err="1">
                <a:solidFill>
                  <a:schemeClr val="tx1"/>
                </a:solidFill>
              </a:rPr>
              <a:t>الصولجانية</a:t>
            </a:r>
            <a:r>
              <a:rPr lang="ar-SA" sz="4400" dirty="0">
                <a:solidFill>
                  <a:schemeClr val="tx1"/>
                </a:solidFill>
              </a:rPr>
              <a:t> تشكل جزءا كبيرا من الغطاء النباتي للغابات وبعد موتها ومع مرور الزمن تحولت </a:t>
            </a:r>
            <a:r>
              <a:rPr lang="ar-SA" sz="4400" dirty="0" err="1">
                <a:solidFill>
                  <a:schemeClr val="tx1"/>
                </a:solidFill>
              </a:rPr>
              <a:t>بقايها</a:t>
            </a:r>
            <a:r>
              <a:rPr lang="ar-SA" sz="4400" dirty="0">
                <a:solidFill>
                  <a:schemeClr val="tx1"/>
                </a:solidFill>
              </a:rPr>
              <a:t> إلى جزء من الفحم الحجري الذي يستخدم كوقود </a:t>
            </a:r>
          </a:p>
        </p:txBody>
      </p:sp>
    </p:spTree>
    <p:extLst>
      <p:ext uri="{BB962C8B-B14F-4D97-AF65-F5344CB8AC3E}">
        <p14:creationId xmlns:p14="http://schemas.microsoft.com/office/powerpoint/2010/main" val="3432779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>
            <a:extLst>
              <a:ext uri="{FF2B5EF4-FFF2-40B4-BE49-F238E27FC236}">
                <a16:creationId xmlns:a16="http://schemas.microsoft.com/office/drawing/2014/main" id="{29CDC57D-E631-4995-95EE-46B6F68E8CF1}"/>
              </a:ext>
            </a:extLst>
          </p:cNvPr>
          <p:cNvSpPr/>
          <p:nvPr/>
        </p:nvSpPr>
        <p:spPr>
          <a:xfrm>
            <a:off x="6084072" y="1401797"/>
            <a:ext cx="5718841" cy="507831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طالبتي العزيزة أقرئي في كتابك المقرر عن قسم النباتات </a:t>
            </a:r>
            <a:r>
              <a:rPr lang="ar-SA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الصولجانية</a:t>
            </a:r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ثم اكملي بالتعاون مع زميلاتكـِ في المجموعة الخريطة المعرفية التالية  </a:t>
            </a:r>
          </a:p>
        </p:txBody>
      </p:sp>
      <p:pic>
        <p:nvPicPr>
          <p:cNvPr id="5" name="Picture 2" descr="Free clipart girl doing homework clipart collection homework">
            <a:extLst>
              <a:ext uri="{FF2B5EF4-FFF2-40B4-BE49-F238E27FC236}">
                <a16:creationId xmlns:a16="http://schemas.microsoft.com/office/drawing/2014/main" id="{D674B563-EF01-4629-8651-BD27280C31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3" t="12934" r="10000" b="12864"/>
          <a:stretch/>
        </p:blipFill>
        <p:spPr bwMode="auto">
          <a:xfrm>
            <a:off x="798804" y="818746"/>
            <a:ext cx="4487594" cy="5438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فقاعة الكلام: مستطيلة 6">
            <a:extLst>
              <a:ext uri="{FF2B5EF4-FFF2-40B4-BE49-F238E27FC236}">
                <a16:creationId xmlns:a16="http://schemas.microsoft.com/office/drawing/2014/main" id="{349CEE33-F686-40AB-9A27-88603930B2A5}"/>
              </a:ext>
            </a:extLst>
          </p:cNvPr>
          <p:cNvSpPr/>
          <p:nvPr/>
        </p:nvSpPr>
        <p:spPr>
          <a:xfrm>
            <a:off x="1598668" y="223036"/>
            <a:ext cx="3395481" cy="923330"/>
          </a:xfrm>
          <a:prstGeom prst="wedgeRectCallout">
            <a:avLst>
              <a:gd name="adj1" fmla="val 15551"/>
              <a:gd name="adj2" fmla="val 86878"/>
            </a:avLst>
          </a:prstGeom>
          <a:noFill/>
          <a:ln w="38100"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سأقرأ ثم أكمل 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CE9CA739-CE96-412D-982C-3864B7790B9B}"/>
              </a:ext>
            </a:extLst>
          </p:cNvPr>
          <p:cNvSpPr/>
          <p:nvPr/>
        </p:nvSpPr>
        <p:spPr>
          <a:xfrm>
            <a:off x="6084072" y="223036"/>
            <a:ext cx="5718841" cy="92333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القراءة الموجهة </a:t>
            </a:r>
          </a:p>
        </p:txBody>
      </p:sp>
    </p:spTree>
    <p:extLst>
      <p:ext uri="{BB962C8B-B14F-4D97-AF65-F5344CB8AC3E}">
        <p14:creationId xmlns:p14="http://schemas.microsoft.com/office/powerpoint/2010/main" val="3866000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E656EDB9-C054-448F-AA0A-7AC0A8E970D0}"/>
              </a:ext>
            </a:extLst>
          </p:cNvPr>
          <p:cNvSpPr/>
          <p:nvPr/>
        </p:nvSpPr>
        <p:spPr>
          <a:xfrm>
            <a:off x="5648446" y="2770687"/>
            <a:ext cx="2060293" cy="1715946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النباتات </a:t>
            </a:r>
          </a:p>
          <a:p>
            <a:pPr algn="ctr"/>
            <a:r>
              <a:rPr lang="ar-SA" sz="4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الصولجانية</a:t>
            </a:r>
            <a:r>
              <a:rPr lang="ar-SA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ar-SA" sz="4000" dirty="0"/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EDCCD7E5-99FF-4229-B007-ED9E344F01E4}"/>
              </a:ext>
            </a:extLst>
          </p:cNvPr>
          <p:cNvSpPr/>
          <p:nvPr/>
        </p:nvSpPr>
        <p:spPr>
          <a:xfrm>
            <a:off x="2708710" y="197252"/>
            <a:ext cx="9120371" cy="1400534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بالتعاون مع زميلاتكِ في المجموعة أقرئي في كتابك المقرر عن النباتات </a:t>
            </a:r>
            <a:r>
              <a:rPr lang="ar-SA" sz="4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الصولجانية</a:t>
            </a:r>
            <a:r>
              <a:rPr lang="ar-SA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ثم أكملي المخطط التالي </a:t>
            </a:r>
            <a:endParaRPr lang="ar-SA" sz="4000" dirty="0"/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26E57A11-70F6-4786-B025-BBE2635F4838}"/>
              </a:ext>
            </a:extLst>
          </p:cNvPr>
          <p:cNvSpPr/>
          <p:nvPr/>
        </p:nvSpPr>
        <p:spPr>
          <a:xfrm>
            <a:off x="8191564" y="2004657"/>
            <a:ext cx="3456000" cy="752354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الطور السائد هو </a:t>
            </a:r>
            <a:endParaRPr lang="ar-SA" sz="4000" dirty="0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8E8A8B02-A3BF-4A87-8F75-ADFCE87305AF}"/>
              </a:ext>
            </a:extLst>
          </p:cNvPr>
          <p:cNvSpPr/>
          <p:nvPr/>
        </p:nvSpPr>
        <p:spPr>
          <a:xfrm>
            <a:off x="8191564" y="3090367"/>
            <a:ext cx="3456000" cy="752354"/>
          </a:xfrm>
          <a:prstGeom prst="rect">
            <a:avLst/>
          </a:prstGeom>
          <a:solidFill>
            <a:srgbClr val="89E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الطورالبوغي</a:t>
            </a:r>
            <a:r>
              <a:rPr lang="ar-SA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ar-SA" sz="4000" dirty="0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BBD9CBA6-5FF8-4B5A-AF99-AE70DA30CF06}"/>
              </a:ext>
            </a:extLst>
          </p:cNvPr>
          <p:cNvSpPr/>
          <p:nvPr/>
        </p:nvSpPr>
        <p:spPr>
          <a:xfrm>
            <a:off x="8144717" y="4176077"/>
            <a:ext cx="3456000" cy="1400534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تراكيبها التكاثرية المنتجة للأبواغ تشبه </a:t>
            </a:r>
            <a:endParaRPr lang="ar-SA" sz="4000" dirty="0"/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1D9ED243-C5C3-4005-898E-35AD29928C65}"/>
              </a:ext>
            </a:extLst>
          </p:cNvPr>
          <p:cNvSpPr/>
          <p:nvPr/>
        </p:nvSpPr>
        <p:spPr>
          <a:xfrm>
            <a:off x="8144717" y="5893437"/>
            <a:ext cx="3456000" cy="752354"/>
          </a:xfrm>
          <a:prstGeom prst="rect">
            <a:avLst/>
          </a:prstGeom>
          <a:solidFill>
            <a:srgbClr val="89E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الصولجان او السنبلة </a:t>
            </a:r>
            <a:endParaRPr lang="ar-SA" sz="4000" dirty="0"/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BE10E4DD-A55B-4BE8-9E65-9C3A44C0F86B}"/>
              </a:ext>
            </a:extLst>
          </p:cNvPr>
          <p:cNvSpPr/>
          <p:nvPr/>
        </p:nvSpPr>
        <p:spPr>
          <a:xfrm>
            <a:off x="2198460" y="4060710"/>
            <a:ext cx="1902108" cy="752354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تتركب من </a:t>
            </a:r>
            <a:endParaRPr lang="ar-SA" sz="4000" dirty="0"/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89C9CBB3-F4A9-4B4B-8AE8-FCC4E8EB142B}"/>
              </a:ext>
            </a:extLst>
          </p:cNvPr>
          <p:cNvSpPr/>
          <p:nvPr/>
        </p:nvSpPr>
        <p:spPr>
          <a:xfrm>
            <a:off x="1966742" y="3056279"/>
            <a:ext cx="2423923" cy="752354"/>
          </a:xfrm>
          <a:prstGeom prst="rect">
            <a:avLst/>
          </a:prstGeom>
          <a:solidFill>
            <a:srgbClr val="89E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ساق </a:t>
            </a:r>
            <a:endParaRPr lang="ar-SA" sz="4000" dirty="0"/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67226B88-163C-4F14-AEDC-FF241B6B1BF6}"/>
              </a:ext>
            </a:extLst>
          </p:cNvPr>
          <p:cNvSpPr/>
          <p:nvPr/>
        </p:nvSpPr>
        <p:spPr>
          <a:xfrm>
            <a:off x="150471" y="5048483"/>
            <a:ext cx="2999043" cy="752354"/>
          </a:xfrm>
          <a:prstGeom prst="rect">
            <a:avLst/>
          </a:prstGeom>
          <a:solidFill>
            <a:srgbClr val="89E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أوراق حرشفية  </a:t>
            </a:r>
            <a:endParaRPr lang="ar-SA" sz="4000" b="1" dirty="0"/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C07F0D62-0D34-47DC-99CF-C19D4D87F54B}"/>
              </a:ext>
            </a:extLst>
          </p:cNvPr>
          <p:cNvSpPr/>
          <p:nvPr/>
        </p:nvSpPr>
        <p:spPr>
          <a:xfrm>
            <a:off x="3393666" y="5048483"/>
            <a:ext cx="2254780" cy="752354"/>
          </a:xfrm>
          <a:prstGeom prst="rect">
            <a:avLst/>
          </a:prstGeom>
          <a:solidFill>
            <a:srgbClr val="89E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جذور </a:t>
            </a:r>
            <a:endParaRPr lang="ar-SA" sz="4000" dirty="0"/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28176BEB-264D-48BA-9E41-C0770B414075}"/>
              </a:ext>
            </a:extLst>
          </p:cNvPr>
          <p:cNvSpPr/>
          <p:nvPr/>
        </p:nvSpPr>
        <p:spPr>
          <a:xfrm>
            <a:off x="3149514" y="2073307"/>
            <a:ext cx="2301917" cy="752354"/>
          </a:xfrm>
          <a:prstGeom prst="rect">
            <a:avLst/>
          </a:prstGeom>
          <a:solidFill>
            <a:srgbClr val="8BFFB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أماعامودية</a:t>
            </a:r>
            <a:r>
              <a:rPr lang="ar-SA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ar-SA" sz="4000" dirty="0"/>
          </a:p>
        </p:txBody>
      </p:sp>
      <p:sp>
        <p:nvSpPr>
          <p:cNvPr id="24" name="مستطيل 23">
            <a:extLst>
              <a:ext uri="{FF2B5EF4-FFF2-40B4-BE49-F238E27FC236}">
                <a16:creationId xmlns:a16="http://schemas.microsoft.com/office/drawing/2014/main" id="{628909F1-1D4F-4D1A-AE1C-708EF2334324}"/>
              </a:ext>
            </a:extLst>
          </p:cNvPr>
          <p:cNvSpPr/>
          <p:nvPr/>
        </p:nvSpPr>
        <p:spPr>
          <a:xfrm>
            <a:off x="418864" y="2068506"/>
            <a:ext cx="2423923" cy="752354"/>
          </a:xfrm>
          <a:prstGeom prst="rect">
            <a:avLst/>
          </a:prstGeom>
          <a:solidFill>
            <a:srgbClr val="8BFFB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أو زاحفة </a:t>
            </a:r>
            <a:endParaRPr lang="ar-SA" sz="4000" dirty="0"/>
          </a:p>
        </p:txBody>
      </p:sp>
      <p:sp>
        <p:nvSpPr>
          <p:cNvPr id="26" name="مستطيل 25">
            <a:extLst>
              <a:ext uri="{FF2B5EF4-FFF2-40B4-BE49-F238E27FC236}">
                <a16:creationId xmlns:a16="http://schemas.microsoft.com/office/drawing/2014/main" id="{AB6676A8-0645-4EFA-AA0D-DDE18FE42986}"/>
              </a:ext>
            </a:extLst>
          </p:cNvPr>
          <p:cNvSpPr/>
          <p:nvPr/>
        </p:nvSpPr>
        <p:spPr>
          <a:xfrm>
            <a:off x="3340382" y="5980886"/>
            <a:ext cx="2308064" cy="752354"/>
          </a:xfrm>
          <a:prstGeom prst="rect">
            <a:avLst/>
          </a:prstGeom>
          <a:solidFill>
            <a:srgbClr val="8BFFB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تنمو من قاعدة الساق</a:t>
            </a:r>
            <a:endParaRPr lang="ar-SA" sz="3200" b="1" dirty="0"/>
          </a:p>
        </p:txBody>
      </p:sp>
      <p:sp>
        <p:nvSpPr>
          <p:cNvPr id="28" name="مستطيل 27">
            <a:extLst>
              <a:ext uri="{FF2B5EF4-FFF2-40B4-BE49-F238E27FC236}">
                <a16:creationId xmlns:a16="http://schemas.microsoft.com/office/drawing/2014/main" id="{2C2639B6-C8FD-47D6-BA85-0FD958A9F7C9}"/>
              </a:ext>
            </a:extLst>
          </p:cNvPr>
          <p:cNvSpPr/>
          <p:nvPr/>
        </p:nvSpPr>
        <p:spPr>
          <a:xfrm>
            <a:off x="150471" y="5950389"/>
            <a:ext cx="2999043" cy="752354"/>
          </a:xfrm>
          <a:prstGeom prst="rect">
            <a:avLst/>
          </a:prstGeom>
          <a:solidFill>
            <a:srgbClr val="8BFFB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يمتد في وسطها عرق وسطي </a:t>
            </a:r>
            <a:endParaRPr lang="ar-SA" sz="3200" b="1" dirty="0"/>
          </a:p>
        </p:txBody>
      </p:sp>
      <p:sp>
        <p:nvSpPr>
          <p:cNvPr id="30" name="مستطيل 29">
            <a:extLst>
              <a:ext uri="{FF2B5EF4-FFF2-40B4-BE49-F238E27FC236}">
                <a16:creationId xmlns:a16="http://schemas.microsoft.com/office/drawing/2014/main" id="{D17267CF-B4A5-445E-962E-9129752C8728}"/>
              </a:ext>
            </a:extLst>
          </p:cNvPr>
          <p:cNvSpPr/>
          <p:nvPr/>
        </p:nvSpPr>
        <p:spPr>
          <a:xfrm>
            <a:off x="594637" y="222801"/>
            <a:ext cx="1603823" cy="140053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القراءة الموجهة </a:t>
            </a:r>
            <a:endParaRPr lang="ar-SA" sz="4000" dirty="0"/>
          </a:p>
        </p:txBody>
      </p:sp>
      <p:cxnSp>
        <p:nvCxnSpPr>
          <p:cNvPr id="32" name="رابط مستقيم 31">
            <a:extLst>
              <a:ext uri="{FF2B5EF4-FFF2-40B4-BE49-F238E27FC236}">
                <a16:creationId xmlns:a16="http://schemas.microsoft.com/office/drawing/2014/main" id="{A69A0FC0-0C4F-499A-A523-49431FB289A7}"/>
              </a:ext>
            </a:extLst>
          </p:cNvPr>
          <p:cNvCxnSpPr>
            <a:cxnSpLocks/>
          </p:cNvCxnSpPr>
          <p:nvPr/>
        </p:nvCxnSpPr>
        <p:spPr>
          <a:xfrm flipV="1">
            <a:off x="6770095" y="2379083"/>
            <a:ext cx="0" cy="36791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رابط مستقيم 32">
            <a:extLst>
              <a:ext uri="{FF2B5EF4-FFF2-40B4-BE49-F238E27FC236}">
                <a16:creationId xmlns:a16="http://schemas.microsoft.com/office/drawing/2014/main" id="{AB5C55A5-EDEB-4BDF-BEEA-D9C65EB42FF7}"/>
              </a:ext>
            </a:extLst>
          </p:cNvPr>
          <p:cNvCxnSpPr>
            <a:cxnSpLocks/>
          </p:cNvCxnSpPr>
          <p:nvPr/>
        </p:nvCxnSpPr>
        <p:spPr>
          <a:xfrm>
            <a:off x="6797649" y="2379083"/>
            <a:ext cx="1366362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رابط مستقيم 38">
            <a:extLst>
              <a:ext uri="{FF2B5EF4-FFF2-40B4-BE49-F238E27FC236}">
                <a16:creationId xmlns:a16="http://schemas.microsoft.com/office/drawing/2014/main" id="{B411EFE3-43BB-41D2-BCC2-19740CF7A17A}"/>
              </a:ext>
            </a:extLst>
          </p:cNvPr>
          <p:cNvCxnSpPr>
            <a:cxnSpLocks/>
          </p:cNvCxnSpPr>
          <p:nvPr/>
        </p:nvCxnSpPr>
        <p:spPr>
          <a:xfrm flipV="1">
            <a:off x="6781409" y="4464930"/>
            <a:ext cx="0" cy="36791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رابط مستقيم 40">
            <a:extLst>
              <a:ext uri="{FF2B5EF4-FFF2-40B4-BE49-F238E27FC236}">
                <a16:creationId xmlns:a16="http://schemas.microsoft.com/office/drawing/2014/main" id="{59A95510-D7F7-4075-9967-84790F85C3DB}"/>
              </a:ext>
            </a:extLst>
          </p:cNvPr>
          <p:cNvCxnSpPr>
            <a:cxnSpLocks/>
          </p:cNvCxnSpPr>
          <p:nvPr/>
        </p:nvCxnSpPr>
        <p:spPr>
          <a:xfrm>
            <a:off x="6774499" y="4832841"/>
            <a:ext cx="1366362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رابط مستقيم 43">
            <a:extLst>
              <a:ext uri="{FF2B5EF4-FFF2-40B4-BE49-F238E27FC236}">
                <a16:creationId xmlns:a16="http://schemas.microsoft.com/office/drawing/2014/main" id="{8FB56558-3D3E-4C8B-ABC2-3A91E9361517}"/>
              </a:ext>
            </a:extLst>
          </p:cNvPr>
          <p:cNvCxnSpPr>
            <a:cxnSpLocks/>
          </p:cNvCxnSpPr>
          <p:nvPr/>
        </p:nvCxnSpPr>
        <p:spPr>
          <a:xfrm>
            <a:off x="4100568" y="4410290"/>
            <a:ext cx="1038591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رابط مستقيم 45">
            <a:extLst>
              <a:ext uri="{FF2B5EF4-FFF2-40B4-BE49-F238E27FC236}">
                <a16:creationId xmlns:a16="http://schemas.microsoft.com/office/drawing/2014/main" id="{3E9DBF19-D410-409F-A5E5-C74BD6A31E7C}"/>
              </a:ext>
            </a:extLst>
          </p:cNvPr>
          <p:cNvCxnSpPr>
            <a:cxnSpLocks/>
          </p:cNvCxnSpPr>
          <p:nvPr/>
        </p:nvCxnSpPr>
        <p:spPr>
          <a:xfrm flipV="1">
            <a:off x="5115749" y="3681951"/>
            <a:ext cx="0" cy="72834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رابط مستقيم 46">
            <a:extLst>
              <a:ext uri="{FF2B5EF4-FFF2-40B4-BE49-F238E27FC236}">
                <a16:creationId xmlns:a16="http://schemas.microsoft.com/office/drawing/2014/main" id="{7B9BB691-6283-486A-AAB5-8396CFEEA71D}"/>
              </a:ext>
            </a:extLst>
          </p:cNvPr>
          <p:cNvCxnSpPr>
            <a:cxnSpLocks/>
          </p:cNvCxnSpPr>
          <p:nvPr/>
        </p:nvCxnSpPr>
        <p:spPr>
          <a:xfrm>
            <a:off x="5115749" y="3681951"/>
            <a:ext cx="532697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رابط مستقيم 54">
            <a:extLst>
              <a:ext uri="{FF2B5EF4-FFF2-40B4-BE49-F238E27FC236}">
                <a16:creationId xmlns:a16="http://schemas.microsoft.com/office/drawing/2014/main" id="{E7BE2BCA-9569-499F-8D5D-E402E35C1386}"/>
              </a:ext>
            </a:extLst>
          </p:cNvPr>
          <p:cNvCxnSpPr>
            <a:cxnSpLocks/>
          </p:cNvCxnSpPr>
          <p:nvPr/>
        </p:nvCxnSpPr>
        <p:spPr>
          <a:xfrm flipV="1">
            <a:off x="3749937" y="4811297"/>
            <a:ext cx="0" cy="23718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رابط مستقيم 56">
            <a:extLst>
              <a:ext uri="{FF2B5EF4-FFF2-40B4-BE49-F238E27FC236}">
                <a16:creationId xmlns:a16="http://schemas.microsoft.com/office/drawing/2014/main" id="{73555D61-9D89-4455-81EA-DFF8FCC01678}"/>
              </a:ext>
            </a:extLst>
          </p:cNvPr>
          <p:cNvCxnSpPr>
            <a:cxnSpLocks/>
          </p:cNvCxnSpPr>
          <p:nvPr/>
        </p:nvCxnSpPr>
        <p:spPr>
          <a:xfrm flipV="1">
            <a:off x="2604043" y="4811298"/>
            <a:ext cx="0" cy="23718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رابط مستقيم 58">
            <a:extLst>
              <a:ext uri="{FF2B5EF4-FFF2-40B4-BE49-F238E27FC236}">
                <a16:creationId xmlns:a16="http://schemas.microsoft.com/office/drawing/2014/main" id="{862DCBF9-070B-442E-8D16-2FE672CD1745}"/>
              </a:ext>
            </a:extLst>
          </p:cNvPr>
          <p:cNvCxnSpPr>
            <a:cxnSpLocks/>
          </p:cNvCxnSpPr>
          <p:nvPr/>
        </p:nvCxnSpPr>
        <p:spPr>
          <a:xfrm flipV="1">
            <a:off x="3877259" y="2820860"/>
            <a:ext cx="0" cy="23542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رابط مستقيم 60">
            <a:extLst>
              <a:ext uri="{FF2B5EF4-FFF2-40B4-BE49-F238E27FC236}">
                <a16:creationId xmlns:a16="http://schemas.microsoft.com/office/drawing/2014/main" id="{2AB9C37B-0FD2-4281-A2A7-3EE44D47734D}"/>
              </a:ext>
            </a:extLst>
          </p:cNvPr>
          <p:cNvCxnSpPr>
            <a:cxnSpLocks/>
          </p:cNvCxnSpPr>
          <p:nvPr/>
        </p:nvCxnSpPr>
        <p:spPr>
          <a:xfrm flipV="1">
            <a:off x="2418848" y="2820860"/>
            <a:ext cx="0" cy="23542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رابط مستقيم 62">
            <a:extLst>
              <a:ext uri="{FF2B5EF4-FFF2-40B4-BE49-F238E27FC236}">
                <a16:creationId xmlns:a16="http://schemas.microsoft.com/office/drawing/2014/main" id="{D3A8425B-8AC4-47AF-AF22-C58BA82231B5}"/>
              </a:ext>
            </a:extLst>
          </p:cNvPr>
          <p:cNvCxnSpPr>
            <a:cxnSpLocks/>
            <a:endCxn id="16" idx="2"/>
          </p:cNvCxnSpPr>
          <p:nvPr/>
        </p:nvCxnSpPr>
        <p:spPr>
          <a:xfrm flipV="1">
            <a:off x="3178703" y="3808633"/>
            <a:ext cx="1" cy="21804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مستطيل 64">
            <a:extLst>
              <a:ext uri="{FF2B5EF4-FFF2-40B4-BE49-F238E27FC236}">
                <a16:creationId xmlns:a16="http://schemas.microsoft.com/office/drawing/2014/main" id="{2904B5E5-A1DF-468C-ABCF-0847D13A0753}"/>
              </a:ext>
            </a:extLst>
          </p:cNvPr>
          <p:cNvSpPr/>
          <p:nvPr/>
        </p:nvSpPr>
        <p:spPr>
          <a:xfrm>
            <a:off x="8191564" y="3090367"/>
            <a:ext cx="3456000" cy="752354"/>
          </a:xfrm>
          <a:prstGeom prst="rect">
            <a:avLst/>
          </a:prstGeom>
          <a:solidFill>
            <a:srgbClr val="89E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الطور.......... </a:t>
            </a:r>
            <a:endParaRPr lang="ar-SA" sz="4000" dirty="0"/>
          </a:p>
        </p:txBody>
      </p:sp>
      <p:sp>
        <p:nvSpPr>
          <p:cNvPr id="66" name="مستطيل 65">
            <a:extLst>
              <a:ext uri="{FF2B5EF4-FFF2-40B4-BE49-F238E27FC236}">
                <a16:creationId xmlns:a16="http://schemas.microsoft.com/office/drawing/2014/main" id="{32FE40F7-0F60-4B53-8A17-142D9A4D0972}"/>
              </a:ext>
            </a:extLst>
          </p:cNvPr>
          <p:cNvSpPr/>
          <p:nvPr/>
        </p:nvSpPr>
        <p:spPr>
          <a:xfrm>
            <a:off x="8140861" y="5893437"/>
            <a:ext cx="3456000" cy="752354"/>
          </a:xfrm>
          <a:prstGeom prst="rect">
            <a:avLst/>
          </a:prstGeom>
          <a:solidFill>
            <a:srgbClr val="89E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.....................</a:t>
            </a:r>
            <a:endParaRPr lang="ar-SA" sz="4000" dirty="0"/>
          </a:p>
        </p:txBody>
      </p:sp>
      <p:sp>
        <p:nvSpPr>
          <p:cNvPr id="68" name="مستطيل 67">
            <a:extLst>
              <a:ext uri="{FF2B5EF4-FFF2-40B4-BE49-F238E27FC236}">
                <a16:creationId xmlns:a16="http://schemas.microsoft.com/office/drawing/2014/main" id="{3A67FCF9-82E1-4A3E-8A94-1DCC677AC7B8}"/>
              </a:ext>
            </a:extLst>
          </p:cNvPr>
          <p:cNvSpPr/>
          <p:nvPr/>
        </p:nvSpPr>
        <p:spPr>
          <a:xfrm>
            <a:off x="1966741" y="3058259"/>
            <a:ext cx="2423923" cy="752354"/>
          </a:xfrm>
          <a:prstGeom prst="rect">
            <a:avLst/>
          </a:prstGeom>
          <a:solidFill>
            <a:srgbClr val="89E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.............. </a:t>
            </a:r>
            <a:endParaRPr lang="ar-SA" sz="4000" dirty="0"/>
          </a:p>
        </p:txBody>
      </p:sp>
      <p:sp>
        <p:nvSpPr>
          <p:cNvPr id="70" name="مستطيل 69">
            <a:extLst>
              <a:ext uri="{FF2B5EF4-FFF2-40B4-BE49-F238E27FC236}">
                <a16:creationId xmlns:a16="http://schemas.microsoft.com/office/drawing/2014/main" id="{D18D285E-1BDE-45D4-9797-AC1D36927EB5}"/>
              </a:ext>
            </a:extLst>
          </p:cNvPr>
          <p:cNvSpPr/>
          <p:nvPr/>
        </p:nvSpPr>
        <p:spPr>
          <a:xfrm>
            <a:off x="3393667" y="5048483"/>
            <a:ext cx="2308064" cy="752354"/>
          </a:xfrm>
          <a:prstGeom prst="rect">
            <a:avLst/>
          </a:prstGeom>
          <a:solidFill>
            <a:srgbClr val="89E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.............. </a:t>
            </a:r>
            <a:endParaRPr lang="ar-SA" sz="4000" dirty="0"/>
          </a:p>
        </p:txBody>
      </p:sp>
      <p:sp>
        <p:nvSpPr>
          <p:cNvPr id="72" name="مستطيل 71">
            <a:extLst>
              <a:ext uri="{FF2B5EF4-FFF2-40B4-BE49-F238E27FC236}">
                <a16:creationId xmlns:a16="http://schemas.microsoft.com/office/drawing/2014/main" id="{9486EF3A-CA92-40B9-97EF-E014308B9668}"/>
              </a:ext>
            </a:extLst>
          </p:cNvPr>
          <p:cNvSpPr/>
          <p:nvPr/>
        </p:nvSpPr>
        <p:spPr>
          <a:xfrm>
            <a:off x="150470" y="5048483"/>
            <a:ext cx="3028232" cy="752354"/>
          </a:xfrm>
          <a:prstGeom prst="rect">
            <a:avLst/>
          </a:prstGeom>
          <a:solidFill>
            <a:srgbClr val="89E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.............. </a:t>
            </a:r>
            <a:endParaRPr lang="ar-SA" sz="4000" dirty="0"/>
          </a:p>
        </p:txBody>
      </p:sp>
      <p:sp>
        <p:nvSpPr>
          <p:cNvPr id="74" name="مستطيل 73">
            <a:extLst>
              <a:ext uri="{FF2B5EF4-FFF2-40B4-BE49-F238E27FC236}">
                <a16:creationId xmlns:a16="http://schemas.microsoft.com/office/drawing/2014/main" id="{BBF3481D-F0E6-471A-A8C6-8429580F8771}"/>
              </a:ext>
            </a:extLst>
          </p:cNvPr>
          <p:cNvSpPr/>
          <p:nvPr/>
        </p:nvSpPr>
        <p:spPr>
          <a:xfrm>
            <a:off x="5972170" y="5051095"/>
            <a:ext cx="1902108" cy="752354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تمتاز بأنها</a:t>
            </a:r>
            <a:endParaRPr lang="ar-SA" sz="4000" dirty="0"/>
          </a:p>
        </p:txBody>
      </p:sp>
      <p:sp>
        <p:nvSpPr>
          <p:cNvPr id="78" name="مستطيل 77">
            <a:extLst>
              <a:ext uri="{FF2B5EF4-FFF2-40B4-BE49-F238E27FC236}">
                <a16:creationId xmlns:a16="http://schemas.microsoft.com/office/drawing/2014/main" id="{3D4E9ABB-B327-4D65-A437-0B0E83DBE953}"/>
              </a:ext>
            </a:extLst>
          </p:cNvPr>
          <p:cNvSpPr/>
          <p:nvPr/>
        </p:nvSpPr>
        <p:spPr>
          <a:xfrm>
            <a:off x="5972170" y="5929163"/>
            <a:ext cx="1902108" cy="752354"/>
          </a:xfrm>
          <a:prstGeom prst="rect">
            <a:avLst/>
          </a:prstGeom>
          <a:solidFill>
            <a:srgbClr val="89E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نباتات هوائية </a:t>
            </a:r>
            <a:endParaRPr lang="ar-SA" sz="3200" dirty="0"/>
          </a:p>
        </p:txBody>
      </p:sp>
      <p:sp>
        <p:nvSpPr>
          <p:cNvPr id="80" name="مستطيل 79">
            <a:extLst>
              <a:ext uri="{FF2B5EF4-FFF2-40B4-BE49-F238E27FC236}">
                <a16:creationId xmlns:a16="http://schemas.microsoft.com/office/drawing/2014/main" id="{00245F04-F64D-4D14-B92A-0EC8BCB54BCA}"/>
              </a:ext>
            </a:extLst>
          </p:cNvPr>
          <p:cNvSpPr/>
          <p:nvPr/>
        </p:nvSpPr>
        <p:spPr>
          <a:xfrm>
            <a:off x="5968314" y="5937454"/>
            <a:ext cx="1902108" cy="752354"/>
          </a:xfrm>
          <a:prstGeom prst="rect">
            <a:avLst/>
          </a:prstGeom>
          <a:solidFill>
            <a:srgbClr val="89E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...........</a:t>
            </a:r>
            <a:endParaRPr lang="ar-SA" sz="3200" dirty="0"/>
          </a:p>
        </p:txBody>
      </p:sp>
      <p:cxnSp>
        <p:nvCxnSpPr>
          <p:cNvPr id="84" name="رابط مستقيم 83">
            <a:extLst>
              <a:ext uri="{FF2B5EF4-FFF2-40B4-BE49-F238E27FC236}">
                <a16:creationId xmlns:a16="http://schemas.microsoft.com/office/drawing/2014/main" id="{BE03B4F3-0063-4A66-81D5-CC3D891C33B2}"/>
              </a:ext>
            </a:extLst>
          </p:cNvPr>
          <p:cNvCxnSpPr/>
          <p:nvPr/>
        </p:nvCxnSpPr>
        <p:spPr>
          <a:xfrm>
            <a:off x="6354501" y="4486633"/>
            <a:ext cx="0" cy="56185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1675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6" grpId="0" animBg="1"/>
      <p:bldP spid="68" grpId="0" animBg="1"/>
      <p:bldP spid="70" grpId="0" animBg="1"/>
      <p:bldP spid="72" grpId="0" animBg="1"/>
      <p:bldP spid="8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>
            <a:extLst>
              <a:ext uri="{FF2B5EF4-FFF2-40B4-BE49-F238E27FC236}">
                <a16:creationId xmlns:a16="http://schemas.microsoft.com/office/drawing/2014/main" id="{F475613A-513D-4705-B6C9-DFA2FBAA4397}"/>
              </a:ext>
            </a:extLst>
          </p:cNvPr>
          <p:cNvSpPr/>
          <p:nvPr/>
        </p:nvSpPr>
        <p:spPr>
          <a:xfrm>
            <a:off x="210272" y="893721"/>
            <a:ext cx="7405869" cy="5595815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4800" b="1" dirty="0">
              <a:solidFill>
                <a:schemeClr val="tx1"/>
              </a:solidFill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67232B6B-8E7B-4870-ACC9-BDB288252E40}"/>
              </a:ext>
            </a:extLst>
          </p:cNvPr>
          <p:cNvSpPr/>
          <p:nvPr/>
        </p:nvSpPr>
        <p:spPr>
          <a:xfrm>
            <a:off x="9250101" y="434592"/>
            <a:ext cx="2696903" cy="5663876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800" b="1" dirty="0">
                <a:solidFill>
                  <a:schemeClr val="tx1"/>
                </a:solidFill>
              </a:rPr>
              <a:t>ِ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428AFA0C-AAC6-4B41-8699-F310D265700C}"/>
              </a:ext>
            </a:extLst>
          </p:cNvPr>
          <p:cNvSpPr/>
          <p:nvPr/>
        </p:nvSpPr>
        <p:spPr>
          <a:xfrm>
            <a:off x="8854632" y="673802"/>
            <a:ext cx="2696904" cy="589426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</a:rPr>
              <a:t>2</a:t>
            </a:r>
            <a:r>
              <a:rPr lang="ar-SA" sz="4800" b="1" dirty="0">
                <a:solidFill>
                  <a:schemeClr val="tx1"/>
                </a:solidFill>
              </a:rPr>
              <a:t>ـ في دورة حياتها طوران بوغي ومشيجي والطور البوغي هو السائد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7B4E710D-58F8-4668-9D91-554122E188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463" y="273653"/>
            <a:ext cx="7928658" cy="589426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611104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>
            <a:extLst>
              <a:ext uri="{FF2B5EF4-FFF2-40B4-BE49-F238E27FC236}">
                <a16:creationId xmlns:a16="http://schemas.microsoft.com/office/drawing/2014/main" id="{F475613A-513D-4705-B6C9-DFA2FBAA4397}"/>
              </a:ext>
            </a:extLst>
          </p:cNvPr>
          <p:cNvSpPr/>
          <p:nvPr/>
        </p:nvSpPr>
        <p:spPr>
          <a:xfrm>
            <a:off x="210272" y="893721"/>
            <a:ext cx="7405869" cy="5595815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4800" b="1" dirty="0">
              <a:solidFill>
                <a:schemeClr val="tx1"/>
              </a:solidFill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67232B6B-8E7B-4870-ACC9-BDB288252E40}"/>
              </a:ext>
            </a:extLst>
          </p:cNvPr>
          <p:cNvSpPr/>
          <p:nvPr/>
        </p:nvSpPr>
        <p:spPr>
          <a:xfrm>
            <a:off x="9250101" y="550342"/>
            <a:ext cx="2696903" cy="5663876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800" b="1" dirty="0">
                <a:solidFill>
                  <a:schemeClr val="tx1"/>
                </a:solidFill>
              </a:rPr>
              <a:t>ِ</a:t>
            </a: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62CF2557-DF30-486F-BEB3-BB82B88C33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664" y="422748"/>
            <a:ext cx="7716457" cy="5663876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428AFA0C-AAC6-4B41-8699-F310D265700C}"/>
              </a:ext>
            </a:extLst>
          </p:cNvPr>
          <p:cNvSpPr/>
          <p:nvPr/>
        </p:nvSpPr>
        <p:spPr>
          <a:xfrm>
            <a:off x="8877782" y="930377"/>
            <a:ext cx="2696903" cy="474121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</a:rPr>
              <a:t>2</a:t>
            </a:r>
            <a:r>
              <a:rPr lang="ar-SA" sz="4800" b="1" dirty="0">
                <a:solidFill>
                  <a:schemeClr val="tx1"/>
                </a:solidFill>
              </a:rPr>
              <a:t>ـ تراكيبها التي تنتج الأبواغ تكون </a:t>
            </a:r>
            <a:r>
              <a:rPr lang="ar-SA" sz="4800" b="1" dirty="0" err="1">
                <a:solidFill>
                  <a:schemeClr val="tx1"/>
                </a:solidFill>
              </a:rPr>
              <a:t>صولجانية</a:t>
            </a:r>
            <a:r>
              <a:rPr lang="ar-SA" sz="4800" b="1" dirty="0">
                <a:solidFill>
                  <a:schemeClr val="tx1"/>
                </a:solidFill>
              </a:rPr>
              <a:t> الشكل أو تشبه السنبلة </a:t>
            </a:r>
          </a:p>
        </p:txBody>
      </p:sp>
      <p:pic>
        <p:nvPicPr>
          <p:cNvPr id="2052" name="Picture 4" descr="1,412 Scepter Stock Photos, Pictures &amp; Royalty-Free Images - iStock">
            <a:extLst>
              <a:ext uri="{FF2B5EF4-FFF2-40B4-BE49-F238E27FC236}">
                <a16:creationId xmlns:a16="http://schemas.microsoft.com/office/drawing/2014/main" id="{94B1BEE4-2449-49F3-80ED-7DE5CA381B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03" r="9296" b="17569"/>
          <a:stretch/>
        </p:blipFill>
        <p:spPr bwMode="auto">
          <a:xfrm rot="19193333">
            <a:off x="986110" y="1629339"/>
            <a:ext cx="3712805" cy="1708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BFE53E27-E5CC-43D6-A31B-AAD4871C0A7E}"/>
              </a:ext>
            </a:extLst>
          </p:cNvPr>
          <p:cNvSpPr/>
          <p:nvPr/>
        </p:nvSpPr>
        <p:spPr>
          <a:xfrm rot="2765261">
            <a:off x="472809" y="2954269"/>
            <a:ext cx="2696903" cy="746023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800" b="1" dirty="0">
                <a:solidFill>
                  <a:schemeClr val="tx1"/>
                </a:solidFill>
              </a:rPr>
              <a:t>صولجان </a:t>
            </a:r>
          </a:p>
        </p:txBody>
      </p:sp>
    </p:spTree>
    <p:extLst>
      <p:ext uri="{BB962C8B-B14F-4D97-AF65-F5344CB8AC3E}">
        <p14:creationId xmlns:p14="http://schemas.microsoft.com/office/powerpoint/2010/main" val="27512281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62CF2557-DF30-486F-BEB3-BB82B88C33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218" y="150855"/>
            <a:ext cx="6458673" cy="6556290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428AFA0C-AAC6-4B41-8699-F310D265700C}"/>
              </a:ext>
            </a:extLst>
          </p:cNvPr>
          <p:cNvSpPr/>
          <p:nvPr/>
        </p:nvSpPr>
        <p:spPr>
          <a:xfrm>
            <a:off x="7025833" y="4216225"/>
            <a:ext cx="4994212" cy="249092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800" b="1" dirty="0">
                <a:solidFill>
                  <a:schemeClr val="tx1"/>
                </a:solidFill>
              </a:rPr>
              <a:t>لأن تراكيبها التي تنتج الأبواغ </a:t>
            </a:r>
            <a:r>
              <a:rPr lang="ar-SA" sz="4800" b="1" dirty="0" err="1">
                <a:solidFill>
                  <a:schemeClr val="tx1"/>
                </a:solidFill>
              </a:rPr>
              <a:t>صولجانية</a:t>
            </a:r>
            <a:r>
              <a:rPr lang="ar-SA" sz="4800" b="1" dirty="0">
                <a:solidFill>
                  <a:schemeClr val="tx1"/>
                </a:solidFill>
              </a:rPr>
              <a:t> الشكل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87E28962-7F64-4E9A-9D87-5E72A383F442}"/>
              </a:ext>
            </a:extLst>
          </p:cNvPr>
          <p:cNvSpPr/>
          <p:nvPr/>
        </p:nvSpPr>
        <p:spPr>
          <a:xfrm>
            <a:off x="7014257" y="1606372"/>
            <a:ext cx="4994211" cy="249092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800" b="1" dirty="0">
                <a:solidFill>
                  <a:schemeClr val="tx1"/>
                </a:solidFill>
              </a:rPr>
              <a:t>فسري: </a:t>
            </a:r>
          </a:p>
          <a:p>
            <a:pPr algn="ctr"/>
            <a:r>
              <a:rPr lang="ar-SA" sz="4800" b="1" dirty="0">
                <a:solidFill>
                  <a:schemeClr val="tx1"/>
                </a:solidFill>
              </a:rPr>
              <a:t>سُميت النباتات </a:t>
            </a:r>
            <a:r>
              <a:rPr lang="ar-SA" sz="4800" b="1" dirty="0" err="1">
                <a:solidFill>
                  <a:schemeClr val="tx1"/>
                </a:solidFill>
              </a:rPr>
              <a:t>الصولجانية</a:t>
            </a:r>
            <a:r>
              <a:rPr lang="ar-SA" sz="4800" b="1" dirty="0">
                <a:solidFill>
                  <a:schemeClr val="tx1"/>
                </a:solidFill>
              </a:rPr>
              <a:t> بهذا الاسم </a:t>
            </a:r>
          </a:p>
        </p:txBody>
      </p:sp>
      <p:pic>
        <p:nvPicPr>
          <p:cNvPr id="3078" name="Picture 6" descr="Scientist Question Stock Illustrations – 336 Scientist Question Stock  Illustrations, Vectors &amp; Clipart - Dreamstime">
            <a:extLst>
              <a:ext uri="{FF2B5EF4-FFF2-40B4-BE49-F238E27FC236}">
                <a16:creationId xmlns:a16="http://schemas.microsoft.com/office/drawing/2014/main" id="{F9F32A0F-671C-4EA2-AD64-67B2314DC3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40" b="37047"/>
          <a:stretch/>
        </p:blipFill>
        <p:spPr bwMode="auto">
          <a:xfrm>
            <a:off x="7338350" y="150855"/>
            <a:ext cx="4739566" cy="1397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1,412 Scepter Stock Photos, Pictures &amp; Royalty-Free Images - iStock">
            <a:extLst>
              <a:ext uri="{FF2B5EF4-FFF2-40B4-BE49-F238E27FC236}">
                <a16:creationId xmlns:a16="http://schemas.microsoft.com/office/drawing/2014/main" id="{370E1E56-10E9-4AF6-8206-D90A534182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03" r="9296" b="17569"/>
          <a:stretch/>
        </p:blipFill>
        <p:spPr bwMode="auto">
          <a:xfrm rot="19193333">
            <a:off x="334071" y="1513005"/>
            <a:ext cx="3712805" cy="1708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503B5728-7608-408F-A1E2-B820FF868A4A}"/>
              </a:ext>
            </a:extLst>
          </p:cNvPr>
          <p:cNvSpPr/>
          <p:nvPr/>
        </p:nvSpPr>
        <p:spPr>
          <a:xfrm rot="2765261">
            <a:off x="-179230" y="2837935"/>
            <a:ext cx="2696903" cy="746023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800" b="1" dirty="0">
                <a:solidFill>
                  <a:schemeClr val="tx1"/>
                </a:solidFill>
              </a:rPr>
              <a:t>صولجان </a:t>
            </a:r>
          </a:p>
        </p:txBody>
      </p:sp>
    </p:spTree>
    <p:extLst>
      <p:ext uri="{BB962C8B-B14F-4D97-AF65-F5344CB8AC3E}">
        <p14:creationId xmlns:p14="http://schemas.microsoft.com/office/powerpoint/2010/main" val="3033186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B3F9E2E6-125A-4F2F-B3E6-7A98AA107C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410" t="2462" r="1436" b="3385"/>
          <a:stretch/>
        </p:blipFill>
        <p:spPr>
          <a:xfrm>
            <a:off x="337624" y="1134345"/>
            <a:ext cx="6049108" cy="4444654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72B9B0EA-FCB8-4A16-A393-E3AFC5E76398}"/>
              </a:ext>
            </a:extLst>
          </p:cNvPr>
          <p:cNvSpPr/>
          <p:nvPr/>
        </p:nvSpPr>
        <p:spPr>
          <a:xfrm>
            <a:off x="2680428" y="102114"/>
            <a:ext cx="74126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ما الرابط العجيب بين الصورتين 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7CBEE0F6-A226-4553-94A3-C968BEB30979}"/>
              </a:ext>
            </a:extLst>
          </p:cNvPr>
          <p:cNvSpPr/>
          <p:nvPr/>
        </p:nvSpPr>
        <p:spPr>
          <a:xfrm>
            <a:off x="4315490" y="5910435"/>
            <a:ext cx="41424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النقل داخل أنابيب </a:t>
            </a:r>
          </a:p>
        </p:txBody>
      </p:sp>
      <p:pic>
        <p:nvPicPr>
          <p:cNvPr id="1026" name="Picture 2" descr="Sewer Lines and Main Drains | Angie's List">
            <a:extLst>
              <a:ext uri="{FF2B5EF4-FFF2-40B4-BE49-F238E27FC236}">
                <a16:creationId xmlns:a16="http://schemas.microsoft.com/office/drawing/2014/main" id="{E48FA3C4-202A-4EB0-97EC-AED6B80EA7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995" y="1083319"/>
            <a:ext cx="5438051" cy="4553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962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62CF2557-DF30-486F-BEB3-BB82B88C33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218" y="150855"/>
            <a:ext cx="6458673" cy="6556290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87E28962-7F64-4E9A-9D87-5E72A383F442}"/>
              </a:ext>
            </a:extLst>
          </p:cNvPr>
          <p:cNvSpPr/>
          <p:nvPr/>
        </p:nvSpPr>
        <p:spPr>
          <a:xfrm>
            <a:off x="7014257" y="1606371"/>
            <a:ext cx="4994211" cy="4979623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800" b="1" dirty="0">
                <a:solidFill>
                  <a:schemeClr val="tx1"/>
                </a:solidFill>
              </a:rPr>
              <a:t>لمعلوماتكِ: قديما كان يطلق مصطلح الصولجان على عصا الملك </a:t>
            </a:r>
          </a:p>
          <a:p>
            <a:pPr algn="ctr"/>
            <a:r>
              <a:rPr lang="ar-SA" sz="4800" b="1" dirty="0">
                <a:solidFill>
                  <a:schemeClr val="tx1"/>
                </a:solidFill>
              </a:rPr>
              <a:t>أو أداة من أدوات الحرب القديمة  </a:t>
            </a:r>
          </a:p>
        </p:txBody>
      </p:sp>
      <p:pic>
        <p:nvPicPr>
          <p:cNvPr id="3078" name="Picture 6" descr="Scientist Question Stock Illustrations – 336 Scientist Question Stock  Illustrations, Vectors &amp; Clipart - Dreamstime">
            <a:extLst>
              <a:ext uri="{FF2B5EF4-FFF2-40B4-BE49-F238E27FC236}">
                <a16:creationId xmlns:a16="http://schemas.microsoft.com/office/drawing/2014/main" id="{F9F32A0F-671C-4EA2-AD64-67B2314DC3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40" b="37047"/>
          <a:stretch/>
        </p:blipFill>
        <p:spPr bwMode="auto">
          <a:xfrm>
            <a:off x="7338350" y="150855"/>
            <a:ext cx="4739566" cy="1397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1,412 Scepter Stock Photos, Pictures &amp; Royalty-Free Images - iStock">
            <a:extLst>
              <a:ext uri="{FF2B5EF4-FFF2-40B4-BE49-F238E27FC236}">
                <a16:creationId xmlns:a16="http://schemas.microsoft.com/office/drawing/2014/main" id="{370E1E56-10E9-4AF6-8206-D90A534182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03" r="9296" b="17569"/>
          <a:stretch/>
        </p:blipFill>
        <p:spPr bwMode="auto">
          <a:xfrm rot="19193333">
            <a:off x="334071" y="1513005"/>
            <a:ext cx="3712805" cy="1708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503B5728-7608-408F-A1E2-B820FF868A4A}"/>
              </a:ext>
            </a:extLst>
          </p:cNvPr>
          <p:cNvSpPr/>
          <p:nvPr/>
        </p:nvSpPr>
        <p:spPr>
          <a:xfrm rot="2765261">
            <a:off x="-179230" y="2837935"/>
            <a:ext cx="2696903" cy="746023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800" b="1" dirty="0">
                <a:solidFill>
                  <a:schemeClr val="tx1"/>
                </a:solidFill>
              </a:rPr>
              <a:t>صولجان </a:t>
            </a:r>
          </a:p>
        </p:txBody>
      </p:sp>
    </p:spTree>
    <p:extLst>
      <p:ext uri="{BB962C8B-B14F-4D97-AF65-F5344CB8AC3E}">
        <p14:creationId xmlns:p14="http://schemas.microsoft.com/office/powerpoint/2010/main" val="1579606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>
            <a:extLst>
              <a:ext uri="{FF2B5EF4-FFF2-40B4-BE49-F238E27FC236}">
                <a16:creationId xmlns:a16="http://schemas.microsoft.com/office/drawing/2014/main" id="{428AFA0C-AAC6-4B41-8699-F310D265700C}"/>
              </a:ext>
            </a:extLst>
          </p:cNvPr>
          <p:cNvSpPr/>
          <p:nvPr/>
        </p:nvSpPr>
        <p:spPr>
          <a:xfrm>
            <a:off x="7025833" y="4216225"/>
            <a:ext cx="4994212" cy="249092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800" b="1" dirty="0">
                <a:solidFill>
                  <a:schemeClr val="tx1"/>
                </a:solidFill>
              </a:rPr>
              <a:t>تسمى الصنوبريات الأرضية لأنها تشبه أشجار صنوبر صغيرة   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87E28962-7F64-4E9A-9D87-5E72A383F442}"/>
              </a:ext>
            </a:extLst>
          </p:cNvPr>
          <p:cNvSpPr/>
          <p:nvPr/>
        </p:nvSpPr>
        <p:spPr>
          <a:xfrm>
            <a:off x="7014257" y="1606372"/>
            <a:ext cx="4994211" cy="249092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800" b="1" dirty="0">
                <a:solidFill>
                  <a:schemeClr val="tx1"/>
                </a:solidFill>
              </a:rPr>
              <a:t>فسري:</a:t>
            </a:r>
          </a:p>
          <a:p>
            <a:pPr algn="ctr"/>
            <a:r>
              <a:rPr lang="ar-SA" sz="4800" b="1" dirty="0">
                <a:solidFill>
                  <a:schemeClr val="tx1"/>
                </a:solidFill>
              </a:rPr>
              <a:t> تسمى </a:t>
            </a:r>
            <a:r>
              <a:rPr lang="ar-SA" sz="4800" b="1" dirty="0" err="1">
                <a:solidFill>
                  <a:schemeClr val="tx1"/>
                </a:solidFill>
              </a:rPr>
              <a:t>الصولجانيات</a:t>
            </a:r>
            <a:r>
              <a:rPr lang="ar-SA" sz="4800" b="1" dirty="0">
                <a:solidFill>
                  <a:schemeClr val="tx1"/>
                </a:solidFill>
              </a:rPr>
              <a:t> بالصنوبريات الأرضية</a:t>
            </a:r>
          </a:p>
        </p:txBody>
      </p:sp>
      <p:pic>
        <p:nvPicPr>
          <p:cNvPr id="3078" name="Picture 6" descr="Scientist Question Stock Illustrations – 336 Scientist Question Stock  Illustrations, Vectors &amp; Clipart - Dreamstime">
            <a:extLst>
              <a:ext uri="{FF2B5EF4-FFF2-40B4-BE49-F238E27FC236}">
                <a16:creationId xmlns:a16="http://schemas.microsoft.com/office/drawing/2014/main" id="{F9F32A0F-671C-4EA2-AD64-67B2314DC3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40" b="37047"/>
          <a:stretch/>
        </p:blipFill>
        <p:spPr bwMode="auto">
          <a:xfrm>
            <a:off x="7338350" y="150855"/>
            <a:ext cx="4739566" cy="1397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7E7591F1-6F9D-4DA0-B27B-8996492ADA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218" y="243068"/>
            <a:ext cx="6470248" cy="6464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780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AAE8363E-C4EC-4589-85A0-2E7A4B3154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3557" y="0"/>
            <a:ext cx="5910006" cy="6858000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763055DA-F2FF-4DA7-9713-544701F93EFC}"/>
              </a:ext>
            </a:extLst>
          </p:cNvPr>
          <p:cNvSpPr/>
          <p:nvPr/>
        </p:nvSpPr>
        <p:spPr>
          <a:xfrm>
            <a:off x="5954350" y="4908051"/>
            <a:ext cx="5910006" cy="151884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>
                <a:solidFill>
                  <a:schemeClr val="tx1"/>
                </a:solidFill>
              </a:rPr>
              <a:t>لها جذور سيقان </a:t>
            </a:r>
            <a:r>
              <a:rPr lang="ar-SA" sz="4400" dirty="0" err="1">
                <a:solidFill>
                  <a:schemeClr val="tx1"/>
                </a:solidFill>
              </a:rPr>
              <a:t>وسيقاناها</a:t>
            </a:r>
            <a:r>
              <a:rPr lang="ar-SA" sz="4400" dirty="0">
                <a:solidFill>
                  <a:schemeClr val="tx1"/>
                </a:solidFill>
              </a:rPr>
              <a:t> تكون إما متفرعة أو غير متفرعة 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0EE2DD4E-71F3-4567-8EE7-8CFAD5694A44}"/>
              </a:ext>
            </a:extLst>
          </p:cNvPr>
          <p:cNvSpPr/>
          <p:nvPr/>
        </p:nvSpPr>
        <p:spPr>
          <a:xfrm>
            <a:off x="5954350" y="431101"/>
            <a:ext cx="5910006" cy="151884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>
                <a:solidFill>
                  <a:schemeClr val="tx1"/>
                </a:solidFill>
              </a:rPr>
              <a:t>لها تراكيب حرشفية صغيرة تشبه الأوراق(أشباه أوراق) 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E7985ECD-5F4E-4F6D-B721-8D7E0B27093A}"/>
              </a:ext>
            </a:extLst>
          </p:cNvPr>
          <p:cNvSpPr/>
          <p:nvPr/>
        </p:nvSpPr>
        <p:spPr>
          <a:xfrm>
            <a:off x="5954350" y="2669576"/>
            <a:ext cx="5910006" cy="151884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>
                <a:solidFill>
                  <a:schemeClr val="tx1"/>
                </a:solidFill>
              </a:rPr>
              <a:t>يمتد عرق من النسيج الوعائي  في منتصف كل ورقة حرشفية </a:t>
            </a:r>
          </a:p>
        </p:txBody>
      </p:sp>
    </p:spTree>
    <p:extLst>
      <p:ext uri="{BB962C8B-B14F-4D97-AF65-F5344CB8AC3E}">
        <p14:creationId xmlns:p14="http://schemas.microsoft.com/office/powerpoint/2010/main" val="1155077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C6B339F9-322A-4CE4-9568-EBCAF89D18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791" y="196769"/>
            <a:ext cx="6308203" cy="6099859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0BD8F55D-4DE2-410B-BBDF-E9CDD2059D8B}"/>
              </a:ext>
            </a:extLst>
          </p:cNvPr>
          <p:cNvSpPr/>
          <p:nvPr/>
        </p:nvSpPr>
        <p:spPr>
          <a:xfrm>
            <a:off x="7025834" y="3744722"/>
            <a:ext cx="4888374" cy="2750605"/>
          </a:xfrm>
          <a:prstGeom prst="rect">
            <a:avLst/>
          </a:prstGeom>
          <a:solidFill>
            <a:srgbClr val="89E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800" dirty="0">
                <a:solidFill>
                  <a:schemeClr val="tx1"/>
                </a:solidFill>
              </a:rPr>
              <a:t>نباتات هوائية </a:t>
            </a:r>
          </a:p>
          <a:p>
            <a:pPr algn="ctr"/>
            <a:r>
              <a:rPr lang="ar-SA" sz="4800" dirty="0">
                <a:solidFill>
                  <a:schemeClr val="tx1"/>
                </a:solidFill>
              </a:rPr>
              <a:t>(نباتات تعيش متعلقة بنبات أخر أو جسم أخر)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F303AAD6-7291-48AA-ADF5-836CAB9B4F33}"/>
              </a:ext>
            </a:extLst>
          </p:cNvPr>
          <p:cNvSpPr/>
          <p:nvPr/>
        </p:nvSpPr>
        <p:spPr>
          <a:xfrm>
            <a:off x="7025834" y="1157950"/>
            <a:ext cx="4888374" cy="2385660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800" dirty="0">
                <a:solidFill>
                  <a:schemeClr val="tx1"/>
                </a:solidFill>
              </a:rPr>
              <a:t>من خلال الصورة التالية اعطي تعريفا مقترحا للنباتات الهوائية </a:t>
            </a:r>
          </a:p>
        </p:txBody>
      </p:sp>
      <p:sp>
        <p:nvSpPr>
          <p:cNvPr id="7" name="شكل بيضاوي 6">
            <a:extLst>
              <a:ext uri="{FF2B5EF4-FFF2-40B4-BE49-F238E27FC236}">
                <a16:creationId xmlns:a16="http://schemas.microsoft.com/office/drawing/2014/main" id="{16E71D9C-4C19-4F28-8EAE-5A49FB460B82}"/>
              </a:ext>
            </a:extLst>
          </p:cNvPr>
          <p:cNvSpPr/>
          <p:nvPr/>
        </p:nvSpPr>
        <p:spPr>
          <a:xfrm>
            <a:off x="555585" y="682906"/>
            <a:ext cx="5092861" cy="5278056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4A1063F7-4E16-48FB-BBBF-E7F0618713CD}"/>
              </a:ext>
            </a:extLst>
          </p:cNvPr>
          <p:cNvSpPr/>
          <p:nvPr/>
        </p:nvSpPr>
        <p:spPr>
          <a:xfrm>
            <a:off x="7025834" y="368460"/>
            <a:ext cx="4888374" cy="628891"/>
          </a:xfrm>
          <a:prstGeom prst="rect">
            <a:avLst/>
          </a:prstGeom>
          <a:solidFill>
            <a:srgbClr val="8BFFB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</a:rPr>
              <a:t>مهارة الوصف والذكاء اللغوي </a:t>
            </a:r>
          </a:p>
        </p:txBody>
      </p:sp>
    </p:spTree>
    <p:extLst>
      <p:ext uri="{BB962C8B-B14F-4D97-AF65-F5344CB8AC3E}">
        <p14:creationId xmlns:p14="http://schemas.microsoft.com/office/powerpoint/2010/main" val="2600087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01FA08BD-1079-483F-BB18-25E27D6EBAD5}"/>
              </a:ext>
            </a:extLst>
          </p:cNvPr>
          <p:cNvSpPr/>
          <p:nvPr/>
        </p:nvSpPr>
        <p:spPr>
          <a:xfrm>
            <a:off x="544009" y="1080327"/>
            <a:ext cx="4754880" cy="2236763"/>
          </a:xfrm>
          <a:prstGeom prst="rect">
            <a:avLst/>
          </a:prstGeom>
          <a:solidFill>
            <a:srgbClr val="89E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800" dirty="0">
                <a:solidFill>
                  <a:schemeClr val="tx1"/>
                </a:solidFill>
              </a:rPr>
              <a:t>حللي أهميت </a:t>
            </a:r>
            <a:r>
              <a:rPr lang="ar-SA" sz="4800" dirty="0" err="1">
                <a:solidFill>
                  <a:schemeClr val="tx1"/>
                </a:solidFill>
              </a:rPr>
              <a:t>الصولجانيات</a:t>
            </a:r>
            <a:r>
              <a:rPr lang="ar-SA" sz="4800" dirty="0">
                <a:solidFill>
                  <a:schemeClr val="tx1"/>
                </a:solidFill>
              </a:rPr>
              <a:t>  الهوائية 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0C764968-4BDC-4AA7-90B6-B4668F97F526}"/>
              </a:ext>
            </a:extLst>
          </p:cNvPr>
          <p:cNvSpPr/>
          <p:nvPr/>
        </p:nvSpPr>
        <p:spPr>
          <a:xfrm>
            <a:off x="544008" y="3573064"/>
            <a:ext cx="4754881" cy="2912013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800" dirty="0">
                <a:solidFill>
                  <a:schemeClr val="tx1"/>
                </a:solidFill>
              </a:rPr>
              <a:t>عندما تنمو عند قمم الأشجار تصبح بيئة خصبة لغذاء الحشرات والطيور الصغيرة </a:t>
            </a:r>
          </a:p>
        </p:txBody>
      </p:sp>
      <p:pic>
        <p:nvPicPr>
          <p:cNvPr id="4098" name="Picture 2" descr="28 Best epiphyte images | Epiphyte, Plants, Planting flowers">
            <a:extLst>
              <a:ext uri="{FF2B5EF4-FFF2-40B4-BE49-F238E27FC236}">
                <a16:creationId xmlns:a16="http://schemas.microsoft.com/office/drawing/2014/main" id="{A3C92E77-DA07-4194-8A81-62B880F4C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745" y="372922"/>
            <a:ext cx="6184740" cy="6112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B9C56A2D-6B70-4B4F-AD11-8AA3A1E64CA4}"/>
              </a:ext>
            </a:extLst>
          </p:cNvPr>
          <p:cNvSpPr/>
          <p:nvPr/>
        </p:nvSpPr>
        <p:spPr>
          <a:xfrm>
            <a:off x="544009" y="163323"/>
            <a:ext cx="4754880" cy="614732"/>
          </a:xfrm>
          <a:prstGeom prst="rect">
            <a:avLst/>
          </a:prstGeom>
          <a:solidFill>
            <a:srgbClr val="8BFFB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800" dirty="0">
                <a:solidFill>
                  <a:schemeClr val="tx1"/>
                </a:solidFill>
              </a:rPr>
              <a:t>التفكير الناقد (التحليل)</a:t>
            </a:r>
          </a:p>
        </p:txBody>
      </p:sp>
    </p:spTree>
    <p:extLst>
      <p:ext uri="{BB962C8B-B14F-4D97-AF65-F5344CB8AC3E}">
        <p14:creationId xmlns:p14="http://schemas.microsoft.com/office/powerpoint/2010/main" val="3275835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D017A9D8-8EBC-4845-95C1-45D3928AD3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152" r="27606" b="-1"/>
          <a:stretch/>
        </p:blipFill>
        <p:spPr>
          <a:xfrm>
            <a:off x="305842" y="3400238"/>
            <a:ext cx="5691006" cy="3210076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12F1D53B-49DF-4176-B877-91DCB7119A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81" r="21196" b="-1"/>
          <a:stretch/>
        </p:blipFill>
        <p:spPr>
          <a:xfrm>
            <a:off x="6217920" y="3400238"/>
            <a:ext cx="5712307" cy="3210076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6B1DA689-74D2-497E-91F1-AE7628CE6B65}"/>
              </a:ext>
            </a:extLst>
          </p:cNvPr>
          <p:cNvSpPr/>
          <p:nvPr/>
        </p:nvSpPr>
        <p:spPr>
          <a:xfrm>
            <a:off x="4290646" y="161399"/>
            <a:ext cx="3854548" cy="74552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800" dirty="0">
                <a:solidFill>
                  <a:schemeClr val="tx1"/>
                </a:solidFill>
              </a:rPr>
              <a:t>تصنف إلى فئتين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4311F0C5-EE43-4DBE-A9CF-86626BFAEC0C}"/>
              </a:ext>
            </a:extLst>
          </p:cNvPr>
          <p:cNvSpPr/>
          <p:nvPr/>
        </p:nvSpPr>
        <p:spPr>
          <a:xfrm>
            <a:off x="6318974" y="1499214"/>
            <a:ext cx="5484641" cy="177246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400" dirty="0" err="1">
                <a:solidFill>
                  <a:schemeClr val="tx1"/>
                </a:solidFill>
              </a:rPr>
              <a:t>Selanginella</a:t>
            </a:r>
            <a:r>
              <a:rPr lang="ar-SA" sz="4400" dirty="0">
                <a:solidFill>
                  <a:schemeClr val="tx1"/>
                </a:solidFill>
              </a:rPr>
              <a:t>(</a:t>
            </a:r>
            <a:r>
              <a:rPr lang="ar-SA" sz="4400" dirty="0" err="1">
                <a:solidFill>
                  <a:schemeClr val="tx1"/>
                </a:solidFill>
              </a:rPr>
              <a:t>سيلانجينيلا</a:t>
            </a:r>
            <a:r>
              <a:rPr lang="ar-SA" sz="4400" dirty="0">
                <a:solidFill>
                  <a:schemeClr val="tx1"/>
                </a:solidFill>
              </a:rPr>
              <a:t>)</a:t>
            </a:r>
          </a:p>
          <a:p>
            <a:pPr algn="ctr"/>
            <a:r>
              <a:rPr lang="ar-SA" sz="4000" dirty="0">
                <a:solidFill>
                  <a:schemeClr val="tx1"/>
                </a:solidFill>
              </a:rPr>
              <a:t>يحتوي حامل الأبواغ على نوعين من الأبواغ الكبيرة والصغيرة 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021D535B-30C4-4FBD-AB16-ABDA574A999B}"/>
              </a:ext>
            </a:extLst>
          </p:cNvPr>
          <p:cNvSpPr/>
          <p:nvPr/>
        </p:nvSpPr>
        <p:spPr>
          <a:xfrm>
            <a:off x="474654" y="1499214"/>
            <a:ext cx="5522194" cy="177246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4400" dirty="0">
              <a:solidFill>
                <a:schemeClr val="tx1"/>
              </a:solidFill>
            </a:endParaRPr>
          </a:p>
          <a:p>
            <a:pPr algn="ctr"/>
            <a:r>
              <a:rPr lang="en-US" sz="4000" dirty="0">
                <a:solidFill>
                  <a:schemeClr val="tx1"/>
                </a:solidFill>
              </a:rPr>
              <a:t>Lycopodium</a:t>
            </a:r>
            <a:r>
              <a:rPr lang="ar-SA" sz="4000" dirty="0">
                <a:solidFill>
                  <a:schemeClr val="tx1"/>
                </a:solidFill>
              </a:rPr>
              <a:t>(</a:t>
            </a:r>
            <a:r>
              <a:rPr lang="ar-SA" sz="4000" dirty="0" err="1">
                <a:solidFill>
                  <a:schemeClr val="tx1"/>
                </a:solidFill>
              </a:rPr>
              <a:t>ليكوبوديوم</a:t>
            </a:r>
            <a:r>
              <a:rPr lang="ar-SA" sz="4000" dirty="0">
                <a:solidFill>
                  <a:schemeClr val="tx1"/>
                </a:solidFill>
              </a:rPr>
              <a:t>)</a:t>
            </a:r>
          </a:p>
          <a:p>
            <a:pPr algn="ctr"/>
            <a:r>
              <a:rPr lang="ar-SA" sz="4000" dirty="0">
                <a:solidFill>
                  <a:schemeClr val="tx1"/>
                </a:solidFill>
              </a:rPr>
              <a:t>الأبواغ الصغيرة والكبيرة محمولة على حوامل بوغي منفصلة </a:t>
            </a:r>
            <a:endParaRPr lang="en-US" sz="4000" dirty="0">
              <a:solidFill>
                <a:schemeClr val="tx1"/>
              </a:solidFill>
            </a:endParaRPr>
          </a:p>
          <a:p>
            <a:pPr algn="ctr"/>
            <a:r>
              <a:rPr lang="ar-SA" sz="44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4" name="قوس كبير أيسر 3">
            <a:extLst>
              <a:ext uri="{FF2B5EF4-FFF2-40B4-BE49-F238E27FC236}">
                <a16:creationId xmlns:a16="http://schemas.microsoft.com/office/drawing/2014/main" id="{CF0732F7-7FEB-4DFE-AB2B-1702238DFCD8}"/>
              </a:ext>
            </a:extLst>
          </p:cNvPr>
          <p:cNvSpPr/>
          <p:nvPr/>
        </p:nvSpPr>
        <p:spPr>
          <a:xfrm rot="5400000">
            <a:off x="5975251" y="-807612"/>
            <a:ext cx="485338" cy="4131448"/>
          </a:xfrm>
          <a:prstGeom prst="leftBrace">
            <a:avLst>
              <a:gd name="adj1" fmla="val 57608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1492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DB5F0524-4CD2-4DE5-80DB-21C38FFE1380}"/>
              </a:ext>
            </a:extLst>
          </p:cNvPr>
          <p:cNvSpPr/>
          <p:nvPr/>
        </p:nvSpPr>
        <p:spPr>
          <a:xfrm>
            <a:off x="752354" y="328307"/>
            <a:ext cx="11100122" cy="1446550"/>
          </a:xfrm>
          <a:prstGeom prst="rect">
            <a:avLst/>
          </a:prstGeom>
          <a:solidFill>
            <a:srgbClr val="8BE1FF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بالتعاون مع زميلاتكِ في المجموعة قارني بين النباتات </a:t>
            </a:r>
            <a:r>
              <a:rPr lang="ar-SA" sz="4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الصولجانية</a:t>
            </a:r>
            <a:r>
              <a:rPr lang="ar-SA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والحزازيات الحقيقية من حيث الشبه والاختلاف </a:t>
            </a:r>
          </a:p>
        </p:txBody>
      </p:sp>
      <p:graphicFrame>
        <p:nvGraphicFramePr>
          <p:cNvPr id="3" name="جدول 3">
            <a:extLst>
              <a:ext uri="{FF2B5EF4-FFF2-40B4-BE49-F238E27FC236}">
                <a16:creationId xmlns:a16="http://schemas.microsoft.com/office/drawing/2014/main" id="{EB670D5A-4531-47D6-9656-E1EFCD649B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5038806"/>
              </p:ext>
            </p:extLst>
          </p:nvPr>
        </p:nvGraphicFramePr>
        <p:xfrm>
          <a:off x="1857326" y="1992239"/>
          <a:ext cx="9972000" cy="472440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792000">
                  <a:extLst>
                    <a:ext uri="{9D8B030D-6E8A-4147-A177-3AD203B41FA5}">
                      <a16:colId xmlns:a16="http://schemas.microsoft.com/office/drawing/2014/main" val="1086071040"/>
                    </a:ext>
                  </a:extLst>
                </a:gridCol>
                <a:gridCol w="2268000">
                  <a:extLst>
                    <a:ext uri="{9D8B030D-6E8A-4147-A177-3AD203B41FA5}">
                      <a16:colId xmlns:a16="http://schemas.microsoft.com/office/drawing/2014/main" val="3079832110"/>
                    </a:ext>
                  </a:extLst>
                </a:gridCol>
                <a:gridCol w="3456000">
                  <a:extLst>
                    <a:ext uri="{9D8B030D-6E8A-4147-A177-3AD203B41FA5}">
                      <a16:colId xmlns:a16="http://schemas.microsoft.com/office/drawing/2014/main" val="3862273864"/>
                    </a:ext>
                  </a:extLst>
                </a:gridCol>
                <a:gridCol w="3456000">
                  <a:extLst>
                    <a:ext uri="{9D8B030D-6E8A-4147-A177-3AD203B41FA5}">
                      <a16:colId xmlns:a16="http://schemas.microsoft.com/office/drawing/2014/main" val="1854236483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 rtl="1"/>
                      <a:r>
                        <a:rPr lang="ar-SA" sz="4000" dirty="0">
                          <a:solidFill>
                            <a:schemeClr val="tx1"/>
                          </a:solidFill>
                        </a:rPr>
                        <a:t>المطلوب 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BFFBF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000" dirty="0">
                          <a:solidFill>
                            <a:schemeClr val="tx1"/>
                          </a:solidFill>
                        </a:rPr>
                        <a:t>النباتات الحزازية 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BFFB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000" dirty="0">
                          <a:solidFill>
                            <a:schemeClr val="tx1"/>
                          </a:solidFill>
                        </a:rPr>
                        <a:t>النباتات </a:t>
                      </a:r>
                      <a:r>
                        <a:rPr lang="ar-SA" sz="4000" dirty="0" err="1">
                          <a:solidFill>
                            <a:schemeClr val="tx1"/>
                          </a:solidFill>
                        </a:rPr>
                        <a:t>الصولجانية</a:t>
                      </a:r>
                      <a:r>
                        <a:rPr lang="ar-SA" sz="400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5895898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 rtl="1"/>
                      <a:r>
                        <a:rPr lang="ar-SA" sz="4000" dirty="0"/>
                        <a:t>الشبه 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1"/>
                      <a:r>
                        <a:rPr lang="ar-SA" sz="4000" dirty="0"/>
                        <a:t>شكل الطور البوغي 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 sz="40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9216711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pPr algn="ctr" rtl="1"/>
                      <a:r>
                        <a:rPr lang="ar-SA" sz="4000" dirty="0"/>
                        <a:t>الاختلاف </a:t>
                      </a:r>
                    </a:p>
                  </a:txBody>
                  <a:tcPr vert="vert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000" dirty="0"/>
                        <a:t>الطور السائد 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000" dirty="0"/>
                        <a:t>الطور </a:t>
                      </a:r>
                      <a:r>
                        <a:rPr lang="ar-SA" sz="4000" dirty="0" err="1"/>
                        <a:t>المشيجي</a:t>
                      </a:r>
                      <a:r>
                        <a:rPr lang="ar-SA" sz="4000" dirty="0"/>
                        <a:t> 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000" dirty="0"/>
                        <a:t>الطور البوغي 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223289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rtl="1"/>
                      <a:endParaRPr lang="ar-SA" sz="40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000" dirty="0"/>
                        <a:t>الحزم الوعائية 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9E0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000" dirty="0"/>
                        <a:t>لا تحتوي على حزم وعائية 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000" dirty="0"/>
                        <a:t>تحتوي على حزم وعائية 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184379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 rtl="1"/>
                      <a:endParaRPr lang="ar-SA" sz="4000" dirty="0"/>
                    </a:p>
                  </a:txBody>
                  <a:tcPr vert="vert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000" dirty="0"/>
                        <a:t>التركيب 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BFFB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000" dirty="0"/>
                        <a:t>اشباه جذور وأشباه أوراق 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000" dirty="0"/>
                        <a:t>جذور وساق وأشباه أوراق 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7629783"/>
                  </a:ext>
                </a:extLst>
              </a:tr>
            </a:tbl>
          </a:graphicData>
        </a:graphic>
      </p:graphicFrame>
      <p:sp>
        <p:nvSpPr>
          <p:cNvPr id="4" name="مستطيل 3">
            <a:extLst>
              <a:ext uri="{FF2B5EF4-FFF2-40B4-BE49-F238E27FC236}">
                <a16:creationId xmlns:a16="http://schemas.microsoft.com/office/drawing/2014/main" id="{F2AA6672-7B4F-4D57-B0DD-8D1144866A94}"/>
              </a:ext>
            </a:extLst>
          </p:cNvPr>
          <p:cNvSpPr/>
          <p:nvPr/>
        </p:nvSpPr>
        <p:spPr>
          <a:xfrm>
            <a:off x="3067291" y="2766349"/>
            <a:ext cx="5197033" cy="567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7B33F8BB-5EEF-4705-862B-5B53CB7FF153}"/>
              </a:ext>
            </a:extLst>
          </p:cNvPr>
          <p:cNvSpPr/>
          <p:nvPr/>
        </p:nvSpPr>
        <p:spPr>
          <a:xfrm>
            <a:off x="5405377" y="3469511"/>
            <a:ext cx="3150243" cy="567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1A5C063E-B7E2-4599-B50E-92FA064DC80B}"/>
              </a:ext>
            </a:extLst>
          </p:cNvPr>
          <p:cNvSpPr/>
          <p:nvPr/>
        </p:nvSpPr>
        <p:spPr>
          <a:xfrm>
            <a:off x="1946476" y="3472405"/>
            <a:ext cx="3150243" cy="567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4F8FA24C-B3C3-47DD-ABC8-6873AAF69F31}"/>
              </a:ext>
            </a:extLst>
          </p:cNvPr>
          <p:cNvSpPr/>
          <p:nvPr/>
        </p:nvSpPr>
        <p:spPr>
          <a:xfrm>
            <a:off x="5490258" y="4174334"/>
            <a:ext cx="3150243" cy="11152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573B6129-081D-42C1-8151-19E227845A87}"/>
              </a:ext>
            </a:extLst>
          </p:cNvPr>
          <p:cNvSpPr/>
          <p:nvPr/>
        </p:nvSpPr>
        <p:spPr>
          <a:xfrm>
            <a:off x="2029221" y="4197082"/>
            <a:ext cx="3150243" cy="11152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04488184-6CD6-473C-B7CA-6B91CC7034DA}"/>
              </a:ext>
            </a:extLst>
          </p:cNvPr>
          <p:cNvSpPr/>
          <p:nvPr/>
        </p:nvSpPr>
        <p:spPr>
          <a:xfrm>
            <a:off x="5405377" y="5508143"/>
            <a:ext cx="3150243" cy="11152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D1EB78C7-1ED3-4B36-AA76-E6B4B962AFA7}"/>
              </a:ext>
            </a:extLst>
          </p:cNvPr>
          <p:cNvSpPr/>
          <p:nvPr/>
        </p:nvSpPr>
        <p:spPr>
          <a:xfrm>
            <a:off x="2056230" y="5469895"/>
            <a:ext cx="3150243" cy="11152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 dirty="0"/>
          </a:p>
        </p:txBody>
      </p:sp>
      <p:pic>
        <p:nvPicPr>
          <p:cNvPr id="5122" name="Picture 2" descr="Who came up with the word “science”? | Ask Dr. Universe | Washington State  University">
            <a:extLst>
              <a:ext uri="{FF2B5EF4-FFF2-40B4-BE49-F238E27FC236}">
                <a16:creationId xmlns:a16="http://schemas.microsoft.com/office/drawing/2014/main" id="{15FA6771-1F7B-4890-A02B-61C2133C2E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03" b="96384" l="9508" r="89474">
                        <a14:foregroundMark x1="65705" y1="2379" x2="65705" y2="2379"/>
                        <a14:foregroundMark x1="35144" y1="1903" x2="35144" y2="1903"/>
                        <a14:foregroundMark x1="41935" y1="94481" x2="41935" y2="94481"/>
                        <a14:foregroundMark x1="52292" y1="22740" x2="52292" y2="22740"/>
                        <a14:foregroundMark x1="52292" y1="22740" x2="65025" y2="28735"/>
                        <a14:foregroundMark x1="65025" y1="28735" x2="73175" y2="22550"/>
                        <a14:foregroundMark x1="73175" y1="22550" x2="74024" y2="13796"/>
                        <a14:foregroundMark x1="74024" y1="13796" x2="65195" y2="7802"/>
                        <a14:foregroundMark x1="65195" y1="7802" x2="48217" y2="11513"/>
                        <a14:foregroundMark x1="48217" y1="11513" x2="42445" y2="19315"/>
                        <a14:foregroundMark x1="42445" y1="19315" x2="49236" y2="26736"/>
                        <a14:foregroundMark x1="49236" y1="26736" x2="64516" y2="22265"/>
                        <a14:foregroundMark x1="64516" y1="22265" x2="58065" y2="14367"/>
                        <a14:foregroundMark x1="58065" y1="14367" x2="41935" y2="17602"/>
                        <a14:foregroundMark x1="41935" y1="17602" x2="43294" y2="27022"/>
                        <a14:foregroundMark x1="43294" y1="27022" x2="55178" y2="31874"/>
                        <a14:foregroundMark x1="55178" y1="31874" x2="70289" y2="21598"/>
                        <a14:foregroundMark x1="70289" y1="21598" x2="70458" y2="13225"/>
                        <a14:foregroundMark x1="70458" y1="13225" x2="51613" y2="14938"/>
                        <a14:foregroundMark x1="51613" y1="14938" x2="49576" y2="24453"/>
                        <a14:foregroundMark x1="49576" y1="24453" x2="59253" y2="30162"/>
                        <a14:foregroundMark x1="59253" y1="30162" x2="70289" y2="24548"/>
                        <a14:foregroundMark x1="70289" y1="24548" x2="71307" y2="16175"/>
                        <a14:foregroundMark x1="71307" y1="16175" x2="61969" y2="11037"/>
                        <a14:foregroundMark x1="61969" y1="11037" x2="43973" y2="9420"/>
                        <a14:foregroundMark x1="43973" y1="9420" x2="39898" y2="18268"/>
                        <a14:foregroundMark x1="39898" y1="18268" x2="48727" y2="10276"/>
                        <a14:foregroundMark x1="48727" y1="10276" x2="35144" y2="4472"/>
                        <a14:foregroundMark x1="35144" y1="4472" x2="42615" y2="10466"/>
                        <a14:foregroundMark x1="42615" y1="10466" x2="58065" y2="9420"/>
                        <a14:foregroundMark x1="58065" y1="9420" x2="67233" y2="4757"/>
                        <a14:foregroundMark x1="67233" y1="4757" x2="68251" y2="13035"/>
                        <a14:foregroundMark x1="68251" y1="13035" x2="56706" y2="18839"/>
                        <a14:foregroundMark x1="56706" y1="18839" x2="42784" y2="19410"/>
                        <a14:foregroundMark x1="42784" y1="19410" x2="31749" y2="14558"/>
                        <a14:foregroundMark x1="31749" y1="14558" x2="31749" y2="6946"/>
                        <a14:foregroundMark x1="31749" y1="6946" x2="42954" y2="11227"/>
                        <a14:foregroundMark x1="42954" y1="11227" x2="45840" y2="17031"/>
                        <a14:foregroundMark x1="73684" y1="96384" x2="73684" y2="96384"/>
                        <a14:foregroundMark x1="30900" y1="95909" x2="30900" y2="959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51" y="1930078"/>
            <a:ext cx="2043293" cy="4786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8990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زهرة&#10;&#10;تم إنشاء الوصف تلقائياً">
            <a:extLst>
              <a:ext uri="{FF2B5EF4-FFF2-40B4-BE49-F238E27FC236}">
                <a16:creationId xmlns:a16="http://schemas.microsoft.com/office/drawing/2014/main" id="{C93FF354-9C3B-47E5-A641-D61EDE24B2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38367" y="-2497238"/>
            <a:ext cx="6430384" cy="11852475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0A177766-8215-43C2-A060-F19C96E9E8C4}"/>
              </a:ext>
            </a:extLst>
          </p:cNvPr>
          <p:cNvSpPr/>
          <p:nvPr/>
        </p:nvSpPr>
        <p:spPr>
          <a:xfrm>
            <a:off x="3224900" y="2274837"/>
            <a:ext cx="5657318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7200" b="1" cap="none" spc="0" dirty="0">
                <a:ln w="19050">
                  <a:solidFill>
                    <a:schemeClr val="accent4">
                      <a:lumMod val="50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Hor" panose="02060603050605020204" pitchFamily="18" charset="-78"/>
                <a:cs typeface="AlHor" panose="02060603050605020204" pitchFamily="18" charset="-78"/>
              </a:rPr>
              <a:t>قسم السرخسيات </a:t>
            </a:r>
          </a:p>
          <a:p>
            <a:pPr algn="ctr"/>
            <a:r>
              <a:rPr lang="ar-SA" sz="7200" b="1" cap="none" spc="0" dirty="0">
                <a:ln w="19050">
                  <a:solidFill>
                    <a:schemeClr val="accent4">
                      <a:lumMod val="50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Hor" panose="02060603050605020204" pitchFamily="18" charset="-78"/>
                <a:cs typeface="AlHor" panose="02060603050605020204" pitchFamily="18" charset="-78"/>
              </a:rPr>
              <a:t>(النباتات المجنحة)</a:t>
            </a:r>
          </a:p>
        </p:txBody>
      </p:sp>
    </p:spTree>
    <p:extLst>
      <p:ext uri="{BB962C8B-B14F-4D97-AF65-F5344CB8AC3E}">
        <p14:creationId xmlns:p14="http://schemas.microsoft.com/office/powerpoint/2010/main" val="16845091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C8F45729-A833-4B6A-9CB1-66CA6FFEAFBD}"/>
              </a:ext>
            </a:extLst>
          </p:cNvPr>
          <p:cNvSpPr/>
          <p:nvPr/>
        </p:nvSpPr>
        <p:spPr>
          <a:xfrm>
            <a:off x="7060557" y="462340"/>
            <a:ext cx="4803493" cy="569539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800" dirty="0">
                <a:solidFill>
                  <a:schemeClr val="tx1"/>
                </a:solidFill>
              </a:rPr>
              <a:t>كان أحمد ـ والذي يسكن في مدينة أبها ـ يقوم بنزهة  مع عائلته إلى أحد المنتزهات الطبيعية التي تحيط بتلك المدينة الجميلة والتي </a:t>
            </a:r>
            <a:r>
              <a:rPr lang="ar-SA" sz="4800" dirty="0" err="1">
                <a:solidFill>
                  <a:schemeClr val="tx1"/>
                </a:solidFill>
              </a:rPr>
              <a:t>تتمع</a:t>
            </a:r>
            <a:r>
              <a:rPr lang="ar-SA" sz="4800" dirty="0">
                <a:solidFill>
                  <a:schemeClr val="tx1"/>
                </a:solidFill>
              </a:rPr>
              <a:t> بجمال طبيعي خلاب </a:t>
            </a:r>
          </a:p>
        </p:txBody>
      </p:sp>
      <p:pic>
        <p:nvPicPr>
          <p:cNvPr id="1028" name="Picture 4" descr="حدائق ترفيهي | حدائق | منتزه السودة">
            <a:extLst>
              <a:ext uri="{FF2B5EF4-FFF2-40B4-BE49-F238E27FC236}">
                <a16:creationId xmlns:a16="http://schemas.microsoft.com/office/drawing/2014/main" id="{92F8AB72-87B3-4711-B45C-0F91C9B18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49" y="265570"/>
            <a:ext cx="6558987" cy="6343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74463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>
            <a:extLst>
              <a:ext uri="{FF2B5EF4-FFF2-40B4-BE49-F238E27FC236}">
                <a16:creationId xmlns:a16="http://schemas.microsoft.com/office/drawing/2014/main" id="{5B3408A5-9860-469E-B2F0-FF9B78AC7DC8}"/>
              </a:ext>
            </a:extLst>
          </p:cNvPr>
          <p:cNvSpPr/>
          <p:nvPr/>
        </p:nvSpPr>
        <p:spPr>
          <a:xfrm>
            <a:off x="8588415" y="413795"/>
            <a:ext cx="3275635" cy="603040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800" dirty="0">
                <a:solidFill>
                  <a:schemeClr val="tx1"/>
                </a:solidFill>
              </a:rPr>
              <a:t>وبينما هو يمشي لفت انتباهه صخرة  حُفظت فيه بعض الأحافير  فقرر أن يكتشف ما هي ؟</a:t>
            </a:r>
          </a:p>
        </p:txBody>
      </p:sp>
      <p:pic>
        <p:nvPicPr>
          <p:cNvPr id="4102" name="Picture 6" descr="Utah plant fossil | Pictures of fossils, Fossils, Fossils lesson">
            <a:extLst>
              <a:ext uri="{FF2B5EF4-FFF2-40B4-BE49-F238E27FC236}">
                <a16:creationId xmlns:a16="http://schemas.microsoft.com/office/drawing/2014/main" id="{32C5C0E2-14B0-4DF2-9D62-2917185A1B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50" y="367496"/>
            <a:ext cx="7928657" cy="6030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90343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زهرة&#10;&#10;تم إنشاء الوصف تلقائياً">
            <a:extLst>
              <a:ext uri="{FF2B5EF4-FFF2-40B4-BE49-F238E27FC236}">
                <a16:creationId xmlns:a16="http://schemas.microsoft.com/office/drawing/2014/main" id="{893DA741-B5DA-4CF1-A97C-70FA0296F9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89" b="9029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0A177766-8215-43C2-A060-F19C96E9E8C4}"/>
              </a:ext>
            </a:extLst>
          </p:cNvPr>
          <p:cNvSpPr/>
          <p:nvPr/>
        </p:nvSpPr>
        <p:spPr>
          <a:xfrm>
            <a:off x="2490215" y="2420073"/>
            <a:ext cx="744306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6600" b="1" cap="none" spc="0" dirty="0">
                <a:ln w="1905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Hor" panose="02060603050605020204" pitchFamily="18" charset="-78"/>
                <a:cs typeface="AlHor" panose="02060603050605020204" pitchFamily="18" charset="-78"/>
              </a:rPr>
              <a:t>النباتات الوعائية </a:t>
            </a:r>
            <a:r>
              <a:rPr lang="ar-SA" sz="6600" b="1" cap="none" spc="0" dirty="0" err="1">
                <a:ln w="1905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Hor" panose="02060603050605020204" pitchFamily="18" charset="-78"/>
                <a:cs typeface="AlHor" panose="02060603050605020204" pitchFamily="18" charset="-78"/>
              </a:rPr>
              <a:t>اللابذرية</a:t>
            </a:r>
            <a:r>
              <a:rPr lang="ar-SA" sz="6600" b="1" cap="none" spc="0" dirty="0">
                <a:ln w="1905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Hor" panose="02060603050605020204" pitchFamily="18" charset="-78"/>
                <a:cs typeface="AlHor" panose="02060603050605020204" pitchFamily="18" charset="-78"/>
              </a:rPr>
              <a:t> 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82510645-087F-43D1-AAE4-3CB48B14557D}"/>
              </a:ext>
            </a:extLst>
          </p:cNvPr>
          <p:cNvSpPr/>
          <p:nvPr/>
        </p:nvSpPr>
        <p:spPr>
          <a:xfrm>
            <a:off x="3433251" y="3920504"/>
            <a:ext cx="532549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400" b="1" dirty="0">
                <a:ln w="1905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Hor" panose="02060603050605020204" pitchFamily="18" charset="-78"/>
                <a:cs typeface="AlHor" panose="02060603050605020204" pitchFamily="18" charset="-78"/>
              </a:rPr>
              <a:t>إعداد المعلمة ريحانة العامر </a:t>
            </a:r>
            <a:endParaRPr lang="ar-SA" sz="4400" b="1" cap="none" spc="0" dirty="0">
              <a:ln w="19050">
                <a:solidFill>
                  <a:schemeClr val="tx1"/>
                </a:solidFill>
              </a:ln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lHor" panose="02060603050605020204" pitchFamily="18" charset="-78"/>
              <a:cs typeface="AlHor" panose="020606030506050202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790190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>
            <a:extLst>
              <a:ext uri="{FF2B5EF4-FFF2-40B4-BE49-F238E27FC236}">
                <a16:creationId xmlns:a16="http://schemas.microsoft.com/office/drawing/2014/main" id="{5B3408A5-9860-469E-B2F0-FF9B78AC7DC8}"/>
              </a:ext>
            </a:extLst>
          </p:cNvPr>
          <p:cNvSpPr/>
          <p:nvPr/>
        </p:nvSpPr>
        <p:spPr>
          <a:xfrm>
            <a:off x="8588415" y="367496"/>
            <a:ext cx="3275635" cy="603040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800" dirty="0">
                <a:solidFill>
                  <a:schemeClr val="tx1"/>
                </a:solidFill>
              </a:rPr>
              <a:t>التقط أحمد صور لهذه الصخرة ليُريها معلم الأحياء في مدرسته ليساعده على التعرف على هذه الأحفورة </a:t>
            </a:r>
          </a:p>
        </p:txBody>
      </p:sp>
      <p:pic>
        <p:nvPicPr>
          <p:cNvPr id="2" name="Picture 6" descr="Utah plant fossil | Pictures of fossils, Fossils, Fossils lesson">
            <a:extLst>
              <a:ext uri="{FF2B5EF4-FFF2-40B4-BE49-F238E27FC236}">
                <a16:creationId xmlns:a16="http://schemas.microsoft.com/office/drawing/2014/main" id="{0CE74389-2C0A-465F-88F8-8FE774F79D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50" y="367496"/>
            <a:ext cx="7928657" cy="6030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28205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alistic 3D Arab Teacher Man Character Teaching Boy Stock Vector -  Illustration of illustration, kids: 54957578">
            <a:extLst>
              <a:ext uri="{FF2B5EF4-FFF2-40B4-BE49-F238E27FC236}">
                <a16:creationId xmlns:a16="http://schemas.microsoft.com/office/drawing/2014/main" id="{8DB90C5D-9259-444C-956A-B4931881B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69" b="93308" l="9973" r="89937">
                        <a14:foregroundMark x1="30190" y1="4923" x2="30190" y2="4923"/>
                        <a14:foregroundMark x1="30190" y1="4923" x2="30190" y2="4923"/>
                        <a14:foregroundMark x1="10879" y1="24846" x2="10879" y2="24846"/>
                        <a14:foregroundMark x1="18404" y1="92154" x2="18404" y2="92154"/>
                        <a14:foregroundMark x1="58024" y1="93308" x2="58024" y2="93308"/>
                        <a14:foregroundMark x1="75521" y1="92846" x2="75521" y2="92846"/>
                        <a14:foregroundMark x1="75521" y1="92846" x2="70172" y2="92154"/>
                        <a14:foregroundMark x1="58205" y1="93308" x2="59474" y2="91154"/>
                        <a14:foregroundMark x1="37987" y1="93000" x2="30190" y2="92000"/>
                        <a14:foregroundMark x1="29828" y1="4692" x2="29828" y2="4692"/>
                        <a14:foregroundMark x1="65367" y1="34462" x2="65367" y2="34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223" y="-26039"/>
            <a:ext cx="64432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102AC806-5A22-4110-8448-F60EDCFB1476}"/>
              </a:ext>
            </a:extLst>
          </p:cNvPr>
          <p:cNvSpPr/>
          <p:nvPr/>
        </p:nvSpPr>
        <p:spPr>
          <a:xfrm>
            <a:off x="138896" y="86812"/>
            <a:ext cx="3275635" cy="621849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800" dirty="0">
                <a:solidFill>
                  <a:schemeClr val="tx1"/>
                </a:solidFill>
              </a:rPr>
              <a:t>عندما فحصها المعلم أخبره المعلم بأن هذه الأحافير تعود للنباتات المجنحة </a:t>
            </a:r>
          </a:p>
        </p:txBody>
      </p:sp>
      <p:sp>
        <p:nvSpPr>
          <p:cNvPr id="2" name="فقاعة الكلام: مستطيلة 1">
            <a:extLst>
              <a:ext uri="{FF2B5EF4-FFF2-40B4-BE49-F238E27FC236}">
                <a16:creationId xmlns:a16="http://schemas.microsoft.com/office/drawing/2014/main" id="{926BA330-A9C8-4789-9D90-D9A9981A0AF0}"/>
              </a:ext>
            </a:extLst>
          </p:cNvPr>
          <p:cNvSpPr/>
          <p:nvPr/>
        </p:nvSpPr>
        <p:spPr>
          <a:xfrm>
            <a:off x="8677136" y="1944547"/>
            <a:ext cx="3275635" cy="3565002"/>
          </a:xfrm>
          <a:prstGeom prst="wedgeRectCallout">
            <a:avLst>
              <a:gd name="adj1" fmla="val 48279"/>
              <a:gd name="adj2" fmla="val -10430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فقاعة الكلام: مستطيلة 3">
            <a:extLst>
              <a:ext uri="{FF2B5EF4-FFF2-40B4-BE49-F238E27FC236}">
                <a16:creationId xmlns:a16="http://schemas.microsoft.com/office/drawing/2014/main" id="{D26A1405-D7DA-47D8-B3F9-A9B254E05738}"/>
              </a:ext>
            </a:extLst>
          </p:cNvPr>
          <p:cNvSpPr/>
          <p:nvPr/>
        </p:nvSpPr>
        <p:spPr>
          <a:xfrm>
            <a:off x="5822067" y="133110"/>
            <a:ext cx="2440329" cy="1595377"/>
          </a:xfrm>
          <a:prstGeom prst="wedgeRectCallout">
            <a:avLst>
              <a:gd name="adj1" fmla="val -60600"/>
              <a:gd name="adj2" fmla="val 2225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إنها من النباتات المجنحة </a:t>
            </a:r>
            <a:endParaRPr lang="ar-SA" sz="3600" dirty="0"/>
          </a:p>
        </p:txBody>
      </p:sp>
      <p:sp>
        <p:nvSpPr>
          <p:cNvPr id="7" name="سهم: لليمين 6">
            <a:extLst>
              <a:ext uri="{FF2B5EF4-FFF2-40B4-BE49-F238E27FC236}">
                <a16:creationId xmlns:a16="http://schemas.microsoft.com/office/drawing/2014/main" id="{E2076F77-37B4-4820-A9DB-076487B77525}"/>
              </a:ext>
            </a:extLst>
          </p:cNvPr>
          <p:cNvSpPr/>
          <p:nvPr/>
        </p:nvSpPr>
        <p:spPr>
          <a:xfrm rot="20335900">
            <a:off x="7749574" y="4022615"/>
            <a:ext cx="1025643" cy="51521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97283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alistic 3D Arab Teacher Man Character Teaching Boy Stock Vector -  Illustration of illustration, kids: 54957578">
            <a:extLst>
              <a:ext uri="{FF2B5EF4-FFF2-40B4-BE49-F238E27FC236}">
                <a16:creationId xmlns:a16="http://schemas.microsoft.com/office/drawing/2014/main" id="{8DB90C5D-9259-444C-956A-B4931881B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69" b="93308" l="9973" r="89937">
                        <a14:foregroundMark x1="30190" y1="4923" x2="30190" y2="4923"/>
                        <a14:foregroundMark x1="30190" y1="4923" x2="30190" y2="4923"/>
                        <a14:foregroundMark x1="10879" y1="24846" x2="10879" y2="24846"/>
                        <a14:foregroundMark x1="18404" y1="92154" x2="18404" y2="92154"/>
                        <a14:foregroundMark x1="58024" y1="93308" x2="58024" y2="93308"/>
                        <a14:foregroundMark x1="75521" y1="92846" x2="75521" y2="92846"/>
                        <a14:foregroundMark x1="75521" y1="92846" x2="70172" y2="92154"/>
                        <a14:foregroundMark x1="58205" y1="93308" x2="59474" y2="91154"/>
                        <a14:foregroundMark x1="37987" y1="93000" x2="30190" y2="92000"/>
                        <a14:foregroundMark x1="29828" y1="4692" x2="29828" y2="4692"/>
                        <a14:foregroundMark x1="65367" y1="34462" x2="65367" y2="34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223" y="-26039"/>
            <a:ext cx="64432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102AC806-5A22-4110-8448-F60EDCFB1476}"/>
              </a:ext>
            </a:extLst>
          </p:cNvPr>
          <p:cNvSpPr/>
          <p:nvPr/>
        </p:nvSpPr>
        <p:spPr>
          <a:xfrm>
            <a:off x="138896" y="133111"/>
            <a:ext cx="3275635" cy="621849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800" dirty="0">
                <a:solidFill>
                  <a:schemeClr val="tx1"/>
                </a:solidFill>
              </a:rPr>
              <a:t>استغرب أحمد من كلام معلمه! وسأله: كيف يكون للنباتات أجنحة يا أستاذ؟ </a:t>
            </a:r>
          </a:p>
        </p:txBody>
      </p:sp>
      <p:sp>
        <p:nvSpPr>
          <p:cNvPr id="4" name="فقاعة الكلام: مستطيلة 3">
            <a:extLst>
              <a:ext uri="{FF2B5EF4-FFF2-40B4-BE49-F238E27FC236}">
                <a16:creationId xmlns:a16="http://schemas.microsoft.com/office/drawing/2014/main" id="{D26A1405-D7DA-47D8-B3F9-A9B254E05738}"/>
              </a:ext>
            </a:extLst>
          </p:cNvPr>
          <p:cNvSpPr/>
          <p:nvPr/>
        </p:nvSpPr>
        <p:spPr>
          <a:xfrm>
            <a:off x="5822067" y="133110"/>
            <a:ext cx="2440329" cy="1595377"/>
          </a:xfrm>
          <a:prstGeom prst="wedgeRectCallout">
            <a:avLst>
              <a:gd name="adj1" fmla="val -6529"/>
              <a:gd name="adj2" fmla="val 62886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كيف يكون للنباتات أجنحة </a:t>
            </a:r>
            <a:endParaRPr lang="ar-SA" sz="3600" dirty="0"/>
          </a:p>
        </p:txBody>
      </p:sp>
      <p:pic>
        <p:nvPicPr>
          <p:cNvPr id="3076" name="Picture 4" descr="Roots clipart plant root, Picture #3131321 roots clipart plant root">
            <a:extLst>
              <a:ext uri="{FF2B5EF4-FFF2-40B4-BE49-F238E27FC236}">
                <a16:creationId xmlns:a16="http://schemas.microsoft.com/office/drawing/2014/main" id="{5EFB2061-9643-4BFB-838C-03012EA5E9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4335" y="400050"/>
            <a:ext cx="2933700" cy="605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Wings Recovery | Mental Health Treatment">
            <a:extLst>
              <a:ext uri="{FF2B5EF4-FFF2-40B4-BE49-F238E27FC236}">
                <a16:creationId xmlns:a16="http://schemas.microsoft.com/office/drawing/2014/main" id="{5774C085-D1A5-4B91-9F5A-F46019940D6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369" y="560630"/>
            <a:ext cx="4561632" cy="269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37311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alistic 3D Arab Teacher Man Character Teaching Boy Stock Vector -  Illustration of illustration, kids: 54957578">
            <a:extLst>
              <a:ext uri="{FF2B5EF4-FFF2-40B4-BE49-F238E27FC236}">
                <a16:creationId xmlns:a16="http://schemas.microsoft.com/office/drawing/2014/main" id="{8DB90C5D-9259-444C-956A-B4931881B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69" b="93308" l="9973" r="89937">
                        <a14:foregroundMark x1="30190" y1="4923" x2="30190" y2="4923"/>
                        <a14:foregroundMark x1="30190" y1="4923" x2="30190" y2="4923"/>
                        <a14:foregroundMark x1="10879" y1="24846" x2="10879" y2="24846"/>
                        <a14:foregroundMark x1="18404" y1="92154" x2="18404" y2="92154"/>
                        <a14:foregroundMark x1="58024" y1="93308" x2="58024" y2="93308"/>
                        <a14:foregroundMark x1="75521" y1="92846" x2="75521" y2="92846"/>
                        <a14:foregroundMark x1="75521" y1="92846" x2="70172" y2="92154"/>
                        <a14:foregroundMark x1="58205" y1="93308" x2="59474" y2="91154"/>
                        <a14:foregroundMark x1="37987" y1="93000" x2="30190" y2="92000"/>
                        <a14:foregroundMark x1="29828" y1="4692" x2="29828" y2="4692"/>
                        <a14:foregroundMark x1="65367" y1="34462" x2="65367" y2="34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223" y="-26039"/>
            <a:ext cx="64432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102AC806-5A22-4110-8448-F60EDCFB1476}"/>
              </a:ext>
            </a:extLst>
          </p:cNvPr>
          <p:cNvSpPr/>
          <p:nvPr/>
        </p:nvSpPr>
        <p:spPr>
          <a:xfrm>
            <a:off x="138896" y="86812"/>
            <a:ext cx="3275635" cy="621849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800" dirty="0">
                <a:solidFill>
                  <a:schemeClr val="tx1"/>
                </a:solidFill>
              </a:rPr>
              <a:t>ضحك المعلم وقال لأحمد أن هذا الاسم هو الاسم الآخر الذي تعرف به السرخسيات التي سنتعلم عنها اليوم </a:t>
            </a:r>
          </a:p>
        </p:txBody>
      </p:sp>
      <p:sp>
        <p:nvSpPr>
          <p:cNvPr id="2" name="فقاعة الكلام: مستطيلة 1">
            <a:extLst>
              <a:ext uri="{FF2B5EF4-FFF2-40B4-BE49-F238E27FC236}">
                <a16:creationId xmlns:a16="http://schemas.microsoft.com/office/drawing/2014/main" id="{926BA330-A9C8-4789-9D90-D9A9981A0AF0}"/>
              </a:ext>
            </a:extLst>
          </p:cNvPr>
          <p:cNvSpPr/>
          <p:nvPr/>
        </p:nvSpPr>
        <p:spPr>
          <a:xfrm>
            <a:off x="8677136" y="1944547"/>
            <a:ext cx="3275635" cy="3565002"/>
          </a:xfrm>
          <a:prstGeom prst="wedgeRectCallout">
            <a:avLst>
              <a:gd name="adj1" fmla="val 48279"/>
              <a:gd name="adj2" fmla="val -10430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فقاعة الكلام: مستطيلة 3">
            <a:extLst>
              <a:ext uri="{FF2B5EF4-FFF2-40B4-BE49-F238E27FC236}">
                <a16:creationId xmlns:a16="http://schemas.microsoft.com/office/drawing/2014/main" id="{D26A1405-D7DA-47D8-B3F9-A9B254E05738}"/>
              </a:ext>
            </a:extLst>
          </p:cNvPr>
          <p:cNvSpPr/>
          <p:nvPr/>
        </p:nvSpPr>
        <p:spPr>
          <a:xfrm>
            <a:off x="5822067" y="133110"/>
            <a:ext cx="2440329" cy="1595377"/>
          </a:xfrm>
          <a:prstGeom prst="wedgeRectCallout">
            <a:avLst>
              <a:gd name="adj1" fmla="val -60600"/>
              <a:gd name="adj2" fmla="val 2225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إنها من النباتات المجنحة </a:t>
            </a:r>
            <a:endParaRPr lang="ar-SA" sz="3600" dirty="0"/>
          </a:p>
        </p:txBody>
      </p:sp>
      <p:sp>
        <p:nvSpPr>
          <p:cNvPr id="7" name="سهم: لليمين 6">
            <a:extLst>
              <a:ext uri="{FF2B5EF4-FFF2-40B4-BE49-F238E27FC236}">
                <a16:creationId xmlns:a16="http://schemas.microsoft.com/office/drawing/2014/main" id="{E2076F77-37B4-4820-A9DB-076487B77525}"/>
              </a:ext>
            </a:extLst>
          </p:cNvPr>
          <p:cNvSpPr/>
          <p:nvPr/>
        </p:nvSpPr>
        <p:spPr>
          <a:xfrm rot="20335900">
            <a:off x="7749574" y="4022615"/>
            <a:ext cx="1025643" cy="51521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674342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EE6022B3-D30B-4DE0-BA28-01F3116730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892" y="124917"/>
            <a:ext cx="6594997" cy="6422971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EEC6E028-B8BF-4C71-8FC2-6C77FD61E372}"/>
              </a:ext>
            </a:extLst>
          </p:cNvPr>
          <p:cNvSpPr/>
          <p:nvPr/>
        </p:nvSpPr>
        <p:spPr>
          <a:xfrm>
            <a:off x="6944809" y="237006"/>
            <a:ext cx="4896091" cy="2992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منذ </a:t>
            </a:r>
            <a:r>
              <a:rPr lang="en-US" sz="4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359-300 </a:t>
            </a:r>
            <a:r>
              <a:rPr lang="ar-SA" sz="4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مليون سنة كانت السرخسيات (النباتات المجنحة )أكثر نباتات اليابسة وفرة </a:t>
            </a:r>
          </a:p>
        </p:txBody>
      </p:sp>
      <p:pic>
        <p:nvPicPr>
          <p:cNvPr id="3" name="Picture 2" descr="Realistic 3D Arab Teacher Man Character Teaching Boy Stock Vector -  Illustration of illustration, kids: 54957578">
            <a:extLst>
              <a:ext uri="{FF2B5EF4-FFF2-40B4-BE49-F238E27FC236}">
                <a16:creationId xmlns:a16="http://schemas.microsoft.com/office/drawing/2014/main" id="{2904A68A-85E7-46EF-9918-5D88A3E280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69" b="93308" l="9973" r="89937">
                        <a14:foregroundMark x1="30190" y1="4923" x2="30190" y2="4923"/>
                        <a14:foregroundMark x1="30190" y1="4923" x2="30190" y2="4923"/>
                        <a14:foregroundMark x1="10879" y1="24846" x2="10879" y2="24846"/>
                        <a14:foregroundMark x1="18404" y1="92154" x2="18404" y2="92154"/>
                        <a14:foregroundMark x1="58024" y1="93308" x2="58024" y2="93308"/>
                        <a14:foregroundMark x1="75521" y1="92846" x2="75521" y2="92846"/>
                        <a14:foregroundMark x1="75521" y1="92846" x2="70172" y2="92154"/>
                        <a14:foregroundMark x1="58205" y1="93308" x2="59474" y2="91154"/>
                        <a14:foregroundMark x1="37987" y1="93000" x2="30190" y2="92000"/>
                        <a14:foregroundMark x1="29828" y1="4692" x2="29828" y2="4692"/>
                        <a14:foregroundMark x1="45240" y1="59462" x2="59927" y2="62000"/>
                        <a14:foregroundMark x1="59927" y1="62000" x2="53218" y2="63308"/>
                        <a14:foregroundMark x1="53672" y1="64846" x2="53672" y2="64846"/>
                        <a14:foregroundMark x1="55304" y1="63692" x2="55304" y2="63692"/>
                        <a14:backgroundMark x1="63554" y1="31231" x2="60018" y2="38385"/>
                        <a14:backgroundMark x1="60018" y1="38385" x2="59655" y2="45692"/>
                        <a14:backgroundMark x1="59655" y1="45692" x2="60834" y2="35385"/>
                        <a14:backgroundMark x1="60834" y1="35385" x2="62557" y2="44462"/>
                        <a14:backgroundMark x1="62557" y1="44462" x2="65730" y2="30385"/>
                        <a14:backgroundMark x1="65730" y1="30385" x2="63917" y2="51538"/>
                        <a14:backgroundMark x1="63917" y1="51538" x2="66908" y2="33462"/>
                        <a14:backgroundMark x1="66908" y1="33462" x2="66546" y2="24077"/>
                        <a14:backgroundMark x1="66546" y1="24077" x2="63010" y2="48923"/>
                        <a14:backgroundMark x1="63010" y1="48923" x2="61741" y2="37769"/>
                        <a14:backgroundMark x1="61741" y1="37769" x2="60381" y2="44923"/>
                        <a14:backgroundMark x1="60381" y1="44923" x2="59383" y2="35692"/>
                        <a14:backgroundMark x1="59383" y1="35692" x2="58386" y2="42769"/>
                        <a14:backgroundMark x1="58386" y1="42769" x2="53672" y2="48308"/>
                        <a14:backgroundMark x1="53672" y1="48308" x2="55394" y2="55231"/>
                        <a14:backgroundMark x1="55394" y1="55231" x2="61559" y2="59385"/>
                        <a14:backgroundMark x1="61559" y1="59385" x2="63917" y2="66000"/>
                        <a14:backgroundMark x1="63917" y1="66000" x2="66455" y2="65538"/>
                        <a14:backgroundMark x1="66092" y1="44923" x2="65911" y2="59615"/>
                        <a14:backgroundMark x1="65911" y1="59615" x2="59293" y2="56308"/>
                        <a14:backgroundMark x1="59293" y1="56308" x2="66002" y2="60231"/>
                        <a14:backgroundMark x1="66002" y1="60231" x2="60381" y2="55385"/>
                        <a14:backgroundMark x1="60381" y1="55385" x2="59383" y2="48385"/>
                        <a14:backgroundMark x1="59383" y1="48385" x2="70898" y2="61846"/>
                        <a14:backgroundMark x1="70898" y1="61846" x2="61741" y2="53615"/>
                        <a14:backgroundMark x1="61741" y1="53615" x2="57298" y2="46000"/>
                        <a14:backgroundMark x1="57298" y1="46000" x2="58205" y2="53538"/>
                        <a14:backgroundMark x1="58205" y1="53538" x2="62194" y2="60615"/>
                        <a14:backgroundMark x1="62194" y1="60615" x2="62829" y2="46308"/>
                        <a14:backgroundMark x1="62829" y1="46308" x2="64098" y2="54000"/>
                        <a14:backgroundMark x1="64098" y1="54000" x2="63282" y2="45615"/>
                        <a14:backgroundMark x1="63282" y1="45615" x2="65820" y2="58000"/>
                        <a14:backgroundMark x1="65820" y1="58000" x2="67180" y2="49846"/>
                        <a14:backgroundMark x1="67180" y1="49846" x2="67180" y2="57692"/>
                        <a14:backgroundMark x1="67180" y1="57692" x2="64914" y2="47000"/>
                        <a14:backgroundMark x1="64914" y1="47000" x2="64279" y2="55846"/>
                        <a14:backgroundMark x1="64279" y1="55846" x2="62829" y2="46000"/>
                        <a14:backgroundMark x1="62829" y1="46000" x2="63282" y2="58000"/>
                        <a14:backgroundMark x1="63282" y1="58000" x2="63463" y2="48846"/>
                        <a14:backgroundMark x1="63463" y1="48846" x2="62013" y2="55692"/>
                        <a14:backgroundMark x1="62013" y1="55692" x2="62013" y2="36231"/>
                        <a14:backgroundMark x1="62013" y1="36231" x2="61106" y2="44615"/>
                        <a14:backgroundMark x1="61106" y1="44615" x2="61650" y2="37077"/>
                        <a14:backgroundMark x1="61650" y1="37077" x2="61831" y2="47538"/>
                        <a14:backgroundMark x1="61831" y1="47538" x2="63010" y2="39462"/>
                        <a14:backgroundMark x1="63010" y1="39462" x2="60290" y2="48154"/>
                        <a14:backgroundMark x1="60290" y1="48154" x2="62375" y2="35923"/>
                        <a14:backgroundMark x1="62375" y1="35923" x2="62013" y2="60462"/>
                        <a14:backgroundMark x1="62013" y1="60462" x2="64098" y2="44769"/>
                        <a14:backgroundMark x1="64098" y1="44769" x2="66636" y2="60462"/>
                        <a14:backgroundMark x1="66636" y1="60462" x2="59655" y2="70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86" r="36400" b="31772"/>
          <a:stretch/>
        </p:blipFill>
        <p:spPr bwMode="auto">
          <a:xfrm flipH="1">
            <a:off x="8672881" y="2824223"/>
            <a:ext cx="3634866" cy="3952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4093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526EA2FC-8142-453C-BF3E-DCFF7F78612B}"/>
              </a:ext>
            </a:extLst>
          </p:cNvPr>
          <p:cNvSpPr/>
          <p:nvPr/>
        </p:nvSpPr>
        <p:spPr>
          <a:xfrm>
            <a:off x="883919" y="154741"/>
            <a:ext cx="9340770" cy="135050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800" dirty="0">
                <a:solidFill>
                  <a:schemeClr val="tx1"/>
                </a:solidFill>
              </a:rPr>
              <a:t>تضم </a:t>
            </a:r>
            <a:r>
              <a:rPr lang="ar-SA" sz="4800" dirty="0" err="1">
                <a:solidFill>
                  <a:schemeClr val="tx1"/>
                </a:solidFill>
              </a:rPr>
              <a:t>الخنشاريات</a:t>
            </a:r>
            <a:r>
              <a:rPr lang="ar-SA" sz="4800" dirty="0">
                <a:solidFill>
                  <a:schemeClr val="tx1"/>
                </a:solidFill>
              </a:rPr>
              <a:t> والنباتات المجنحة لتشابه بينهما في التركيب الكيميائي الحيوي 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124933B8-8F35-4CC2-B72F-B2D29EEE2F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9447" y="1631852"/>
            <a:ext cx="5674202" cy="4212907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9571EB38-740C-4CCF-BA03-6ACD9A47839C}"/>
              </a:ext>
            </a:extLst>
          </p:cNvPr>
          <p:cNvSpPr/>
          <p:nvPr/>
        </p:nvSpPr>
        <p:spPr>
          <a:xfrm>
            <a:off x="7329267" y="5971368"/>
            <a:ext cx="4021135" cy="81358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800" dirty="0" err="1">
                <a:solidFill>
                  <a:schemeClr val="tx1"/>
                </a:solidFill>
              </a:rPr>
              <a:t>الخنشاريات</a:t>
            </a:r>
            <a:endParaRPr lang="ar-SA" sz="4800" dirty="0">
              <a:solidFill>
                <a:schemeClr val="tx1"/>
              </a:solidFill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8C077E19-4329-4284-8628-8F3FD71B5F9F}"/>
              </a:ext>
            </a:extLst>
          </p:cNvPr>
          <p:cNvSpPr/>
          <p:nvPr/>
        </p:nvSpPr>
        <p:spPr>
          <a:xfrm>
            <a:off x="841599" y="5974266"/>
            <a:ext cx="4021135" cy="81358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800" dirty="0">
                <a:solidFill>
                  <a:schemeClr val="tx1"/>
                </a:solidFill>
              </a:rPr>
              <a:t>النباتات المجنحة 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FF5F366C-24A2-44ED-A0EB-B91837A67B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048" y="1631851"/>
            <a:ext cx="5603638" cy="4212907"/>
          </a:xfrm>
          <a:prstGeom prst="rect">
            <a:avLst/>
          </a:prstGeom>
        </p:spPr>
      </p:pic>
      <p:pic>
        <p:nvPicPr>
          <p:cNvPr id="8" name="Picture 2" descr="Realistic 3D Arab Teacher Man Character Teaching Boy Stock Vector -  Illustration of illustration, kids: 54957578">
            <a:extLst>
              <a:ext uri="{FF2B5EF4-FFF2-40B4-BE49-F238E27FC236}">
                <a16:creationId xmlns:a16="http://schemas.microsoft.com/office/drawing/2014/main" id="{3394211F-8452-4119-8AF7-039FC24B01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69" b="93308" l="9973" r="89937">
                        <a14:foregroundMark x1="30190" y1="4923" x2="30190" y2="4923"/>
                        <a14:foregroundMark x1="30190" y1="4923" x2="30190" y2="4923"/>
                        <a14:foregroundMark x1="10879" y1="24846" x2="10879" y2="24846"/>
                        <a14:foregroundMark x1="18404" y1="92154" x2="18404" y2="92154"/>
                        <a14:foregroundMark x1="58024" y1="93308" x2="58024" y2="93308"/>
                        <a14:foregroundMark x1="75521" y1="92846" x2="75521" y2="92846"/>
                        <a14:foregroundMark x1="75521" y1="92846" x2="70172" y2="92154"/>
                        <a14:foregroundMark x1="58205" y1="93308" x2="59474" y2="91154"/>
                        <a14:foregroundMark x1="37987" y1="93000" x2="30190" y2="92000"/>
                        <a14:foregroundMark x1="29828" y1="4692" x2="29828" y2="4692"/>
                        <a14:foregroundMark x1="45240" y1="59462" x2="59927" y2="62000"/>
                        <a14:foregroundMark x1="59927" y1="62000" x2="53218" y2="63308"/>
                        <a14:foregroundMark x1="53672" y1="64846" x2="53672" y2="64846"/>
                        <a14:foregroundMark x1="55304" y1="63692" x2="55304" y2="63692"/>
                        <a14:backgroundMark x1="63554" y1="31231" x2="60018" y2="38385"/>
                        <a14:backgroundMark x1="60018" y1="38385" x2="59655" y2="45692"/>
                        <a14:backgroundMark x1="59655" y1="45692" x2="60834" y2="35385"/>
                        <a14:backgroundMark x1="60834" y1="35385" x2="62557" y2="44462"/>
                        <a14:backgroundMark x1="62557" y1="44462" x2="65730" y2="30385"/>
                        <a14:backgroundMark x1="65730" y1="30385" x2="63917" y2="51538"/>
                        <a14:backgroundMark x1="63917" y1="51538" x2="66908" y2="33462"/>
                        <a14:backgroundMark x1="66908" y1="33462" x2="66546" y2="24077"/>
                        <a14:backgroundMark x1="66546" y1="24077" x2="63010" y2="48923"/>
                        <a14:backgroundMark x1="63010" y1="48923" x2="61741" y2="37769"/>
                        <a14:backgroundMark x1="61741" y1="37769" x2="60381" y2="44923"/>
                        <a14:backgroundMark x1="60381" y1="44923" x2="59383" y2="35692"/>
                        <a14:backgroundMark x1="59383" y1="35692" x2="58386" y2="42769"/>
                        <a14:backgroundMark x1="58386" y1="42769" x2="53672" y2="48308"/>
                        <a14:backgroundMark x1="53672" y1="48308" x2="55394" y2="55231"/>
                        <a14:backgroundMark x1="55394" y1="55231" x2="61559" y2="59385"/>
                        <a14:backgroundMark x1="61559" y1="59385" x2="63917" y2="66000"/>
                        <a14:backgroundMark x1="63917" y1="66000" x2="66455" y2="65538"/>
                        <a14:backgroundMark x1="66092" y1="44923" x2="65911" y2="59615"/>
                        <a14:backgroundMark x1="65911" y1="59615" x2="59293" y2="56308"/>
                        <a14:backgroundMark x1="59293" y1="56308" x2="66002" y2="60231"/>
                        <a14:backgroundMark x1="66002" y1="60231" x2="60381" y2="55385"/>
                        <a14:backgroundMark x1="60381" y1="55385" x2="59383" y2="48385"/>
                        <a14:backgroundMark x1="59383" y1="48385" x2="70898" y2="61846"/>
                        <a14:backgroundMark x1="70898" y1="61846" x2="61741" y2="53615"/>
                        <a14:backgroundMark x1="61741" y1="53615" x2="57298" y2="46000"/>
                        <a14:backgroundMark x1="57298" y1="46000" x2="58205" y2="53538"/>
                        <a14:backgroundMark x1="58205" y1="53538" x2="62194" y2="60615"/>
                        <a14:backgroundMark x1="62194" y1="60615" x2="62829" y2="46308"/>
                        <a14:backgroundMark x1="62829" y1="46308" x2="64098" y2="54000"/>
                        <a14:backgroundMark x1="64098" y1="54000" x2="63282" y2="45615"/>
                        <a14:backgroundMark x1="63282" y1="45615" x2="65820" y2="58000"/>
                        <a14:backgroundMark x1="65820" y1="58000" x2="67180" y2="49846"/>
                        <a14:backgroundMark x1="67180" y1="49846" x2="67180" y2="57692"/>
                        <a14:backgroundMark x1="67180" y1="57692" x2="64914" y2="47000"/>
                        <a14:backgroundMark x1="64914" y1="47000" x2="64279" y2="55846"/>
                        <a14:backgroundMark x1="64279" y1="55846" x2="62829" y2="46000"/>
                        <a14:backgroundMark x1="62829" y1="46000" x2="63282" y2="58000"/>
                        <a14:backgroundMark x1="63282" y1="58000" x2="63463" y2="48846"/>
                        <a14:backgroundMark x1="63463" y1="48846" x2="62013" y2="55692"/>
                        <a14:backgroundMark x1="62013" y1="55692" x2="62013" y2="36231"/>
                        <a14:backgroundMark x1="62013" y1="36231" x2="61106" y2="44615"/>
                        <a14:backgroundMark x1="61106" y1="44615" x2="61650" y2="37077"/>
                        <a14:backgroundMark x1="61650" y1="37077" x2="61831" y2="47538"/>
                        <a14:backgroundMark x1="61831" y1="47538" x2="63010" y2="39462"/>
                        <a14:backgroundMark x1="63010" y1="39462" x2="60290" y2="48154"/>
                        <a14:backgroundMark x1="60290" y1="48154" x2="62375" y2="35923"/>
                        <a14:backgroundMark x1="62375" y1="35923" x2="62013" y2="60462"/>
                        <a14:backgroundMark x1="62013" y1="60462" x2="64098" y2="44769"/>
                        <a14:backgroundMark x1="64098" y1="44769" x2="66636" y2="60462"/>
                        <a14:backgroundMark x1="66636" y1="60462" x2="59655" y2="70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86" r="36400" b="31772"/>
          <a:stretch/>
        </p:blipFill>
        <p:spPr bwMode="auto">
          <a:xfrm flipH="1">
            <a:off x="9074552" y="-1"/>
            <a:ext cx="3084857" cy="230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8838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3B11382F-B8CC-4B2D-B112-FF88A975BF4C}"/>
              </a:ext>
            </a:extLst>
          </p:cNvPr>
          <p:cNvSpPr/>
          <p:nvPr/>
        </p:nvSpPr>
        <p:spPr>
          <a:xfrm>
            <a:off x="309490" y="214550"/>
            <a:ext cx="10130875" cy="127662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800" dirty="0">
                <a:solidFill>
                  <a:schemeClr val="tx1"/>
                </a:solidFill>
              </a:rPr>
              <a:t>تنمو هذه النباتات التي تشبه الأشجار في بيئات رطبة ولكنها أيضا يمكن أن تعيش في بيئات جافة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BE1CBE7E-0696-4D75-BF55-A4D1A2B762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490" y="1758461"/>
            <a:ext cx="5514535" cy="4165803"/>
          </a:xfrm>
          <a:prstGeom prst="rect">
            <a:avLst/>
          </a:prstGeom>
        </p:spPr>
      </p:pic>
      <p:pic>
        <p:nvPicPr>
          <p:cNvPr id="2050" name="Picture 2" descr="صورة ذات صلة">
            <a:extLst>
              <a:ext uri="{FF2B5EF4-FFF2-40B4-BE49-F238E27FC236}">
                <a16:creationId xmlns:a16="http://schemas.microsoft.com/office/drawing/2014/main" id="{0A3E1849-A69D-4305-8480-793FEE4313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8597" y="1758461"/>
            <a:ext cx="5331655" cy="4138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B5DE7EE1-ACD6-4915-8B4E-5A76C01ABF35}"/>
              </a:ext>
            </a:extLst>
          </p:cNvPr>
          <p:cNvSpPr/>
          <p:nvPr/>
        </p:nvSpPr>
        <p:spPr>
          <a:xfrm>
            <a:off x="492370" y="5924264"/>
            <a:ext cx="5331655" cy="75612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800" dirty="0">
                <a:solidFill>
                  <a:schemeClr val="tx1"/>
                </a:solidFill>
              </a:rPr>
              <a:t>تنمو بيئات رطبة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28E7C0CF-4D66-4A0A-B3D3-59141DA554E7}"/>
              </a:ext>
            </a:extLst>
          </p:cNvPr>
          <p:cNvSpPr/>
          <p:nvPr/>
        </p:nvSpPr>
        <p:spPr>
          <a:xfrm>
            <a:off x="6358596" y="5897015"/>
            <a:ext cx="5331655" cy="75612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800" dirty="0">
                <a:solidFill>
                  <a:schemeClr val="tx1"/>
                </a:solidFill>
              </a:rPr>
              <a:t>تنمو في بيئات جافة</a:t>
            </a:r>
          </a:p>
        </p:txBody>
      </p:sp>
      <p:pic>
        <p:nvPicPr>
          <p:cNvPr id="4" name="Picture 2" descr="Realistic 3D Arab Teacher Man Character Teaching Boy Stock Vector -  Illustration of illustration, kids: 54957578">
            <a:extLst>
              <a:ext uri="{FF2B5EF4-FFF2-40B4-BE49-F238E27FC236}">
                <a16:creationId xmlns:a16="http://schemas.microsoft.com/office/drawing/2014/main" id="{48778268-2746-4E1B-AE8A-3339B7666B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69" b="93308" l="9973" r="89937">
                        <a14:foregroundMark x1="30190" y1="4923" x2="30190" y2="4923"/>
                        <a14:foregroundMark x1="30190" y1="4923" x2="30190" y2="4923"/>
                        <a14:foregroundMark x1="10879" y1="24846" x2="10879" y2="24846"/>
                        <a14:foregroundMark x1="18404" y1="92154" x2="18404" y2="92154"/>
                        <a14:foregroundMark x1="58024" y1="93308" x2="58024" y2="93308"/>
                        <a14:foregroundMark x1="75521" y1="92846" x2="75521" y2="92846"/>
                        <a14:foregroundMark x1="75521" y1="92846" x2="70172" y2="92154"/>
                        <a14:foregroundMark x1="58205" y1="93308" x2="59474" y2="91154"/>
                        <a14:foregroundMark x1="37987" y1="93000" x2="30190" y2="92000"/>
                        <a14:foregroundMark x1="29828" y1="4692" x2="29828" y2="4692"/>
                        <a14:foregroundMark x1="45240" y1="59462" x2="59927" y2="62000"/>
                        <a14:foregroundMark x1="59927" y1="62000" x2="53218" y2="63308"/>
                        <a14:foregroundMark x1="53672" y1="64846" x2="53672" y2="64846"/>
                        <a14:foregroundMark x1="55304" y1="63692" x2="55304" y2="63692"/>
                        <a14:backgroundMark x1="63554" y1="31231" x2="60018" y2="38385"/>
                        <a14:backgroundMark x1="60018" y1="38385" x2="59655" y2="45692"/>
                        <a14:backgroundMark x1="59655" y1="45692" x2="60834" y2="35385"/>
                        <a14:backgroundMark x1="60834" y1="35385" x2="62557" y2="44462"/>
                        <a14:backgroundMark x1="62557" y1="44462" x2="65730" y2="30385"/>
                        <a14:backgroundMark x1="65730" y1="30385" x2="63917" y2="51538"/>
                        <a14:backgroundMark x1="63917" y1="51538" x2="66908" y2="33462"/>
                        <a14:backgroundMark x1="66908" y1="33462" x2="66546" y2="24077"/>
                        <a14:backgroundMark x1="66546" y1="24077" x2="63010" y2="48923"/>
                        <a14:backgroundMark x1="63010" y1="48923" x2="61741" y2="37769"/>
                        <a14:backgroundMark x1="61741" y1="37769" x2="60381" y2="44923"/>
                        <a14:backgroundMark x1="60381" y1="44923" x2="59383" y2="35692"/>
                        <a14:backgroundMark x1="59383" y1="35692" x2="58386" y2="42769"/>
                        <a14:backgroundMark x1="58386" y1="42769" x2="53672" y2="48308"/>
                        <a14:backgroundMark x1="53672" y1="48308" x2="55394" y2="55231"/>
                        <a14:backgroundMark x1="55394" y1="55231" x2="61559" y2="59385"/>
                        <a14:backgroundMark x1="61559" y1="59385" x2="63917" y2="66000"/>
                        <a14:backgroundMark x1="63917" y1="66000" x2="66455" y2="65538"/>
                        <a14:backgroundMark x1="66092" y1="44923" x2="65911" y2="59615"/>
                        <a14:backgroundMark x1="65911" y1="59615" x2="59293" y2="56308"/>
                        <a14:backgroundMark x1="59293" y1="56308" x2="66002" y2="60231"/>
                        <a14:backgroundMark x1="66002" y1="60231" x2="60381" y2="55385"/>
                        <a14:backgroundMark x1="60381" y1="55385" x2="59383" y2="48385"/>
                        <a14:backgroundMark x1="59383" y1="48385" x2="70898" y2="61846"/>
                        <a14:backgroundMark x1="70898" y1="61846" x2="61741" y2="53615"/>
                        <a14:backgroundMark x1="61741" y1="53615" x2="57298" y2="46000"/>
                        <a14:backgroundMark x1="57298" y1="46000" x2="58205" y2="53538"/>
                        <a14:backgroundMark x1="58205" y1="53538" x2="62194" y2="60615"/>
                        <a14:backgroundMark x1="62194" y1="60615" x2="62829" y2="46308"/>
                        <a14:backgroundMark x1="62829" y1="46308" x2="64098" y2="54000"/>
                        <a14:backgroundMark x1="64098" y1="54000" x2="63282" y2="45615"/>
                        <a14:backgroundMark x1="63282" y1="45615" x2="65820" y2="58000"/>
                        <a14:backgroundMark x1="65820" y1="58000" x2="67180" y2="49846"/>
                        <a14:backgroundMark x1="67180" y1="49846" x2="67180" y2="57692"/>
                        <a14:backgroundMark x1="67180" y1="57692" x2="64914" y2="47000"/>
                        <a14:backgroundMark x1="64914" y1="47000" x2="64279" y2="55846"/>
                        <a14:backgroundMark x1="64279" y1="55846" x2="62829" y2="46000"/>
                        <a14:backgroundMark x1="62829" y1="46000" x2="63282" y2="58000"/>
                        <a14:backgroundMark x1="63282" y1="58000" x2="63463" y2="48846"/>
                        <a14:backgroundMark x1="63463" y1="48846" x2="62013" y2="55692"/>
                        <a14:backgroundMark x1="62013" y1="55692" x2="62013" y2="36231"/>
                        <a14:backgroundMark x1="62013" y1="36231" x2="61106" y2="44615"/>
                        <a14:backgroundMark x1="61106" y1="44615" x2="61650" y2="37077"/>
                        <a14:backgroundMark x1="61650" y1="37077" x2="61831" y2="47538"/>
                        <a14:backgroundMark x1="61831" y1="47538" x2="63010" y2="39462"/>
                        <a14:backgroundMark x1="63010" y1="39462" x2="60290" y2="48154"/>
                        <a14:backgroundMark x1="60290" y1="48154" x2="62375" y2="35923"/>
                        <a14:backgroundMark x1="62375" y1="35923" x2="62013" y2="60462"/>
                        <a14:backgroundMark x1="62013" y1="60462" x2="64098" y2="44769"/>
                        <a14:backgroundMark x1="64098" y1="44769" x2="66636" y2="60462"/>
                        <a14:backgroundMark x1="66636" y1="60462" x2="59655" y2="70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86" r="36400" b="31772"/>
          <a:stretch/>
        </p:blipFill>
        <p:spPr bwMode="auto">
          <a:xfrm flipH="1">
            <a:off x="9074552" y="-1"/>
            <a:ext cx="3084857" cy="230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96748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C4BF3981-736F-4EE1-BE3B-7F79A24B992E}"/>
              </a:ext>
            </a:extLst>
          </p:cNvPr>
          <p:cNvSpPr/>
          <p:nvPr/>
        </p:nvSpPr>
        <p:spPr>
          <a:xfrm>
            <a:off x="7072132" y="2301678"/>
            <a:ext cx="4815053" cy="378565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بالتعاون مع زميلاتكِ في المجموعة اقرئي في كتابكِ المقرر عن قسم السرخسيات ثم </a:t>
            </a:r>
            <a:r>
              <a:rPr lang="ar-SA" sz="4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اجيبي</a:t>
            </a:r>
            <a:r>
              <a:rPr lang="ar-SA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عن ما يأتي</a:t>
            </a:r>
          </a:p>
        </p:txBody>
      </p:sp>
      <p:pic>
        <p:nvPicPr>
          <p:cNvPr id="5122" name="Picture 2" descr="التوالد عند النباتات الازهرية فصيلة السرخسيات كمثال | مدونة علوم الحياة و  الأرض">
            <a:extLst>
              <a:ext uri="{FF2B5EF4-FFF2-40B4-BE49-F238E27FC236}">
                <a16:creationId xmlns:a16="http://schemas.microsoft.com/office/drawing/2014/main" id="{F216178E-30BB-4F66-80E0-7EE8E2226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15" y="389680"/>
            <a:ext cx="6328685" cy="5992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Realistic 3D Arab Teacher Man Character Teaching Boy Stock Vector -  Illustration of illustration, kids: 54957578">
            <a:extLst>
              <a:ext uri="{FF2B5EF4-FFF2-40B4-BE49-F238E27FC236}">
                <a16:creationId xmlns:a16="http://schemas.microsoft.com/office/drawing/2014/main" id="{C22EE7B6-6D5B-45CB-BF08-A070BB1292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69" b="93308" l="9973" r="89937">
                        <a14:foregroundMark x1="30190" y1="4923" x2="30190" y2="4923"/>
                        <a14:foregroundMark x1="30190" y1="4923" x2="30190" y2="4923"/>
                        <a14:foregroundMark x1="10879" y1="24846" x2="10879" y2="24846"/>
                        <a14:foregroundMark x1="18404" y1="92154" x2="18404" y2="92154"/>
                        <a14:foregroundMark x1="58024" y1="93308" x2="58024" y2="93308"/>
                        <a14:foregroundMark x1="75521" y1="92846" x2="75521" y2="92846"/>
                        <a14:foregroundMark x1="75521" y1="92846" x2="70172" y2="92154"/>
                        <a14:foregroundMark x1="58205" y1="93308" x2="59474" y2="91154"/>
                        <a14:foregroundMark x1="37987" y1="93000" x2="30190" y2="92000"/>
                        <a14:foregroundMark x1="29828" y1="4692" x2="29828" y2="4692"/>
                        <a14:foregroundMark x1="45240" y1="59462" x2="59927" y2="62000"/>
                        <a14:foregroundMark x1="59927" y1="62000" x2="53218" y2="63308"/>
                        <a14:foregroundMark x1="53672" y1="64846" x2="53672" y2="64846"/>
                        <a14:foregroundMark x1="55304" y1="63692" x2="55304" y2="63692"/>
                        <a14:backgroundMark x1="63554" y1="31231" x2="60018" y2="38385"/>
                        <a14:backgroundMark x1="60018" y1="38385" x2="59655" y2="45692"/>
                        <a14:backgroundMark x1="59655" y1="45692" x2="60834" y2="35385"/>
                        <a14:backgroundMark x1="60834" y1="35385" x2="62557" y2="44462"/>
                        <a14:backgroundMark x1="62557" y1="44462" x2="65730" y2="30385"/>
                        <a14:backgroundMark x1="65730" y1="30385" x2="63917" y2="51538"/>
                        <a14:backgroundMark x1="63917" y1="51538" x2="66908" y2="33462"/>
                        <a14:backgroundMark x1="66908" y1="33462" x2="66546" y2="24077"/>
                        <a14:backgroundMark x1="66546" y1="24077" x2="63010" y2="48923"/>
                        <a14:backgroundMark x1="63010" y1="48923" x2="61741" y2="37769"/>
                        <a14:backgroundMark x1="61741" y1="37769" x2="60381" y2="44923"/>
                        <a14:backgroundMark x1="60381" y1="44923" x2="59383" y2="35692"/>
                        <a14:backgroundMark x1="59383" y1="35692" x2="58386" y2="42769"/>
                        <a14:backgroundMark x1="58386" y1="42769" x2="53672" y2="48308"/>
                        <a14:backgroundMark x1="53672" y1="48308" x2="55394" y2="55231"/>
                        <a14:backgroundMark x1="55394" y1="55231" x2="61559" y2="59385"/>
                        <a14:backgroundMark x1="61559" y1="59385" x2="63917" y2="66000"/>
                        <a14:backgroundMark x1="63917" y1="66000" x2="66455" y2="65538"/>
                        <a14:backgroundMark x1="66092" y1="44923" x2="65911" y2="59615"/>
                        <a14:backgroundMark x1="65911" y1="59615" x2="59293" y2="56308"/>
                        <a14:backgroundMark x1="59293" y1="56308" x2="66002" y2="60231"/>
                        <a14:backgroundMark x1="66002" y1="60231" x2="60381" y2="55385"/>
                        <a14:backgroundMark x1="60381" y1="55385" x2="59383" y2="48385"/>
                        <a14:backgroundMark x1="59383" y1="48385" x2="70898" y2="61846"/>
                        <a14:backgroundMark x1="70898" y1="61846" x2="61741" y2="53615"/>
                        <a14:backgroundMark x1="61741" y1="53615" x2="57298" y2="46000"/>
                        <a14:backgroundMark x1="57298" y1="46000" x2="58205" y2="53538"/>
                        <a14:backgroundMark x1="58205" y1="53538" x2="62194" y2="60615"/>
                        <a14:backgroundMark x1="62194" y1="60615" x2="62829" y2="46308"/>
                        <a14:backgroundMark x1="62829" y1="46308" x2="64098" y2="54000"/>
                        <a14:backgroundMark x1="64098" y1="54000" x2="63282" y2="45615"/>
                        <a14:backgroundMark x1="63282" y1="45615" x2="65820" y2="58000"/>
                        <a14:backgroundMark x1="65820" y1="58000" x2="67180" y2="49846"/>
                        <a14:backgroundMark x1="67180" y1="49846" x2="67180" y2="57692"/>
                        <a14:backgroundMark x1="67180" y1="57692" x2="64914" y2="47000"/>
                        <a14:backgroundMark x1="64914" y1="47000" x2="64279" y2="55846"/>
                        <a14:backgroundMark x1="64279" y1="55846" x2="62829" y2="46000"/>
                        <a14:backgroundMark x1="62829" y1="46000" x2="63282" y2="58000"/>
                        <a14:backgroundMark x1="63282" y1="58000" x2="63463" y2="48846"/>
                        <a14:backgroundMark x1="63463" y1="48846" x2="62013" y2="55692"/>
                        <a14:backgroundMark x1="62013" y1="55692" x2="62013" y2="36231"/>
                        <a14:backgroundMark x1="62013" y1="36231" x2="61106" y2="44615"/>
                        <a14:backgroundMark x1="61106" y1="44615" x2="61650" y2="37077"/>
                        <a14:backgroundMark x1="61650" y1="37077" x2="61831" y2="47538"/>
                        <a14:backgroundMark x1="61831" y1="47538" x2="63010" y2="39462"/>
                        <a14:backgroundMark x1="63010" y1="39462" x2="60290" y2="48154"/>
                        <a14:backgroundMark x1="60290" y1="48154" x2="62375" y2="35923"/>
                        <a14:backgroundMark x1="62375" y1="35923" x2="62013" y2="60462"/>
                        <a14:backgroundMark x1="62013" y1="60462" x2="64098" y2="44769"/>
                        <a14:backgroundMark x1="64098" y1="44769" x2="66636" y2="60462"/>
                        <a14:backgroundMark x1="66636" y1="60462" x2="59655" y2="70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86" r="36400" b="31772"/>
          <a:stretch/>
        </p:blipFill>
        <p:spPr bwMode="auto">
          <a:xfrm flipH="1">
            <a:off x="9107143" y="0"/>
            <a:ext cx="3084857" cy="230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88962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046CF77C-B7D3-4AA6-85EC-A485A6D40F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944" y="269547"/>
            <a:ext cx="5373858" cy="6337520"/>
          </a:xfrm>
          <a:prstGeom prst="rect">
            <a:avLst/>
          </a:prstGeom>
          <a:ln>
            <a:noFill/>
          </a:ln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C4BF3981-736F-4EE1-BE3B-7F79A24B992E}"/>
              </a:ext>
            </a:extLst>
          </p:cNvPr>
          <p:cNvSpPr/>
          <p:nvPr/>
        </p:nvSpPr>
        <p:spPr>
          <a:xfrm>
            <a:off x="5937811" y="257972"/>
            <a:ext cx="6041970" cy="212365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وضحي التكيفات التي مكنت السرخسيات من العيش في بيئات جافة ؟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07448F7D-4D0B-455E-8AF1-8EB1E2A4EE1D}"/>
              </a:ext>
            </a:extLst>
          </p:cNvPr>
          <p:cNvSpPr/>
          <p:nvPr/>
        </p:nvSpPr>
        <p:spPr>
          <a:xfrm>
            <a:off x="5868362" y="2556938"/>
            <a:ext cx="6169290" cy="230805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>
                <a:solidFill>
                  <a:schemeClr val="tx1"/>
                </a:solidFill>
              </a:rPr>
              <a:t>عندما يقل الماء تتباطأ العمليات الحيوية فيها حتى تبدو كالميتة وعندما يتوفر الماء يستأنف نموه  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4C3DB981-F155-428E-AC75-4FD8B1423C43}"/>
              </a:ext>
            </a:extLst>
          </p:cNvPr>
          <p:cNvSpPr/>
          <p:nvPr/>
        </p:nvSpPr>
        <p:spPr>
          <a:xfrm>
            <a:off x="5856785" y="5051882"/>
            <a:ext cx="6169291" cy="155518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>
                <a:solidFill>
                  <a:schemeClr val="tx1"/>
                </a:solidFill>
              </a:rPr>
              <a:t>وقدرتها على انتاج الطور </a:t>
            </a:r>
            <a:r>
              <a:rPr lang="ar-SA" sz="4400" dirty="0" err="1">
                <a:solidFill>
                  <a:schemeClr val="tx1"/>
                </a:solidFill>
              </a:rPr>
              <a:t>البوغي</a:t>
            </a:r>
            <a:r>
              <a:rPr lang="ar-SA" sz="4400" dirty="0">
                <a:solidFill>
                  <a:schemeClr val="tx1"/>
                </a:solidFill>
              </a:rPr>
              <a:t> دون أخصاب في فترات الجفاف </a:t>
            </a:r>
          </a:p>
        </p:txBody>
      </p:sp>
    </p:spTree>
    <p:extLst>
      <p:ext uri="{BB962C8B-B14F-4D97-AF65-F5344CB8AC3E}">
        <p14:creationId xmlns:p14="http://schemas.microsoft.com/office/powerpoint/2010/main" val="1942499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C4BF3981-736F-4EE1-BE3B-7F79A24B992E}"/>
              </a:ext>
            </a:extLst>
          </p:cNvPr>
          <p:cNvSpPr/>
          <p:nvPr/>
        </p:nvSpPr>
        <p:spPr>
          <a:xfrm>
            <a:off x="7072132" y="2104903"/>
            <a:ext cx="4815053" cy="452431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بالتعاون مع زميلاتكِ في المجموعة صفي دورة حياة السرخسيات من خلال تتبع تبادل الأجيال الموضح في الصورة التالية </a:t>
            </a:r>
          </a:p>
        </p:txBody>
      </p:sp>
      <p:pic>
        <p:nvPicPr>
          <p:cNvPr id="6" name="Picture 2" descr="Realistic 3D Arab Teacher Man Character Teaching Boy Stock Vector -  Illustration of illustration, kids: 54957578">
            <a:extLst>
              <a:ext uri="{FF2B5EF4-FFF2-40B4-BE49-F238E27FC236}">
                <a16:creationId xmlns:a16="http://schemas.microsoft.com/office/drawing/2014/main" id="{C22EE7B6-6D5B-45CB-BF08-A070BB1292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69" b="93308" l="9973" r="89937">
                        <a14:foregroundMark x1="30190" y1="4923" x2="30190" y2="4923"/>
                        <a14:foregroundMark x1="30190" y1="4923" x2="30190" y2="4923"/>
                        <a14:foregroundMark x1="10879" y1="24846" x2="10879" y2="24846"/>
                        <a14:foregroundMark x1="18404" y1="92154" x2="18404" y2="92154"/>
                        <a14:foregroundMark x1="58024" y1="93308" x2="58024" y2="93308"/>
                        <a14:foregroundMark x1="75521" y1="92846" x2="75521" y2="92846"/>
                        <a14:foregroundMark x1="75521" y1="92846" x2="70172" y2="92154"/>
                        <a14:foregroundMark x1="58205" y1="93308" x2="59474" y2="91154"/>
                        <a14:foregroundMark x1="37987" y1="93000" x2="30190" y2="92000"/>
                        <a14:foregroundMark x1="29828" y1="4692" x2="29828" y2="4692"/>
                        <a14:foregroundMark x1="45240" y1="59462" x2="59927" y2="62000"/>
                        <a14:foregroundMark x1="59927" y1="62000" x2="53218" y2="63308"/>
                        <a14:foregroundMark x1="53672" y1="64846" x2="53672" y2="64846"/>
                        <a14:foregroundMark x1="55304" y1="63692" x2="55304" y2="63692"/>
                        <a14:backgroundMark x1="63554" y1="31231" x2="60018" y2="38385"/>
                        <a14:backgroundMark x1="60018" y1="38385" x2="59655" y2="45692"/>
                        <a14:backgroundMark x1="59655" y1="45692" x2="60834" y2="35385"/>
                        <a14:backgroundMark x1="60834" y1="35385" x2="62557" y2="44462"/>
                        <a14:backgroundMark x1="62557" y1="44462" x2="65730" y2="30385"/>
                        <a14:backgroundMark x1="65730" y1="30385" x2="63917" y2="51538"/>
                        <a14:backgroundMark x1="63917" y1="51538" x2="66908" y2="33462"/>
                        <a14:backgroundMark x1="66908" y1="33462" x2="66546" y2="24077"/>
                        <a14:backgroundMark x1="66546" y1="24077" x2="63010" y2="48923"/>
                        <a14:backgroundMark x1="63010" y1="48923" x2="61741" y2="37769"/>
                        <a14:backgroundMark x1="61741" y1="37769" x2="60381" y2="44923"/>
                        <a14:backgroundMark x1="60381" y1="44923" x2="59383" y2="35692"/>
                        <a14:backgroundMark x1="59383" y1="35692" x2="58386" y2="42769"/>
                        <a14:backgroundMark x1="58386" y1="42769" x2="53672" y2="48308"/>
                        <a14:backgroundMark x1="53672" y1="48308" x2="55394" y2="55231"/>
                        <a14:backgroundMark x1="55394" y1="55231" x2="61559" y2="59385"/>
                        <a14:backgroundMark x1="61559" y1="59385" x2="63917" y2="66000"/>
                        <a14:backgroundMark x1="63917" y1="66000" x2="66455" y2="65538"/>
                        <a14:backgroundMark x1="66092" y1="44923" x2="65911" y2="59615"/>
                        <a14:backgroundMark x1="65911" y1="59615" x2="59293" y2="56308"/>
                        <a14:backgroundMark x1="59293" y1="56308" x2="66002" y2="60231"/>
                        <a14:backgroundMark x1="66002" y1="60231" x2="60381" y2="55385"/>
                        <a14:backgroundMark x1="60381" y1="55385" x2="59383" y2="48385"/>
                        <a14:backgroundMark x1="59383" y1="48385" x2="70898" y2="61846"/>
                        <a14:backgroundMark x1="70898" y1="61846" x2="61741" y2="53615"/>
                        <a14:backgroundMark x1="61741" y1="53615" x2="57298" y2="46000"/>
                        <a14:backgroundMark x1="57298" y1="46000" x2="58205" y2="53538"/>
                        <a14:backgroundMark x1="58205" y1="53538" x2="62194" y2="60615"/>
                        <a14:backgroundMark x1="62194" y1="60615" x2="62829" y2="46308"/>
                        <a14:backgroundMark x1="62829" y1="46308" x2="64098" y2="54000"/>
                        <a14:backgroundMark x1="64098" y1="54000" x2="63282" y2="45615"/>
                        <a14:backgroundMark x1="63282" y1="45615" x2="65820" y2="58000"/>
                        <a14:backgroundMark x1="65820" y1="58000" x2="67180" y2="49846"/>
                        <a14:backgroundMark x1="67180" y1="49846" x2="67180" y2="57692"/>
                        <a14:backgroundMark x1="67180" y1="57692" x2="64914" y2="47000"/>
                        <a14:backgroundMark x1="64914" y1="47000" x2="64279" y2="55846"/>
                        <a14:backgroundMark x1="64279" y1="55846" x2="62829" y2="46000"/>
                        <a14:backgroundMark x1="62829" y1="46000" x2="63282" y2="58000"/>
                        <a14:backgroundMark x1="63282" y1="58000" x2="63463" y2="48846"/>
                        <a14:backgroundMark x1="63463" y1="48846" x2="62013" y2="55692"/>
                        <a14:backgroundMark x1="62013" y1="55692" x2="62013" y2="36231"/>
                        <a14:backgroundMark x1="62013" y1="36231" x2="61106" y2="44615"/>
                        <a14:backgroundMark x1="61106" y1="44615" x2="61650" y2="37077"/>
                        <a14:backgroundMark x1="61650" y1="37077" x2="61831" y2="47538"/>
                        <a14:backgroundMark x1="61831" y1="47538" x2="63010" y2="39462"/>
                        <a14:backgroundMark x1="63010" y1="39462" x2="60290" y2="48154"/>
                        <a14:backgroundMark x1="60290" y1="48154" x2="62375" y2="35923"/>
                        <a14:backgroundMark x1="62375" y1="35923" x2="62013" y2="60462"/>
                        <a14:backgroundMark x1="62013" y1="60462" x2="64098" y2="44769"/>
                        <a14:backgroundMark x1="64098" y1="44769" x2="66636" y2="60462"/>
                        <a14:backgroundMark x1="66636" y1="60462" x2="59655" y2="70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86" r="36400" b="31772"/>
          <a:stretch/>
        </p:blipFill>
        <p:spPr bwMode="auto">
          <a:xfrm flipH="1">
            <a:off x="9107143" y="0"/>
            <a:ext cx="3084857" cy="230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9CB158FD-1894-49DF-A7EF-BB0261F5EC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15" r="4115"/>
          <a:stretch/>
        </p:blipFill>
        <p:spPr>
          <a:xfrm>
            <a:off x="304815" y="231494"/>
            <a:ext cx="6605272" cy="6397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8879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صورة تحتوي على زهرة, نبات, باقة, منضدة&#10;&#10;تم إنشاء الوصف تلقائياً">
            <a:extLst>
              <a:ext uri="{FF2B5EF4-FFF2-40B4-BE49-F238E27FC236}">
                <a16:creationId xmlns:a16="http://schemas.microsoft.com/office/drawing/2014/main" id="{DCC3E69D-E6ED-4614-AC3C-C4B8B8A3C0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784D73CD-1C58-48E1-881B-C27D4A88540B}"/>
              </a:ext>
            </a:extLst>
          </p:cNvPr>
          <p:cNvSpPr/>
          <p:nvPr/>
        </p:nvSpPr>
        <p:spPr>
          <a:xfrm>
            <a:off x="4449583" y="1703995"/>
            <a:ext cx="33121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>
                <a:ln w="0">
                  <a:solidFill>
                    <a:schemeClr val="tx1"/>
                  </a:solidFill>
                </a:ln>
                <a:solidFill>
                  <a:srgbClr val="EF5A5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الفكرة العامة 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AA3D1DD0-21F2-4661-810F-3B0CEDAD32A8}"/>
              </a:ext>
            </a:extLst>
          </p:cNvPr>
          <p:cNvSpPr/>
          <p:nvPr/>
        </p:nvSpPr>
        <p:spPr>
          <a:xfrm>
            <a:off x="2698157" y="2627325"/>
            <a:ext cx="6814976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1" cap="none" spc="0" dirty="0">
                <a:ln w="0">
                  <a:solidFill>
                    <a:schemeClr val="tx1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النباتات مجموعة من المخلوقات ،أبدعها البارئ سبحانه وتعالى </a:t>
            </a:r>
          </a:p>
        </p:txBody>
      </p:sp>
    </p:spTree>
    <p:extLst>
      <p:ext uri="{BB962C8B-B14F-4D97-AF65-F5344CB8AC3E}">
        <p14:creationId xmlns:p14="http://schemas.microsoft.com/office/powerpoint/2010/main" val="22679765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568FE065-71DD-4984-A89A-0C2E02CA55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5" r="4115"/>
          <a:stretch/>
        </p:blipFill>
        <p:spPr>
          <a:xfrm>
            <a:off x="542700" y="1193546"/>
            <a:ext cx="11350524" cy="5584785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C0C18F23-C333-4BCB-ACDE-9A3AC410A2DD}"/>
              </a:ext>
            </a:extLst>
          </p:cNvPr>
          <p:cNvSpPr/>
          <p:nvPr/>
        </p:nvSpPr>
        <p:spPr>
          <a:xfrm>
            <a:off x="128406" y="1633235"/>
            <a:ext cx="4878966" cy="565519"/>
          </a:xfrm>
          <a:prstGeom prst="rect">
            <a:avLst/>
          </a:prstGeom>
          <a:solidFill>
            <a:srgbClr val="89E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dirty="0">
                <a:solidFill>
                  <a:sysClr val="windowText" lastClr="000000"/>
                </a:solidFill>
              </a:rPr>
              <a:t>الطور البوغي هو الطور السائد 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8F44F644-E35E-403F-9DBE-F15120EAC4D3}"/>
              </a:ext>
            </a:extLst>
          </p:cNvPr>
          <p:cNvSpPr/>
          <p:nvPr/>
        </p:nvSpPr>
        <p:spPr>
          <a:xfrm>
            <a:off x="298775" y="160692"/>
            <a:ext cx="11594449" cy="825396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>
                <a:solidFill>
                  <a:sysClr val="windowText" lastClr="000000"/>
                </a:solidFill>
              </a:rPr>
              <a:t>تتبعي ظاهرة تعاقب الأجيال للسرخسيات من خلال الصور التالية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568A9C93-4E78-40C4-AA97-B094D91C2764}"/>
              </a:ext>
            </a:extLst>
          </p:cNvPr>
          <p:cNvSpPr/>
          <p:nvPr/>
        </p:nvSpPr>
        <p:spPr>
          <a:xfrm>
            <a:off x="7014258" y="1193546"/>
            <a:ext cx="4878966" cy="565518"/>
          </a:xfrm>
          <a:prstGeom prst="rect">
            <a:avLst/>
          </a:prstGeom>
          <a:solidFill>
            <a:srgbClr val="89E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dirty="0">
                <a:solidFill>
                  <a:sysClr val="windowText" lastClr="000000"/>
                </a:solidFill>
              </a:rPr>
              <a:t>يُنتج أبواغا داخل محافظ بوغية 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B640FDE9-C0E5-434A-973C-307DA0B76E14}"/>
              </a:ext>
            </a:extLst>
          </p:cNvPr>
          <p:cNvSpPr/>
          <p:nvPr/>
        </p:nvSpPr>
        <p:spPr>
          <a:xfrm>
            <a:off x="9732847" y="5098936"/>
            <a:ext cx="2160377" cy="416015"/>
          </a:xfrm>
          <a:prstGeom prst="rect">
            <a:avLst/>
          </a:prstGeom>
          <a:solidFill>
            <a:srgbClr val="89E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dirty="0">
                <a:solidFill>
                  <a:sysClr val="windowText" lastClr="000000"/>
                </a:solidFill>
              </a:rPr>
              <a:t>تنمو الابواغ</a:t>
            </a: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5E818165-60F5-4F49-9CD4-553352ECB9C9}"/>
              </a:ext>
            </a:extLst>
          </p:cNvPr>
          <p:cNvSpPr/>
          <p:nvPr/>
        </p:nvSpPr>
        <p:spPr>
          <a:xfrm>
            <a:off x="4651751" y="6281293"/>
            <a:ext cx="3633984" cy="416015"/>
          </a:xfrm>
          <a:prstGeom prst="rect">
            <a:avLst/>
          </a:prstGeom>
          <a:solidFill>
            <a:srgbClr val="89E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dirty="0">
                <a:solidFill>
                  <a:sysClr val="windowText" lastClr="000000"/>
                </a:solidFill>
              </a:rPr>
              <a:t>لتكون الطور </a:t>
            </a:r>
            <a:r>
              <a:rPr lang="ar-SA" sz="3600" dirty="0" err="1">
                <a:solidFill>
                  <a:sysClr val="windowText" lastClr="000000"/>
                </a:solidFill>
              </a:rPr>
              <a:t>المشيجي</a:t>
            </a:r>
            <a:endParaRPr lang="ar-SA" sz="3600" dirty="0">
              <a:solidFill>
                <a:sysClr val="windowText" lastClr="000000"/>
              </a:solidFill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B3F64767-745F-44D1-9513-4DDFEC155500}"/>
              </a:ext>
            </a:extLst>
          </p:cNvPr>
          <p:cNvSpPr/>
          <p:nvPr/>
        </p:nvSpPr>
        <p:spPr>
          <a:xfrm>
            <a:off x="128406" y="4230545"/>
            <a:ext cx="2756085" cy="423442"/>
          </a:xfrm>
          <a:prstGeom prst="rect">
            <a:avLst/>
          </a:prstGeom>
          <a:solidFill>
            <a:srgbClr val="89E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dirty="0">
                <a:solidFill>
                  <a:sysClr val="windowText" lastClr="000000"/>
                </a:solidFill>
              </a:rPr>
              <a:t>يكون البويضات </a:t>
            </a: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0FE26791-DD8E-4C20-B1CC-C41ED73F3F87}"/>
              </a:ext>
            </a:extLst>
          </p:cNvPr>
          <p:cNvSpPr/>
          <p:nvPr/>
        </p:nvSpPr>
        <p:spPr>
          <a:xfrm>
            <a:off x="128406" y="4942005"/>
            <a:ext cx="3251403" cy="572946"/>
          </a:xfrm>
          <a:prstGeom prst="rect">
            <a:avLst/>
          </a:prstGeom>
          <a:solidFill>
            <a:srgbClr val="89E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dirty="0">
                <a:solidFill>
                  <a:sysClr val="windowText" lastClr="000000"/>
                </a:solidFill>
              </a:rPr>
              <a:t>يكون المشيج المذكر </a:t>
            </a: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34A45A88-8B26-4154-91F5-184A5FA6A14C}"/>
              </a:ext>
            </a:extLst>
          </p:cNvPr>
          <p:cNvSpPr/>
          <p:nvPr/>
        </p:nvSpPr>
        <p:spPr>
          <a:xfrm>
            <a:off x="376064" y="3119616"/>
            <a:ext cx="2756085" cy="423442"/>
          </a:xfrm>
          <a:prstGeom prst="rect">
            <a:avLst/>
          </a:prstGeom>
          <a:solidFill>
            <a:srgbClr val="89E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dirty="0">
                <a:solidFill>
                  <a:sysClr val="windowText" lastClr="000000"/>
                </a:solidFill>
              </a:rPr>
              <a:t>يحدث الاخصب</a:t>
            </a:r>
          </a:p>
        </p:txBody>
      </p:sp>
    </p:spTree>
    <p:extLst>
      <p:ext uri="{BB962C8B-B14F-4D97-AF65-F5344CB8AC3E}">
        <p14:creationId xmlns:p14="http://schemas.microsoft.com/office/powerpoint/2010/main" val="3712081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D2C58748-679E-4DC8-B534-95B358018C1B}"/>
              </a:ext>
            </a:extLst>
          </p:cNvPr>
          <p:cNvSpPr/>
          <p:nvPr/>
        </p:nvSpPr>
        <p:spPr>
          <a:xfrm>
            <a:off x="393539" y="5064371"/>
            <a:ext cx="11404922" cy="143490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800" dirty="0">
                <a:solidFill>
                  <a:schemeClr val="tx1"/>
                </a:solidFill>
              </a:rPr>
              <a:t>تتكون الأبواغ داخل المحفظة البوغية وتسمى تجمعات المحافظ البوغية بالكيس </a:t>
            </a:r>
            <a:r>
              <a:rPr lang="ar-SA" sz="4800" dirty="0" err="1">
                <a:solidFill>
                  <a:schemeClr val="tx1"/>
                </a:solidFill>
              </a:rPr>
              <a:t>البوغي</a:t>
            </a:r>
            <a:r>
              <a:rPr lang="ar-SA" sz="4800" dirty="0">
                <a:solidFill>
                  <a:schemeClr val="tx1"/>
                </a:solidFill>
              </a:rPr>
              <a:t> وهي عادة أسفل الورقة</a:t>
            </a: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280AFB23-7CCE-4F1A-9686-9EC3DF6185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0731" y="126234"/>
            <a:ext cx="5197730" cy="4671736"/>
          </a:xfrm>
          <a:prstGeom prst="rect">
            <a:avLst/>
          </a:prstGeom>
        </p:spPr>
      </p:pic>
      <p:pic>
        <p:nvPicPr>
          <p:cNvPr id="6146" name="Picture 2" descr="للسرخسيات أشكال وأحجام مختلفة | مؤلف شمس">
            <a:extLst>
              <a:ext uri="{FF2B5EF4-FFF2-40B4-BE49-F238E27FC236}">
                <a16:creationId xmlns:a16="http://schemas.microsoft.com/office/drawing/2014/main" id="{95C3A682-0C98-47AB-86A0-7CF2A2BF61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39" y="160959"/>
            <a:ext cx="5752619" cy="4671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سهم: لليمين 1">
            <a:extLst>
              <a:ext uri="{FF2B5EF4-FFF2-40B4-BE49-F238E27FC236}">
                <a16:creationId xmlns:a16="http://schemas.microsoft.com/office/drawing/2014/main" id="{6C2FD108-0614-427F-98DE-C295D1BEA258}"/>
              </a:ext>
            </a:extLst>
          </p:cNvPr>
          <p:cNvSpPr/>
          <p:nvPr/>
        </p:nvSpPr>
        <p:spPr>
          <a:xfrm rot="20548228">
            <a:off x="3136739" y="2152891"/>
            <a:ext cx="4861367" cy="68290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777E6642-9A8C-46EF-8FAE-056B7571532D}"/>
              </a:ext>
            </a:extLst>
          </p:cNvPr>
          <p:cNvSpPr/>
          <p:nvPr/>
        </p:nvSpPr>
        <p:spPr>
          <a:xfrm>
            <a:off x="8718629" y="2888888"/>
            <a:ext cx="2663143" cy="663168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>
                <a:solidFill>
                  <a:schemeClr val="tx1"/>
                </a:solidFill>
              </a:rPr>
              <a:t>الكيس البوغي </a:t>
            </a:r>
          </a:p>
        </p:txBody>
      </p:sp>
    </p:spTree>
    <p:extLst>
      <p:ext uri="{BB962C8B-B14F-4D97-AF65-F5344CB8AC3E}">
        <p14:creationId xmlns:p14="http://schemas.microsoft.com/office/powerpoint/2010/main" val="20159765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>
            <a:extLst>
              <a:ext uri="{FF2B5EF4-FFF2-40B4-BE49-F238E27FC236}">
                <a16:creationId xmlns:a16="http://schemas.microsoft.com/office/drawing/2014/main" id="{53B991BC-4C23-4E02-9DCF-C31A2BCF1AC2}"/>
              </a:ext>
            </a:extLst>
          </p:cNvPr>
          <p:cNvSpPr/>
          <p:nvPr/>
        </p:nvSpPr>
        <p:spPr>
          <a:xfrm>
            <a:off x="4607601" y="799704"/>
            <a:ext cx="6041970" cy="769441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اختاري الإجابة الصحيحة </a:t>
            </a:r>
          </a:p>
        </p:txBody>
      </p:sp>
      <p:pic>
        <p:nvPicPr>
          <p:cNvPr id="3" name="Picture 2" descr="Realistic 3D Arab Teacher Man Character Teaching Boy Stock Vector -  Illustration of illustration, kids: 54957578">
            <a:extLst>
              <a:ext uri="{FF2B5EF4-FFF2-40B4-BE49-F238E27FC236}">
                <a16:creationId xmlns:a16="http://schemas.microsoft.com/office/drawing/2014/main" id="{07F81563-58FB-4362-A2DD-7D55F13B1C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69" b="93308" l="9973" r="89937">
                        <a14:foregroundMark x1="30190" y1="4923" x2="30190" y2="4923"/>
                        <a14:foregroundMark x1="30190" y1="4923" x2="30190" y2="4923"/>
                        <a14:foregroundMark x1="10879" y1="24846" x2="10879" y2="24846"/>
                        <a14:foregroundMark x1="18404" y1="92154" x2="18404" y2="92154"/>
                        <a14:foregroundMark x1="58024" y1="93308" x2="58024" y2="93308"/>
                        <a14:foregroundMark x1="75521" y1="92846" x2="75521" y2="92846"/>
                        <a14:foregroundMark x1="75521" y1="92846" x2="70172" y2="92154"/>
                        <a14:foregroundMark x1="58205" y1="93308" x2="59474" y2="91154"/>
                        <a14:foregroundMark x1="37987" y1="93000" x2="30190" y2="92000"/>
                        <a14:foregroundMark x1="29828" y1="4692" x2="29828" y2="4692"/>
                        <a14:foregroundMark x1="45240" y1="59462" x2="59927" y2="62000"/>
                        <a14:foregroundMark x1="59927" y1="62000" x2="53218" y2="63308"/>
                        <a14:foregroundMark x1="53672" y1="64846" x2="53672" y2="64846"/>
                        <a14:foregroundMark x1="55304" y1="63692" x2="55304" y2="63692"/>
                        <a14:backgroundMark x1="63554" y1="31231" x2="60018" y2="38385"/>
                        <a14:backgroundMark x1="60018" y1="38385" x2="59655" y2="45692"/>
                        <a14:backgroundMark x1="59655" y1="45692" x2="60834" y2="35385"/>
                        <a14:backgroundMark x1="60834" y1="35385" x2="62557" y2="44462"/>
                        <a14:backgroundMark x1="62557" y1="44462" x2="65730" y2="30385"/>
                        <a14:backgroundMark x1="65730" y1="30385" x2="63917" y2="51538"/>
                        <a14:backgroundMark x1="63917" y1="51538" x2="66908" y2="33462"/>
                        <a14:backgroundMark x1="66908" y1="33462" x2="66546" y2="24077"/>
                        <a14:backgroundMark x1="66546" y1="24077" x2="63010" y2="48923"/>
                        <a14:backgroundMark x1="63010" y1="48923" x2="61741" y2="37769"/>
                        <a14:backgroundMark x1="61741" y1="37769" x2="60381" y2="44923"/>
                        <a14:backgroundMark x1="60381" y1="44923" x2="59383" y2="35692"/>
                        <a14:backgroundMark x1="59383" y1="35692" x2="58386" y2="42769"/>
                        <a14:backgroundMark x1="58386" y1="42769" x2="53672" y2="48308"/>
                        <a14:backgroundMark x1="53672" y1="48308" x2="55394" y2="55231"/>
                        <a14:backgroundMark x1="55394" y1="55231" x2="61559" y2="59385"/>
                        <a14:backgroundMark x1="61559" y1="59385" x2="63917" y2="66000"/>
                        <a14:backgroundMark x1="63917" y1="66000" x2="66455" y2="65538"/>
                        <a14:backgroundMark x1="66092" y1="44923" x2="65911" y2="59615"/>
                        <a14:backgroundMark x1="65911" y1="59615" x2="59293" y2="56308"/>
                        <a14:backgroundMark x1="59293" y1="56308" x2="66002" y2="60231"/>
                        <a14:backgroundMark x1="66002" y1="60231" x2="60381" y2="55385"/>
                        <a14:backgroundMark x1="60381" y1="55385" x2="59383" y2="48385"/>
                        <a14:backgroundMark x1="59383" y1="48385" x2="70898" y2="61846"/>
                        <a14:backgroundMark x1="70898" y1="61846" x2="61741" y2="53615"/>
                        <a14:backgroundMark x1="61741" y1="53615" x2="57298" y2="46000"/>
                        <a14:backgroundMark x1="57298" y1="46000" x2="58205" y2="53538"/>
                        <a14:backgroundMark x1="58205" y1="53538" x2="62194" y2="60615"/>
                        <a14:backgroundMark x1="62194" y1="60615" x2="62829" y2="46308"/>
                        <a14:backgroundMark x1="62829" y1="46308" x2="64098" y2="54000"/>
                        <a14:backgroundMark x1="64098" y1="54000" x2="63282" y2="45615"/>
                        <a14:backgroundMark x1="63282" y1="45615" x2="65820" y2="58000"/>
                        <a14:backgroundMark x1="65820" y1="58000" x2="67180" y2="49846"/>
                        <a14:backgroundMark x1="67180" y1="49846" x2="67180" y2="57692"/>
                        <a14:backgroundMark x1="67180" y1="57692" x2="64914" y2="47000"/>
                        <a14:backgroundMark x1="64914" y1="47000" x2="64279" y2="55846"/>
                        <a14:backgroundMark x1="64279" y1="55846" x2="62829" y2="46000"/>
                        <a14:backgroundMark x1="62829" y1="46000" x2="63282" y2="58000"/>
                        <a14:backgroundMark x1="63282" y1="58000" x2="63463" y2="48846"/>
                        <a14:backgroundMark x1="63463" y1="48846" x2="62013" y2="55692"/>
                        <a14:backgroundMark x1="62013" y1="55692" x2="62013" y2="36231"/>
                        <a14:backgroundMark x1="62013" y1="36231" x2="61106" y2="44615"/>
                        <a14:backgroundMark x1="61106" y1="44615" x2="61650" y2="37077"/>
                        <a14:backgroundMark x1="61650" y1="37077" x2="61831" y2="47538"/>
                        <a14:backgroundMark x1="61831" y1="47538" x2="63010" y2="39462"/>
                        <a14:backgroundMark x1="63010" y1="39462" x2="60290" y2="48154"/>
                        <a14:backgroundMark x1="60290" y1="48154" x2="62375" y2="35923"/>
                        <a14:backgroundMark x1="62375" y1="35923" x2="62013" y2="60462"/>
                        <a14:backgroundMark x1="62013" y1="60462" x2="64098" y2="44769"/>
                        <a14:backgroundMark x1="64098" y1="44769" x2="66636" y2="60462"/>
                        <a14:backgroundMark x1="66636" y1="60462" x2="59655" y2="70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86" r="36400" b="31772"/>
          <a:stretch/>
        </p:blipFill>
        <p:spPr bwMode="auto">
          <a:xfrm flipH="1">
            <a:off x="9107143" y="0"/>
            <a:ext cx="3084857" cy="230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268C2F7C-639A-47D1-B1E0-FDBA82736EA7}"/>
              </a:ext>
            </a:extLst>
          </p:cNvPr>
          <p:cNvSpPr/>
          <p:nvPr/>
        </p:nvSpPr>
        <p:spPr>
          <a:xfrm>
            <a:off x="4514127" y="2309925"/>
            <a:ext cx="7224517" cy="3785652"/>
          </a:xfrm>
          <a:prstGeom prst="rect">
            <a:avLst/>
          </a:prstGeom>
          <a:solidFill>
            <a:srgbClr val="8BFFBF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تكتلات  المحافظ البوغية والتي تقع عادة على السطح السفلي لأوراق السرخسيات هي</a:t>
            </a:r>
          </a:p>
          <a:p>
            <a:pPr algn="ctr"/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 </a:t>
            </a:r>
            <a:r>
              <a:rPr lang="ar-S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ـ الحوامل البوغية </a:t>
            </a:r>
          </a:p>
          <a:p>
            <a:pPr algn="ctr"/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 </a:t>
            </a:r>
            <a:r>
              <a:rPr lang="ar-S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ـ  الأكياس البوغية </a:t>
            </a:r>
          </a:p>
          <a:p>
            <a:pPr algn="ctr"/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 </a:t>
            </a:r>
            <a:r>
              <a:rPr lang="ar-S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ـ  العلبة البوغية</a:t>
            </a:r>
          </a:p>
          <a:p>
            <a:pPr algn="ctr"/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 </a:t>
            </a:r>
            <a:r>
              <a:rPr lang="ar-SA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ـ الجيب البوغي 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1E7EC8D6-DA36-4E2C-B1E1-0AF2919E90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782" y="265130"/>
            <a:ext cx="4163724" cy="6262992"/>
          </a:xfrm>
          <a:prstGeom prst="rect">
            <a:avLst/>
          </a:prstGeom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id="{2A9498F8-B844-4F01-BB22-3C4FE4A08634}"/>
              </a:ext>
            </a:extLst>
          </p:cNvPr>
          <p:cNvSpPr/>
          <p:nvPr/>
        </p:nvSpPr>
        <p:spPr>
          <a:xfrm>
            <a:off x="6180881" y="4097438"/>
            <a:ext cx="3750197" cy="76944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16507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جدول 2">
            <a:extLst>
              <a:ext uri="{FF2B5EF4-FFF2-40B4-BE49-F238E27FC236}">
                <a16:creationId xmlns:a16="http://schemas.microsoft.com/office/drawing/2014/main" id="{31B2EA03-E915-4E62-985F-F6D9A4CD20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1271406"/>
              </p:ext>
            </p:extLst>
          </p:nvPr>
        </p:nvGraphicFramePr>
        <p:xfrm>
          <a:off x="3872376" y="2993769"/>
          <a:ext cx="8127999" cy="341376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849378">
                  <a:extLst>
                    <a:ext uri="{9D8B030D-6E8A-4147-A177-3AD203B41FA5}">
                      <a16:colId xmlns:a16="http://schemas.microsoft.com/office/drawing/2014/main" val="3272874721"/>
                    </a:ext>
                  </a:extLst>
                </a:gridCol>
                <a:gridCol w="3287210">
                  <a:extLst>
                    <a:ext uri="{9D8B030D-6E8A-4147-A177-3AD203B41FA5}">
                      <a16:colId xmlns:a16="http://schemas.microsoft.com/office/drawing/2014/main" val="2357729127"/>
                    </a:ext>
                  </a:extLst>
                </a:gridCol>
                <a:gridCol w="2991411">
                  <a:extLst>
                    <a:ext uri="{9D8B030D-6E8A-4147-A177-3AD203B41FA5}">
                      <a16:colId xmlns:a16="http://schemas.microsoft.com/office/drawing/2014/main" val="220066196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rtl="1"/>
                      <a:r>
                        <a:rPr lang="ar-SA" sz="4000" b="0" dirty="0">
                          <a:solidFill>
                            <a:srgbClr val="002060"/>
                          </a:solidFill>
                        </a:rPr>
                        <a:t>مكان النمو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000" b="0" dirty="0">
                          <a:solidFill>
                            <a:srgbClr val="002060"/>
                          </a:solidFill>
                        </a:rPr>
                        <a:t>جزء ينمو تحت الأرض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000" b="0" dirty="0">
                          <a:solidFill>
                            <a:srgbClr val="002060"/>
                          </a:solidFill>
                        </a:rPr>
                        <a:t>جزء ينمو فوق سطح الأرض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35230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4000" dirty="0"/>
                        <a:t>المسمى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9E0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000" dirty="0" err="1"/>
                        <a:t>الريزوم</a:t>
                      </a:r>
                      <a:r>
                        <a:rPr lang="ar-SA" sz="4000" dirty="0"/>
                        <a:t>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000" dirty="0"/>
                        <a:t>السعفة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23979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4000" dirty="0"/>
                        <a:t>التركيب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000" dirty="0"/>
                        <a:t>جذور وساق سميكة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000" dirty="0"/>
                        <a:t>الأوراق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53945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4000" dirty="0"/>
                        <a:t>الوظيفة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BFFB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000" dirty="0"/>
                        <a:t>تخزين الغذاء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000" dirty="0"/>
                        <a:t>البناء الضوئي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7577913"/>
                  </a:ext>
                </a:extLst>
              </a:tr>
            </a:tbl>
          </a:graphicData>
        </a:graphic>
      </p:graphicFrame>
      <p:sp>
        <p:nvSpPr>
          <p:cNvPr id="4" name="مربع نص 3">
            <a:extLst>
              <a:ext uri="{FF2B5EF4-FFF2-40B4-BE49-F238E27FC236}">
                <a16:creationId xmlns:a16="http://schemas.microsoft.com/office/drawing/2014/main" id="{3603E00D-6BE5-4E39-BEF0-F29B5259C043}"/>
              </a:ext>
            </a:extLst>
          </p:cNvPr>
          <p:cNvSpPr txBox="1"/>
          <p:nvPr/>
        </p:nvSpPr>
        <p:spPr>
          <a:xfrm>
            <a:off x="4341954" y="1804532"/>
            <a:ext cx="6094070" cy="769441"/>
          </a:xfrm>
          <a:prstGeom prst="rect">
            <a:avLst/>
          </a:prstGeom>
          <a:solidFill>
            <a:srgbClr val="8BFFBF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rtl="1"/>
            <a:r>
              <a:rPr lang="ar-SA" sz="4400" b="1" dirty="0"/>
              <a:t>تتركب النباتات السرخسية من 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4DD44167-D8BC-4277-BE57-47DAFD1C9E43}"/>
              </a:ext>
            </a:extLst>
          </p:cNvPr>
          <p:cNvSpPr txBox="1"/>
          <p:nvPr/>
        </p:nvSpPr>
        <p:spPr>
          <a:xfrm>
            <a:off x="2131567" y="123603"/>
            <a:ext cx="8680049" cy="1446550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ar-SA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بالتعاون مع زميلاتكِ في المجموعة اكملي الجدول التالي لنتعرف على تركيب السرخسيات </a:t>
            </a:r>
          </a:p>
        </p:txBody>
      </p:sp>
      <p:pic>
        <p:nvPicPr>
          <p:cNvPr id="8" name="Picture 2" descr="Realistic 3D Arab Teacher Man Character Teaching Boy Stock Vector -  Illustration of illustration, kids: 54957578">
            <a:extLst>
              <a:ext uri="{FF2B5EF4-FFF2-40B4-BE49-F238E27FC236}">
                <a16:creationId xmlns:a16="http://schemas.microsoft.com/office/drawing/2014/main" id="{EBD7585C-0B09-461B-9AD2-9AF9F880C9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69" b="93308" l="9973" r="89937">
                        <a14:foregroundMark x1="30190" y1="4923" x2="30190" y2="4923"/>
                        <a14:foregroundMark x1="30190" y1="4923" x2="30190" y2="4923"/>
                        <a14:foregroundMark x1="10879" y1="24846" x2="10879" y2="24846"/>
                        <a14:foregroundMark x1="18404" y1="92154" x2="18404" y2="92154"/>
                        <a14:foregroundMark x1="58024" y1="93308" x2="58024" y2="93308"/>
                        <a14:foregroundMark x1="75521" y1="92846" x2="75521" y2="92846"/>
                        <a14:foregroundMark x1="75521" y1="92846" x2="70172" y2="92154"/>
                        <a14:foregroundMark x1="58205" y1="93308" x2="59474" y2="91154"/>
                        <a14:foregroundMark x1="37987" y1="93000" x2="30190" y2="92000"/>
                        <a14:foregroundMark x1="29828" y1="4692" x2="29828" y2="4692"/>
                        <a14:foregroundMark x1="45240" y1="59462" x2="59927" y2="62000"/>
                        <a14:foregroundMark x1="59927" y1="62000" x2="53218" y2="63308"/>
                        <a14:foregroundMark x1="53672" y1="64846" x2="53672" y2="64846"/>
                        <a14:foregroundMark x1="55304" y1="63692" x2="55304" y2="63692"/>
                        <a14:backgroundMark x1="63554" y1="31231" x2="60018" y2="38385"/>
                        <a14:backgroundMark x1="60018" y1="38385" x2="59655" y2="45692"/>
                        <a14:backgroundMark x1="59655" y1="45692" x2="60834" y2="35385"/>
                        <a14:backgroundMark x1="60834" y1="35385" x2="62557" y2="44462"/>
                        <a14:backgroundMark x1="62557" y1="44462" x2="65730" y2="30385"/>
                        <a14:backgroundMark x1="65730" y1="30385" x2="63917" y2="51538"/>
                        <a14:backgroundMark x1="63917" y1="51538" x2="66908" y2="33462"/>
                        <a14:backgroundMark x1="66908" y1="33462" x2="66546" y2="24077"/>
                        <a14:backgroundMark x1="66546" y1="24077" x2="63010" y2="48923"/>
                        <a14:backgroundMark x1="63010" y1="48923" x2="61741" y2="37769"/>
                        <a14:backgroundMark x1="61741" y1="37769" x2="60381" y2="44923"/>
                        <a14:backgroundMark x1="60381" y1="44923" x2="59383" y2="35692"/>
                        <a14:backgroundMark x1="59383" y1="35692" x2="58386" y2="42769"/>
                        <a14:backgroundMark x1="58386" y1="42769" x2="53672" y2="48308"/>
                        <a14:backgroundMark x1="53672" y1="48308" x2="55394" y2="55231"/>
                        <a14:backgroundMark x1="55394" y1="55231" x2="61559" y2="59385"/>
                        <a14:backgroundMark x1="61559" y1="59385" x2="63917" y2="66000"/>
                        <a14:backgroundMark x1="63917" y1="66000" x2="66455" y2="65538"/>
                        <a14:backgroundMark x1="66092" y1="44923" x2="65911" y2="59615"/>
                        <a14:backgroundMark x1="65911" y1="59615" x2="59293" y2="56308"/>
                        <a14:backgroundMark x1="59293" y1="56308" x2="66002" y2="60231"/>
                        <a14:backgroundMark x1="66002" y1="60231" x2="60381" y2="55385"/>
                        <a14:backgroundMark x1="60381" y1="55385" x2="59383" y2="48385"/>
                        <a14:backgroundMark x1="59383" y1="48385" x2="70898" y2="61846"/>
                        <a14:backgroundMark x1="70898" y1="61846" x2="61741" y2="53615"/>
                        <a14:backgroundMark x1="61741" y1="53615" x2="57298" y2="46000"/>
                        <a14:backgroundMark x1="57298" y1="46000" x2="58205" y2="53538"/>
                        <a14:backgroundMark x1="58205" y1="53538" x2="62194" y2="60615"/>
                        <a14:backgroundMark x1="62194" y1="60615" x2="62829" y2="46308"/>
                        <a14:backgroundMark x1="62829" y1="46308" x2="64098" y2="54000"/>
                        <a14:backgroundMark x1="64098" y1="54000" x2="63282" y2="45615"/>
                        <a14:backgroundMark x1="63282" y1="45615" x2="65820" y2="58000"/>
                        <a14:backgroundMark x1="65820" y1="58000" x2="67180" y2="49846"/>
                        <a14:backgroundMark x1="67180" y1="49846" x2="67180" y2="57692"/>
                        <a14:backgroundMark x1="67180" y1="57692" x2="64914" y2="47000"/>
                        <a14:backgroundMark x1="64914" y1="47000" x2="64279" y2="55846"/>
                        <a14:backgroundMark x1="64279" y1="55846" x2="62829" y2="46000"/>
                        <a14:backgroundMark x1="62829" y1="46000" x2="63282" y2="58000"/>
                        <a14:backgroundMark x1="63282" y1="58000" x2="63463" y2="48846"/>
                        <a14:backgroundMark x1="63463" y1="48846" x2="62013" y2="55692"/>
                        <a14:backgroundMark x1="62013" y1="55692" x2="62013" y2="36231"/>
                        <a14:backgroundMark x1="62013" y1="36231" x2="61106" y2="44615"/>
                        <a14:backgroundMark x1="61106" y1="44615" x2="61650" y2="37077"/>
                        <a14:backgroundMark x1="61650" y1="37077" x2="61831" y2="47538"/>
                        <a14:backgroundMark x1="61831" y1="47538" x2="63010" y2="39462"/>
                        <a14:backgroundMark x1="63010" y1="39462" x2="60290" y2="48154"/>
                        <a14:backgroundMark x1="60290" y1="48154" x2="62375" y2="35923"/>
                        <a14:backgroundMark x1="62375" y1="35923" x2="62013" y2="60462"/>
                        <a14:backgroundMark x1="62013" y1="60462" x2="64098" y2="44769"/>
                        <a14:backgroundMark x1="64098" y1="44769" x2="66636" y2="60462"/>
                        <a14:backgroundMark x1="66636" y1="60462" x2="59655" y2="70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86" r="36400" b="31772"/>
          <a:stretch/>
        </p:blipFill>
        <p:spPr bwMode="auto">
          <a:xfrm flipH="1">
            <a:off x="9269188" y="102068"/>
            <a:ext cx="3084857" cy="1639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2DAD8CDF-BD0A-495D-9E91-4D8D6259BD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52215"/>
            <a:ext cx="3761771" cy="4849586"/>
          </a:xfrm>
          <a:prstGeom prst="rect">
            <a:avLst/>
          </a:prstGeom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EA2C3C5E-8283-4901-88F0-0A94622461BC}"/>
              </a:ext>
            </a:extLst>
          </p:cNvPr>
          <p:cNvSpPr txBox="1"/>
          <p:nvPr/>
        </p:nvSpPr>
        <p:spPr>
          <a:xfrm>
            <a:off x="181878" y="123603"/>
            <a:ext cx="1751094" cy="1446550"/>
          </a:xfrm>
          <a:prstGeom prst="rect">
            <a:avLst/>
          </a:prstGeom>
          <a:solidFill>
            <a:schemeClr val="accent4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ar-SA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القراءة الموجهة</a:t>
            </a: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44C747B5-6FFE-4B36-BA72-192E7C3BE5CD}"/>
              </a:ext>
            </a:extLst>
          </p:cNvPr>
          <p:cNvSpPr/>
          <p:nvPr/>
        </p:nvSpPr>
        <p:spPr>
          <a:xfrm>
            <a:off x="7048982" y="4382339"/>
            <a:ext cx="2801074" cy="5484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1804B86A-8F3A-4519-A2E1-A23C78F9BF6A}"/>
              </a:ext>
            </a:extLst>
          </p:cNvPr>
          <p:cNvSpPr/>
          <p:nvPr/>
        </p:nvSpPr>
        <p:spPr>
          <a:xfrm>
            <a:off x="3983620" y="4382339"/>
            <a:ext cx="2801074" cy="5484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4FA3776C-479C-4DA7-A44B-FC2007B7B5C7}"/>
              </a:ext>
            </a:extLst>
          </p:cNvPr>
          <p:cNvSpPr/>
          <p:nvPr/>
        </p:nvSpPr>
        <p:spPr>
          <a:xfrm>
            <a:off x="6967959" y="5077141"/>
            <a:ext cx="3090441" cy="5484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955B234B-C4CB-4587-893A-BB55F8392476}"/>
              </a:ext>
            </a:extLst>
          </p:cNvPr>
          <p:cNvSpPr/>
          <p:nvPr/>
        </p:nvSpPr>
        <p:spPr>
          <a:xfrm>
            <a:off x="3914170" y="5076373"/>
            <a:ext cx="2868592" cy="5484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8EA9C3C0-1505-4969-91BD-DCC69C9DCF65}"/>
              </a:ext>
            </a:extLst>
          </p:cNvPr>
          <p:cNvSpPr/>
          <p:nvPr/>
        </p:nvSpPr>
        <p:spPr>
          <a:xfrm>
            <a:off x="6967959" y="5788635"/>
            <a:ext cx="3090441" cy="5484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DA7D2D34-A902-4DF2-9820-4EA28951FB8A}"/>
              </a:ext>
            </a:extLst>
          </p:cNvPr>
          <p:cNvSpPr/>
          <p:nvPr/>
        </p:nvSpPr>
        <p:spPr>
          <a:xfrm>
            <a:off x="4110942" y="5789119"/>
            <a:ext cx="2544501" cy="5484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101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>
            <a:extLst>
              <a:ext uri="{FF2B5EF4-FFF2-40B4-BE49-F238E27FC236}">
                <a16:creationId xmlns:a16="http://schemas.microsoft.com/office/drawing/2014/main" id="{53B991BC-4C23-4E02-9DCF-C31A2BCF1AC2}"/>
              </a:ext>
            </a:extLst>
          </p:cNvPr>
          <p:cNvSpPr/>
          <p:nvPr/>
        </p:nvSpPr>
        <p:spPr>
          <a:xfrm>
            <a:off x="4514126" y="591359"/>
            <a:ext cx="6041970" cy="1446550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احكمي على صحة العبارة التالية مع تصحيح الخطأ إن وجد </a:t>
            </a:r>
          </a:p>
        </p:txBody>
      </p:sp>
      <p:pic>
        <p:nvPicPr>
          <p:cNvPr id="3" name="Picture 2" descr="Realistic 3D Arab Teacher Man Character Teaching Boy Stock Vector -  Illustration of illustration, kids: 54957578">
            <a:extLst>
              <a:ext uri="{FF2B5EF4-FFF2-40B4-BE49-F238E27FC236}">
                <a16:creationId xmlns:a16="http://schemas.microsoft.com/office/drawing/2014/main" id="{07F81563-58FB-4362-A2DD-7D55F13B1C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69" b="93308" l="9973" r="89937">
                        <a14:foregroundMark x1="30190" y1="4923" x2="30190" y2="4923"/>
                        <a14:foregroundMark x1="30190" y1="4923" x2="30190" y2="4923"/>
                        <a14:foregroundMark x1="10879" y1="24846" x2="10879" y2="24846"/>
                        <a14:foregroundMark x1="18404" y1="92154" x2="18404" y2="92154"/>
                        <a14:foregroundMark x1="58024" y1="93308" x2="58024" y2="93308"/>
                        <a14:foregroundMark x1="75521" y1="92846" x2="75521" y2="92846"/>
                        <a14:foregroundMark x1="75521" y1="92846" x2="70172" y2="92154"/>
                        <a14:foregroundMark x1="58205" y1="93308" x2="59474" y2="91154"/>
                        <a14:foregroundMark x1="37987" y1="93000" x2="30190" y2="92000"/>
                        <a14:foregroundMark x1="29828" y1="4692" x2="29828" y2="4692"/>
                        <a14:foregroundMark x1="45240" y1="59462" x2="59927" y2="62000"/>
                        <a14:foregroundMark x1="59927" y1="62000" x2="53218" y2="63308"/>
                        <a14:foregroundMark x1="53672" y1="64846" x2="53672" y2="64846"/>
                        <a14:foregroundMark x1="55304" y1="63692" x2="55304" y2="63692"/>
                        <a14:backgroundMark x1="63554" y1="31231" x2="60018" y2="38385"/>
                        <a14:backgroundMark x1="60018" y1="38385" x2="59655" y2="45692"/>
                        <a14:backgroundMark x1="59655" y1="45692" x2="60834" y2="35385"/>
                        <a14:backgroundMark x1="60834" y1="35385" x2="62557" y2="44462"/>
                        <a14:backgroundMark x1="62557" y1="44462" x2="65730" y2="30385"/>
                        <a14:backgroundMark x1="65730" y1="30385" x2="63917" y2="51538"/>
                        <a14:backgroundMark x1="63917" y1="51538" x2="66908" y2="33462"/>
                        <a14:backgroundMark x1="66908" y1="33462" x2="66546" y2="24077"/>
                        <a14:backgroundMark x1="66546" y1="24077" x2="63010" y2="48923"/>
                        <a14:backgroundMark x1="63010" y1="48923" x2="61741" y2="37769"/>
                        <a14:backgroundMark x1="61741" y1="37769" x2="60381" y2="44923"/>
                        <a14:backgroundMark x1="60381" y1="44923" x2="59383" y2="35692"/>
                        <a14:backgroundMark x1="59383" y1="35692" x2="58386" y2="42769"/>
                        <a14:backgroundMark x1="58386" y1="42769" x2="53672" y2="48308"/>
                        <a14:backgroundMark x1="53672" y1="48308" x2="55394" y2="55231"/>
                        <a14:backgroundMark x1="55394" y1="55231" x2="61559" y2="59385"/>
                        <a14:backgroundMark x1="61559" y1="59385" x2="63917" y2="66000"/>
                        <a14:backgroundMark x1="63917" y1="66000" x2="66455" y2="65538"/>
                        <a14:backgroundMark x1="66092" y1="44923" x2="65911" y2="59615"/>
                        <a14:backgroundMark x1="65911" y1="59615" x2="59293" y2="56308"/>
                        <a14:backgroundMark x1="59293" y1="56308" x2="66002" y2="60231"/>
                        <a14:backgroundMark x1="66002" y1="60231" x2="60381" y2="55385"/>
                        <a14:backgroundMark x1="60381" y1="55385" x2="59383" y2="48385"/>
                        <a14:backgroundMark x1="59383" y1="48385" x2="70898" y2="61846"/>
                        <a14:backgroundMark x1="70898" y1="61846" x2="61741" y2="53615"/>
                        <a14:backgroundMark x1="61741" y1="53615" x2="57298" y2="46000"/>
                        <a14:backgroundMark x1="57298" y1="46000" x2="58205" y2="53538"/>
                        <a14:backgroundMark x1="58205" y1="53538" x2="62194" y2="60615"/>
                        <a14:backgroundMark x1="62194" y1="60615" x2="62829" y2="46308"/>
                        <a14:backgroundMark x1="62829" y1="46308" x2="64098" y2="54000"/>
                        <a14:backgroundMark x1="64098" y1="54000" x2="63282" y2="45615"/>
                        <a14:backgroundMark x1="63282" y1="45615" x2="65820" y2="58000"/>
                        <a14:backgroundMark x1="65820" y1="58000" x2="67180" y2="49846"/>
                        <a14:backgroundMark x1="67180" y1="49846" x2="67180" y2="57692"/>
                        <a14:backgroundMark x1="67180" y1="57692" x2="64914" y2="47000"/>
                        <a14:backgroundMark x1="64914" y1="47000" x2="64279" y2="55846"/>
                        <a14:backgroundMark x1="64279" y1="55846" x2="62829" y2="46000"/>
                        <a14:backgroundMark x1="62829" y1="46000" x2="63282" y2="58000"/>
                        <a14:backgroundMark x1="63282" y1="58000" x2="63463" y2="48846"/>
                        <a14:backgroundMark x1="63463" y1="48846" x2="62013" y2="55692"/>
                        <a14:backgroundMark x1="62013" y1="55692" x2="62013" y2="36231"/>
                        <a14:backgroundMark x1="62013" y1="36231" x2="61106" y2="44615"/>
                        <a14:backgroundMark x1="61106" y1="44615" x2="61650" y2="37077"/>
                        <a14:backgroundMark x1="61650" y1="37077" x2="61831" y2="47538"/>
                        <a14:backgroundMark x1="61831" y1="47538" x2="63010" y2="39462"/>
                        <a14:backgroundMark x1="63010" y1="39462" x2="60290" y2="48154"/>
                        <a14:backgroundMark x1="60290" y1="48154" x2="62375" y2="35923"/>
                        <a14:backgroundMark x1="62375" y1="35923" x2="62013" y2="60462"/>
                        <a14:backgroundMark x1="62013" y1="60462" x2="64098" y2="44769"/>
                        <a14:backgroundMark x1="64098" y1="44769" x2="66636" y2="60462"/>
                        <a14:backgroundMark x1="66636" y1="60462" x2="59655" y2="70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86" r="36400" b="31772"/>
          <a:stretch/>
        </p:blipFill>
        <p:spPr bwMode="auto">
          <a:xfrm flipH="1">
            <a:off x="9107143" y="-81024"/>
            <a:ext cx="3084857" cy="230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268C2F7C-639A-47D1-B1E0-FDBA82736EA7}"/>
              </a:ext>
            </a:extLst>
          </p:cNvPr>
          <p:cNvSpPr/>
          <p:nvPr/>
        </p:nvSpPr>
        <p:spPr>
          <a:xfrm>
            <a:off x="4514127" y="2529850"/>
            <a:ext cx="7224517" cy="1938992"/>
          </a:xfrm>
          <a:prstGeom prst="rect">
            <a:avLst/>
          </a:prstGeom>
          <a:solidFill>
            <a:srgbClr val="8BFFBF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السعفة هي عبارة عن جذورٍ وساقٍ سميكة تحت سطح التربة لتخزين الغذاء </a:t>
            </a:r>
          </a:p>
          <a:p>
            <a:pPr algn="ctr"/>
            <a:r>
              <a:rPr lang="ar-SA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العبارة صحيحة </a:t>
            </a:r>
            <a:r>
              <a:rPr lang="ar-S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□       العبارة خاطئة □</a:t>
            </a:r>
            <a:endParaRPr lang="ar-SA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1E7EC8D6-DA36-4E2C-B1E1-0AF2919E90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782" y="265130"/>
            <a:ext cx="4163724" cy="6262992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795BBBE4-E945-4838-811C-E294EDA45E55}"/>
              </a:ext>
            </a:extLst>
          </p:cNvPr>
          <p:cNvSpPr/>
          <p:nvPr/>
        </p:nvSpPr>
        <p:spPr>
          <a:xfrm>
            <a:off x="4514126" y="4943202"/>
            <a:ext cx="7224517" cy="1323439"/>
          </a:xfrm>
          <a:prstGeom prst="rect">
            <a:avLst/>
          </a:prstGeom>
          <a:solidFill>
            <a:srgbClr val="89E0FF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الريزوم</a:t>
            </a:r>
            <a:r>
              <a:rPr lang="ar-SA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ar-S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هي عبارة عن جذورٍ وساقٍ سميكة تحت سطح التربة لتخزين الغذاء</a:t>
            </a:r>
          </a:p>
        </p:txBody>
      </p:sp>
      <p:pic>
        <p:nvPicPr>
          <p:cNvPr id="12" name="رسم 11" descr="علامة تحديد">
            <a:extLst>
              <a:ext uri="{FF2B5EF4-FFF2-40B4-BE49-F238E27FC236}">
                <a16:creationId xmlns:a16="http://schemas.microsoft.com/office/drawing/2014/main" id="{ACEC4231-1699-41DE-B482-FE48B213BD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93847" y="3575612"/>
            <a:ext cx="773575" cy="77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074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2010ADD6-2E34-485D-A216-CB7BF56016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3852" y="182880"/>
            <a:ext cx="5711483" cy="5430129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212E2072-2429-4111-9E9F-D0C774033C14}"/>
              </a:ext>
            </a:extLst>
          </p:cNvPr>
          <p:cNvSpPr/>
          <p:nvPr/>
        </p:nvSpPr>
        <p:spPr>
          <a:xfrm>
            <a:off x="110637" y="5795890"/>
            <a:ext cx="11804698" cy="871733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>
                <a:solidFill>
                  <a:schemeClr val="tx1"/>
                </a:solidFill>
              </a:rPr>
              <a:t>تشكل الأوراق جزء من الطور </a:t>
            </a:r>
            <a:r>
              <a:rPr lang="ar-SA" sz="4400" dirty="0" err="1">
                <a:solidFill>
                  <a:schemeClr val="tx1"/>
                </a:solidFill>
              </a:rPr>
              <a:t>البوغي</a:t>
            </a:r>
            <a:r>
              <a:rPr lang="ar-SA" sz="4400" dirty="0">
                <a:solidFill>
                  <a:schemeClr val="tx1"/>
                </a:solidFill>
              </a:rPr>
              <a:t> وتتباين أحجامه بشكل كبير 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2026C5BD-33BD-422E-958D-D2053AA96B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36" y="182880"/>
            <a:ext cx="5839998" cy="543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3785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6FAD96AC-15CF-411F-ABFF-DD9C75BD67BD}"/>
              </a:ext>
            </a:extLst>
          </p:cNvPr>
          <p:cNvSpPr/>
          <p:nvPr/>
        </p:nvSpPr>
        <p:spPr>
          <a:xfrm>
            <a:off x="155923" y="224135"/>
            <a:ext cx="11880175" cy="830997"/>
          </a:xfrm>
          <a:prstGeom prst="rect">
            <a:avLst/>
          </a:prstGeom>
          <a:solidFill>
            <a:srgbClr val="89E0FF"/>
          </a:solidFill>
          <a:ln w="38100"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قارني بين قسمي النباتات </a:t>
            </a:r>
            <a:r>
              <a:rPr lang="ar-SA" sz="48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الصولجانية</a:t>
            </a:r>
            <a:r>
              <a:rPr lang="ar-SA" sz="4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والنباتات السرخسية</a:t>
            </a:r>
          </a:p>
        </p:txBody>
      </p:sp>
      <p:graphicFrame>
        <p:nvGraphicFramePr>
          <p:cNvPr id="3" name="جدول 2">
            <a:extLst>
              <a:ext uri="{FF2B5EF4-FFF2-40B4-BE49-F238E27FC236}">
                <a16:creationId xmlns:a16="http://schemas.microsoft.com/office/drawing/2014/main" id="{4415814B-8ADD-4CE1-9293-8ADFF849E6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4988999"/>
              </p:ext>
            </p:extLst>
          </p:nvPr>
        </p:nvGraphicFramePr>
        <p:xfrm>
          <a:off x="562020" y="1212035"/>
          <a:ext cx="11349333" cy="545592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3723796750"/>
                    </a:ext>
                  </a:extLst>
                </a:gridCol>
                <a:gridCol w="4320000">
                  <a:extLst>
                    <a:ext uri="{9D8B030D-6E8A-4147-A177-3AD203B41FA5}">
                      <a16:colId xmlns:a16="http://schemas.microsoft.com/office/drawing/2014/main" val="551895498"/>
                    </a:ext>
                  </a:extLst>
                </a:gridCol>
                <a:gridCol w="4320000">
                  <a:extLst>
                    <a:ext uri="{9D8B030D-6E8A-4147-A177-3AD203B41FA5}">
                      <a16:colId xmlns:a16="http://schemas.microsoft.com/office/drawing/2014/main" val="120175676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4000" dirty="0">
                          <a:solidFill>
                            <a:srgbClr val="002060"/>
                          </a:solidFill>
                        </a:rPr>
                        <a:t>وجه المقارنة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000" dirty="0">
                          <a:solidFill>
                            <a:srgbClr val="002060"/>
                          </a:solidFill>
                        </a:rPr>
                        <a:t>النباتات </a:t>
                      </a:r>
                      <a:r>
                        <a:rPr lang="ar-SA" sz="4000" dirty="0" err="1">
                          <a:solidFill>
                            <a:srgbClr val="002060"/>
                          </a:solidFill>
                        </a:rPr>
                        <a:t>الصولجانية</a:t>
                      </a:r>
                      <a:r>
                        <a:rPr lang="ar-SA" sz="4000" dirty="0">
                          <a:solidFill>
                            <a:srgbClr val="002060"/>
                          </a:solidFill>
                        </a:rPr>
                        <a:t>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000" dirty="0">
                          <a:solidFill>
                            <a:srgbClr val="002060"/>
                          </a:solidFill>
                        </a:rPr>
                        <a:t>النباتات السرخسية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48332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3600" dirty="0"/>
                        <a:t>تركيب الجسم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dirty="0"/>
                        <a:t>جذر وساق وأشباه أوراق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dirty="0"/>
                        <a:t>جذر وساق وأوراق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79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3600" dirty="0"/>
                        <a:t>طبيعة نمو النبات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dirty="0"/>
                        <a:t>نبات هوائي (ينمو فوق متعلق فوق الأشجار)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b="0" dirty="0"/>
                        <a:t>نبات تكون الساق والجذور </a:t>
                      </a:r>
                      <a:r>
                        <a:rPr lang="ar-SA" sz="3600" b="0" dirty="0" err="1"/>
                        <a:t>ريزوم</a:t>
                      </a:r>
                      <a:r>
                        <a:rPr lang="ar-SA" sz="3600" b="0" dirty="0"/>
                        <a:t> تحت الأرض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12955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3600" dirty="0"/>
                        <a:t>حجم الابواغ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dirty="0"/>
                        <a:t>بها أبواغ صغيرة وكبيرة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b="0" dirty="0"/>
                        <a:t>بها حجم واحد من الابواغ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29923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3600" dirty="0"/>
                        <a:t>مكان تكون الأبواغ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dirty="0"/>
                        <a:t>في تراكيب تكاثريه تشبه الصولجان أو السنبلة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b="0" dirty="0"/>
                        <a:t>في تراكيب تسمى محفظة الأبواغ وتكون تكتلات في كيس بوغي تحت السطح السفلي للورقة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680236"/>
                  </a:ext>
                </a:extLst>
              </a:tr>
            </a:tbl>
          </a:graphicData>
        </a:graphic>
      </p:graphicFrame>
      <p:sp>
        <p:nvSpPr>
          <p:cNvPr id="4" name="مستطيل 3">
            <a:extLst>
              <a:ext uri="{FF2B5EF4-FFF2-40B4-BE49-F238E27FC236}">
                <a16:creationId xmlns:a16="http://schemas.microsoft.com/office/drawing/2014/main" id="{8AB59F23-B4F7-4915-AA5B-1F14A13231E3}"/>
              </a:ext>
            </a:extLst>
          </p:cNvPr>
          <p:cNvSpPr/>
          <p:nvPr/>
        </p:nvSpPr>
        <p:spPr>
          <a:xfrm>
            <a:off x="5120640" y="1997612"/>
            <a:ext cx="3840480" cy="4642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7CF6CA90-1F4C-45CF-A6AB-218901317E9B}"/>
              </a:ext>
            </a:extLst>
          </p:cNvPr>
          <p:cNvSpPr/>
          <p:nvPr/>
        </p:nvSpPr>
        <p:spPr>
          <a:xfrm>
            <a:off x="771378" y="1997612"/>
            <a:ext cx="3840480" cy="4642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CA8E69E7-9969-426C-A482-3EDFADB06E7D}"/>
              </a:ext>
            </a:extLst>
          </p:cNvPr>
          <p:cNvSpPr/>
          <p:nvPr/>
        </p:nvSpPr>
        <p:spPr>
          <a:xfrm>
            <a:off x="5120640" y="2722088"/>
            <a:ext cx="3840480" cy="9495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5C9DAE4C-BD14-4FB2-AF17-8461C4616111}"/>
              </a:ext>
            </a:extLst>
          </p:cNvPr>
          <p:cNvSpPr/>
          <p:nvPr/>
        </p:nvSpPr>
        <p:spPr>
          <a:xfrm>
            <a:off x="771378" y="2618748"/>
            <a:ext cx="3990192" cy="1024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4245429F-BE68-47D2-AA94-DF4BB55DB220}"/>
              </a:ext>
            </a:extLst>
          </p:cNvPr>
          <p:cNvSpPr/>
          <p:nvPr/>
        </p:nvSpPr>
        <p:spPr>
          <a:xfrm>
            <a:off x="5120640" y="3800433"/>
            <a:ext cx="3840480" cy="5183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B14E6CBB-B096-48BF-AF10-B3C1DEC2E33F}"/>
              </a:ext>
            </a:extLst>
          </p:cNvPr>
          <p:cNvSpPr/>
          <p:nvPr/>
        </p:nvSpPr>
        <p:spPr>
          <a:xfrm>
            <a:off x="771378" y="3827489"/>
            <a:ext cx="3840480" cy="50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A4962521-4438-483C-BCCA-DB84A252792A}"/>
              </a:ext>
            </a:extLst>
          </p:cNvPr>
          <p:cNvSpPr/>
          <p:nvPr/>
        </p:nvSpPr>
        <p:spPr>
          <a:xfrm>
            <a:off x="5120640" y="4475683"/>
            <a:ext cx="3840480" cy="1967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7EBC795B-A0F5-45B2-B4D5-C80855D68AAF}"/>
              </a:ext>
            </a:extLst>
          </p:cNvPr>
          <p:cNvSpPr/>
          <p:nvPr/>
        </p:nvSpPr>
        <p:spPr>
          <a:xfrm>
            <a:off x="846234" y="4420489"/>
            <a:ext cx="3840480" cy="2205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50410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119AD50B-5951-4004-92BC-6ACDE2A932D3}"/>
              </a:ext>
            </a:extLst>
          </p:cNvPr>
          <p:cNvSpPr/>
          <p:nvPr/>
        </p:nvSpPr>
        <p:spPr>
          <a:xfrm>
            <a:off x="5994400" y="514420"/>
            <a:ext cx="5885232" cy="590931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كانت ليلى تعد مقال عن نبات ذيل الحصان لتضمنه في المجلة العلمية التي يصدرها نادي الصحافة في المدرسة فهل يمكنكـِ مساعدتها في كتابة هذا المقال بإكمال الناقص منه  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E0BE9941-5995-4D00-9AA3-3F01F0BC65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743" y="514420"/>
            <a:ext cx="5312229" cy="5581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13523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86C369D9-EAFE-4539-A240-44631DB43079}"/>
              </a:ext>
            </a:extLst>
          </p:cNvPr>
          <p:cNvSpPr/>
          <p:nvPr/>
        </p:nvSpPr>
        <p:spPr>
          <a:xfrm>
            <a:off x="3823483" y="317686"/>
            <a:ext cx="3153510" cy="378565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التركيب النموذجي لذيل الحصان </a:t>
            </a:r>
          </a:p>
          <a:p>
            <a:pPr algn="ctr"/>
            <a:r>
              <a:rPr lang="ar-SA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ساق جوفاء مضلعة عليها دوائر من أوراق حرشفية 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F1EFFFA7-BA32-4127-B895-AFC202E8D5DB}"/>
              </a:ext>
            </a:extLst>
          </p:cNvPr>
          <p:cNvSpPr/>
          <p:nvPr/>
        </p:nvSpPr>
        <p:spPr>
          <a:xfrm>
            <a:off x="317698" y="4180637"/>
            <a:ext cx="3153510" cy="255454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يُنتج لذيل الحصان </a:t>
            </a:r>
          </a:p>
          <a:p>
            <a:pPr algn="ctr"/>
            <a:r>
              <a:rPr lang="ar-SA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في مخاريط عند قمة الساق التكاثرية 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FEA6C2E1-0702-4BEE-B7F4-73EA6740C9AE}"/>
              </a:ext>
            </a:extLst>
          </p:cNvPr>
          <p:cNvSpPr/>
          <p:nvPr/>
        </p:nvSpPr>
        <p:spPr>
          <a:xfrm>
            <a:off x="7329268" y="2210512"/>
            <a:ext cx="4594868" cy="440120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نبات صغير الحجم وينمو معظمه في المناطق الرطبة كالسبخات والمستنقعات وبعض أنواعه تعيش في التربة الجافة والحقول لأن جذورها تنمو في التربة المشبعة بالماء الواقعة تحتها </a:t>
            </a:r>
            <a:endParaRPr lang="ar-SA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D239BEB4-D03B-419A-8A87-64088304D993}"/>
              </a:ext>
            </a:extLst>
          </p:cNvPr>
          <p:cNvSpPr/>
          <p:nvPr/>
        </p:nvSpPr>
        <p:spPr>
          <a:xfrm>
            <a:off x="7329268" y="317686"/>
            <a:ext cx="4594868" cy="14465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نبات ذيل الحصان</a:t>
            </a:r>
          </a:p>
          <a:p>
            <a:pPr algn="ctr"/>
            <a:r>
              <a:rPr lang="ar-SA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للصحفية اليافعة: ليلى </a:t>
            </a: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15ECF34E-9886-464D-9D46-314C9D5AA12A}"/>
              </a:ext>
            </a:extLst>
          </p:cNvPr>
          <p:cNvSpPr/>
          <p:nvPr/>
        </p:nvSpPr>
        <p:spPr>
          <a:xfrm>
            <a:off x="7455876" y="2926080"/>
            <a:ext cx="2532185" cy="4923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>
                <a:solidFill>
                  <a:schemeClr val="tx1"/>
                </a:solidFill>
              </a:rPr>
              <a:t>................</a:t>
            </a: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5A015BD9-9CCA-4769-9674-0FA6E339626E}"/>
              </a:ext>
            </a:extLst>
          </p:cNvPr>
          <p:cNvSpPr/>
          <p:nvPr/>
        </p:nvSpPr>
        <p:spPr>
          <a:xfrm>
            <a:off x="7652826" y="3430335"/>
            <a:ext cx="3880338" cy="6730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>
                <a:solidFill>
                  <a:schemeClr val="tx1"/>
                </a:solidFill>
              </a:rPr>
              <a:t>........................</a:t>
            </a: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62FDC7C3-3A8D-4333-B5B0-9B7CBB4D13D2}"/>
              </a:ext>
            </a:extLst>
          </p:cNvPr>
          <p:cNvSpPr/>
          <p:nvPr/>
        </p:nvSpPr>
        <p:spPr>
          <a:xfrm>
            <a:off x="7427738" y="5323161"/>
            <a:ext cx="4426058" cy="11202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>
                <a:solidFill>
                  <a:schemeClr val="tx1"/>
                </a:solidFill>
              </a:rPr>
              <a:t>............................................................</a:t>
            </a: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9C20162D-19A2-439A-A41B-52E082A651F2}"/>
              </a:ext>
            </a:extLst>
          </p:cNvPr>
          <p:cNvSpPr/>
          <p:nvPr/>
        </p:nvSpPr>
        <p:spPr>
          <a:xfrm>
            <a:off x="4023360" y="1674058"/>
            <a:ext cx="2757268" cy="23273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>
                <a:solidFill>
                  <a:schemeClr val="tx1"/>
                </a:solidFill>
              </a:rPr>
              <a:t>......................................................................</a:t>
            </a: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7D978102-F1B2-4B69-991F-C3D53CECF3E7}"/>
              </a:ext>
            </a:extLst>
          </p:cNvPr>
          <p:cNvSpPr/>
          <p:nvPr/>
        </p:nvSpPr>
        <p:spPr>
          <a:xfrm>
            <a:off x="515819" y="4803430"/>
            <a:ext cx="2757268" cy="18082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>
                <a:solidFill>
                  <a:schemeClr val="tx1"/>
                </a:solidFill>
              </a:rPr>
              <a:t>....................................</a:t>
            </a:r>
          </a:p>
        </p:txBody>
      </p:sp>
      <p:pic>
        <p:nvPicPr>
          <p:cNvPr id="19" name="صورة 18">
            <a:extLst>
              <a:ext uri="{FF2B5EF4-FFF2-40B4-BE49-F238E27FC236}">
                <a16:creationId xmlns:a16="http://schemas.microsoft.com/office/drawing/2014/main" id="{B55A7F2A-4525-4211-82E8-7A161F442C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3483" y="4304103"/>
            <a:ext cx="3153510" cy="2307614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C2BDB5F8-5F4F-4340-A25A-6D8F8F63E8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698" y="317686"/>
            <a:ext cx="3309420" cy="3785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026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5" grpId="0" animBg="1"/>
      <p:bldP spid="1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86C369D9-EAFE-4539-A240-44631DB43079}"/>
              </a:ext>
            </a:extLst>
          </p:cNvPr>
          <p:cNvSpPr/>
          <p:nvPr/>
        </p:nvSpPr>
        <p:spPr>
          <a:xfrm>
            <a:off x="8890784" y="224318"/>
            <a:ext cx="3153510" cy="317009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يتكون من </a:t>
            </a:r>
          </a:p>
          <a:p>
            <a:pPr algn="ctr"/>
            <a:r>
              <a:rPr lang="ar-SA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ساق جوفاء مضلعة عليها دوائر من أوراق حرشفية 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DE7939E2-7767-40A1-A6B7-D14AF9D26B9E}"/>
              </a:ext>
            </a:extLst>
          </p:cNvPr>
          <p:cNvSpPr/>
          <p:nvPr/>
        </p:nvSpPr>
        <p:spPr>
          <a:xfrm>
            <a:off x="419099" y="224318"/>
            <a:ext cx="4026292" cy="317009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من الأسماء القديمة لذيل الحصان </a:t>
            </a:r>
          </a:p>
          <a:p>
            <a:pPr algn="ctr"/>
            <a:r>
              <a:rPr lang="ar-SA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نباتات التنظيف لأنها تستعمل غالبا في تنظيف القدور واواني الطبخ  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FAA3F9EE-E2CD-4EAE-BB12-56D12F1C73FC}"/>
              </a:ext>
            </a:extLst>
          </p:cNvPr>
          <p:cNvSpPr/>
          <p:nvPr/>
        </p:nvSpPr>
        <p:spPr>
          <a:xfrm>
            <a:off x="4870938" y="3499743"/>
            <a:ext cx="3594297" cy="317009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عندما تحك اصبعك على طول ساق النبات ستلاحظ أنه يحتوي على مادة كاشطة تسمى السليكا</a:t>
            </a:r>
          </a:p>
        </p:txBody>
      </p:sp>
      <p:pic>
        <p:nvPicPr>
          <p:cNvPr id="4098" name="Picture 2" descr="نتيجة بحث الصور عن نبات ذيل الحصان">
            <a:extLst>
              <a:ext uri="{FF2B5EF4-FFF2-40B4-BE49-F238E27FC236}">
                <a16:creationId xmlns:a16="http://schemas.microsoft.com/office/drawing/2014/main" id="{CAB88C1F-9C8E-45BA-86FB-2C81209E0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271" y="224318"/>
            <a:ext cx="4079633" cy="317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62B2FC8A-89AF-4F00-8DA2-1DD8B5DBBF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7904" y="3499743"/>
            <a:ext cx="3336390" cy="3170099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D1F8140D-494A-4328-8773-181BEB6A62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" y="3499743"/>
            <a:ext cx="4330504" cy="3170099"/>
          </a:xfrm>
          <a:prstGeom prst="rect">
            <a:avLst/>
          </a:prstGeom>
        </p:spPr>
      </p:pic>
      <p:sp>
        <p:nvSpPr>
          <p:cNvPr id="14" name="مستطيل 13">
            <a:extLst>
              <a:ext uri="{FF2B5EF4-FFF2-40B4-BE49-F238E27FC236}">
                <a16:creationId xmlns:a16="http://schemas.microsoft.com/office/drawing/2014/main" id="{1211AB6C-9703-464C-9AC6-B3194400A32D}"/>
              </a:ext>
            </a:extLst>
          </p:cNvPr>
          <p:cNvSpPr/>
          <p:nvPr/>
        </p:nvSpPr>
        <p:spPr>
          <a:xfrm>
            <a:off x="9088905" y="914402"/>
            <a:ext cx="2757268" cy="23273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>
                <a:solidFill>
                  <a:schemeClr val="tx1"/>
                </a:solidFill>
              </a:rPr>
              <a:t>......................................................................</a:t>
            </a: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23E074C3-339F-45C1-BA21-C9094528CF69}"/>
              </a:ext>
            </a:extLst>
          </p:cNvPr>
          <p:cNvSpPr/>
          <p:nvPr/>
        </p:nvSpPr>
        <p:spPr>
          <a:xfrm>
            <a:off x="492368" y="1491174"/>
            <a:ext cx="3881510" cy="18469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>
                <a:solidFill>
                  <a:schemeClr val="tx1"/>
                </a:solidFill>
              </a:rPr>
              <a:t>......................................................................</a:t>
            </a: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2A2A51FE-338A-4D73-ADB3-37F73D5D0FCE}"/>
              </a:ext>
            </a:extLst>
          </p:cNvPr>
          <p:cNvSpPr/>
          <p:nvPr/>
        </p:nvSpPr>
        <p:spPr>
          <a:xfrm>
            <a:off x="4940104" y="5303519"/>
            <a:ext cx="3455963" cy="13100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>
                <a:solidFill>
                  <a:schemeClr val="tx1"/>
                </a:solidFill>
              </a:rPr>
              <a:t>............................................</a:t>
            </a:r>
          </a:p>
        </p:txBody>
      </p:sp>
    </p:spTree>
    <p:extLst>
      <p:ext uri="{BB962C8B-B14F-4D97-AF65-F5344CB8AC3E}">
        <p14:creationId xmlns:p14="http://schemas.microsoft.com/office/powerpoint/2010/main" val="2059215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 descr="صورة تحتوي على زهرة, نبات, باقة, منضدة&#10;&#10;تم إنشاء الوصف تلقائياً">
            <a:extLst>
              <a:ext uri="{FF2B5EF4-FFF2-40B4-BE49-F238E27FC236}">
                <a16:creationId xmlns:a16="http://schemas.microsoft.com/office/drawing/2014/main" id="{B32D0954-9067-4E70-97FB-9B1874F6AD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784D73CD-1C58-48E1-881B-C27D4A88540B}"/>
              </a:ext>
            </a:extLst>
          </p:cNvPr>
          <p:cNvSpPr/>
          <p:nvPr/>
        </p:nvSpPr>
        <p:spPr>
          <a:xfrm>
            <a:off x="4575207" y="1533590"/>
            <a:ext cx="36567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>
                <a:ln w="0">
                  <a:solidFill>
                    <a:schemeClr val="tx1"/>
                  </a:solidFill>
                </a:ln>
                <a:solidFill>
                  <a:srgbClr val="EF5A5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الفكرة الرئيسة 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AA3D1DD0-21F2-4661-810F-3B0CEDAD32A8}"/>
              </a:ext>
            </a:extLst>
          </p:cNvPr>
          <p:cNvSpPr/>
          <p:nvPr/>
        </p:nvSpPr>
        <p:spPr>
          <a:xfrm>
            <a:off x="2621877" y="2467016"/>
            <a:ext cx="7563429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b="1" cap="none" spc="0" dirty="0">
                <a:ln w="0">
                  <a:solidFill>
                    <a:schemeClr val="tx1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النباتات الوعائية </a:t>
            </a:r>
            <a:r>
              <a:rPr lang="ar-SA" sz="4800" b="1" cap="none" spc="0" dirty="0" err="1">
                <a:ln w="0">
                  <a:solidFill>
                    <a:schemeClr val="tx1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اللابذرية</a:t>
            </a:r>
            <a:r>
              <a:rPr lang="ar-SA" sz="4800" b="1" dirty="0">
                <a:ln w="0">
                  <a:solidFill>
                    <a:schemeClr val="tx1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عموماً أكبر حجماً وأفضل تكيفا في البيئات الجافة من النباتات اللاوعائية ، لأنها تحوي أنسجة وعائية  </a:t>
            </a:r>
            <a:r>
              <a:rPr lang="ar-SA" sz="4800" b="1" cap="none" spc="0" dirty="0">
                <a:ln w="0">
                  <a:solidFill>
                    <a:schemeClr val="tx1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4315032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>
            <a:extLst>
              <a:ext uri="{FF2B5EF4-FFF2-40B4-BE49-F238E27FC236}">
                <a16:creationId xmlns:a16="http://schemas.microsoft.com/office/drawing/2014/main" id="{428AFA0C-AAC6-4B41-8699-F310D265700C}"/>
              </a:ext>
            </a:extLst>
          </p:cNvPr>
          <p:cNvSpPr/>
          <p:nvPr/>
        </p:nvSpPr>
        <p:spPr>
          <a:xfrm>
            <a:off x="7025833" y="3345084"/>
            <a:ext cx="4994212" cy="336206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>
                <a:solidFill>
                  <a:schemeClr val="tx1"/>
                </a:solidFill>
              </a:rPr>
              <a:t>لأنها  كانت تستخدم غالبا في تنظيف القدور وأواني الطبخ في أزمنة الحرب القديمة لاحتوائه على مادة كاشطة هي السليكا 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87E28962-7F64-4E9A-9D87-5E72A383F442}"/>
              </a:ext>
            </a:extLst>
          </p:cNvPr>
          <p:cNvSpPr/>
          <p:nvPr/>
        </p:nvSpPr>
        <p:spPr>
          <a:xfrm>
            <a:off x="7014257" y="1606372"/>
            <a:ext cx="4994211" cy="153036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>
                <a:solidFill>
                  <a:schemeClr val="tx1"/>
                </a:solidFill>
              </a:rPr>
              <a:t>فسري: سُمي نبات ذيل الحصان بنبات التنظيف </a:t>
            </a:r>
          </a:p>
        </p:txBody>
      </p:sp>
      <p:pic>
        <p:nvPicPr>
          <p:cNvPr id="3078" name="Picture 6" descr="Scientist Question Stock Illustrations – 336 Scientist Question Stock  Illustrations, Vectors &amp; Clipart - Dreamstime">
            <a:extLst>
              <a:ext uri="{FF2B5EF4-FFF2-40B4-BE49-F238E27FC236}">
                <a16:creationId xmlns:a16="http://schemas.microsoft.com/office/drawing/2014/main" id="{F9F32A0F-671C-4EA2-AD64-67B2314DC3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40" b="37047"/>
          <a:stretch/>
        </p:blipFill>
        <p:spPr bwMode="auto">
          <a:xfrm>
            <a:off x="7338350" y="150855"/>
            <a:ext cx="4739566" cy="1397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نبات ، ذيل الحصان ، طبيعة ، المناظر الطبيعيه ، أخضر">
            <a:extLst>
              <a:ext uri="{FF2B5EF4-FFF2-40B4-BE49-F238E27FC236}">
                <a16:creationId xmlns:a16="http://schemas.microsoft.com/office/drawing/2014/main" id="{5F11DF37-0531-48F4-A521-E555B8545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843" y="311239"/>
            <a:ext cx="6405623" cy="6274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6043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C4BF3981-736F-4EE1-BE3B-7F79A24B992E}"/>
              </a:ext>
            </a:extLst>
          </p:cNvPr>
          <p:cNvSpPr/>
          <p:nvPr/>
        </p:nvSpPr>
        <p:spPr>
          <a:xfrm>
            <a:off x="7072132" y="797510"/>
            <a:ext cx="4815053" cy="526297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طالبتي العزيزة بعد جولة سريعة في عالم السرخسيات لنعد لبداية قصتنا مع أحمد الذي اكتشف الصخرة التي تحتوي على احافير للسرخسيات </a:t>
            </a:r>
          </a:p>
        </p:txBody>
      </p:sp>
      <p:pic>
        <p:nvPicPr>
          <p:cNvPr id="3" name="Picture 2" descr="Realistic 3D Arab Teacher Man Character Teaching Boy Stock Vector -  Illustration of illustration, kids: 54957578">
            <a:extLst>
              <a:ext uri="{FF2B5EF4-FFF2-40B4-BE49-F238E27FC236}">
                <a16:creationId xmlns:a16="http://schemas.microsoft.com/office/drawing/2014/main" id="{17827D6E-36FB-43D6-9F37-34502208AA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69" b="93308" l="9973" r="89937">
                        <a14:foregroundMark x1="30190" y1="4923" x2="30190" y2="4923"/>
                        <a14:foregroundMark x1="30190" y1="4923" x2="30190" y2="4923"/>
                        <a14:foregroundMark x1="10879" y1="24846" x2="10879" y2="24846"/>
                        <a14:foregroundMark x1="18404" y1="92154" x2="18404" y2="92154"/>
                        <a14:foregroundMark x1="58024" y1="93308" x2="58024" y2="93308"/>
                        <a14:foregroundMark x1="75521" y1="92846" x2="75521" y2="92846"/>
                        <a14:foregroundMark x1="75521" y1="92846" x2="70172" y2="92154"/>
                        <a14:foregroundMark x1="58205" y1="93308" x2="59474" y2="91154"/>
                        <a14:foregroundMark x1="37987" y1="93000" x2="30190" y2="92000"/>
                        <a14:foregroundMark x1="29828" y1="4692" x2="29828" y2="4692"/>
                        <a14:foregroundMark x1="65367" y1="34462" x2="65367" y2="34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11" y="0"/>
            <a:ext cx="64432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471599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C4BF3981-736F-4EE1-BE3B-7F79A24B992E}"/>
              </a:ext>
            </a:extLst>
          </p:cNvPr>
          <p:cNvSpPr/>
          <p:nvPr/>
        </p:nvSpPr>
        <p:spPr>
          <a:xfrm>
            <a:off x="6863788" y="287467"/>
            <a:ext cx="5023398" cy="600164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برأيك أيهما التصرف الصحيح في مثل هذه المواقف مع توضيح السبب </a:t>
            </a:r>
          </a:p>
          <a:p>
            <a:pPr algn="ctr"/>
            <a:r>
              <a:rPr lang="ar-SA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1/اخذ </a:t>
            </a:r>
            <a:r>
              <a:rPr lang="ar-SA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ما وجدته للمنزل والاحتفاظ به </a:t>
            </a:r>
          </a:p>
          <a:p>
            <a:pPr algn="ctr"/>
            <a:r>
              <a:rPr lang="ar-SA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2/ام ابقاءه في مكانه والاكتفاء بتصويره فقط   </a:t>
            </a:r>
            <a:endParaRPr lang="ar-SA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Picture 2" descr="Realistic 3D Arab Teacher Man Character Teaching Boy Stock Vector -  Illustration of illustration, kids: 54957578">
            <a:extLst>
              <a:ext uri="{FF2B5EF4-FFF2-40B4-BE49-F238E27FC236}">
                <a16:creationId xmlns:a16="http://schemas.microsoft.com/office/drawing/2014/main" id="{3E65DF05-9E32-48AF-B978-B0E5E30662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69" b="93308" l="9973" r="89937">
                        <a14:foregroundMark x1="30190" y1="4923" x2="30190" y2="4923"/>
                        <a14:foregroundMark x1="30190" y1="4923" x2="30190" y2="4923"/>
                        <a14:foregroundMark x1="10879" y1="24846" x2="10879" y2="24846"/>
                        <a14:foregroundMark x1="18404" y1="92154" x2="18404" y2="92154"/>
                        <a14:foregroundMark x1="58024" y1="93308" x2="58024" y2="93308"/>
                        <a14:foregroundMark x1="75521" y1="92846" x2="75521" y2="92846"/>
                        <a14:foregroundMark x1="75521" y1="92846" x2="70172" y2="92154"/>
                        <a14:foregroundMark x1="58205" y1="93308" x2="59474" y2="91154"/>
                        <a14:foregroundMark x1="37987" y1="93000" x2="30190" y2="92000"/>
                        <a14:foregroundMark x1="29828" y1="4692" x2="29828" y2="4692"/>
                        <a14:foregroundMark x1="65367" y1="34462" x2="65367" y2="34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91" y="0"/>
            <a:ext cx="64432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931699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C4BF3981-736F-4EE1-BE3B-7F79A24B992E}"/>
              </a:ext>
            </a:extLst>
          </p:cNvPr>
          <p:cNvSpPr/>
          <p:nvPr/>
        </p:nvSpPr>
        <p:spPr>
          <a:xfrm>
            <a:off x="7303625" y="428178"/>
            <a:ext cx="4514114" cy="600164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برأيي عندما </a:t>
            </a:r>
            <a:r>
              <a:rPr lang="ar-SA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نشاهد أي أثر يدل على حقبة تاريخية ما وله دلالة علمية معينة يفضل عدم التعرض لها بالتلف أو الأخذ حفاظا على الشواهد والارث التاريخي للوطن </a:t>
            </a:r>
            <a:endParaRPr lang="ar-SA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26" name="Picture 2" descr="أغرب 10 حفريات تم إكتشافها - عالم المعرفة">
            <a:extLst>
              <a:ext uri="{FF2B5EF4-FFF2-40B4-BE49-F238E27FC236}">
                <a16:creationId xmlns:a16="http://schemas.microsoft.com/office/drawing/2014/main" id="{37D12F64-187C-4127-B62E-47FEC0CAF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0231" y="305884"/>
            <a:ext cx="4644695" cy="3479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آثار سعودية تثير الجدل لهذه الأسباب | مجلة سيدتي">
            <a:extLst>
              <a:ext uri="{FF2B5EF4-FFF2-40B4-BE49-F238E27FC236}">
                <a16:creationId xmlns:a16="http://schemas.microsoft.com/office/drawing/2014/main" id="{85446AD1-8513-4F5B-A2E0-DAA8E13821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940" y="2928395"/>
            <a:ext cx="5280328" cy="3577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310958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فوائد ذيل الحصان للشعر">
            <a:hlinkClick r:id="" action="ppaction://media"/>
            <a:extLst>
              <a:ext uri="{FF2B5EF4-FFF2-40B4-BE49-F238E27FC236}">
                <a16:creationId xmlns:a16="http://schemas.microsoft.com/office/drawing/2014/main" id="{ECCA57F8-0777-4A0B-8020-E9DA7BD1B5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7286" y="98473"/>
            <a:ext cx="11704320" cy="6611815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3E7A05E5-E662-488C-9705-ED0B1095BC6D}"/>
              </a:ext>
            </a:extLst>
          </p:cNvPr>
          <p:cNvSpPr/>
          <p:nvPr/>
        </p:nvSpPr>
        <p:spPr>
          <a:xfrm>
            <a:off x="3995353" y="449218"/>
            <a:ext cx="76338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شاهدي فلم عن فوائد ذيل الحصان </a:t>
            </a:r>
          </a:p>
        </p:txBody>
      </p:sp>
    </p:spTree>
    <p:extLst>
      <p:ext uri="{BB962C8B-B14F-4D97-AF65-F5344CB8AC3E}">
        <p14:creationId xmlns:p14="http://schemas.microsoft.com/office/powerpoint/2010/main" val="3126260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B62F4A92-FF70-48B7-8B26-914EA45B03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545"/>
            <a:ext cx="4981575" cy="6686550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BF925F0B-45D1-4FAF-BFD8-DDA9C8497ACC}"/>
              </a:ext>
            </a:extLst>
          </p:cNvPr>
          <p:cNvSpPr/>
          <p:nvPr/>
        </p:nvSpPr>
        <p:spPr>
          <a:xfrm>
            <a:off x="4774248" y="238203"/>
            <a:ext cx="26997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DecoType Naskh Variants" panose="02010400000000000000" pitchFamily="2" charset="-78"/>
              </a:rPr>
              <a:t>جدول التعلم </a:t>
            </a:r>
          </a:p>
        </p:txBody>
      </p:sp>
      <p:graphicFrame>
        <p:nvGraphicFramePr>
          <p:cNvPr id="3" name="جدول 2">
            <a:extLst>
              <a:ext uri="{FF2B5EF4-FFF2-40B4-BE49-F238E27FC236}">
                <a16:creationId xmlns:a16="http://schemas.microsoft.com/office/drawing/2014/main" id="{09410A74-7269-4338-BBA3-70997AF187F8}"/>
              </a:ext>
            </a:extLst>
          </p:cNvPr>
          <p:cNvGraphicFramePr>
            <a:graphicFrameLocks noGrp="1"/>
          </p:cNvGraphicFramePr>
          <p:nvPr/>
        </p:nvGraphicFramePr>
        <p:xfrm>
          <a:off x="1658032" y="1448191"/>
          <a:ext cx="9720000" cy="430104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3240000">
                  <a:extLst>
                    <a:ext uri="{9D8B030D-6E8A-4147-A177-3AD203B41FA5}">
                      <a16:colId xmlns:a16="http://schemas.microsoft.com/office/drawing/2014/main" val="1219041903"/>
                    </a:ext>
                  </a:extLst>
                </a:gridCol>
                <a:gridCol w="3240000">
                  <a:extLst>
                    <a:ext uri="{9D8B030D-6E8A-4147-A177-3AD203B41FA5}">
                      <a16:colId xmlns:a16="http://schemas.microsoft.com/office/drawing/2014/main" val="3092663528"/>
                    </a:ext>
                  </a:extLst>
                </a:gridCol>
                <a:gridCol w="3240000">
                  <a:extLst>
                    <a:ext uri="{9D8B030D-6E8A-4147-A177-3AD203B41FA5}">
                      <a16:colId xmlns:a16="http://schemas.microsoft.com/office/drawing/2014/main" val="79962166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40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A4460D"/>
                          </a:solidFill>
                          <a:cs typeface="DecoType Naskh Variants" panose="02010400000000000000" pitchFamily="2" charset="-78"/>
                        </a:rPr>
                        <a:t>ماذا أعلم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11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0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A4460D"/>
                          </a:solidFill>
                          <a:cs typeface="DecoType Naskh Variants" panose="02010400000000000000" pitchFamily="2" charset="-78"/>
                        </a:rPr>
                        <a:t>ماذا أود أن أتعلم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11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0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A4460D"/>
                          </a:solidFill>
                          <a:cs typeface="DecoType Naskh Variants" panose="02010400000000000000" pitchFamily="2" charset="-78"/>
                        </a:rPr>
                        <a:t>ماذا تعلمت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11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4462108"/>
                  </a:ext>
                </a:extLst>
              </a:tr>
              <a:tr h="3600000">
                <a:tc>
                  <a:txBody>
                    <a:bodyPr/>
                    <a:lstStyle/>
                    <a:p>
                      <a:pPr rtl="1"/>
                      <a:endParaRPr lang="ar-SA" sz="40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40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40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24372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16019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C0EF034B-1C66-4B51-B5FE-7DAEF9B6EE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769"/>
          <a:stretch/>
        </p:blipFill>
        <p:spPr>
          <a:xfrm>
            <a:off x="0" y="0"/>
            <a:ext cx="3229096" cy="3080825"/>
          </a:xfrm>
          <a:prstGeom prst="rect">
            <a:avLst/>
          </a:prstGeom>
        </p:spPr>
      </p:pic>
      <p:cxnSp>
        <p:nvCxnSpPr>
          <p:cNvPr id="4" name="رابط مستقيم 3">
            <a:extLst>
              <a:ext uri="{FF2B5EF4-FFF2-40B4-BE49-F238E27FC236}">
                <a16:creationId xmlns:a16="http://schemas.microsoft.com/office/drawing/2014/main" id="{96393799-F3C3-4D01-B61B-465C10018585}"/>
              </a:ext>
            </a:extLst>
          </p:cNvPr>
          <p:cNvCxnSpPr>
            <a:cxnSpLocks/>
          </p:cNvCxnSpPr>
          <p:nvPr/>
        </p:nvCxnSpPr>
        <p:spPr>
          <a:xfrm>
            <a:off x="534572" y="3094892"/>
            <a:ext cx="0" cy="3516923"/>
          </a:xfrm>
          <a:prstGeom prst="line">
            <a:avLst/>
          </a:prstGeom>
          <a:ln w="76200">
            <a:solidFill>
              <a:srgbClr val="5973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رابط مستقيم 7">
            <a:extLst>
              <a:ext uri="{FF2B5EF4-FFF2-40B4-BE49-F238E27FC236}">
                <a16:creationId xmlns:a16="http://schemas.microsoft.com/office/drawing/2014/main" id="{958D671B-4945-401A-AD70-6F6A7ECCB9D6}"/>
              </a:ext>
            </a:extLst>
          </p:cNvPr>
          <p:cNvCxnSpPr>
            <a:cxnSpLocks/>
          </p:cNvCxnSpPr>
          <p:nvPr/>
        </p:nvCxnSpPr>
        <p:spPr>
          <a:xfrm>
            <a:off x="2897950" y="532231"/>
            <a:ext cx="5303515" cy="2341"/>
          </a:xfrm>
          <a:prstGeom prst="line">
            <a:avLst/>
          </a:prstGeom>
          <a:ln w="76200">
            <a:solidFill>
              <a:srgbClr val="85A1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0E6DF29E-540E-493E-AE5E-2B20901290C5}"/>
              </a:ext>
            </a:extLst>
          </p:cNvPr>
          <p:cNvSpPr/>
          <p:nvPr/>
        </p:nvSpPr>
        <p:spPr>
          <a:xfrm>
            <a:off x="8841427" y="475957"/>
            <a:ext cx="255069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6000" b="1" u="sng" cap="none" spc="0" dirty="0">
                <a:ln w="0">
                  <a:solidFill>
                    <a:schemeClr val="tx1"/>
                  </a:solidFill>
                </a:ln>
                <a:solidFill>
                  <a:srgbClr val="84540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الأهداف</a:t>
            </a:r>
            <a:r>
              <a:rPr lang="ar-SA" sz="6000" b="1" u="sng" cap="none" spc="0" dirty="0">
                <a:ln w="0"/>
                <a:solidFill>
                  <a:srgbClr val="84540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EE6128ED-AC11-434C-8B81-A341DFEFEE5E}"/>
              </a:ext>
            </a:extLst>
          </p:cNvPr>
          <p:cNvSpPr/>
          <p:nvPr/>
        </p:nvSpPr>
        <p:spPr>
          <a:xfrm>
            <a:off x="1006027" y="1795250"/>
            <a:ext cx="11364058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6000" b="1" u="sng" cap="none" spc="0" dirty="0">
                <a:ln w="0"/>
                <a:solidFill>
                  <a:srgbClr val="84540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ar-SA" sz="6000" b="1" u="sng" cap="none" spc="0" dirty="0">
                <a:ln w="0">
                  <a:solidFill>
                    <a:schemeClr val="tx1"/>
                  </a:solidFill>
                </a:ln>
                <a:solidFill>
                  <a:srgbClr val="84540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تحدد وتحلل </a:t>
            </a:r>
            <a:r>
              <a:rPr lang="ar-SA" sz="6000" b="1" cap="none" spc="0" dirty="0">
                <a:ln w="0">
                  <a:solidFill>
                    <a:schemeClr val="tx1"/>
                  </a:solidFill>
                </a:ln>
                <a:solidFill>
                  <a:srgbClr val="92D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خصائص النباتات الوعائية </a:t>
            </a:r>
            <a:r>
              <a:rPr lang="ar-SA" sz="6000" b="1" cap="none" spc="0" dirty="0" err="1">
                <a:ln w="0">
                  <a:solidFill>
                    <a:schemeClr val="tx1"/>
                  </a:solidFill>
                </a:ln>
                <a:solidFill>
                  <a:srgbClr val="92D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اللابذرية</a:t>
            </a:r>
            <a:r>
              <a:rPr lang="ar-SA" sz="6000" b="1" cap="none" spc="0" dirty="0">
                <a:ln w="0">
                  <a:solidFill>
                    <a:schemeClr val="tx1"/>
                  </a:solidFill>
                </a:ln>
                <a:solidFill>
                  <a:srgbClr val="92D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B6FCEB99-606D-43F7-B8E0-1BF1B58F3B52}"/>
              </a:ext>
            </a:extLst>
          </p:cNvPr>
          <p:cNvSpPr/>
          <p:nvPr/>
        </p:nvSpPr>
        <p:spPr>
          <a:xfrm>
            <a:off x="619346" y="4037872"/>
            <a:ext cx="11750739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6000" b="1" u="sng" cap="none" spc="0" dirty="0">
                <a:ln w="0"/>
                <a:solidFill>
                  <a:srgbClr val="84540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ar-SA" sz="6000" b="1" u="sng" cap="none" spc="0" dirty="0">
                <a:ln w="0">
                  <a:solidFill>
                    <a:schemeClr val="tx1"/>
                  </a:solidFill>
                </a:ln>
                <a:solidFill>
                  <a:srgbClr val="84540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تقارن </a:t>
            </a:r>
            <a:r>
              <a:rPr lang="ar-SA" sz="6000" b="1" cap="none" spc="0" dirty="0">
                <a:ln w="0">
                  <a:solidFill>
                    <a:schemeClr val="tx1"/>
                  </a:solidFill>
                </a:ln>
                <a:solidFill>
                  <a:srgbClr val="92D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بين خصائص الحزازيات </a:t>
            </a:r>
            <a:r>
              <a:rPr lang="ar-SA" sz="6000" b="1" cap="none" spc="0" dirty="0" err="1">
                <a:ln w="0">
                  <a:solidFill>
                    <a:schemeClr val="tx1"/>
                  </a:solidFill>
                </a:ln>
                <a:solidFill>
                  <a:srgbClr val="92D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الصولجانية</a:t>
            </a:r>
            <a:r>
              <a:rPr lang="ar-SA" sz="6000" b="1" cap="none" spc="0" dirty="0">
                <a:ln w="0">
                  <a:solidFill>
                    <a:schemeClr val="tx1"/>
                  </a:solidFill>
                </a:ln>
                <a:solidFill>
                  <a:srgbClr val="92D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6000" b="1" cap="none" spc="0" dirty="0" err="1">
                <a:ln w="0">
                  <a:solidFill>
                    <a:schemeClr val="tx1"/>
                  </a:solidFill>
                </a:ln>
                <a:solidFill>
                  <a:srgbClr val="92D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والخنشاريات</a:t>
            </a:r>
            <a:r>
              <a:rPr lang="ar-SA" sz="6000" b="1" cap="none" spc="0" dirty="0">
                <a:ln w="0">
                  <a:solidFill>
                    <a:schemeClr val="tx1"/>
                  </a:solidFill>
                </a:ln>
                <a:solidFill>
                  <a:srgbClr val="92D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616744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جدول 2">
            <a:extLst>
              <a:ext uri="{FF2B5EF4-FFF2-40B4-BE49-F238E27FC236}">
                <a16:creationId xmlns:a16="http://schemas.microsoft.com/office/drawing/2014/main" id="{89E5540A-22AD-4251-A308-F9C244104D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9996840"/>
              </p:ext>
            </p:extLst>
          </p:nvPr>
        </p:nvGraphicFramePr>
        <p:xfrm>
          <a:off x="2377348" y="2158604"/>
          <a:ext cx="9576000" cy="448056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6408000">
                  <a:extLst>
                    <a:ext uri="{9D8B030D-6E8A-4147-A177-3AD203B41FA5}">
                      <a16:colId xmlns:a16="http://schemas.microsoft.com/office/drawing/2014/main" val="3630228196"/>
                    </a:ext>
                  </a:extLst>
                </a:gridCol>
                <a:gridCol w="1471059">
                  <a:extLst>
                    <a:ext uri="{9D8B030D-6E8A-4147-A177-3AD203B41FA5}">
                      <a16:colId xmlns:a16="http://schemas.microsoft.com/office/drawing/2014/main" val="3540906791"/>
                    </a:ext>
                  </a:extLst>
                </a:gridCol>
                <a:gridCol w="1696941">
                  <a:extLst>
                    <a:ext uri="{9D8B030D-6E8A-4147-A177-3AD203B41FA5}">
                      <a16:colId xmlns:a16="http://schemas.microsoft.com/office/drawing/2014/main" val="735911381"/>
                    </a:ext>
                  </a:extLst>
                </a:gridCol>
              </a:tblGrid>
              <a:tr h="147322">
                <a:tc>
                  <a:txBody>
                    <a:bodyPr/>
                    <a:lstStyle/>
                    <a:p>
                      <a:pPr algn="ctr" rtl="1"/>
                      <a:r>
                        <a:rPr lang="ar-SA" sz="3600" dirty="0">
                          <a:solidFill>
                            <a:schemeClr val="tx1"/>
                          </a:solidFill>
                        </a:rPr>
                        <a:t>العبارة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dirty="0">
                          <a:solidFill>
                            <a:schemeClr val="tx1"/>
                          </a:solidFill>
                        </a:rPr>
                        <a:t>صح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dirty="0">
                          <a:solidFill>
                            <a:schemeClr val="tx1"/>
                          </a:solidFill>
                        </a:rPr>
                        <a:t>خطا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07659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sz="3600" dirty="0">
                          <a:solidFill>
                            <a:schemeClr val="tx1"/>
                          </a:solidFill>
                        </a:rPr>
                        <a:t>تحتوي على حزم وعائية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dirty="0">
                          <a:solidFill>
                            <a:schemeClr val="tx1"/>
                          </a:solidFill>
                        </a:rPr>
                        <a:t>نعم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3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60351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sz="3600" dirty="0">
                          <a:solidFill>
                            <a:schemeClr val="tx1"/>
                          </a:solidFill>
                        </a:rPr>
                        <a:t>أشجار ضخمة وكبيرة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3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dirty="0">
                          <a:solidFill>
                            <a:schemeClr val="tx1"/>
                          </a:solidFill>
                        </a:rPr>
                        <a:t>نعم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07391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600" dirty="0">
                          <a:solidFill>
                            <a:schemeClr val="tx1"/>
                          </a:solidFill>
                        </a:rPr>
                        <a:t>لها طورين في حياتها بوغي ومشيجي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dirty="0">
                          <a:solidFill>
                            <a:schemeClr val="tx1"/>
                          </a:solidFill>
                        </a:rPr>
                        <a:t>نعم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3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35536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sz="3600" dirty="0">
                          <a:solidFill>
                            <a:schemeClr val="tx1"/>
                          </a:solidFill>
                        </a:rPr>
                        <a:t>لبعضها حوامل بوغيه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dirty="0">
                          <a:solidFill>
                            <a:schemeClr val="tx1"/>
                          </a:solidFill>
                        </a:rPr>
                        <a:t>نعم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3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38161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sz="3600" dirty="0">
                          <a:solidFill>
                            <a:schemeClr val="tx1"/>
                          </a:solidFill>
                        </a:rPr>
                        <a:t>تتكاثر بالبذور التي تنتشر بواسطة الرياح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3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dirty="0">
                          <a:solidFill>
                            <a:schemeClr val="tx1"/>
                          </a:solidFill>
                        </a:rPr>
                        <a:t>نعم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56513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600" dirty="0">
                          <a:solidFill>
                            <a:schemeClr val="tx1"/>
                          </a:solidFill>
                        </a:rPr>
                        <a:t>طولها لا يتجاوز الـ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30 cm </a:t>
                      </a:r>
                      <a:endParaRPr lang="ar-SA" sz="3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dirty="0">
                          <a:solidFill>
                            <a:schemeClr val="tx1"/>
                          </a:solidFill>
                        </a:rPr>
                        <a:t>نعم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3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1450095"/>
                  </a:ext>
                </a:extLst>
              </a:tr>
            </a:tbl>
          </a:graphicData>
        </a:graphic>
      </p:graphicFrame>
      <p:sp>
        <p:nvSpPr>
          <p:cNvPr id="4" name="مستطيل 3">
            <a:extLst>
              <a:ext uri="{FF2B5EF4-FFF2-40B4-BE49-F238E27FC236}">
                <a16:creationId xmlns:a16="http://schemas.microsoft.com/office/drawing/2014/main" id="{65DD4619-BB4F-478B-BAE0-52E1A9A8E514}"/>
              </a:ext>
            </a:extLst>
          </p:cNvPr>
          <p:cNvSpPr/>
          <p:nvPr/>
        </p:nvSpPr>
        <p:spPr>
          <a:xfrm>
            <a:off x="296527" y="126239"/>
            <a:ext cx="11714696" cy="1938992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اقرئي في كتابكِ عن (تنوع النباتات الوعائية </a:t>
            </a:r>
            <a:r>
              <a:rPr lang="ar-SA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اللابذرية</a:t>
            </a:r>
            <a:r>
              <a:rPr lang="ar-S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 ثم ضعي كلمة نعم في خانة صح اذا كانت العبارة تدل على خاصية من خصائص النباتات الوعائية </a:t>
            </a:r>
            <a:r>
              <a:rPr lang="ar-SA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اللابذرية</a:t>
            </a:r>
            <a:r>
              <a:rPr lang="ar-S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او في خانة خطأ اذا كانت لا تعبر عن ذلك </a:t>
            </a:r>
          </a:p>
        </p:txBody>
      </p:sp>
      <p:pic>
        <p:nvPicPr>
          <p:cNvPr id="1026" name="Picture 2" descr="The Green Machine">
            <a:extLst>
              <a:ext uri="{FF2B5EF4-FFF2-40B4-BE49-F238E27FC236}">
                <a16:creationId xmlns:a16="http://schemas.microsoft.com/office/drawing/2014/main" id="{CCFC7863-1C73-4BF0-A78F-0AE3A84EBC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21" y="2238374"/>
            <a:ext cx="1914525" cy="440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77DEB59F-1D01-497D-B11E-4F894C266EFC}"/>
              </a:ext>
            </a:extLst>
          </p:cNvPr>
          <p:cNvSpPr/>
          <p:nvPr/>
        </p:nvSpPr>
        <p:spPr>
          <a:xfrm>
            <a:off x="4294208" y="2858945"/>
            <a:ext cx="1030146" cy="5237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2597F9C9-64E3-46F8-B833-8D0B29F8B9E5}"/>
              </a:ext>
            </a:extLst>
          </p:cNvPr>
          <p:cNvSpPr/>
          <p:nvPr/>
        </p:nvSpPr>
        <p:spPr>
          <a:xfrm>
            <a:off x="2652532" y="3497481"/>
            <a:ext cx="1030146" cy="5237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B8AA79E3-F2A2-4639-941F-1C1C0EFB1652}"/>
              </a:ext>
            </a:extLst>
          </p:cNvPr>
          <p:cNvSpPr/>
          <p:nvPr/>
        </p:nvSpPr>
        <p:spPr>
          <a:xfrm>
            <a:off x="4294208" y="4137006"/>
            <a:ext cx="1030146" cy="5237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64154DD3-C6C5-4232-B512-2309F0841DC4}"/>
              </a:ext>
            </a:extLst>
          </p:cNvPr>
          <p:cNvSpPr/>
          <p:nvPr/>
        </p:nvSpPr>
        <p:spPr>
          <a:xfrm>
            <a:off x="4294208" y="4777284"/>
            <a:ext cx="1030146" cy="5237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F4D18DDB-0A7A-4BF5-BC89-919568E47C59}"/>
              </a:ext>
            </a:extLst>
          </p:cNvPr>
          <p:cNvSpPr/>
          <p:nvPr/>
        </p:nvSpPr>
        <p:spPr>
          <a:xfrm>
            <a:off x="2652532" y="5453604"/>
            <a:ext cx="1030146" cy="5237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829DA36E-C6A9-450A-BB4D-C9F21A5DB8E5}"/>
              </a:ext>
            </a:extLst>
          </p:cNvPr>
          <p:cNvSpPr/>
          <p:nvPr/>
        </p:nvSpPr>
        <p:spPr>
          <a:xfrm>
            <a:off x="4294208" y="6065615"/>
            <a:ext cx="1030146" cy="5237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6376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10" grpId="0" animBg="1"/>
      <p:bldP spid="12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>
            <a:extLst>
              <a:ext uri="{FF2B5EF4-FFF2-40B4-BE49-F238E27FC236}">
                <a16:creationId xmlns:a16="http://schemas.microsoft.com/office/drawing/2014/main" id="{DD197851-D638-4A08-9E56-E35F5E860DCA}"/>
              </a:ext>
            </a:extLst>
          </p:cNvPr>
          <p:cNvSpPr/>
          <p:nvPr/>
        </p:nvSpPr>
        <p:spPr>
          <a:xfrm>
            <a:off x="1484285" y="180778"/>
            <a:ext cx="9049273" cy="92333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أهم خصائص النباتات الوعائية </a:t>
            </a:r>
            <a:r>
              <a:rPr lang="ar-SA" sz="54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اللابذرية</a:t>
            </a:r>
            <a:r>
              <a:rPr lang="ar-SA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85F0D47F-CFBE-4DE7-A43D-19ACF0081E83}"/>
              </a:ext>
            </a:extLst>
          </p:cNvPr>
          <p:cNvSpPr/>
          <p:nvPr/>
        </p:nvSpPr>
        <p:spPr>
          <a:xfrm>
            <a:off x="6442151" y="1398889"/>
            <a:ext cx="5307864" cy="92333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1ـ لها أنسجة وعائية 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432B680D-DFF2-4375-80E1-DDD4B0F00B79}"/>
              </a:ext>
            </a:extLst>
          </p:cNvPr>
          <p:cNvSpPr/>
          <p:nvPr/>
        </p:nvSpPr>
        <p:spPr>
          <a:xfrm>
            <a:off x="358911" y="1398889"/>
            <a:ext cx="5601213" cy="92333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2ـ طولها أقل من </a:t>
            </a:r>
            <a:r>
              <a:rPr lang="en-US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30cm</a:t>
            </a:r>
            <a:endParaRPr lang="ar-SA" sz="54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38DB87EF-5A7C-441C-86D7-69D0B8C71D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2151" y="2496409"/>
            <a:ext cx="5307864" cy="4030999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0D739F67-AD88-43FB-B148-E14468B3AD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586" y="2496410"/>
            <a:ext cx="5307863" cy="4098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324828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1319</Words>
  <Application>Microsoft Office PowerPoint</Application>
  <PresentationFormat>شاشة عريضة</PresentationFormat>
  <Paragraphs>232</Paragraphs>
  <Slides>54</Slides>
  <Notes>0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54</vt:i4>
      </vt:variant>
    </vt:vector>
  </HeadingPairs>
  <TitlesOfParts>
    <vt:vector size="60" baseType="lpstr">
      <vt:lpstr>AlHor</vt:lpstr>
      <vt:lpstr>Arial</vt:lpstr>
      <vt:lpstr>Calibri</vt:lpstr>
      <vt:lpstr>Calibri Light</vt:lpstr>
      <vt:lpstr>DecoType Naskh Variants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ريحانة العامر</dc:creator>
  <cp:lastModifiedBy>User129</cp:lastModifiedBy>
  <cp:revision>114</cp:revision>
  <dcterms:created xsi:type="dcterms:W3CDTF">2018-03-03T16:45:08Z</dcterms:created>
  <dcterms:modified xsi:type="dcterms:W3CDTF">2020-09-05T15:20:02Z</dcterms:modified>
</cp:coreProperties>
</file>