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1" r:id="rId7"/>
    <p:sldId id="266" r:id="rId8"/>
    <p:sldId id="270" r:id="rId9"/>
    <p:sldId id="264" r:id="rId10"/>
    <p:sldId id="265" r:id="rId11"/>
    <p:sldId id="268" r:id="rId12"/>
    <p:sldId id="267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4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69" r:id="rId34"/>
    <p:sldId id="293" r:id="rId35"/>
    <p:sldId id="294" r:id="rId36"/>
    <p:sldId id="295" r:id="rId37"/>
    <p:sldId id="297" r:id="rId38"/>
    <p:sldId id="296" r:id="rId39"/>
    <p:sldId id="298" r:id="rId40"/>
    <p:sldId id="299" r:id="rId4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EFEF"/>
    <a:srgbClr val="FFFFA3"/>
    <a:srgbClr val="B3E5FC"/>
    <a:srgbClr val="44DC8C"/>
    <a:srgbClr val="F8CBAD"/>
    <a:srgbClr val="81E7B2"/>
    <a:srgbClr val="F2AF82"/>
    <a:srgbClr val="B4DE86"/>
    <a:srgbClr val="EA7C30"/>
    <a:srgbClr val="AFD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4AAB25-656B-429A-9CEC-57C4E854EAD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38EA744A-5007-4B01-A8B7-A203A1FCBFE6}">
      <dgm:prSet phldrT="[نص]"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 dirty="0">
              <a:solidFill>
                <a:sysClr val="windowText" lastClr="000000"/>
              </a:solidFill>
            </a:rPr>
            <a:t>لها أربع أرجل </a:t>
          </a:r>
        </a:p>
      </dgm:t>
    </dgm:pt>
    <dgm:pt modelId="{684A8D9D-66D2-4F30-890E-A1811D3C7D4E}" type="parTrans" cxnId="{8DA6ACED-1853-4B98-87EA-779E4E0B84AC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D8146A66-9851-463D-A5E2-CAC247503AD4}" type="sibTrans" cxnId="{8DA6ACED-1853-4B98-87EA-779E4E0B84AC}">
      <dgm:prSet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>
              <a:solidFill>
                <a:sysClr val="windowText" lastClr="000000"/>
              </a:solidFill>
            </a:rPr>
            <a:t>لها يرقات مائية </a:t>
          </a:r>
          <a:endParaRPr lang="ar-SA" b="1" dirty="0">
            <a:solidFill>
              <a:sysClr val="windowText" lastClr="000000"/>
            </a:solidFill>
          </a:endParaRPr>
        </a:p>
      </dgm:t>
    </dgm:pt>
    <dgm:pt modelId="{07F7789E-847C-4F7C-B090-83930F2F67A1}">
      <dgm:prSet phldrT="[نص]" phldr="1"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2417226F-D1C4-4D4E-BE90-EB7E9062D06F}" type="parTrans" cxnId="{2DEE4F02-F6F8-4455-A79F-685580519FBC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E40A4B2D-3C1C-4957-BE29-5DF6F4FA4DC7}" type="sibTrans" cxnId="{2DEE4F02-F6F8-4455-A79F-685580519FBC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781985E2-F0BA-4916-8EFA-0052CAFD98B6}">
      <dgm:prSet phldrT="[نص]"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>
              <a:solidFill>
                <a:sysClr val="windowText" lastClr="000000"/>
              </a:solidFill>
            </a:rPr>
            <a:t>اهم خصائص البرمائيات </a:t>
          </a:r>
          <a:endParaRPr lang="ar-SA" b="1" dirty="0">
            <a:solidFill>
              <a:sysClr val="windowText" lastClr="000000"/>
            </a:solidFill>
          </a:endParaRPr>
        </a:p>
      </dgm:t>
    </dgm:pt>
    <dgm:pt modelId="{05B4CEB3-1324-499E-83A6-F3B4D1C84610}" type="parTrans" cxnId="{1BEC4F05-B33B-4238-9B43-6CB4F24D9C71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7416036C-52DC-4C35-B387-67124FD61FDD}" type="sibTrans" cxnId="{1BEC4F05-B33B-4238-9B43-6CB4F24D9C71}">
      <dgm:prSet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>
              <a:solidFill>
                <a:sysClr val="windowText" lastClr="000000"/>
              </a:solidFill>
            </a:rPr>
            <a:t>جلد رطب دون قشور</a:t>
          </a:r>
          <a:endParaRPr lang="ar-SA" b="1" dirty="0">
            <a:solidFill>
              <a:sysClr val="windowText" lastClr="000000"/>
            </a:solidFill>
          </a:endParaRPr>
        </a:p>
      </dgm:t>
    </dgm:pt>
    <dgm:pt modelId="{274752B0-8BC2-4903-8E20-6C292497E6F2}">
      <dgm:prSet phldrT="[نص]" phldr="1"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7FFA8E7C-A42E-4721-B794-BAB8F6CD0647}" type="parTrans" cxnId="{A0C42C57-BD25-476B-8542-5F328B48FFF9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5A5687DA-E450-4F41-9AB4-4B8055849B5C}" type="sibTrans" cxnId="{A0C42C57-BD25-476B-8542-5F328B48FFF9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67879919-A37E-42A9-B20C-88FCC0687E3B}">
      <dgm:prSet phldrT="[نص]"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>
              <a:solidFill>
                <a:sysClr val="windowText" lastClr="000000"/>
              </a:solidFill>
            </a:rPr>
            <a:t>يتم تبادل الغازات عبر الجلد والرئات </a:t>
          </a:r>
          <a:endParaRPr lang="ar-SA" b="1" dirty="0">
            <a:solidFill>
              <a:sysClr val="windowText" lastClr="000000"/>
            </a:solidFill>
          </a:endParaRPr>
        </a:p>
      </dgm:t>
    </dgm:pt>
    <dgm:pt modelId="{60208FB4-10A5-4AAD-8F8A-8F3A244FDCB6}" type="parTrans" cxnId="{FC772C55-EC27-43AA-ABC0-9A1448D075D4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9CDC921C-6CAD-4DF1-86E5-CFE8489D77D6}" type="sibTrans" cxnId="{FC772C55-EC27-43AA-ABC0-9A1448D075D4}">
      <dgm:prSet/>
      <dgm:spPr>
        <a:ln w="38100">
          <a:solidFill>
            <a:schemeClr val="tx1"/>
          </a:solidFill>
        </a:ln>
        <a:effectLst>
          <a:outerShdw blurRad="50800" dist="127000" algn="l" rotWithShape="0">
            <a:prstClr val="black">
              <a:alpha val="40000"/>
            </a:prstClr>
          </a:outerShdw>
        </a:effectLst>
      </dgm:spPr>
      <dgm:t>
        <a:bodyPr/>
        <a:lstStyle/>
        <a:p>
          <a:pPr rtl="1"/>
          <a:r>
            <a:rPr lang="ar-SA" b="1">
              <a:solidFill>
                <a:sysClr val="windowText" lastClr="000000"/>
              </a:solidFill>
            </a:rPr>
            <a:t>لها دورة دموية مزدوجة </a:t>
          </a:r>
          <a:endParaRPr lang="ar-SA" b="1" dirty="0">
            <a:solidFill>
              <a:sysClr val="windowText" lastClr="000000"/>
            </a:solidFill>
          </a:endParaRPr>
        </a:p>
      </dgm:t>
    </dgm:pt>
    <dgm:pt modelId="{F9542FBC-6B2B-4872-AD9A-818778AE8C23}">
      <dgm:prSet phldrT="[نص]" phldr="1"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808AE41F-7BB3-4126-BFA5-88C57F61E43A}" type="parTrans" cxnId="{355FE5CB-FFA5-4F46-83D1-F5BCFBF8EEE0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9D38A490-3F7F-4940-86C2-BDC2656F33EA}" type="sibTrans" cxnId="{355FE5CB-FFA5-4F46-83D1-F5BCFBF8EEE0}">
      <dgm:prSet/>
      <dgm:spPr/>
      <dgm:t>
        <a:bodyPr/>
        <a:lstStyle/>
        <a:p>
          <a:pPr rtl="1"/>
          <a:endParaRPr lang="ar-SA">
            <a:solidFill>
              <a:sysClr val="windowText" lastClr="000000"/>
            </a:solidFill>
          </a:endParaRPr>
        </a:p>
      </dgm:t>
    </dgm:pt>
    <dgm:pt modelId="{7E13687A-D04F-4EC7-85EF-CEF4B8E34CEA}" type="pres">
      <dgm:prSet presAssocID="{8F4AAB25-656B-429A-9CEC-57C4E854EAD6}" presName="Name0" presStyleCnt="0">
        <dgm:presLayoutVars>
          <dgm:chMax/>
          <dgm:chPref/>
          <dgm:dir/>
          <dgm:animLvl val="lvl"/>
        </dgm:presLayoutVars>
      </dgm:prSet>
      <dgm:spPr/>
    </dgm:pt>
    <dgm:pt modelId="{00F264C2-338A-452C-8A9B-DFBD12E277F3}" type="pres">
      <dgm:prSet presAssocID="{38EA744A-5007-4B01-A8B7-A203A1FCBFE6}" presName="composite" presStyleCnt="0"/>
      <dgm:spPr/>
    </dgm:pt>
    <dgm:pt modelId="{460D598A-865A-4277-9E9C-E251E1FF98C9}" type="pres">
      <dgm:prSet presAssocID="{38EA744A-5007-4B01-A8B7-A203A1FCBFE6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8769A457-4F7E-4C6B-9575-C2F97D34C496}" type="pres">
      <dgm:prSet presAssocID="{38EA744A-5007-4B01-A8B7-A203A1FCBFE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189E6455-D36E-4C3A-B19E-5CC20D026FC8}" type="pres">
      <dgm:prSet presAssocID="{38EA744A-5007-4B01-A8B7-A203A1FCBFE6}" presName="BalanceSpacing" presStyleCnt="0"/>
      <dgm:spPr/>
    </dgm:pt>
    <dgm:pt modelId="{F16E7B8E-4A61-496E-B546-36EF147D4BE7}" type="pres">
      <dgm:prSet presAssocID="{38EA744A-5007-4B01-A8B7-A203A1FCBFE6}" presName="BalanceSpacing1" presStyleCnt="0"/>
      <dgm:spPr/>
    </dgm:pt>
    <dgm:pt modelId="{431B7207-F3D1-4B30-AE99-CDDAD5856DE5}" type="pres">
      <dgm:prSet presAssocID="{D8146A66-9851-463D-A5E2-CAC247503AD4}" presName="Accent1Text" presStyleLbl="node1" presStyleIdx="1" presStyleCnt="6"/>
      <dgm:spPr/>
    </dgm:pt>
    <dgm:pt modelId="{1BD949BE-E358-4B87-A806-FB3E7C3FA34D}" type="pres">
      <dgm:prSet presAssocID="{D8146A66-9851-463D-A5E2-CAC247503AD4}" presName="spaceBetweenRectangles" presStyleCnt="0"/>
      <dgm:spPr/>
    </dgm:pt>
    <dgm:pt modelId="{C3155ECB-C8E0-4F16-8A7F-28A592397CE9}" type="pres">
      <dgm:prSet presAssocID="{781985E2-F0BA-4916-8EFA-0052CAFD98B6}" presName="composite" presStyleCnt="0"/>
      <dgm:spPr/>
    </dgm:pt>
    <dgm:pt modelId="{51265D04-3BB7-451C-860F-DC0ED5CBE291}" type="pres">
      <dgm:prSet presAssocID="{781985E2-F0BA-4916-8EFA-0052CAFD98B6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E23DAD8D-F768-46D7-87CB-C7C329EDFA71}" type="pres">
      <dgm:prSet presAssocID="{781985E2-F0BA-4916-8EFA-0052CAFD98B6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5500622-C6F3-44E8-99B7-E86D620B77D0}" type="pres">
      <dgm:prSet presAssocID="{781985E2-F0BA-4916-8EFA-0052CAFD98B6}" presName="BalanceSpacing" presStyleCnt="0"/>
      <dgm:spPr/>
    </dgm:pt>
    <dgm:pt modelId="{01EBDA1F-E217-42B7-A6AF-BF78E12AFE11}" type="pres">
      <dgm:prSet presAssocID="{781985E2-F0BA-4916-8EFA-0052CAFD98B6}" presName="BalanceSpacing1" presStyleCnt="0"/>
      <dgm:spPr/>
    </dgm:pt>
    <dgm:pt modelId="{3F6EC90B-CD77-4C7F-9814-28A82D77F7DF}" type="pres">
      <dgm:prSet presAssocID="{7416036C-52DC-4C35-B387-67124FD61FDD}" presName="Accent1Text" presStyleLbl="node1" presStyleIdx="3" presStyleCnt="6"/>
      <dgm:spPr/>
    </dgm:pt>
    <dgm:pt modelId="{A55B6656-DC48-40EE-BA66-1F246D8B14A7}" type="pres">
      <dgm:prSet presAssocID="{7416036C-52DC-4C35-B387-67124FD61FDD}" presName="spaceBetweenRectangles" presStyleCnt="0"/>
      <dgm:spPr/>
    </dgm:pt>
    <dgm:pt modelId="{2F980065-1ABA-4DF7-B906-5321B69B6286}" type="pres">
      <dgm:prSet presAssocID="{67879919-A37E-42A9-B20C-88FCC0687E3B}" presName="composite" presStyleCnt="0"/>
      <dgm:spPr/>
    </dgm:pt>
    <dgm:pt modelId="{D94D9E10-0DB2-442E-9B9C-65658E892679}" type="pres">
      <dgm:prSet presAssocID="{67879919-A37E-42A9-B20C-88FCC0687E3B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8EB03CEE-6DF9-42B8-BD2B-D449FA1DBB7F}" type="pres">
      <dgm:prSet presAssocID="{67879919-A37E-42A9-B20C-88FCC0687E3B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1F2D10B0-6414-49D4-BA82-159284CEDFEA}" type="pres">
      <dgm:prSet presAssocID="{67879919-A37E-42A9-B20C-88FCC0687E3B}" presName="BalanceSpacing" presStyleCnt="0"/>
      <dgm:spPr/>
    </dgm:pt>
    <dgm:pt modelId="{1A83D6EB-2CA6-44B8-8C29-E5CB5C22587B}" type="pres">
      <dgm:prSet presAssocID="{67879919-A37E-42A9-B20C-88FCC0687E3B}" presName="BalanceSpacing1" presStyleCnt="0"/>
      <dgm:spPr/>
    </dgm:pt>
    <dgm:pt modelId="{060C354B-9240-4453-848D-CFBFE131AAD0}" type="pres">
      <dgm:prSet presAssocID="{9CDC921C-6CAD-4DF1-86E5-CFE8489D77D6}" presName="Accent1Text" presStyleLbl="node1" presStyleIdx="5" presStyleCnt="6"/>
      <dgm:spPr/>
    </dgm:pt>
  </dgm:ptLst>
  <dgm:cxnLst>
    <dgm:cxn modelId="{2DEE4F02-F6F8-4455-A79F-685580519FBC}" srcId="{38EA744A-5007-4B01-A8B7-A203A1FCBFE6}" destId="{07F7789E-847C-4F7C-B090-83930F2F67A1}" srcOrd="0" destOrd="0" parTransId="{2417226F-D1C4-4D4E-BE90-EB7E9062D06F}" sibTransId="{E40A4B2D-3C1C-4957-BE29-5DF6F4FA4DC7}"/>
    <dgm:cxn modelId="{1BEC4F05-B33B-4238-9B43-6CB4F24D9C71}" srcId="{8F4AAB25-656B-429A-9CEC-57C4E854EAD6}" destId="{781985E2-F0BA-4916-8EFA-0052CAFD98B6}" srcOrd="1" destOrd="0" parTransId="{05B4CEB3-1324-499E-83A6-F3B4D1C84610}" sibTransId="{7416036C-52DC-4C35-B387-67124FD61FDD}"/>
    <dgm:cxn modelId="{2BCC5415-0BE1-4E9C-AEFC-3C83511FAD70}" type="presOf" srcId="{38EA744A-5007-4B01-A8B7-A203A1FCBFE6}" destId="{460D598A-865A-4277-9E9C-E251E1FF98C9}" srcOrd="0" destOrd="0" presId="urn:microsoft.com/office/officeart/2008/layout/AlternatingHexagons"/>
    <dgm:cxn modelId="{8227FC27-62F7-4F3B-A275-8AD7373445CF}" type="presOf" srcId="{F9542FBC-6B2B-4872-AD9A-818778AE8C23}" destId="{8EB03CEE-6DF9-42B8-BD2B-D449FA1DBB7F}" srcOrd="0" destOrd="0" presId="urn:microsoft.com/office/officeart/2008/layout/AlternatingHexagons"/>
    <dgm:cxn modelId="{11907539-35AE-4877-A910-01095CB740B1}" type="presOf" srcId="{07F7789E-847C-4F7C-B090-83930F2F67A1}" destId="{8769A457-4F7E-4C6B-9575-C2F97D34C496}" srcOrd="0" destOrd="0" presId="urn:microsoft.com/office/officeart/2008/layout/AlternatingHexagons"/>
    <dgm:cxn modelId="{16829542-D333-48B6-8189-A06C38F059D4}" type="presOf" srcId="{8F4AAB25-656B-429A-9CEC-57C4E854EAD6}" destId="{7E13687A-D04F-4EC7-85EF-CEF4B8E34CEA}" srcOrd="0" destOrd="0" presId="urn:microsoft.com/office/officeart/2008/layout/AlternatingHexagons"/>
    <dgm:cxn modelId="{58F9D070-9FA1-4CDE-99B8-D8457B01AFD8}" type="presOf" srcId="{9CDC921C-6CAD-4DF1-86E5-CFE8489D77D6}" destId="{060C354B-9240-4453-848D-CFBFE131AAD0}" srcOrd="0" destOrd="0" presId="urn:microsoft.com/office/officeart/2008/layout/AlternatingHexagons"/>
    <dgm:cxn modelId="{FC772C55-EC27-43AA-ABC0-9A1448D075D4}" srcId="{8F4AAB25-656B-429A-9CEC-57C4E854EAD6}" destId="{67879919-A37E-42A9-B20C-88FCC0687E3B}" srcOrd="2" destOrd="0" parTransId="{60208FB4-10A5-4AAD-8F8A-8F3A244FDCB6}" sibTransId="{9CDC921C-6CAD-4DF1-86E5-CFE8489D77D6}"/>
    <dgm:cxn modelId="{A0C42C57-BD25-476B-8542-5F328B48FFF9}" srcId="{781985E2-F0BA-4916-8EFA-0052CAFD98B6}" destId="{274752B0-8BC2-4903-8E20-6C292497E6F2}" srcOrd="0" destOrd="0" parTransId="{7FFA8E7C-A42E-4721-B794-BAB8F6CD0647}" sibTransId="{5A5687DA-E450-4F41-9AB4-4B8055849B5C}"/>
    <dgm:cxn modelId="{F318E877-5386-4595-9DC7-83FCAF8B3AB1}" type="presOf" srcId="{781985E2-F0BA-4916-8EFA-0052CAFD98B6}" destId="{51265D04-3BB7-451C-860F-DC0ED5CBE291}" srcOrd="0" destOrd="0" presId="urn:microsoft.com/office/officeart/2008/layout/AlternatingHexagons"/>
    <dgm:cxn modelId="{3F7647A7-50DC-4685-A8A9-086B0FD39B54}" type="presOf" srcId="{7416036C-52DC-4C35-B387-67124FD61FDD}" destId="{3F6EC90B-CD77-4C7F-9814-28A82D77F7DF}" srcOrd="0" destOrd="0" presId="urn:microsoft.com/office/officeart/2008/layout/AlternatingHexagons"/>
    <dgm:cxn modelId="{67E211BB-1474-4CBB-B316-6952BE817EB2}" type="presOf" srcId="{67879919-A37E-42A9-B20C-88FCC0687E3B}" destId="{D94D9E10-0DB2-442E-9B9C-65658E892679}" srcOrd="0" destOrd="0" presId="urn:microsoft.com/office/officeart/2008/layout/AlternatingHexagons"/>
    <dgm:cxn modelId="{355FE5CB-FFA5-4F46-83D1-F5BCFBF8EEE0}" srcId="{67879919-A37E-42A9-B20C-88FCC0687E3B}" destId="{F9542FBC-6B2B-4872-AD9A-818778AE8C23}" srcOrd="0" destOrd="0" parTransId="{808AE41F-7BB3-4126-BFA5-88C57F61E43A}" sibTransId="{9D38A490-3F7F-4940-86C2-BDC2656F33EA}"/>
    <dgm:cxn modelId="{5B5968D0-A795-42E3-A177-C5EF2D7E7DA2}" type="presOf" srcId="{274752B0-8BC2-4903-8E20-6C292497E6F2}" destId="{E23DAD8D-F768-46D7-87CB-C7C329EDFA71}" srcOrd="0" destOrd="0" presId="urn:microsoft.com/office/officeart/2008/layout/AlternatingHexagons"/>
    <dgm:cxn modelId="{A12E0DE9-D858-4C96-A0D7-56CFFDFCE3D6}" type="presOf" srcId="{D8146A66-9851-463D-A5E2-CAC247503AD4}" destId="{431B7207-F3D1-4B30-AE99-CDDAD5856DE5}" srcOrd="0" destOrd="0" presId="urn:microsoft.com/office/officeart/2008/layout/AlternatingHexagons"/>
    <dgm:cxn modelId="{8DA6ACED-1853-4B98-87EA-779E4E0B84AC}" srcId="{8F4AAB25-656B-429A-9CEC-57C4E854EAD6}" destId="{38EA744A-5007-4B01-A8B7-A203A1FCBFE6}" srcOrd="0" destOrd="0" parTransId="{684A8D9D-66D2-4F30-890E-A1811D3C7D4E}" sibTransId="{D8146A66-9851-463D-A5E2-CAC247503AD4}"/>
    <dgm:cxn modelId="{1F8C4090-F642-4C08-917E-569BB7C7F1C4}" type="presParOf" srcId="{7E13687A-D04F-4EC7-85EF-CEF4B8E34CEA}" destId="{00F264C2-338A-452C-8A9B-DFBD12E277F3}" srcOrd="0" destOrd="0" presId="urn:microsoft.com/office/officeart/2008/layout/AlternatingHexagons"/>
    <dgm:cxn modelId="{E8A8BCE6-E5FC-4D94-A663-FB177626951C}" type="presParOf" srcId="{00F264C2-338A-452C-8A9B-DFBD12E277F3}" destId="{460D598A-865A-4277-9E9C-E251E1FF98C9}" srcOrd="0" destOrd="0" presId="urn:microsoft.com/office/officeart/2008/layout/AlternatingHexagons"/>
    <dgm:cxn modelId="{EB12451D-D0E3-46CF-AA48-A09BEEDC7D7A}" type="presParOf" srcId="{00F264C2-338A-452C-8A9B-DFBD12E277F3}" destId="{8769A457-4F7E-4C6B-9575-C2F97D34C496}" srcOrd="1" destOrd="0" presId="urn:microsoft.com/office/officeart/2008/layout/AlternatingHexagons"/>
    <dgm:cxn modelId="{20A67837-B4CB-4CB5-BA44-42C61A35B630}" type="presParOf" srcId="{00F264C2-338A-452C-8A9B-DFBD12E277F3}" destId="{189E6455-D36E-4C3A-B19E-5CC20D026FC8}" srcOrd="2" destOrd="0" presId="urn:microsoft.com/office/officeart/2008/layout/AlternatingHexagons"/>
    <dgm:cxn modelId="{F3AE5CD2-8837-4076-9520-44E7E2BD33DC}" type="presParOf" srcId="{00F264C2-338A-452C-8A9B-DFBD12E277F3}" destId="{F16E7B8E-4A61-496E-B546-36EF147D4BE7}" srcOrd="3" destOrd="0" presId="urn:microsoft.com/office/officeart/2008/layout/AlternatingHexagons"/>
    <dgm:cxn modelId="{F913072A-9AB8-4A30-91AA-11D1D42DA7EB}" type="presParOf" srcId="{00F264C2-338A-452C-8A9B-DFBD12E277F3}" destId="{431B7207-F3D1-4B30-AE99-CDDAD5856DE5}" srcOrd="4" destOrd="0" presId="urn:microsoft.com/office/officeart/2008/layout/AlternatingHexagons"/>
    <dgm:cxn modelId="{3603E640-E3F4-4DDF-A50B-F4B402E4E99F}" type="presParOf" srcId="{7E13687A-D04F-4EC7-85EF-CEF4B8E34CEA}" destId="{1BD949BE-E358-4B87-A806-FB3E7C3FA34D}" srcOrd="1" destOrd="0" presId="urn:microsoft.com/office/officeart/2008/layout/AlternatingHexagons"/>
    <dgm:cxn modelId="{4BEE9879-6C95-4664-90DA-B75BF6FBE965}" type="presParOf" srcId="{7E13687A-D04F-4EC7-85EF-CEF4B8E34CEA}" destId="{C3155ECB-C8E0-4F16-8A7F-28A592397CE9}" srcOrd="2" destOrd="0" presId="urn:microsoft.com/office/officeart/2008/layout/AlternatingHexagons"/>
    <dgm:cxn modelId="{4B56C71A-7F7A-4077-9F8F-A69B13F9FA45}" type="presParOf" srcId="{C3155ECB-C8E0-4F16-8A7F-28A592397CE9}" destId="{51265D04-3BB7-451C-860F-DC0ED5CBE291}" srcOrd="0" destOrd="0" presId="urn:microsoft.com/office/officeart/2008/layout/AlternatingHexagons"/>
    <dgm:cxn modelId="{C0A0EC40-1510-4586-8DC2-BB789A248E2E}" type="presParOf" srcId="{C3155ECB-C8E0-4F16-8A7F-28A592397CE9}" destId="{E23DAD8D-F768-46D7-87CB-C7C329EDFA71}" srcOrd="1" destOrd="0" presId="urn:microsoft.com/office/officeart/2008/layout/AlternatingHexagons"/>
    <dgm:cxn modelId="{21AF443B-2562-4031-942A-533D4F9CE0B4}" type="presParOf" srcId="{C3155ECB-C8E0-4F16-8A7F-28A592397CE9}" destId="{45500622-C6F3-44E8-99B7-E86D620B77D0}" srcOrd="2" destOrd="0" presId="urn:microsoft.com/office/officeart/2008/layout/AlternatingHexagons"/>
    <dgm:cxn modelId="{A780FA51-DA41-44C0-8EB7-8F16E92EB310}" type="presParOf" srcId="{C3155ECB-C8E0-4F16-8A7F-28A592397CE9}" destId="{01EBDA1F-E217-42B7-A6AF-BF78E12AFE11}" srcOrd="3" destOrd="0" presId="urn:microsoft.com/office/officeart/2008/layout/AlternatingHexagons"/>
    <dgm:cxn modelId="{651BD63B-FC4C-4DA9-93BA-9BA4897BBF59}" type="presParOf" srcId="{C3155ECB-C8E0-4F16-8A7F-28A592397CE9}" destId="{3F6EC90B-CD77-4C7F-9814-28A82D77F7DF}" srcOrd="4" destOrd="0" presId="urn:microsoft.com/office/officeart/2008/layout/AlternatingHexagons"/>
    <dgm:cxn modelId="{F2096C31-4572-47C2-95B6-28D65EB91585}" type="presParOf" srcId="{7E13687A-D04F-4EC7-85EF-CEF4B8E34CEA}" destId="{A55B6656-DC48-40EE-BA66-1F246D8B14A7}" srcOrd="3" destOrd="0" presId="urn:microsoft.com/office/officeart/2008/layout/AlternatingHexagons"/>
    <dgm:cxn modelId="{6F6208F9-045F-4257-9358-958879C47A5D}" type="presParOf" srcId="{7E13687A-D04F-4EC7-85EF-CEF4B8E34CEA}" destId="{2F980065-1ABA-4DF7-B906-5321B69B6286}" srcOrd="4" destOrd="0" presId="urn:microsoft.com/office/officeart/2008/layout/AlternatingHexagons"/>
    <dgm:cxn modelId="{BD86A07F-2559-427A-928A-863AFA83C126}" type="presParOf" srcId="{2F980065-1ABA-4DF7-B906-5321B69B6286}" destId="{D94D9E10-0DB2-442E-9B9C-65658E892679}" srcOrd="0" destOrd="0" presId="urn:microsoft.com/office/officeart/2008/layout/AlternatingHexagons"/>
    <dgm:cxn modelId="{4A7E6C18-D921-4FAA-AD4A-DA0EE73BCCD8}" type="presParOf" srcId="{2F980065-1ABA-4DF7-B906-5321B69B6286}" destId="{8EB03CEE-6DF9-42B8-BD2B-D449FA1DBB7F}" srcOrd="1" destOrd="0" presId="urn:microsoft.com/office/officeart/2008/layout/AlternatingHexagons"/>
    <dgm:cxn modelId="{66BBD13D-4ECF-4DF3-98DC-D6EB7BF83232}" type="presParOf" srcId="{2F980065-1ABA-4DF7-B906-5321B69B6286}" destId="{1F2D10B0-6414-49D4-BA82-159284CEDFEA}" srcOrd="2" destOrd="0" presId="urn:microsoft.com/office/officeart/2008/layout/AlternatingHexagons"/>
    <dgm:cxn modelId="{387A13AA-7192-46C8-B7F2-9967A209075C}" type="presParOf" srcId="{2F980065-1ABA-4DF7-B906-5321B69B6286}" destId="{1A83D6EB-2CA6-44B8-8C29-E5CB5C22587B}" srcOrd="3" destOrd="0" presId="urn:microsoft.com/office/officeart/2008/layout/AlternatingHexagons"/>
    <dgm:cxn modelId="{72C6F9B1-2AAD-4004-9C08-5A1ED6BEEFC3}" type="presParOf" srcId="{2F980065-1ABA-4DF7-B906-5321B69B6286}" destId="{060C354B-9240-4453-848D-CFBFE131AAD0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D598A-865A-4277-9E9C-E251E1FF98C9}">
      <dsp:nvSpPr>
        <dsp:cNvPr id="0" name=""/>
        <dsp:cNvSpPr/>
      </dsp:nvSpPr>
      <dsp:spPr>
        <a:xfrm rot="5400000">
          <a:off x="4205251" y="156052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 dirty="0">
              <a:solidFill>
                <a:sysClr val="windowText" lastClr="000000"/>
              </a:solidFill>
            </a:rPr>
            <a:t>لها أربع أرجل </a:t>
          </a:r>
        </a:p>
      </dsp:txBody>
      <dsp:txXfrm rot="-5400000">
        <a:off x="4676124" y="369295"/>
        <a:ext cx="1405868" cy="1615941"/>
      </dsp:txXfrm>
    </dsp:sp>
    <dsp:sp modelId="{8769A457-4F7E-4C6B-9575-C2F97D34C496}">
      <dsp:nvSpPr>
        <dsp:cNvPr id="0" name=""/>
        <dsp:cNvSpPr/>
      </dsp:nvSpPr>
      <dsp:spPr>
        <a:xfrm>
          <a:off x="6462248" y="472980"/>
          <a:ext cx="2619938" cy="140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600" kern="1200">
            <a:solidFill>
              <a:sysClr val="windowText" lastClr="000000"/>
            </a:solidFill>
          </a:endParaRPr>
        </a:p>
      </dsp:txBody>
      <dsp:txXfrm>
        <a:off x="6462248" y="472980"/>
        <a:ext cx="2619938" cy="1408568"/>
      </dsp:txXfrm>
    </dsp:sp>
    <dsp:sp modelId="{431B7207-F3D1-4B30-AE99-CDDAD5856DE5}">
      <dsp:nvSpPr>
        <dsp:cNvPr id="0" name=""/>
        <dsp:cNvSpPr/>
      </dsp:nvSpPr>
      <dsp:spPr>
        <a:xfrm rot="5400000">
          <a:off x="1999432" y="156052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>
              <a:solidFill>
                <a:sysClr val="windowText" lastClr="000000"/>
              </a:solidFill>
            </a:rPr>
            <a:t>لها يرقات مائية </a:t>
          </a:r>
          <a:endParaRPr lang="ar-SA" sz="3600" b="1" kern="1200" dirty="0">
            <a:solidFill>
              <a:sysClr val="windowText" lastClr="000000"/>
            </a:solidFill>
          </a:endParaRPr>
        </a:p>
      </dsp:txBody>
      <dsp:txXfrm rot="-5400000">
        <a:off x="2470305" y="369295"/>
        <a:ext cx="1405868" cy="1615941"/>
      </dsp:txXfrm>
    </dsp:sp>
    <dsp:sp modelId="{51265D04-3BB7-451C-860F-DC0ED5CBE291}">
      <dsp:nvSpPr>
        <dsp:cNvPr id="0" name=""/>
        <dsp:cNvSpPr/>
      </dsp:nvSpPr>
      <dsp:spPr>
        <a:xfrm rot="5400000">
          <a:off x="3098116" y="2148707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solidFill>
                <a:sysClr val="windowText" lastClr="000000"/>
              </a:solidFill>
            </a:rPr>
            <a:t>اهم خصائص البرمائيات </a:t>
          </a:r>
          <a:endParaRPr lang="ar-SA" sz="2600" b="1" kern="1200" dirty="0">
            <a:solidFill>
              <a:sysClr val="windowText" lastClr="000000"/>
            </a:solidFill>
          </a:endParaRPr>
        </a:p>
      </dsp:txBody>
      <dsp:txXfrm rot="-5400000">
        <a:off x="3568989" y="2361950"/>
        <a:ext cx="1405868" cy="1615941"/>
      </dsp:txXfrm>
    </dsp:sp>
    <dsp:sp modelId="{E23DAD8D-F768-46D7-87CB-C7C329EDFA71}">
      <dsp:nvSpPr>
        <dsp:cNvPr id="0" name=""/>
        <dsp:cNvSpPr/>
      </dsp:nvSpPr>
      <dsp:spPr>
        <a:xfrm>
          <a:off x="630773" y="2465635"/>
          <a:ext cx="2535424" cy="140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600" kern="1200">
            <a:solidFill>
              <a:sysClr val="windowText" lastClr="000000"/>
            </a:solidFill>
          </a:endParaRPr>
        </a:p>
      </dsp:txBody>
      <dsp:txXfrm>
        <a:off x="630773" y="2465635"/>
        <a:ext cx="2535424" cy="1408568"/>
      </dsp:txXfrm>
    </dsp:sp>
    <dsp:sp modelId="{3F6EC90B-CD77-4C7F-9814-28A82D77F7DF}">
      <dsp:nvSpPr>
        <dsp:cNvPr id="0" name=""/>
        <dsp:cNvSpPr/>
      </dsp:nvSpPr>
      <dsp:spPr>
        <a:xfrm rot="5400000">
          <a:off x="5303935" y="2148707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>
              <a:solidFill>
                <a:sysClr val="windowText" lastClr="000000"/>
              </a:solidFill>
            </a:rPr>
            <a:t>جلد رطب دون قشور</a:t>
          </a:r>
          <a:endParaRPr lang="ar-SA" sz="3600" b="1" kern="1200" dirty="0">
            <a:solidFill>
              <a:sysClr val="windowText" lastClr="000000"/>
            </a:solidFill>
          </a:endParaRPr>
        </a:p>
      </dsp:txBody>
      <dsp:txXfrm rot="-5400000">
        <a:off x="5774808" y="2361950"/>
        <a:ext cx="1405868" cy="1615941"/>
      </dsp:txXfrm>
    </dsp:sp>
    <dsp:sp modelId="{D94D9E10-0DB2-442E-9B9C-65658E892679}">
      <dsp:nvSpPr>
        <dsp:cNvPr id="0" name=""/>
        <dsp:cNvSpPr/>
      </dsp:nvSpPr>
      <dsp:spPr>
        <a:xfrm rot="5400000">
          <a:off x="4205251" y="4141363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600" b="1" kern="1200">
              <a:solidFill>
                <a:sysClr val="windowText" lastClr="000000"/>
              </a:solidFill>
            </a:rPr>
            <a:t>يتم تبادل الغازات عبر الجلد والرئات </a:t>
          </a:r>
          <a:endParaRPr lang="ar-SA" sz="2600" b="1" kern="1200" dirty="0">
            <a:solidFill>
              <a:sysClr val="windowText" lastClr="000000"/>
            </a:solidFill>
          </a:endParaRPr>
        </a:p>
      </dsp:txBody>
      <dsp:txXfrm rot="-5400000">
        <a:off x="4676124" y="4354606"/>
        <a:ext cx="1405868" cy="1615941"/>
      </dsp:txXfrm>
    </dsp:sp>
    <dsp:sp modelId="{8EB03CEE-6DF9-42B8-BD2B-D449FA1DBB7F}">
      <dsp:nvSpPr>
        <dsp:cNvPr id="0" name=""/>
        <dsp:cNvSpPr/>
      </dsp:nvSpPr>
      <dsp:spPr>
        <a:xfrm>
          <a:off x="6462248" y="4458291"/>
          <a:ext cx="2619938" cy="14085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600" kern="1200">
            <a:solidFill>
              <a:sysClr val="windowText" lastClr="000000"/>
            </a:solidFill>
          </a:endParaRPr>
        </a:p>
      </dsp:txBody>
      <dsp:txXfrm>
        <a:off x="6462248" y="4458291"/>
        <a:ext cx="2619938" cy="1408568"/>
      </dsp:txXfrm>
    </dsp:sp>
    <dsp:sp modelId="{060C354B-9240-4453-848D-CFBFE131AAD0}">
      <dsp:nvSpPr>
        <dsp:cNvPr id="0" name=""/>
        <dsp:cNvSpPr/>
      </dsp:nvSpPr>
      <dsp:spPr>
        <a:xfrm rot="5400000">
          <a:off x="1999432" y="4141363"/>
          <a:ext cx="2347614" cy="2042424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50800" dist="1270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>
              <a:solidFill>
                <a:sysClr val="windowText" lastClr="000000"/>
              </a:solidFill>
            </a:rPr>
            <a:t>لها دورة دموية مزدوجة </a:t>
          </a:r>
          <a:endParaRPr lang="ar-SA" sz="3600" b="1" kern="1200" dirty="0">
            <a:solidFill>
              <a:sysClr val="windowText" lastClr="000000"/>
            </a:solidFill>
          </a:endParaRPr>
        </a:p>
      </dsp:txBody>
      <dsp:txXfrm rot="-5400000">
        <a:off x="2470305" y="4354606"/>
        <a:ext cx="1405868" cy="1615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BD2A5D2-28E3-4300-84F0-DB51655DA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B469DA-44D7-4ECD-BF4D-D2F9E222D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14D95C-B731-4026-BE2B-3F5E280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7F9748-B67D-479F-98D5-901E1322C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4F73E2-AE69-42A7-8EA2-0A39BB25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200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5946A-7C3D-45E3-916C-3DE22B740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36FAB5-DFDE-4E5A-B4D5-4C68A2528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6EBE29-2618-4C9A-B4EB-283918C9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9AF02BA-CF3D-4031-A8E5-41C6F4926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893581-7F0D-4811-9A1D-6E0CE0480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848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2BBECE9-FFCC-4F9E-AA35-F590BEF9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7131B05-3187-41B5-8BAD-9AE7B63DE4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29F435B-EA4D-47FC-B98B-B41BCBB2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321C5B-2ED4-47D6-A99C-D7D333A6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5CB052-0DD9-4F51-8009-F257306F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523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FF07DE-5D6C-47C6-83CE-C71AB58B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49B98C-1FF9-4F99-A394-D772ACD5E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003AE36-89EB-4986-B18F-A33C1D17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BEE53C-55E4-4205-A4E0-0B471CE7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59DEB8-B67F-4B90-BA00-79D79A68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335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EEBF96-A2C4-47C7-A9E0-FCCAA059A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7BDF3A-F677-4BC1-9906-34BE2BFB8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7B1D471-E91C-4FF1-89C9-2D378AA8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E03FF3-8DD2-42BF-9FEB-AB96C9AB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226F06-F676-4F5A-8705-D9EE99C9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475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809ED4-E8A7-4DF3-BE70-ABD8A1866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4D394B7-6ACB-4990-807A-86765B3F6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E247CE6-4840-402C-A8D4-9BAC0D622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2DB74EA-DE43-4CE4-B101-9A1D9DC9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C499402-4C0E-44A9-916A-9E34AA14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7032F47-C25C-4E14-B416-175B0621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2270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96E61A-A505-4597-99C0-5BC574BF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B18371-0A15-4604-B785-E5D64979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5AB7F1-6A69-4D6D-B5A8-BD775E148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C07DC9F-0450-4FC0-B1CA-190BE3BD6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B49E8C3-62B3-45D7-844C-85868103B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6637973-4CD7-49FF-985A-9AEDAB39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A2FD9C1-6EB1-4C29-9F86-B9241D731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79F74CD-EC2B-4A76-853F-8257EC8AD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927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BBE797-7597-4BE5-A43D-29B38F80D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17102D4-D3D6-4DBE-A8CF-A4D7B6F06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DA99364-150D-4CC9-8411-5431E782F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397FB4C-AD26-459D-90C4-566D0B96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0235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F3C11AF-74E7-45E1-812F-DA094187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73EF82E-A87B-42C4-B14D-192A92F3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F908BEF-E531-49CE-809A-482FF391B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7745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01B216-FD12-4A70-A372-FB73F51E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4B050-A557-4F08-BD07-467D2A11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E1C4588-466D-4EBD-864B-CBA8A54E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9823AD-8EDD-44FC-A3AE-12653B3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A48CB4-65BE-40B0-8512-8A90C434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0AF121-CFC2-44E1-A281-E75FC5DA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8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D0149D-E588-49F9-A4A3-CBC63247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3D94B82-A8C7-4CE3-8010-37067400F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ECF7BAC-5A0D-4D48-B616-3262CFD16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10811-16A4-44C9-815E-C8F2E11E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B3787D-1053-4A7F-B914-33A9A450C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FD8E0E0-5C0D-4377-BC4D-8F97F1F7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97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D1FF3FD-C109-4E5F-A467-0AE85CD3B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0A6378C-D4CE-404C-BBCE-41EDC6D11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4F75C1-0A49-44DC-B610-15EB9D3E6B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3F3C-985A-47F1-84AB-F0C627DE32BD}" type="datetimeFigureOut">
              <a:rPr lang="ar-SA" smtClean="0"/>
              <a:t>25/12/40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FF5AE-F006-4117-BE78-648D7E222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D84EDD-0238-4B1F-B7E0-4A2F64532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8F17E-3B11-4A8F-948A-A6715FEE33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5E14FBD9-593C-43F9-AF81-B22445BF52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" y="114546"/>
            <a:ext cx="11094720" cy="6595076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03D8A73-1162-4D07-8F18-75AADE28B75F}"/>
              </a:ext>
            </a:extLst>
          </p:cNvPr>
          <p:cNvSpPr/>
          <p:nvPr/>
        </p:nvSpPr>
        <p:spPr>
          <a:xfrm rot="5400000">
            <a:off x="8540520" y="3058141"/>
            <a:ext cx="65950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قصة الضفدع الصغير </a:t>
            </a:r>
          </a:p>
        </p:txBody>
      </p:sp>
    </p:spTree>
    <p:extLst>
      <p:ext uri="{BB962C8B-B14F-4D97-AF65-F5344CB8AC3E}">
        <p14:creationId xmlns:p14="http://schemas.microsoft.com/office/powerpoint/2010/main" val="32308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6B3E999F-7F2A-438E-A5BC-9DF1053F8327}"/>
              </a:ext>
            </a:extLst>
          </p:cNvPr>
          <p:cNvSpPr/>
          <p:nvPr/>
        </p:nvSpPr>
        <p:spPr>
          <a:xfrm>
            <a:off x="5650086" y="234295"/>
            <a:ext cx="6382732" cy="4524315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واجهة بعض المخلوقات تحديات فيزيائية كثيرة للانتقال من الماء إلى اليابسة وتحد اختلافات ظروف الحياة في الماء عنها على اليابسة ومنها الاكسجين والدرجة الحرارة ....الخ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08A5251-54A0-43D0-9A4C-E7AC81B9E649}"/>
              </a:ext>
            </a:extLst>
          </p:cNvPr>
          <p:cNvSpPr/>
          <p:nvPr/>
        </p:nvSpPr>
        <p:spPr>
          <a:xfrm>
            <a:off x="1330960" y="4965621"/>
            <a:ext cx="9848418" cy="1569660"/>
          </a:xfrm>
          <a:prstGeom prst="rect">
            <a:avLst/>
          </a:prstGeom>
          <a:solidFill>
            <a:srgbClr val="7CF0D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والبرمائيات تواجه هذه التحديات عند انتقالها من مرحلة اليرقات الغير بالغة إلى مرحلة البلوغ </a:t>
            </a:r>
          </a:p>
        </p:txBody>
      </p:sp>
      <p:pic>
        <p:nvPicPr>
          <p:cNvPr id="3074" name="Picture 2" descr="ÙØªÙØ¬Ø© Ø¨Ø­Ø« Ø§ÙØµÙØ± Ø¹Ù âªFrog life cycle CLIPART GIFâ¬â">
            <a:extLst>
              <a:ext uri="{FF2B5EF4-FFF2-40B4-BE49-F238E27FC236}">
                <a16:creationId xmlns:a16="http://schemas.microsoft.com/office/drawing/2014/main" id="{0B9B4C7E-AC55-4A3C-A70B-9D1DD5D3C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" y="111760"/>
            <a:ext cx="5490904" cy="474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19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ABB281F-5E84-4FB2-ADD5-CB84A6C3C63A}"/>
              </a:ext>
            </a:extLst>
          </p:cNvPr>
          <p:cNvSpPr/>
          <p:nvPr/>
        </p:nvSpPr>
        <p:spPr>
          <a:xfrm>
            <a:off x="7355840" y="262366"/>
            <a:ext cx="4605858" cy="5909310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اقرئي في كتابك المقرر عن الانتقال إلى اليابسة ثم أكملي جدول المقارنة التالي </a:t>
            </a:r>
          </a:p>
        </p:txBody>
      </p:sp>
      <p:pic>
        <p:nvPicPr>
          <p:cNvPr id="4098" name="Picture 2" descr="ÙØªÙØ¬Ø© Ø¨Ø­Ø« Ø§ÙØµÙØ± Ø¹Ù âªfrog and water lily gifâ¬â">
            <a:extLst>
              <a:ext uri="{FF2B5EF4-FFF2-40B4-BE49-F238E27FC236}">
                <a16:creationId xmlns:a16="http://schemas.microsoft.com/office/drawing/2014/main" id="{CE889865-70AB-4684-971B-E8511C8DC3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1" y="262366"/>
            <a:ext cx="6339839" cy="59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3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C3D357A-597C-4CF4-8D13-AA48C3997A99}"/>
              </a:ext>
            </a:extLst>
          </p:cNvPr>
          <p:cNvSpPr/>
          <p:nvPr/>
        </p:nvSpPr>
        <p:spPr>
          <a:xfrm>
            <a:off x="159182" y="89646"/>
            <a:ext cx="11873636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اقرئي في كتابك المقرر عن الانتقال إلى اليابسة ثم أكملي جدول المقارنة التالي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1A6905D8-4815-40F2-9187-119D87934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781564"/>
              </p:ext>
            </p:extLst>
          </p:nvPr>
        </p:nvGraphicFramePr>
        <p:xfrm>
          <a:off x="152818" y="828040"/>
          <a:ext cx="11880000" cy="5852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749342885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1561672339"/>
                    </a:ext>
                  </a:extLst>
                </a:gridCol>
                <a:gridCol w="5040000">
                  <a:extLst>
                    <a:ext uri="{9D8B030D-6E8A-4147-A177-3AD203B41FA5}">
                      <a16:colId xmlns:a16="http://schemas.microsoft.com/office/drawing/2014/main" val="2233840956"/>
                    </a:ext>
                  </a:extLst>
                </a:gridCol>
              </a:tblGrid>
              <a:tr h="258465">
                <a:tc>
                  <a:txBody>
                    <a:bodyPr/>
                    <a:lstStyle/>
                    <a:p>
                      <a:pPr rtl="1"/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الظروف في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الظروف في اليابس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66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قوة الطفو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للماء قوة طفو تعاكس الجاذبية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قوة طفو الهواء أقل من طفو الماء ب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100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تقريبا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69948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الاكسجين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يذوب الاكسجين في الماء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يتوفر الاكسجين على اليابسة أكثر من توفره في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50176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التكيف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تتنفس عبر الخياشيم من خلال دورة دموية تتحرك عكس اتجاه المياه </a:t>
                      </a:r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تحصل على الاكسجين بفاعلية أكثر بسبب رئاتها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37805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درجة الحرارة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يحتفظ الماء بالحرارة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تتغير درجة حرارة الهواء أسرع من الماء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474017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التكيف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لا 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تكيفات سلوكية وفيزيائية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10725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انتقال الصوت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ينتقل الصوت في الماء بشكل أسرع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ينتقل الصوت في الهواء أبطء من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832753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التكيف </a:t>
                      </a:r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تستعمل الأسماك الخط الجانبي للإحساس بالذبذبات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</a:rPr>
                        <a:t>تخصصت الأذن لالتقاط الأصوات في الهواء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7387797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E4D02BF7-2F9C-4131-B32C-50DEC5D48AAF}"/>
              </a:ext>
            </a:extLst>
          </p:cNvPr>
          <p:cNvSpPr/>
          <p:nvPr/>
        </p:nvSpPr>
        <p:spPr>
          <a:xfrm>
            <a:off x="5293360" y="1422400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86901CC-CE20-4932-8EAE-0FDD6879B573}"/>
              </a:ext>
            </a:extLst>
          </p:cNvPr>
          <p:cNvSpPr/>
          <p:nvPr/>
        </p:nvSpPr>
        <p:spPr>
          <a:xfrm>
            <a:off x="311089" y="1422400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2F0A6C1-572C-4FEE-8402-339AF417E006}"/>
              </a:ext>
            </a:extLst>
          </p:cNvPr>
          <p:cNvSpPr/>
          <p:nvPr/>
        </p:nvSpPr>
        <p:spPr>
          <a:xfrm>
            <a:off x="5293360" y="2368019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2B55724-F1B7-45FB-8946-21CB91904BF9}"/>
              </a:ext>
            </a:extLst>
          </p:cNvPr>
          <p:cNvSpPr/>
          <p:nvPr/>
        </p:nvSpPr>
        <p:spPr>
          <a:xfrm>
            <a:off x="239969" y="2363309"/>
            <a:ext cx="4896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E0BFF3D-31D2-498E-BB4B-80F789170223}"/>
              </a:ext>
            </a:extLst>
          </p:cNvPr>
          <p:cNvSpPr/>
          <p:nvPr/>
        </p:nvSpPr>
        <p:spPr>
          <a:xfrm>
            <a:off x="5330818" y="3301982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E2D523C-84DE-4E41-8507-CBEEBF8BA7C6}"/>
              </a:ext>
            </a:extLst>
          </p:cNvPr>
          <p:cNvSpPr/>
          <p:nvPr/>
        </p:nvSpPr>
        <p:spPr>
          <a:xfrm>
            <a:off x="270449" y="3301982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8195941-6714-4673-989A-4EA83F6FFC2C}"/>
              </a:ext>
            </a:extLst>
          </p:cNvPr>
          <p:cNvSpPr/>
          <p:nvPr/>
        </p:nvSpPr>
        <p:spPr>
          <a:xfrm>
            <a:off x="5330818" y="4213472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254A6C87-79DB-4254-A549-242DFC7C6D81}"/>
              </a:ext>
            </a:extLst>
          </p:cNvPr>
          <p:cNvSpPr/>
          <p:nvPr/>
        </p:nvSpPr>
        <p:spPr>
          <a:xfrm>
            <a:off x="279018" y="4213472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948467D-AC4A-4210-B6C7-6BC2443789CE}"/>
              </a:ext>
            </a:extLst>
          </p:cNvPr>
          <p:cNvSpPr/>
          <p:nvPr/>
        </p:nvSpPr>
        <p:spPr>
          <a:xfrm>
            <a:off x="5330818" y="4744461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AD1E65F-85D0-4A0E-8E7F-47D31873648A}"/>
              </a:ext>
            </a:extLst>
          </p:cNvPr>
          <p:cNvSpPr/>
          <p:nvPr/>
        </p:nvSpPr>
        <p:spPr>
          <a:xfrm>
            <a:off x="228218" y="4744461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664EF67-0805-4B41-A5D7-4E3511295CED}"/>
              </a:ext>
            </a:extLst>
          </p:cNvPr>
          <p:cNvSpPr/>
          <p:nvPr/>
        </p:nvSpPr>
        <p:spPr>
          <a:xfrm>
            <a:off x="5283200" y="5265290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D79C16A-7D0B-489F-88C2-1CC4339E1F9B}"/>
              </a:ext>
            </a:extLst>
          </p:cNvPr>
          <p:cNvSpPr/>
          <p:nvPr/>
        </p:nvSpPr>
        <p:spPr>
          <a:xfrm>
            <a:off x="250129" y="5251134"/>
            <a:ext cx="482400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7E39BA4-54F7-401A-99B2-3A4F10D6C52F}"/>
              </a:ext>
            </a:extLst>
          </p:cNvPr>
          <p:cNvSpPr/>
          <p:nvPr/>
        </p:nvSpPr>
        <p:spPr>
          <a:xfrm>
            <a:off x="5283200" y="5820887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89AAAC9-5760-47EB-9970-708A87631607}"/>
              </a:ext>
            </a:extLst>
          </p:cNvPr>
          <p:cNvSpPr/>
          <p:nvPr/>
        </p:nvSpPr>
        <p:spPr>
          <a:xfrm>
            <a:off x="228218" y="5805191"/>
            <a:ext cx="4824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3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C44E4444-DB72-4E3C-8312-433D48B1DDCD}"/>
              </a:ext>
            </a:extLst>
          </p:cNvPr>
          <p:cNvGrpSpPr/>
          <p:nvPr/>
        </p:nvGrpSpPr>
        <p:grpSpPr>
          <a:xfrm>
            <a:off x="1361439" y="1042675"/>
            <a:ext cx="9672323" cy="549478"/>
            <a:chOff x="1361440" y="1090517"/>
            <a:chExt cx="9672323" cy="549478"/>
          </a:xfrm>
        </p:grpSpPr>
        <p:sp>
          <p:nvSpPr>
            <p:cNvPr id="15" name="قوس كبير أيسر 14">
              <a:extLst>
                <a:ext uri="{FF2B5EF4-FFF2-40B4-BE49-F238E27FC236}">
                  <a16:creationId xmlns:a16="http://schemas.microsoft.com/office/drawing/2014/main" id="{170ABD18-DD5A-4BF7-AF18-627A17315EC1}"/>
                </a:ext>
              </a:extLst>
            </p:cNvPr>
            <p:cNvSpPr/>
            <p:nvPr/>
          </p:nvSpPr>
          <p:spPr>
            <a:xfrm rot="5400000">
              <a:off x="5927601" y="-1141483"/>
              <a:ext cx="540000" cy="500400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قوس كبير أيسر 17">
              <a:extLst>
                <a:ext uri="{FF2B5EF4-FFF2-40B4-BE49-F238E27FC236}">
                  <a16:creationId xmlns:a16="http://schemas.microsoft.com/office/drawing/2014/main" id="{28807F6D-756C-4794-98D9-99AEBCCB73B2}"/>
                </a:ext>
              </a:extLst>
            </p:cNvPr>
            <p:cNvSpPr/>
            <p:nvPr/>
          </p:nvSpPr>
          <p:spPr>
            <a:xfrm rot="5400000">
              <a:off x="5927602" y="-3466167"/>
              <a:ext cx="540000" cy="967232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B684F3BD-C432-4066-9B08-BEE9228B035A}"/>
                </a:ext>
              </a:extLst>
            </p:cNvPr>
            <p:cNvCxnSpPr/>
            <p:nvPr/>
          </p:nvCxnSpPr>
          <p:spPr>
            <a:xfrm>
              <a:off x="6197602" y="1369994"/>
              <a:ext cx="0" cy="2342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046A2137-2360-4D84-AE9B-75A153DFFF0B}"/>
              </a:ext>
            </a:extLst>
          </p:cNvPr>
          <p:cNvSpPr/>
          <p:nvPr/>
        </p:nvSpPr>
        <p:spPr>
          <a:xfrm>
            <a:off x="1669631" y="247228"/>
            <a:ext cx="8852738" cy="830997"/>
          </a:xfrm>
          <a:prstGeom prst="rect">
            <a:avLst/>
          </a:prstGeom>
          <a:solidFill>
            <a:srgbClr val="4FC3F7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تضم البرمائيات مجموعة من الطوائف هي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1DC73E-28CE-40DB-9D9C-E3BA5819D0D7}"/>
              </a:ext>
            </a:extLst>
          </p:cNvPr>
          <p:cNvSpPr/>
          <p:nvPr/>
        </p:nvSpPr>
        <p:spPr>
          <a:xfrm>
            <a:off x="9894144" y="1604220"/>
            <a:ext cx="216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الضفادع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BBE7F3F-E3AB-44B5-8CD3-3C524B942D7B}"/>
              </a:ext>
            </a:extLst>
          </p:cNvPr>
          <p:cNvSpPr/>
          <p:nvPr/>
        </p:nvSpPr>
        <p:spPr>
          <a:xfrm>
            <a:off x="7446590" y="1573740"/>
            <a:ext cx="2160000" cy="2160000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العلاجم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E93DE47-6FD5-473B-BE82-B467983C2892}"/>
              </a:ext>
            </a:extLst>
          </p:cNvPr>
          <p:cNvSpPr/>
          <p:nvPr/>
        </p:nvSpPr>
        <p:spPr>
          <a:xfrm>
            <a:off x="4993962" y="1589183"/>
            <a:ext cx="2160000" cy="2160000"/>
          </a:xfrm>
          <a:prstGeom prst="rect">
            <a:avLst/>
          </a:prstGeom>
          <a:solidFill>
            <a:srgbClr val="1DE5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السلمندر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E8490BA-C0B1-48F9-9163-D03186063A2A}"/>
              </a:ext>
            </a:extLst>
          </p:cNvPr>
          <p:cNvSpPr/>
          <p:nvPr/>
        </p:nvSpPr>
        <p:spPr>
          <a:xfrm>
            <a:off x="2541334" y="1594263"/>
            <a:ext cx="2160000" cy="2160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سمندل الماء العذب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0A863C9-AFB1-4967-9457-23FB584FF6F2}"/>
              </a:ext>
            </a:extLst>
          </p:cNvPr>
          <p:cNvSpPr/>
          <p:nvPr/>
        </p:nvSpPr>
        <p:spPr>
          <a:xfrm>
            <a:off x="137856" y="1604423"/>
            <a:ext cx="216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الديدان عديمة الأطراف 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DBB454C3-2FDB-4326-A450-90490B951500}"/>
              </a:ext>
            </a:extLst>
          </p:cNvPr>
          <p:cNvSpPr/>
          <p:nvPr/>
        </p:nvSpPr>
        <p:spPr>
          <a:xfrm>
            <a:off x="9894144" y="4071917"/>
            <a:ext cx="2160000" cy="216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BEA899C-CBB1-4DC5-B6B8-204BFE82B40F}"/>
              </a:ext>
            </a:extLst>
          </p:cNvPr>
          <p:cNvSpPr/>
          <p:nvPr/>
        </p:nvSpPr>
        <p:spPr>
          <a:xfrm>
            <a:off x="7446590" y="4071917"/>
            <a:ext cx="216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7252CA7-84E8-4E9F-91F6-AFCEC1348371}"/>
              </a:ext>
            </a:extLst>
          </p:cNvPr>
          <p:cNvSpPr/>
          <p:nvPr/>
        </p:nvSpPr>
        <p:spPr>
          <a:xfrm>
            <a:off x="4993962" y="4071917"/>
            <a:ext cx="216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7CCA5A8-5D0E-4869-B513-7782B703A8AF}"/>
              </a:ext>
            </a:extLst>
          </p:cNvPr>
          <p:cNvSpPr/>
          <p:nvPr/>
        </p:nvSpPr>
        <p:spPr>
          <a:xfrm>
            <a:off x="2541334" y="4071917"/>
            <a:ext cx="216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8403876-8D43-42B8-A8EC-FAE0730E3EC7}"/>
              </a:ext>
            </a:extLst>
          </p:cNvPr>
          <p:cNvSpPr/>
          <p:nvPr/>
        </p:nvSpPr>
        <p:spPr>
          <a:xfrm>
            <a:off x="88706" y="4071917"/>
            <a:ext cx="216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89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B2488B13-DFA0-4452-8221-B59BFA0C4A05}"/>
              </a:ext>
            </a:extLst>
          </p:cNvPr>
          <p:cNvSpPr/>
          <p:nvPr/>
        </p:nvSpPr>
        <p:spPr>
          <a:xfrm>
            <a:off x="9225280" y="-5417"/>
            <a:ext cx="2966720" cy="6863417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اقرئي عن خصائص البرمائيات ثم لخصي أهم الصفات المشتركة التي تتميز بها البرمائيات في الشكل التالي </a:t>
            </a:r>
          </a:p>
        </p:txBody>
      </p:sp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FC1AD513-8647-4D96-8480-1B4AB89C4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2705656"/>
              </p:ext>
            </p:extLst>
          </p:nvPr>
        </p:nvGraphicFramePr>
        <p:xfrm>
          <a:off x="0" y="121920"/>
          <a:ext cx="9712960" cy="633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453477D-CB70-4F59-ADA6-E05E79F28DD2}"/>
              </a:ext>
            </a:extLst>
          </p:cNvPr>
          <p:cNvGrpSpPr/>
          <p:nvPr/>
        </p:nvGrpSpPr>
        <p:grpSpPr>
          <a:xfrm>
            <a:off x="5440548" y="2118033"/>
            <a:ext cx="2042424" cy="2347614"/>
            <a:chOff x="5476850" y="1996112"/>
            <a:chExt cx="2042424" cy="2347614"/>
          </a:xfrm>
        </p:grpSpPr>
        <p:sp>
          <p:nvSpPr>
            <p:cNvPr id="11" name="سداسي 10">
              <a:extLst>
                <a:ext uri="{FF2B5EF4-FFF2-40B4-BE49-F238E27FC236}">
                  <a16:creationId xmlns:a16="http://schemas.microsoft.com/office/drawing/2014/main" id="{FC6F3DAB-4340-4B28-A590-632934FAC8EE}"/>
                </a:ext>
              </a:extLst>
            </p:cNvPr>
            <p:cNvSpPr/>
            <p:nvPr/>
          </p:nvSpPr>
          <p:spPr>
            <a:xfrm rot="5400000">
              <a:off x="5324255" y="2148707"/>
              <a:ext cx="2347614" cy="2042424"/>
            </a:xfrm>
            <a:prstGeom prst="hexagon">
              <a:avLst>
                <a:gd name="adj" fmla="val 25000"/>
                <a:gd name="vf" fmla="val 115470"/>
              </a:avLst>
            </a:prstGeom>
            <a:ln w="38100">
              <a:solidFill>
                <a:schemeClr val="tx1"/>
              </a:solidFill>
            </a:ln>
            <a:effectLst>
              <a:outerShdw blurRad="50800" dist="12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سداسي 4">
              <a:extLst>
                <a:ext uri="{FF2B5EF4-FFF2-40B4-BE49-F238E27FC236}">
                  <a16:creationId xmlns:a16="http://schemas.microsoft.com/office/drawing/2014/main" id="{50E59CDE-8BFE-4CEA-A26D-2455BCA811B2}"/>
                </a:ext>
              </a:extLst>
            </p:cNvPr>
            <p:cNvSpPr txBox="1"/>
            <p:nvPr/>
          </p:nvSpPr>
          <p:spPr>
            <a:xfrm>
              <a:off x="5774808" y="2361950"/>
              <a:ext cx="1405868" cy="16159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3600" b="1" kern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41A5FF1-1340-4F03-BC9A-B5434439D065}"/>
              </a:ext>
            </a:extLst>
          </p:cNvPr>
          <p:cNvGrpSpPr/>
          <p:nvPr/>
        </p:nvGrpSpPr>
        <p:grpSpPr>
          <a:xfrm>
            <a:off x="4378696" y="136257"/>
            <a:ext cx="2042424" cy="2347614"/>
            <a:chOff x="5476850" y="1996112"/>
            <a:chExt cx="2042424" cy="2347614"/>
          </a:xfrm>
          <a:solidFill>
            <a:srgbClr val="EA7C30"/>
          </a:solidFill>
        </p:grpSpPr>
        <p:sp>
          <p:nvSpPr>
            <p:cNvPr id="14" name="سداسي 13">
              <a:extLst>
                <a:ext uri="{FF2B5EF4-FFF2-40B4-BE49-F238E27FC236}">
                  <a16:creationId xmlns:a16="http://schemas.microsoft.com/office/drawing/2014/main" id="{81ADC043-AC1B-49C3-9BB2-CBF93EF34454}"/>
                </a:ext>
              </a:extLst>
            </p:cNvPr>
            <p:cNvSpPr/>
            <p:nvPr/>
          </p:nvSpPr>
          <p:spPr>
            <a:xfrm rot="5400000">
              <a:off x="5324255" y="2148707"/>
              <a:ext cx="2347614" cy="204242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tx1"/>
              </a:solidFill>
            </a:ln>
            <a:effectLst>
              <a:outerShdw blurRad="50800" dist="12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سداسي 4">
              <a:extLst>
                <a:ext uri="{FF2B5EF4-FFF2-40B4-BE49-F238E27FC236}">
                  <a16:creationId xmlns:a16="http://schemas.microsoft.com/office/drawing/2014/main" id="{1B2B8732-256F-45E8-8FEE-8A2F95F1FB8A}"/>
                </a:ext>
              </a:extLst>
            </p:cNvPr>
            <p:cNvSpPr txBox="1"/>
            <p:nvPr/>
          </p:nvSpPr>
          <p:spPr>
            <a:xfrm>
              <a:off x="5774808" y="2361950"/>
              <a:ext cx="1405868" cy="16159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3600" b="1" kern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1892A70-6B8D-4AE6-9722-07454C8A0BF5}"/>
              </a:ext>
            </a:extLst>
          </p:cNvPr>
          <p:cNvGrpSpPr/>
          <p:nvPr/>
        </p:nvGrpSpPr>
        <p:grpSpPr>
          <a:xfrm>
            <a:off x="4358376" y="4128483"/>
            <a:ext cx="2042424" cy="2347614"/>
            <a:chOff x="5476850" y="1996112"/>
            <a:chExt cx="2042424" cy="2347614"/>
          </a:xfrm>
          <a:solidFill>
            <a:srgbClr val="70AD47"/>
          </a:solidFill>
        </p:grpSpPr>
        <p:sp>
          <p:nvSpPr>
            <p:cNvPr id="17" name="سداسي 16">
              <a:extLst>
                <a:ext uri="{FF2B5EF4-FFF2-40B4-BE49-F238E27FC236}">
                  <a16:creationId xmlns:a16="http://schemas.microsoft.com/office/drawing/2014/main" id="{7DA4922B-50BF-4861-B970-1A4C8BD6BE2E}"/>
                </a:ext>
              </a:extLst>
            </p:cNvPr>
            <p:cNvSpPr/>
            <p:nvPr/>
          </p:nvSpPr>
          <p:spPr>
            <a:xfrm rot="5400000">
              <a:off x="5324255" y="2148707"/>
              <a:ext cx="2347614" cy="204242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tx1"/>
              </a:solidFill>
            </a:ln>
            <a:effectLst>
              <a:outerShdw blurRad="50800" dist="12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8" name="سداسي 4">
              <a:extLst>
                <a:ext uri="{FF2B5EF4-FFF2-40B4-BE49-F238E27FC236}">
                  <a16:creationId xmlns:a16="http://schemas.microsoft.com/office/drawing/2014/main" id="{2C232F18-670E-4D24-BE55-059174784C46}"/>
                </a:ext>
              </a:extLst>
            </p:cNvPr>
            <p:cNvSpPr txBox="1"/>
            <p:nvPr/>
          </p:nvSpPr>
          <p:spPr>
            <a:xfrm>
              <a:off x="5774808" y="2361950"/>
              <a:ext cx="1405868" cy="16159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3600" b="1" kern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F46F11B-A4E7-42AF-99C2-D90D996A0A58}"/>
              </a:ext>
            </a:extLst>
          </p:cNvPr>
          <p:cNvGrpSpPr/>
          <p:nvPr/>
        </p:nvGrpSpPr>
        <p:grpSpPr>
          <a:xfrm>
            <a:off x="2166973" y="4128483"/>
            <a:ext cx="2042424" cy="2347614"/>
            <a:chOff x="5476850" y="1996112"/>
            <a:chExt cx="2042424" cy="2347614"/>
          </a:xfrm>
          <a:solidFill>
            <a:srgbClr val="EA7C30"/>
          </a:solidFill>
        </p:grpSpPr>
        <p:sp>
          <p:nvSpPr>
            <p:cNvPr id="20" name="سداسي 19">
              <a:extLst>
                <a:ext uri="{FF2B5EF4-FFF2-40B4-BE49-F238E27FC236}">
                  <a16:creationId xmlns:a16="http://schemas.microsoft.com/office/drawing/2014/main" id="{6D7EB38E-F13B-40CA-B60F-58955EC92E96}"/>
                </a:ext>
              </a:extLst>
            </p:cNvPr>
            <p:cNvSpPr/>
            <p:nvPr/>
          </p:nvSpPr>
          <p:spPr>
            <a:xfrm rot="5400000">
              <a:off x="5324255" y="2148707"/>
              <a:ext cx="2347614" cy="204242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tx1"/>
              </a:solidFill>
            </a:ln>
            <a:effectLst>
              <a:outerShdw blurRad="50800" dist="12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سداسي 4">
              <a:extLst>
                <a:ext uri="{FF2B5EF4-FFF2-40B4-BE49-F238E27FC236}">
                  <a16:creationId xmlns:a16="http://schemas.microsoft.com/office/drawing/2014/main" id="{2CFE9EF2-568B-49ED-8957-3B0E9958A9F8}"/>
                </a:ext>
              </a:extLst>
            </p:cNvPr>
            <p:cNvSpPr txBox="1"/>
            <p:nvPr/>
          </p:nvSpPr>
          <p:spPr>
            <a:xfrm>
              <a:off x="5774808" y="2361950"/>
              <a:ext cx="1405868" cy="16159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3600" b="1" kern="12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188D692-90F3-4EC7-9A9F-8B2B8BB4F81C}"/>
              </a:ext>
            </a:extLst>
          </p:cNvPr>
          <p:cNvGrpSpPr/>
          <p:nvPr/>
        </p:nvGrpSpPr>
        <p:grpSpPr>
          <a:xfrm>
            <a:off x="2146653" y="121920"/>
            <a:ext cx="2042424" cy="2347614"/>
            <a:chOff x="5476850" y="1996112"/>
            <a:chExt cx="2042424" cy="2347614"/>
          </a:xfrm>
          <a:solidFill>
            <a:srgbClr val="A5A5A5"/>
          </a:solidFill>
        </p:grpSpPr>
        <p:sp>
          <p:nvSpPr>
            <p:cNvPr id="23" name="سداسي 22">
              <a:extLst>
                <a:ext uri="{FF2B5EF4-FFF2-40B4-BE49-F238E27FC236}">
                  <a16:creationId xmlns:a16="http://schemas.microsoft.com/office/drawing/2014/main" id="{93E43C34-245F-4AAC-AE7F-CEE4D318C687}"/>
                </a:ext>
              </a:extLst>
            </p:cNvPr>
            <p:cNvSpPr/>
            <p:nvPr/>
          </p:nvSpPr>
          <p:spPr>
            <a:xfrm rot="5400000">
              <a:off x="5324255" y="2148707"/>
              <a:ext cx="2347614" cy="2042424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38100">
              <a:solidFill>
                <a:schemeClr val="tx1"/>
              </a:solidFill>
            </a:ln>
            <a:effectLst>
              <a:outerShdw blurRad="50800" dist="127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سداسي 4">
              <a:extLst>
                <a:ext uri="{FF2B5EF4-FFF2-40B4-BE49-F238E27FC236}">
                  <a16:creationId xmlns:a16="http://schemas.microsoft.com/office/drawing/2014/main" id="{722EDC80-5F7D-4CA1-9471-EB3CDFF39F98}"/>
                </a:ext>
              </a:extLst>
            </p:cNvPr>
            <p:cNvSpPr txBox="1"/>
            <p:nvPr/>
          </p:nvSpPr>
          <p:spPr>
            <a:xfrm>
              <a:off x="5774808" y="2361950"/>
              <a:ext cx="1405868" cy="16159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3600" b="1" kern="12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030" name="Picture 6" descr="ØµÙØ±Ø© Ø°Ø§Øª ØµÙØ©">
            <a:extLst>
              <a:ext uri="{FF2B5EF4-FFF2-40B4-BE49-F238E27FC236}">
                <a16:creationId xmlns:a16="http://schemas.microsoft.com/office/drawing/2014/main" id="{F608B6A4-A03C-47D6-811E-5F27732E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252" y="4545121"/>
            <a:ext cx="2315696" cy="239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BD31F5B-FE00-4892-8FB4-E356521F4934}"/>
              </a:ext>
            </a:extLst>
          </p:cNvPr>
          <p:cNvSpPr/>
          <p:nvPr/>
        </p:nvSpPr>
        <p:spPr>
          <a:xfrm>
            <a:off x="2183121" y="112814"/>
            <a:ext cx="983487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أنواع البرمائيات من حيث التغذية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2AFFEBCD-5737-41C4-95D3-EEF64A60D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036190"/>
              </p:ext>
            </p:extLst>
          </p:nvPr>
        </p:nvGraphicFramePr>
        <p:xfrm>
          <a:off x="174000" y="1595120"/>
          <a:ext cx="11844000" cy="477150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48431400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024081382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503403767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385505813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407808348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85637455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val="1007178976"/>
                    </a:ext>
                  </a:extLst>
                </a:gridCol>
              </a:tblGrid>
              <a:tr h="1146089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الطائفة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E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الضفدع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اليرقات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العلاجم</a:t>
                      </a:r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اليرقات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5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الضفدع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E8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العلاجم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البالغة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السلمندر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5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السمندل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27073"/>
                  </a:ext>
                </a:extLst>
              </a:tr>
              <a:tr h="2426835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الصورة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A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912291142"/>
                  </a:ext>
                </a:extLst>
              </a:tr>
              <a:tr h="1198583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التغذي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5F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آكلات أعشاب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آكلات لحوم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مفترسات تتغذى على العديد من اللافقاريات والفقاريات </a:t>
                      </a:r>
                      <a:r>
                        <a:rPr lang="ar-SA" sz="3200" dirty="0" err="1">
                          <a:solidFill>
                            <a:sysClr val="windowText" lastClr="000000"/>
                          </a:solidFill>
                        </a:rPr>
                        <a:t>الصغيرى</a:t>
                      </a:r>
                      <a:r>
                        <a:rPr lang="ar-SA" sz="320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ar-SA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542441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D8B47568-B285-44C5-A1AC-2D83563D02B5}"/>
              </a:ext>
            </a:extLst>
          </p:cNvPr>
          <p:cNvSpPr/>
          <p:nvPr/>
        </p:nvSpPr>
        <p:spPr>
          <a:xfrm>
            <a:off x="9184640" y="5262880"/>
            <a:ext cx="148336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8A04F67-68C1-4329-9972-283E1157FB0C}"/>
              </a:ext>
            </a:extLst>
          </p:cNvPr>
          <p:cNvSpPr/>
          <p:nvPr/>
        </p:nvSpPr>
        <p:spPr>
          <a:xfrm>
            <a:off x="7325360" y="5242560"/>
            <a:ext cx="1584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1B43C3B-E52B-4889-9365-04BC61521332}"/>
              </a:ext>
            </a:extLst>
          </p:cNvPr>
          <p:cNvSpPr/>
          <p:nvPr/>
        </p:nvSpPr>
        <p:spPr>
          <a:xfrm>
            <a:off x="284480" y="5238720"/>
            <a:ext cx="68626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CB39770-49CC-4A01-B9B5-B5B01764EF35}"/>
              </a:ext>
            </a:extLst>
          </p:cNvPr>
          <p:cNvSpPr/>
          <p:nvPr/>
        </p:nvSpPr>
        <p:spPr>
          <a:xfrm>
            <a:off x="90161" y="112813"/>
            <a:ext cx="1992639" cy="132343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قراءة الصورة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3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42DE72C2-D313-4C10-9FD4-AABBC1B950EB}"/>
              </a:ext>
            </a:extLst>
          </p:cNvPr>
          <p:cNvSpPr/>
          <p:nvPr/>
        </p:nvSpPr>
        <p:spPr>
          <a:xfrm>
            <a:off x="7376158" y="497845"/>
            <a:ext cx="4568609" cy="28007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صفي التكيف التركيبي الذي تتمتع به الضفادع و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العلاجم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للاصطياد فرائسها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526DC7E-3C33-4EB2-9A8F-7CAAE3AC54D5}"/>
              </a:ext>
            </a:extLst>
          </p:cNvPr>
          <p:cNvSpPr/>
          <p:nvPr/>
        </p:nvSpPr>
        <p:spPr>
          <a:xfrm>
            <a:off x="7376158" y="3986108"/>
            <a:ext cx="4568609" cy="21236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تطلق ألسنتها الطويلة واللزجة لتمسك بالفريسة بسرعة ودقة </a:t>
            </a:r>
          </a:p>
        </p:txBody>
      </p:sp>
      <p:pic>
        <p:nvPicPr>
          <p:cNvPr id="2052" name="Picture 4" descr="ÙØªÙØ¬Ø© Ø¨Ø­Ø« Ø§ÙØµÙØ± Ø¹Ù âªA frog fishing an insect in his tongue gifâ¬â">
            <a:extLst>
              <a:ext uri="{FF2B5EF4-FFF2-40B4-BE49-F238E27FC236}">
                <a16:creationId xmlns:a16="http://schemas.microsoft.com/office/drawing/2014/main" id="{DB81A603-E764-4860-BD07-E09569F5F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" y="247228"/>
            <a:ext cx="6624320" cy="633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E1D68490-D32E-499E-8342-D306A1D330EC}"/>
              </a:ext>
            </a:extLst>
          </p:cNvPr>
          <p:cNvSpPr/>
          <p:nvPr/>
        </p:nvSpPr>
        <p:spPr>
          <a:xfrm>
            <a:off x="7487920" y="2147417"/>
            <a:ext cx="4487588" cy="4524315"/>
          </a:xfrm>
          <a:prstGeom prst="rect">
            <a:avLst/>
          </a:prstGeom>
          <a:solidFill>
            <a:srgbClr val="AFDC7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اكتبي قائمة بأعضاء القناة  الهضمية والغدد الملحقة بها مع مراعات الترتيب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078532C1-19C1-4909-90AF-66BC4BF76E46}"/>
              </a:ext>
            </a:extLst>
          </p:cNvPr>
          <p:cNvSpPr/>
          <p:nvPr/>
        </p:nvSpPr>
        <p:spPr>
          <a:xfrm>
            <a:off x="7503542" y="235058"/>
            <a:ext cx="2379006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الذكاء البصري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وقراءة الصورة </a:t>
            </a:r>
          </a:p>
        </p:txBody>
      </p:sp>
      <p:pic>
        <p:nvPicPr>
          <p:cNvPr id="1028" name="Picture 4" descr="ØµÙØ±Ø© Ø°Ø§Øª ØµÙØ©">
            <a:extLst>
              <a:ext uri="{FF2B5EF4-FFF2-40B4-BE49-F238E27FC236}">
                <a16:creationId xmlns:a16="http://schemas.microsoft.com/office/drawing/2014/main" id="{41F6258E-2A69-46D3-BF03-83E5B0343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9" b="14970"/>
          <a:stretch/>
        </p:blipFill>
        <p:spPr bwMode="auto">
          <a:xfrm>
            <a:off x="9987280" y="235058"/>
            <a:ext cx="1988228" cy="163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3ADB2A0-971A-475D-8069-D47016304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9" y="66040"/>
            <a:ext cx="7266009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B4C88AE-EDD5-4B58-8B09-85B0D848930D}"/>
              </a:ext>
            </a:extLst>
          </p:cNvPr>
          <p:cNvSpPr/>
          <p:nvPr/>
        </p:nvSpPr>
        <p:spPr>
          <a:xfrm>
            <a:off x="3007360" y="122974"/>
            <a:ext cx="9010640" cy="1323439"/>
          </a:xfrm>
          <a:prstGeom prst="rect">
            <a:avLst/>
          </a:prstGeom>
          <a:solidFill>
            <a:srgbClr val="F2AF8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 العبارة المناسبة التي تدل على معنى مصطلح المجمع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BF317E9-63B9-47FA-B2CB-8ACA7FDB8853}"/>
              </a:ext>
            </a:extLst>
          </p:cNvPr>
          <p:cNvSpPr/>
          <p:nvPr/>
        </p:nvSpPr>
        <p:spPr>
          <a:xfrm>
            <a:off x="538480" y="112814"/>
            <a:ext cx="2143760" cy="1323439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المفاهيم الكرتونية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8ED9136-C4D3-4F91-82A0-BDD5B6A75C08}"/>
              </a:ext>
            </a:extLst>
          </p:cNvPr>
          <p:cNvSpPr/>
          <p:nvPr/>
        </p:nvSpPr>
        <p:spPr>
          <a:xfrm>
            <a:off x="326402" y="1711867"/>
            <a:ext cx="3686800" cy="3785652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حجرة تستقبل فضلات الهضم وفضلات البول والبويضة والحيوان المنوي قبل مغادرة الجسم</a:t>
            </a:r>
          </a:p>
          <a:p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D46AFCA-9A4A-471C-9981-95D8C7CF414B}"/>
              </a:ext>
            </a:extLst>
          </p:cNvPr>
          <p:cNvSpPr/>
          <p:nvPr/>
        </p:nvSpPr>
        <p:spPr>
          <a:xfrm>
            <a:off x="4252600" y="1711867"/>
            <a:ext cx="3686800" cy="37856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حجرة تستقبل البويضة والحيوان المنوي قبل مغادرة الجسم </a:t>
            </a:r>
          </a:p>
          <a:p>
            <a:pPr algn="ctr"/>
            <a:endParaRPr lang="ar-SA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E1EA758-BFE6-44E6-A912-DE9BB08C521C}"/>
              </a:ext>
            </a:extLst>
          </p:cNvPr>
          <p:cNvSpPr/>
          <p:nvPr/>
        </p:nvSpPr>
        <p:spPr>
          <a:xfrm>
            <a:off x="8178798" y="1711866"/>
            <a:ext cx="3686800" cy="378565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حجرة تستقبل فضلات الهضم وفضلات البول قبل مغادرة الجسم </a:t>
            </a:r>
          </a:p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ÙØªÙØ¬Ø© Ø¨Ø­Ø« Ø§ÙØµÙØ± Ø¹Ù âªfrog clipartâ¬â">
            <a:extLst>
              <a:ext uri="{FF2B5EF4-FFF2-40B4-BE49-F238E27FC236}">
                <a16:creationId xmlns:a16="http://schemas.microsoft.com/office/drawing/2014/main" id="{5FACE4AA-5364-48CE-92D7-D5C549D20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30" b="98891" l="2720" r="98240">
                        <a14:foregroundMark x1="57280" y1="18542" x2="43040" y2="8875"/>
                        <a14:foregroundMark x1="43040" y1="8875" x2="30400" y2="19334"/>
                        <a14:foregroundMark x1="30400" y1="19334" x2="30720" y2="39461"/>
                        <a14:foregroundMark x1="30720" y1="39461" x2="40800" y2="54517"/>
                        <a14:foregroundMark x1="40800" y1="54517" x2="54720" y2="35816"/>
                        <a14:foregroundMark x1="54720" y1="35816" x2="52640" y2="19493"/>
                        <a14:foregroundMark x1="52640" y1="19493" x2="67360" y2="11727"/>
                        <a14:foregroundMark x1="67360" y1="11727" x2="80640" y2="22504"/>
                        <a14:foregroundMark x1="80640" y1="22504" x2="86560" y2="38035"/>
                        <a14:foregroundMark x1="86560" y1="38035" x2="80960" y2="70840"/>
                        <a14:foregroundMark x1="80960" y1="70840" x2="96160" y2="77971"/>
                        <a14:foregroundMark x1="96160" y1="77971" x2="80320" y2="80349"/>
                        <a14:foregroundMark x1="80320" y1="80349" x2="66240" y2="89540"/>
                        <a14:foregroundMark x1="66240" y1="89540" x2="68800" y2="70840"/>
                        <a14:foregroundMark x1="68800" y1="70840" x2="61760" y2="55626"/>
                        <a14:foregroundMark x1="61760" y1="55626" x2="44640" y2="53407"/>
                        <a14:foregroundMark x1="44640" y1="53407" x2="28320" y2="59113"/>
                        <a14:foregroundMark x1="28320" y1="59113" x2="29120" y2="75594"/>
                        <a14:foregroundMark x1="29120" y1="75594" x2="40000" y2="89223"/>
                        <a14:foregroundMark x1="40000" y1="89223" x2="31200" y2="75119"/>
                        <a14:foregroundMark x1="31200" y1="75119" x2="14560" y2="79081"/>
                        <a14:foregroundMark x1="14560" y1="79081" x2="11680" y2="63391"/>
                        <a14:foregroundMark x1="11680" y1="63391" x2="29760" y2="54041"/>
                        <a14:foregroundMark x1="29760" y1="54041" x2="33600" y2="36767"/>
                        <a14:foregroundMark x1="33600" y1="36767" x2="34080" y2="58479"/>
                        <a14:foregroundMark x1="34080" y1="58479" x2="47040" y2="69572"/>
                        <a14:foregroundMark x1="47040" y1="69572" x2="49280" y2="49921"/>
                        <a14:foregroundMark x1="49280" y1="49921" x2="34080" y2="65452"/>
                        <a14:foregroundMark x1="34080" y1="65452" x2="52480" y2="63074"/>
                        <a14:foregroundMark x1="52480" y1="63074" x2="58720" y2="47068"/>
                        <a14:foregroundMark x1="58720" y1="47068" x2="43840" y2="58479"/>
                        <a14:foregroundMark x1="43840" y1="58479" x2="62240" y2="64501"/>
                        <a14:foregroundMark x1="62240" y1="64501" x2="66240" y2="40729"/>
                        <a14:foregroundMark x1="66240" y1="40729" x2="51680" y2="52456"/>
                        <a14:foregroundMark x1="51680" y1="52456" x2="62240" y2="32171"/>
                        <a14:foregroundMark x1="62240" y1="32171" x2="53920" y2="46276"/>
                        <a14:foregroundMark x1="53920" y1="46276" x2="74240" y2="30269"/>
                        <a14:foregroundMark x1="74240" y1="30269" x2="63040" y2="48177"/>
                        <a14:foregroundMark x1="63040" y1="48177" x2="75520" y2="29477"/>
                        <a14:foregroundMark x1="75520" y1="29477" x2="55360" y2="22345"/>
                        <a14:foregroundMark x1="55360" y1="22345" x2="42720" y2="35499"/>
                        <a14:foregroundMark x1="42720" y1="35499" x2="43360" y2="24564"/>
                        <a14:foregroundMark x1="75840" y1="30428" x2="58720" y2="29794"/>
                        <a14:foregroundMark x1="58720" y1="29794" x2="42720" y2="23296"/>
                        <a14:foregroundMark x1="42720" y1="23296" x2="31040" y2="9509"/>
                        <a14:foregroundMark x1="31040" y1="9509" x2="38880" y2="13154"/>
                        <a14:foregroundMark x1="30400" y1="5388" x2="31360" y2="20285"/>
                        <a14:foregroundMark x1="24640" y1="8399" x2="24640" y2="24881"/>
                        <a14:foregroundMark x1="24640" y1="24881" x2="27040" y2="5705"/>
                        <a14:foregroundMark x1="12000" y1="51981" x2="12000" y2="51981"/>
                        <a14:foregroundMark x1="12000" y1="51981" x2="28800" y2="49287"/>
                        <a14:foregroundMark x1="28800" y1="49287" x2="11680" y2="51506"/>
                        <a14:foregroundMark x1="11680" y1="51506" x2="8480" y2="60856"/>
                        <a14:foregroundMark x1="98240" y1="56418" x2="98240" y2="56418"/>
                        <a14:foregroundMark x1="72640" y1="94295" x2="72640" y2="94295"/>
                        <a14:foregroundMark x1="65120" y1="99049" x2="65120" y2="99049"/>
                        <a14:foregroundMark x1="3040" y1="82726" x2="3040" y2="82726"/>
                        <a14:foregroundMark x1="2720" y1="52298" x2="2720" y2="52298"/>
                        <a14:foregroundMark x1="3040" y1="74010" x2="3040" y2="74010"/>
                        <a14:foregroundMark x1="76160" y1="33439" x2="89760" y2="35024"/>
                        <a14:foregroundMark x1="87040" y1="31696" x2="86400" y2="31062"/>
                        <a14:foregroundMark x1="35200" y1="6022" x2="30080" y2="7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694" y="4100982"/>
            <a:ext cx="218714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ÙØªÙØ¬Ø© Ø¨Ø­Ø« Ø§ÙØµÙØ± Ø¹Ù âªfrog clipartâ¬â">
            <a:extLst>
              <a:ext uri="{FF2B5EF4-FFF2-40B4-BE49-F238E27FC236}">
                <a16:creationId xmlns:a16="http://schemas.microsoft.com/office/drawing/2014/main" id="{7AE0C6C2-AE02-4A1A-A96E-29867473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5385" l="9690" r="89535">
                        <a14:foregroundMark x1="65891" y1="10769" x2="49612" y2="14359"/>
                        <a14:foregroundMark x1="49612" y1="14359" x2="64729" y2="21026"/>
                        <a14:foregroundMark x1="64729" y1="21026" x2="74806" y2="61538"/>
                        <a14:foregroundMark x1="74806" y1="61538" x2="89535" y2="72308"/>
                        <a14:foregroundMark x1="89535" y1="72308" x2="60853" y2="95897"/>
                        <a14:foregroundMark x1="60853" y1="95897" x2="28295" y2="89231"/>
                        <a14:foregroundMark x1="28295" y1="89231" x2="32171" y2="67179"/>
                        <a14:foregroundMark x1="32171" y1="67179" x2="16667" y2="62564"/>
                        <a14:foregroundMark x1="16667" y1="62564" x2="31783" y2="53333"/>
                        <a14:foregroundMark x1="31783" y1="53333" x2="51163" y2="53333"/>
                        <a14:foregroundMark x1="51163" y1="53333" x2="55426" y2="78462"/>
                        <a14:foregroundMark x1="55426" y1="78462" x2="58140" y2="47179"/>
                        <a14:foregroundMark x1="58140" y1="47179" x2="49612" y2="21026"/>
                        <a14:foregroundMark x1="49612" y1="21026" x2="50000" y2="57436"/>
                        <a14:foregroundMark x1="50000" y1="57436" x2="48450" y2="18974"/>
                        <a14:foregroundMark x1="48450" y1="18974" x2="48062" y2="43077"/>
                        <a14:foregroundMark x1="48062" y1="43077" x2="51938" y2="21538"/>
                        <a14:foregroundMark x1="51938" y1="21538" x2="53876" y2="68718"/>
                        <a14:foregroundMark x1="53876" y1="68718" x2="57364" y2="32308"/>
                        <a14:foregroundMark x1="57364" y1="32308" x2="47287" y2="67692"/>
                        <a14:foregroundMark x1="47287" y1="67692" x2="64729" y2="35897"/>
                        <a14:foregroundMark x1="64729" y1="35897" x2="48062" y2="27692"/>
                        <a14:foregroundMark x1="48062" y1="27692" x2="42636" y2="53333"/>
                        <a14:foregroundMark x1="42636" y1="53333" x2="46512" y2="29744"/>
                        <a14:foregroundMark x1="46512" y1="29744" x2="46124" y2="54359"/>
                        <a14:foregroundMark x1="46124" y1="54359" x2="48062" y2="61026"/>
                        <a14:foregroundMark x1="43023" y1="6667" x2="43023" y2="6667"/>
                        <a14:foregroundMark x1="41860" y1="12308" x2="41860" y2="12308"/>
                        <a14:foregroundMark x1="67442" y1="8718" x2="67442" y2="8718"/>
                        <a14:foregroundMark x1="78682" y1="45128" x2="78682" y2="45128"/>
                        <a14:foregroundMark x1="10853" y1="68205" x2="10853" y2="6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041" y="4156393"/>
            <a:ext cx="3096606" cy="23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ÙØªÙØ¬Ø© Ø¨Ø­Ø« Ø§ÙØµÙØ± Ø¹Ù âªfrog clipartâ¬â">
            <a:extLst>
              <a:ext uri="{FF2B5EF4-FFF2-40B4-BE49-F238E27FC236}">
                <a16:creationId xmlns:a16="http://schemas.microsoft.com/office/drawing/2014/main" id="{0434606A-C790-4843-A671-5003BBF6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11" b="93833" l="5856" r="93694">
                        <a14:foregroundMark x1="50450" y1="5286" x2="49099" y2="24229"/>
                        <a14:foregroundMark x1="49099" y1="24229" x2="62162" y2="11454"/>
                        <a14:foregroundMark x1="62162" y1="11454" x2="59910" y2="30837"/>
                        <a14:foregroundMark x1="59910" y1="30837" x2="45946" y2="44053"/>
                        <a14:foregroundMark x1="45946" y1="44053" x2="45495" y2="26432"/>
                        <a14:foregroundMark x1="45495" y1="26432" x2="62162" y2="32599"/>
                        <a14:foregroundMark x1="62162" y1="32599" x2="68018" y2="51101"/>
                        <a14:foregroundMark x1="68018" y1="51101" x2="86486" y2="55947"/>
                        <a14:foregroundMark x1="86486" y1="55947" x2="91441" y2="67841"/>
                        <a14:foregroundMark x1="45045" y1="29075" x2="43694" y2="36123"/>
                        <a14:foregroundMark x1="7207" y1="60352" x2="7207" y2="60352"/>
                        <a14:foregroundMark x1="6306" y1="85022" x2="6306" y2="85022"/>
                        <a14:foregroundMark x1="93694" y1="82819" x2="93694" y2="82819"/>
                        <a14:foregroundMark x1="59459" y1="92511" x2="59459" y2="92511"/>
                        <a14:foregroundMark x1="43694" y1="93392" x2="43694" y2="93392"/>
                        <a14:foregroundMark x1="38739" y1="93392" x2="38739" y2="93392"/>
                        <a14:foregroundMark x1="70270" y1="93833" x2="70270" y2="93833"/>
                        <a14:foregroundMark x1="63964" y1="8811" x2="63964" y2="8811"/>
                        <a14:foregroundMark x1="70270" y1="91630" x2="70270" y2="91630"/>
                        <a14:foregroundMark x1="51802" y1="92511" x2="51802" y2="92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51" y="4065269"/>
            <a:ext cx="2803768" cy="267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2F74EAD1-A661-4875-BA2B-949DEFE21C99}"/>
              </a:ext>
            </a:extLst>
          </p:cNvPr>
          <p:cNvSpPr/>
          <p:nvPr/>
        </p:nvSpPr>
        <p:spPr>
          <a:xfrm>
            <a:off x="71121" y="1595120"/>
            <a:ext cx="4055192" cy="5059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52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قوس كبير أيسر 1">
            <a:extLst>
              <a:ext uri="{FF2B5EF4-FFF2-40B4-BE49-F238E27FC236}">
                <a16:creationId xmlns:a16="http://schemas.microsoft.com/office/drawing/2014/main" id="{118DC3A8-6EC2-455F-8D47-5AD027C5C5CA}"/>
              </a:ext>
            </a:extLst>
          </p:cNvPr>
          <p:cNvSpPr/>
          <p:nvPr/>
        </p:nvSpPr>
        <p:spPr>
          <a:xfrm rot="5400000">
            <a:off x="6150798" y="294052"/>
            <a:ext cx="169819" cy="5076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ÙØªÙØ¬Ø© Ø¨Ø­Ø« Ø§ÙØµÙØ± Ø¹Ù âª frog clipartâ¬â">
            <a:extLst>
              <a:ext uri="{FF2B5EF4-FFF2-40B4-BE49-F238E27FC236}">
                <a16:creationId xmlns:a16="http://schemas.microsoft.com/office/drawing/2014/main" id="{2DE10E20-C92C-4F8F-9437-1406054B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240" y="176377"/>
            <a:ext cx="2238375" cy="164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1AE21D5-270B-4E16-954A-703A7147063E}"/>
              </a:ext>
            </a:extLst>
          </p:cNvPr>
          <p:cNvSpPr/>
          <p:nvPr/>
        </p:nvSpPr>
        <p:spPr>
          <a:xfrm>
            <a:off x="2377440" y="176377"/>
            <a:ext cx="7254240" cy="1446550"/>
          </a:xfrm>
          <a:prstGeom prst="rect">
            <a:avLst/>
          </a:prstGeom>
          <a:solidFill>
            <a:srgbClr val="AFDC7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أقرئي ثم اكملي المخطط السهمي التالي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543C321-16D4-44A3-BF2C-5AEB7F32F4EA}"/>
              </a:ext>
            </a:extLst>
          </p:cNvPr>
          <p:cNvSpPr/>
          <p:nvPr/>
        </p:nvSpPr>
        <p:spPr>
          <a:xfrm>
            <a:off x="264160" y="176377"/>
            <a:ext cx="1928813" cy="1446550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0BCCA1B-F02B-43D5-A848-C5A98E3FD1AF}"/>
              </a:ext>
            </a:extLst>
          </p:cNvPr>
          <p:cNvSpPr/>
          <p:nvPr/>
        </p:nvSpPr>
        <p:spPr>
          <a:xfrm>
            <a:off x="1493519" y="1859340"/>
            <a:ext cx="9655175" cy="769441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هناك نوعان من المواد الاخراجية في البرمائيات 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E30335DE-8C59-48E6-977E-B4739898D9CC}"/>
              </a:ext>
            </a:extLst>
          </p:cNvPr>
          <p:cNvSpPr/>
          <p:nvPr/>
        </p:nvSpPr>
        <p:spPr>
          <a:xfrm>
            <a:off x="6482080" y="2956040"/>
            <a:ext cx="4920614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البرمائيات على اليابس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F9150AF-F3E6-4B5F-95EE-A45C385A543B}"/>
              </a:ext>
            </a:extLst>
          </p:cNvPr>
          <p:cNvSpPr/>
          <p:nvPr/>
        </p:nvSpPr>
        <p:spPr>
          <a:xfrm>
            <a:off x="985520" y="2952541"/>
            <a:ext cx="4920614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البرمائيات في الماء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E680F27-C7C6-49E1-89BB-699765F4144B}"/>
              </a:ext>
            </a:extLst>
          </p:cNvPr>
          <p:cNvSpPr/>
          <p:nvPr/>
        </p:nvSpPr>
        <p:spPr>
          <a:xfrm>
            <a:off x="6482080" y="3941040"/>
            <a:ext cx="492061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تخرج اليوريا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FFEA32C-042A-4892-A47B-FE2AAEC08AA4}"/>
              </a:ext>
            </a:extLst>
          </p:cNvPr>
          <p:cNvSpPr/>
          <p:nvPr/>
        </p:nvSpPr>
        <p:spPr>
          <a:xfrm>
            <a:off x="985520" y="3895406"/>
            <a:ext cx="492061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تخرج الأمونيا 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EE7F31A-8C57-436C-B975-9DAC61B64B91}"/>
              </a:ext>
            </a:extLst>
          </p:cNvPr>
          <p:cNvSpPr/>
          <p:nvPr/>
        </p:nvSpPr>
        <p:spPr>
          <a:xfrm>
            <a:off x="6482080" y="5023688"/>
            <a:ext cx="4920614" cy="769441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اخرجه مباشرة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D4475FF-257E-493E-B16B-93B5FC8242EC}"/>
              </a:ext>
            </a:extLst>
          </p:cNvPr>
          <p:cNvSpPr/>
          <p:nvPr/>
        </p:nvSpPr>
        <p:spPr>
          <a:xfrm>
            <a:off x="985520" y="5023688"/>
            <a:ext cx="4920614" cy="1446550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تجميعه في المثانة قبل الإخراج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6B95151-8F10-4A92-B406-DB4199727477}"/>
              </a:ext>
            </a:extLst>
          </p:cNvPr>
          <p:cNvSpPr/>
          <p:nvPr/>
        </p:nvSpPr>
        <p:spPr>
          <a:xfrm>
            <a:off x="6482080" y="3941039"/>
            <a:ext cx="492061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تُخرج .............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0EC0411-A683-4E0D-BDC7-6414CF57BD76}"/>
              </a:ext>
            </a:extLst>
          </p:cNvPr>
          <p:cNvSpPr/>
          <p:nvPr/>
        </p:nvSpPr>
        <p:spPr>
          <a:xfrm>
            <a:off x="985520" y="3888350"/>
            <a:ext cx="4920614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تُخرج .............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490D46E-60CD-479D-9D04-6A0C6C8ED99B}"/>
              </a:ext>
            </a:extLst>
          </p:cNvPr>
          <p:cNvSpPr/>
          <p:nvPr/>
        </p:nvSpPr>
        <p:spPr>
          <a:xfrm>
            <a:off x="6482080" y="5023688"/>
            <a:ext cx="4920614" cy="769441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اخرجه .............. 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F43BFBD-8ED9-43A1-B45B-5259670E4456}"/>
              </a:ext>
            </a:extLst>
          </p:cNvPr>
          <p:cNvSpPr/>
          <p:nvPr/>
        </p:nvSpPr>
        <p:spPr>
          <a:xfrm>
            <a:off x="985520" y="5020584"/>
            <a:ext cx="4920614" cy="1446550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تجميعه ................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970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AB2EFF4-6148-457D-A5E0-A0F04F207BB1}"/>
              </a:ext>
            </a:extLst>
          </p:cNvPr>
          <p:cNvSpPr/>
          <p:nvPr/>
        </p:nvSpPr>
        <p:spPr>
          <a:xfrm rot="5400000">
            <a:off x="8575786" y="3058141"/>
            <a:ext cx="65245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قصة الضفدع الشجاع </a:t>
            </a:r>
          </a:p>
        </p:txBody>
      </p:sp>
      <p:pic>
        <p:nvPicPr>
          <p:cNvPr id="7" name="قوة التحفيز الإيجابي - الضفدع الأصم مدبلج للعربية">
            <a:hlinkClick r:id="" action="ppaction://media"/>
            <a:extLst>
              <a:ext uri="{FF2B5EF4-FFF2-40B4-BE49-F238E27FC236}">
                <a16:creationId xmlns:a16="http://schemas.microsoft.com/office/drawing/2014/main" id="{2EEE82AC-B45C-4E8E-9F8E-4D888BB7E3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332" y="149812"/>
            <a:ext cx="11217782" cy="65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3FDFD03-199C-4E4C-96E7-519F07704769}"/>
              </a:ext>
            </a:extLst>
          </p:cNvPr>
          <p:cNvSpPr/>
          <p:nvPr/>
        </p:nvSpPr>
        <p:spPr>
          <a:xfrm>
            <a:off x="475933" y="111240"/>
            <a:ext cx="11240134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اختاري المفردة  الصحيحة التي تكمل الحقيقة العلمية التالية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7B48F5F-EA62-48DD-880E-834BC684B16E}"/>
              </a:ext>
            </a:extLst>
          </p:cNvPr>
          <p:cNvSpPr/>
          <p:nvPr/>
        </p:nvSpPr>
        <p:spPr>
          <a:xfrm>
            <a:off x="6634479" y="1330440"/>
            <a:ext cx="5213667" cy="769441"/>
          </a:xfrm>
          <a:prstGeom prst="rect">
            <a:avLst/>
          </a:prstGeom>
          <a:solidFill>
            <a:srgbClr val="F2AF8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يرقات البرمائيات بـ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1AA89E0-00B6-4E97-9C19-0B23651BB1F3}"/>
              </a:ext>
            </a:extLst>
          </p:cNvPr>
          <p:cNvSpPr/>
          <p:nvPr/>
        </p:nvSpPr>
        <p:spPr>
          <a:xfrm>
            <a:off x="475933" y="1347521"/>
            <a:ext cx="5213667" cy="769441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تتنفس البرمائيات البالغة بـ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6EFF3A5-CBA5-4328-A303-66ECFD28429F}"/>
              </a:ext>
            </a:extLst>
          </p:cNvPr>
          <p:cNvSpPr/>
          <p:nvPr/>
        </p:nvSpPr>
        <p:spPr>
          <a:xfrm>
            <a:off x="6634478" y="4977880"/>
            <a:ext cx="5213667" cy="1446550"/>
          </a:xfrm>
          <a:prstGeom prst="rect">
            <a:avLst/>
          </a:prstGeom>
          <a:solidFill>
            <a:srgbClr val="AFDC7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الخياشيم ـ الرئتين ـ الجلد ـ بطانة تجويف الفم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01C2346-6C5C-40D1-B175-8CAE2F8C619C}"/>
              </a:ext>
            </a:extLst>
          </p:cNvPr>
          <p:cNvSpPr/>
          <p:nvPr/>
        </p:nvSpPr>
        <p:spPr>
          <a:xfrm>
            <a:off x="343854" y="4977880"/>
            <a:ext cx="5213667" cy="1446550"/>
          </a:xfrm>
          <a:prstGeom prst="rect">
            <a:avLst/>
          </a:prstGeom>
          <a:solidFill>
            <a:srgbClr val="AFDC7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الخياشيم ـ الرئتين ـ الجلد ـ بطانة تجويف الفم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30AB34E-EAC8-44A5-9D03-9ABA50793114}"/>
              </a:ext>
            </a:extLst>
          </p:cNvPr>
          <p:cNvSpPr/>
          <p:nvPr/>
        </p:nvSpPr>
        <p:spPr>
          <a:xfrm>
            <a:off x="10038080" y="5059680"/>
            <a:ext cx="1544320" cy="67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B7E8EF4-6E61-4F9C-B798-B32FBD5F1987}"/>
              </a:ext>
            </a:extLst>
          </p:cNvPr>
          <p:cNvSpPr/>
          <p:nvPr/>
        </p:nvSpPr>
        <p:spPr>
          <a:xfrm>
            <a:off x="6644638" y="4977880"/>
            <a:ext cx="1544320" cy="67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799CEE5-F2B3-4811-AF13-9B76E16ADD10}"/>
              </a:ext>
            </a:extLst>
          </p:cNvPr>
          <p:cNvSpPr/>
          <p:nvPr/>
        </p:nvSpPr>
        <p:spPr>
          <a:xfrm>
            <a:off x="2021840" y="5010795"/>
            <a:ext cx="1544320" cy="67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E20CA91B-FAB6-4D68-9A07-7FF78C58D81C}"/>
              </a:ext>
            </a:extLst>
          </p:cNvPr>
          <p:cNvSpPr/>
          <p:nvPr/>
        </p:nvSpPr>
        <p:spPr>
          <a:xfrm>
            <a:off x="325119" y="5010795"/>
            <a:ext cx="1544320" cy="67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114C7455-7228-4591-8C1C-0EFD354FEF23}"/>
              </a:ext>
            </a:extLst>
          </p:cNvPr>
          <p:cNvSpPr/>
          <p:nvPr/>
        </p:nvSpPr>
        <p:spPr>
          <a:xfrm>
            <a:off x="1209040" y="5756961"/>
            <a:ext cx="3413760" cy="6705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E7DEA9-7611-4B23-9DAB-A3BEF6AA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6395" y="2253004"/>
            <a:ext cx="5213667" cy="261363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B21066B-BB12-4526-9F89-19DC3F0957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08"/>
          <a:stretch/>
        </p:blipFill>
        <p:spPr>
          <a:xfrm>
            <a:off x="475933" y="2149878"/>
            <a:ext cx="5172233" cy="26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1E30FAC9-91E2-4BB5-B488-9355542170D0}"/>
              </a:ext>
            </a:extLst>
          </p:cNvPr>
          <p:cNvSpPr/>
          <p:nvPr/>
        </p:nvSpPr>
        <p:spPr>
          <a:xfrm>
            <a:off x="6287129" y="96970"/>
            <a:ext cx="5804858" cy="4154984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مما سبق نلاحظ أن الضفادع يمكن أن تتنفس عبر جلدها سوء كانت في الماء أو على اليابس </a:t>
            </a:r>
          </a:p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كوني فرضية </a:t>
            </a:r>
          </a:p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حول أهمية هذه الخاصية للضفدعة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2C099397-577C-46F8-8BD3-ADB99470B341}"/>
              </a:ext>
            </a:extLst>
          </p:cNvPr>
          <p:cNvSpPr/>
          <p:nvPr/>
        </p:nvSpPr>
        <p:spPr>
          <a:xfrm>
            <a:off x="6287129" y="4445784"/>
            <a:ext cx="5804858" cy="212365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تمكن الضفادع من قضاء الشتاء محمية من البرد داخل الطين في قاع بركة الماء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ÙØªÙØ¬Ø© Ø¨Ø­Ø« Ø§ÙØµÙØ± Ø¹Ù âªAmphibian Hibernationâ¬â">
            <a:extLst>
              <a:ext uri="{FF2B5EF4-FFF2-40B4-BE49-F238E27FC236}">
                <a16:creationId xmlns:a16="http://schemas.microsoft.com/office/drawing/2014/main" id="{7FF4C938-6AD2-4BF0-90CC-9C983759D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2" y="107130"/>
            <a:ext cx="5804857" cy="32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ÙØªÙØ¬Ø© Ø¨Ø­Ø« Ø§ÙØµÙØ± Ø¹Ù âªAmphibian Hibernationâ¬â">
            <a:extLst>
              <a:ext uri="{FF2B5EF4-FFF2-40B4-BE49-F238E27FC236}">
                <a16:creationId xmlns:a16="http://schemas.microsoft.com/office/drawing/2014/main" id="{666376FB-4360-49E5-BA91-4A43EED70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2" y="3429000"/>
            <a:ext cx="5804858" cy="31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08193CEC-C5DF-48F6-A3DE-269EAB818D0C}"/>
              </a:ext>
            </a:extLst>
          </p:cNvPr>
          <p:cNvSpPr/>
          <p:nvPr/>
        </p:nvSpPr>
        <p:spPr>
          <a:xfrm>
            <a:off x="446087" y="254450"/>
            <a:ext cx="2976879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التفكير الناقد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6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40339BE-B7EF-4531-92C2-E4FDFA5D0E3E}"/>
              </a:ext>
            </a:extLst>
          </p:cNvPr>
          <p:cNvSpPr/>
          <p:nvPr/>
        </p:nvSpPr>
        <p:spPr>
          <a:xfrm>
            <a:off x="2712720" y="261055"/>
            <a:ext cx="9338627" cy="13234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 في المجموعة دققي في  الصورة التالية ثم احكمي على صحة العبارات التالية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E6EB9D1-F840-4A02-A580-944DF24B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754716"/>
            <a:ext cx="5334000" cy="46659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D447FF0-9689-4EF7-A271-AC1F93FD84CD}"/>
              </a:ext>
            </a:extLst>
          </p:cNvPr>
          <p:cNvSpPr/>
          <p:nvPr/>
        </p:nvSpPr>
        <p:spPr>
          <a:xfrm>
            <a:off x="140653" y="261055"/>
            <a:ext cx="2429827" cy="13234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قراءة الصورة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والتفكير الناقد 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34675FB5-4C2B-4042-AD07-4F250ACBF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68652"/>
              </p:ext>
            </p:extLst>
          </p:nvPr>
        </p:nvGraphicFramePr>
        <p:xfrm>
          <a:off x="5571347" y="1816946"/>
          <a:ext cx="6480000" cy="4541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1473985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45097344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3278161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879411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C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صح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خطأ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C7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التصحيح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33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للبرمائيات دورة دموية مزدوجة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3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القلب في البرمائيات يتكون من أربع غرف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من ثلاث غرف (أذينان وبطين)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2693"/>
                  </a:ext>
                </a:extLst>
              </a:tr>
            </a:tbl>
          </a:graphicData>
        </a:graphic>
      </p:graphicFrame>
      <p:pic>
        <p:nvPicPr>
          <p:cNvPr id="10" name="رسم 9" descr="إغلاق">
            <a:extLst>
              <a:ext uri="{FF2B5EF4-FFF2-40B4-BE49-F238E27FC236}">
                <a16:creationId xmlns:a16="http://schemas.microsoft.com/office/drawing/2014/main" id="{AF8FA725-979D-4DD2-AE9B-587B888B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7573" y="4303706"/>
            <a:ext cx="720000" cy="720000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D3ACCBEF-143B-4FC2-B1F2-E424A9CCB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0387" y="2839720"/>
            <a:ext cx="720000" cy="7200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771A113-0587-4FA8-B99B-FDAFD340C1E2}"/>
              </a:ext>
            </a:extLst>
          </p:cNvPr>
          <p:cNvSpPr/>
          <p:nvPr/>
        </p:nvSpPr>
        <p:spPr>
          <a:xfrm>
            <a:off x="8348387" y="2574313"/>
            <a:ext cx="720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568F072-AE86-4CA6-9CF8-5EC88DCC8933}"/>
              </a:ext>
            </a:extLst>
          </p:cNvPr>
          <p:cNvSpPr/>
          <p:nvPr/>
        </p:nvSpPr>
        <p:spPr>
          <a:xfrm>
            <a:off x="7447573" y="4128346"/>
            <a:ext cx="720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9F7E70-0EDB-4C54-9213-59D53D321B29}"/>
              </a:ext>
            </a:extLst>
          </p:cNvPr>
          <p:cNvSpPr/>
          <p:nvPr/>
        </p:nvSpPr>
        <p:spPr>
          <a:xfrm>
            <a:off x="5709920" y="3870760"/>
            <a:ext cx="1536520" cy="241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14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40339BE-B7EF-4531-92C2-E4FDFA5D0E3E}"/>
              </a:ext>
            </a:extLst>
          </p:cNvPr>
          <p:cNvSpPr/>
          <p:nvPr/>
        </p:nvSpPr>
        <p:spPr>
          <a:xfrm>
            <a:off x="2712720" y="159455"/>
            <a:ext cx="9338627" cy="1323439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 في المجموعة دققي في  الصورة التالية ثم احكمي على صحة العبارات التالية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E6EB9D1-F840-4A02-A580-944DF24B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754716"/>
            <a:ext cx="5334000" cy="46659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D447FF0-9689-4EF7-A271-AC1F93FD84CD}"/>
              </a:ext>
            </a:extLst>
          </p:cNvPr>
          <p:cNvSpPr/>
          <p:nvPr/>
        </p:nvSpPr>
        <p:spPr>
          <a:xfrm>
            <a:off x="140653" y="261055"/>
            <a:ext cx="2429827" cy="13234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قراءة الصورة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والتفكير الناقد </a:t>
            </a:r>
          </a:p>
        </p:txBody>
      </p:sp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34675FB5-4C2B-4042-AD07-4F250ACBF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11837"/>
              </p:ext>
            </p:extLst>
          </p:nvPr>
        </p:nvGraphicFramePr>
        <p:xfrm>
          <a:off x="5571347" y="1583266"/>
          <a:ext cx="6480000" cy="5151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201473985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450973446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232781610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8794114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C3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صح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خطأ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C7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>
                          <a:solidFill>
                            <a:schemeClr val="tx1"/>
                          </a:solidFill>
                        </a:rPr>
                        <a:t>التصحيح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33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يستقبل الأذين الأيمن الدم </a:t>
                      </a:r>
                      <a:r>
                        <a:rPr lang="ar-SA" sz="4000" dirty="0" err="1"/>
                        <a:t>المؤكسج</a:t>
                      </a:r>
                      <a:r>
                        <a:rPr lang="ar-SA" sz="4000" dirty="0"/>
                        <a:t> من الرئتين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الأذين الأيسر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83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4000" dirty="0"/>
                        <a:t>البطين في البرمائيات غير مقسم 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722693"/>
                  </a:ext>
                </a:extLst>
              </a:tr>
            </a:tbl>
          </a:graphicData>
        </a:graphic>
      </p:graphicFrame>
      <p:pic>
        <p:nvPicPr>
          <p:cNvPr id="10" name="رسم 9" descr="إغلاق">
            <a:extLst>
              <a:ext uri="{FF2B5EF4-FFF2-40B4-BE49-F238E27FC236}">
                <a16:creationId xmlns:a16="http://schemas.microsoft.com/office/drawing/2014/main" id="{AF8FA725-979D-4DD2-AE9B-587B888B0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4394" y="2830522"/>
            <a:ext cx="720000" cy="720000"/>
          </a:xfrm>
          <a:prstGeom prst="rect">
            <a:avLst/>
          </a:prstGeom>
        </p:spPr>
      </p:pic>
      <p:pic>
        <p:nvPicPr>
          <p:cNvPr id="12" name="رسم 11" descr="علامة تأشير">
            <a:extLst>
              <a:ext uri="{FF2B5EF4-FFF2-40B4-BE49-F238E27FC236}">
                <a16:creationId xmlns:a16="http://schemas.microsoft.com/office/drawing/2014/main" id="{D3ACCBEF-143B-4FC2-B1F2-E424A9CCBE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15641" y="5200214"/>
            <a:ext cx="720000" cy="682426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771A113-0587-4FA8-B99B-FDAFD340C1E2}"/>
              </a:ext>
            </a:extLst>
          </p:cNvPr>
          <p:cNvSpPr/>
          <p:nvPr/>
        </p:nvSpPr>
        <p:spPr>
          <a:xfrm>
            <a:off x="8371334" y="5107160"/>
            <a:ext cx="720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568F072-AE86-4CA6-9CF8-5EC88DCC8933}"/>
              </a:ext>
            </a:extLst>
          </p:cNvPr>
          <p:cNvSpPr/>
          <p:nvPr/>
        </p:nvSpPr>
        <p:spPr>
          <a:xfrm>
            <a:off x="7434394" y="2380280"/>
            <a:ext cx="720000" cy="11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9F7E70-0EDB-4C54-9213-59D53D321B29}"/>
              </a:ext>
            </a:extLst>
          </p:cNvPr>
          <p:cNvSpPr/>
          <p:nvPr/>
        </p:nvSpPr>
        <p:spPr>
          <a:xfrm>
            <a:off x="5682250" y="2373880"/>
            <a:ext cx="1536520" cy="241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81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40339BE-B7EF-4531-92C2-E4FDFA5D0E3E}"/>
              </a:ext>
            </a:extLst>
          </p:cNvPr>
          <p:cNvSpPr/>
          <p:nvPr/>
        </p:nvSpPr>
        <p:spPr>
          <a:xfrm>
            <a:off x="619760" y="159455"/>
            <a:ext cx="11431587" cy="13234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 في المجموعة تتبعي مسار الأسهم  في  الصورة التالية ثم صممي مخطط سهمي يوضح مسار الدم في كلا الدورتان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E6EB9D1-F840-4A02-A580-944DF24B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3" y="1859280"/>
            <a:ext cx="5334000" cy="49987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866D21-B166-411B-AF60-FD25384CFFFF}"/>
              </a:ext>
            </a:extLst>
          </p:cNvPr>
          <p:cNvSpPr/>
          <p:nvPr/>
        </p:nvSpPr>
        <p:spPr>
          <a:xfrm>
            <a:off x="6421120" y="1642815"/>
            <a:ext cx="5609907" cy="707886"/>
          </a:xfrm>
          <a:prstGeom prst="rect">
            <a:avLst/>
          </a:prstGeom>
          <a:solidFill>
            <a:srgbClr val="EA7C3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الدورة الأولى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9373C4-2A29-49F7-A61F-3C29A4ECEE10}"/>
              </a:ext>
            </a:extLst>
          </p:cNvPr>
          <p:cNvSpPr/>
          <p:nvPr/>
        </p:nvSpPr>
        <p:spPr>
          <a:xfrm>
            <a:off x="10368279" y="3953301"/>
            <a:ext cx="1667827" cy="1261884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القلب </a:t>
            </a:r>
          </a:p>
          <a:p>
            <a:pPr algn="ctr"/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79F9F25-9472-427B-BE80-B1D0EFCE334A}"/>
              </a:ext>
            </a:extLst>
          </p:cNvPr>
          <p:cNvSpPr/>
          <p:nvPr/>
        </p:nvSpPr>
        <p:spPr>
          <a:xfrm>
            <a:off x="8392159" y="2721114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دم غير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مؤكسج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223F584-8C6D-4BB0-B55F-CA78039F135D}"/>
              </a:ext>
            </a:extLst>
          </p:cNvPr>
          <p:cNvSpPr/>
          <p:nvPr/>
        </p:nvSpPr>
        <p:spPr>
          <a:xfrm>
            <a:off x="6119812" y="3891746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الرئتين والجلد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51E651A-76D3-4358-A525-59A97727CC0C}"/>
              </a:ext>
            </a:extLst>
          </p:cNvPr>
          <p:cNvSpPr/>
          <p:nvPr/>
        </p:nvSpPr>
        <p:spPr>
          <a:xfrm>
            <a:off x="8392159" y="4966474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دم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مؤكسج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93BA4BB2-E7E5-42E0-AE24-E4FAE409877C}"/>
              </a:ext>
            </a:extLst>
          </p:cNvPr>
          <p:cNvSpPr/>
          <p:nvPr/>
        </p:nvSpPr>
        <p:spPr>
          <a:xfrm rot="7302264">
            <a:off x="10569053" y="2773233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سهم: لأسفل 21">
            <a:extLst>
              <a:ext uri="{FF2B5EF4-FFF2-40B4-BE49-F238E27FC236}">
                <a16:creationId xmlns:a16="http://schemas.microsoft.com/office/drawing/2014/main" id="{A47891D7-7AD0-49D4-9F53-5F20017B182A}"/>
              </a:ext>
            </a:extLst>
          </p:cNvPr>
          <p:cNvSpPr/>
          <p:nvPr/>
        </p:nvSpPr>
        <p:spPr>
          <a:xfrm rot="7227296" flipV="1">
            <a:off x="7460960" y="5149924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سهم: لأسفل 22">
            <a:extLst>
              <a:ext uri="{FF2B5EF4-FFF2-40B4-BE49-F238E27FC236}">
                <a16:creationId xmlns:a16="http://schemas.microsoft.com/office/drawing/2014/main" id="{836ADA89-6F5D-421D-B1CA-DD9F893BCCB9}"/>
              </a:ext>
            </a:extLst>
          </p:cNvPr>
          <p:cNvSpPr/>
          <p:nvPr/>
        </p:nvSpPr>
        <p:spPr>
          <a:xfrm rot="3497736" flipV="1">
            <a:off x="10569052" y="5172613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سهم: لأسفل 25">
            <a:extLst>
              <a:ext uri="{FF2B5EF4-FFF2-40B4-BE49-F238E27FC236}">
                <a16:creationId xmlns:a16="http://schemas.microsoft.com/office/drawing/2014/main" id="{A83F7B4A-7AD8-41AD-9476-8D83CB3158A9}"/>
              </a:ext>
            </a:extLst>
          </p:cNvPr>
          <p:cNvSpPr/>
          <p:nvPr/>
        </p:nvSpPr>
        <p:spPr>
          <a:xfrm rot="14297736" flipV="1">
            <a:off x="7344611" y="2773232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888F2C5-95F2-45E5-A232-6D811B2B7F79}"/>
              </a:ext>
            </a:extLst>
          </p:cNvPr>
          <p:cNvSpPr/>
          <p:nvPr/>
        </p:nvSpPr>
        <p:spPr>
          <a:xfrm rot="2048000">
            <a:off x="6812385" y="5618469"/>
            <a:ext cx="128351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يصبح 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17A9632-9E22-40AA-9E45-CAE0B5FBE513}"/>
              </a:ext>
            </a:extLst>
          </p:cNvPr>
          <p:cNvSpPr/>
          <p:nvPr/>
        </p:nvSpPr>
        <p:spPr>
          <a:xfrm rot="19888840">
            <a:off x="10347865" y="5746323"/>
            <a:ext cx="128351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3CE3324-C03B-48CF-8945-B51CE59BE535}"/>
              </a:ext>
            </a:extLst>
          </p:cNvPr>
          <p:cNvSpPr/>
          <p:nvPr/>
        </p:nvSpPr>
        <p:spPr>
          <a:xfrm rot="19573275">
            <a:off x="6955470" y="2612311"/>
            <a:ext cx="91063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510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" grpId="0" animBg="1"/>
      <p:bldP spid="22" grpId="0" animBg="1"/>
      <p:bldP spid="23" grpId="0" animBg="1"/>
      <p:bldP spid="26" grpId="0" animBg="1"/>
      <p:bldP spid="27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140339BE-B7EF-4531-92C2-E4FDFA5D0E3E}"/>
              </a:ext>
            </a:extLst>
          </p:cNvPr>
          <p:cNvSpPr/>
          <p:nvPr/>
        </p:nvSpPr>
        <p:spPr>
          <a:xfrm>
            <a:off x="619760" y="159455"/>
            <a:ext cx="11431587" cy="132343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 في المجموعة تتبعي مسار الأسهم  في  الصورة التالية ثم صممي مخطط سهمي يوضح مسار الدم في كلا الدورتان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E6EB9D1-F840-4A02-A580-944DF24B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93" y="1859280"/>
            <a:ext cx="5334000" cy="499872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F2866D21-B166-411B-AF60-FD25384CFFFF}"/>
              </a:ext>
            </a:extLst>
          </p:cNvPr>
          <p:cNvSpPr/>
          <p:nvPr/>
        </p:nvSpPr>
        <p:spPr>
          <a:xfrm>
            <a:off x="6421120" y="1642815"/>
            <a:ext cx="5609907" cy="707886"/>
          </a:xfrm>
          <a:prstGeom prst="rect">
            <a:avLst/>
          </a:prstGeom>
          <a:solidFill>
            <a:srgbClr val="EA7C3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الدورة الثانية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D9373C4-2A29-49F7-A61F-3C29A4ECEE10}"/>
              </a:ext>
            </a:extLst>
          </p:cNvPr>
          <p:cNvSpPr/>
          <p:nvPr/>
        </p:nvSpPr>
        <p:spPr>
          <a:xfrm>
            <a:off x="10368279" y="3953301"/>
            <a:ext cx="1667827" cy="1261884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القلب </a:t>
            </a:r>
          </a:p>
          <a:p>
            <a:pPr algn="ctr"/>
            <a:endParaRPr lang="ar-S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79F9F25-9472-427B-BE80-B1D0EFCE334A}"/>
              </a:ext>
            </a:extLst>
          </p:cNvPr>
          <p:cNvSpPr/>
          <p:nvPr/>
        </p:nvSpPr>
        <p:spPr>
          <a:xfrm>
            <a:off x="8392159" y="2721114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دم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مؤكسج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7223F584-8C6D-4BB0-B55F-CA78039F135D}"/>
              </a:ext>
            </a:extLst>
          </p:cNvPr>
          <p:cNvSpPr/>
          <p:nvPr/>
        </p:nvSpPr>
        <p:spPr>
          <a:xfrm>
            <a:off x="6119812" y="3891746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الاوعية الدموية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F51E651A-76D3-4358-A525-59A97727CC0C}"/>
              </a:ext>
            </a:extLst>
          </p:cNvPr>
          <p:cNvSpPr/>
          <p:nvPr/>
        </p:nvSpPr>
        <p:spPr>
          <a:xfrm>
            <a:off x="8392159" y="4966474"/>
            <a:ext cx="1667827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خلايا الجسم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93BA4BB2-E7E5-42E0-AE24-E4FAE409877C}"/>
              </a:ext>
            </a:extLst>
          </p:cNvPr>
          <p:cNvSpPr/>
          <p:nvPr/>
        </p:nvSpPr>
        <p:spPr>
          <a:xfrm rot="7302264">
            <a:off x="10569053" y="2773233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سهم: لأسفل 21">
            <a:extLst>
              <a:ext uri="{FF2B5EF4-FFF2-40B4-BE49-F238E27FC236}">
                <a16:creationId xmlns:a16="http://schemas.microsoft.com/office/drawing/2014/main" id="{A47891D7-7AD0-49D4-9F53-5F20017B182A}"/>
              </a:ext>
            </a:extLst>
          </p:cNvPr>
          <p:cNvSpPr/>
          <p:nvPr/>
        </p:nvSpPr>
        <p:spPr>
          <a:xfrm rot="7227296" flipV="1">
            <a:off x="7460960" y="5149924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سهم: لأسفل 22">
            <a:extLst>
              <a:ext uri="{FF2B5EF4-FFF2-40B4-BE49-F238E27FC236}">
                <a16:creationId xmlns:a16="http://schemas.microsoft.com/office/drawing/2014/main" id="{836ADA89-6F5D-421D-B1CA-DD9F893BCCB9}"/>
              </a:ext>
            </a:extLst>
          </p:cNvPr>
          <p:cNvSpPr/>
          <p:nvPr/>
        </p:nvSpPr>
        <p:spPr>
          <a:xfrm rot="3497736" flipV="1">
            <a:off x="10569052" y="5172613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سهم: لأسفل 25">
            <a:extLst>
              <a:ext uri="{FF2B5EF4-FFF2-40B4-BE49-F238E27FC236}">
                <a16:creationId xmlns:a16="http://schemas.microsoft.com/office/drawing/2014/main" id="{A83F7B4A-7AD8-41AD-9476-8D83CB3158A9}"/>
              </a:ext>
            </a:extLst>
          </p:cNvPr>
          <p:cNvSpPr/>
          <p:nvPr/>
        </p:nvSpPr>
        <p:spPr>
          <a:xfrm rot="14297736" flipV="1">
            <a:off x="7344611" y="2773232"/>
            <a:ext cx="538480" cy="1219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888F2C5-95F2-45E5-A232-6D811B2B7F79}"/>
              </a:ext>
            </a:extLst>
          </p:cNvPr>
          <p:cNvSpPr/>
          <p:nvPr/>
        </p:nvSpPr>
        <p:spPr>
          <a:xfrm rot="2048000">
            <a:off x="6812385" y="5618469"/>
            <a:ext cx="128351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217A9632-9E22-40AA-9E45-CAE0B5FBE513}"/>
              </a:ext>
            </a:extLst>
          </p:cNvPr>
          <p:cNvSpPr/>
          <p:nvPr/>
        </p:nvSpPr>
        <p:spPr>
          <a:xfrm rot="19888840">
            <a:off x="10347865" y="5746323"/>
            <a:ext cx="1283511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03CE3324-C03B-48CF-8945-B51CE59BE535}"/>
              </a:ext>
            </a:extLst>
          </p:cNvPr>
          <p:cNvSpPr/>
          <p:nvPr/>
        </p:nvSpPr>
        <p:spPr>
          <a:xfrm rot="19573275">
            <a:off x="6955470" y="2612311"/>
            <a:ext cx="91063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عبر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5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  <p:bldP spid="19" grpId="0" animBg="1"/>
      <p:bldP spid="20" grpId="0" animBg="1"/>
      <p:bldP spid="2" grpId="0" animBg="1"/>
      <p:bldP spid="22" grpId="0" animBg="1"/>
      <p:bldP spid="23" grpId="0" animBg="1"/>
      <p:bldP spid="26" grpId="0" animBg="1"/>
      <p:bldP spid="27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frogâ¬â">
            <a:extLst>
              <a:ext uri="{FF2B5EF4-FFF2-40B4-BE49-F238E27FC236}">
                <a16:creationId xmlns:a16="http://schemas.microsoft.com/office/drawing/2014/main" id="{A6DFA4D1-E0F5-4D3E-A699-F2AC4EDF9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19158" r="10678" b="6193"/>
          <a:stretch/>
        </p:blipFill>
        <p:spPr bwMode="auto">
          <a:xfrm>
            <a:off x="3203497" y="1494803"/>
            <a:ext cx="5785005" cy="497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A698CF1-63F3-429D-B3ED-5B09F358F42A}"/>
              </a:ext>
            </a:extLst>
          </p:cNvPr>
          <p:cNvSpPr/>
          <p:nvPr/>
        </p:nvSpPr>
        <p:spPr>
          <a:xfrm>
            <a:off x="2247900" y="128917"/>
            <a:ext cx="9736772" cy="1200329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 في المجموعة اقرئي عن الدماغ والحوس في البرمائيات ثم ضعي الوظيفة المناسبة أمام عضو الحس المناسب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A5DACB7-C4D1-42B4-A34F-6858BD652F37}"/>
              </a:ext>
            </a:extLst>
          </p:cNvPr>
          <p:cNvSpPr/>
          <p:nvPr/>
        </p:nvSpPr>
        <p:spPr>
          <a:xfrm>
            <a:off x="276226" y="221010"/>
            <a:ext cx="1752600" cy="1077218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التركيب 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4848375-7E8E-45AE-A790-B6C5ADF8AFA1}"/>
              </a:ext>
            </a:extLst>
          </p:cNvPr>
          <p:cNvSpPr/>
          <p:nvPr/>
        </p:nvSpPr>
        <p:spPr>
          <a:xfrm>
            <a:off x="8759936" y="3268333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2ـ الغشاء الرامش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46BA55E-BBFF-49C7-B82B-74AEFFC51615}"/>
              </a:ext>
            </a:extLst>
          </p:cNvPr>
          <p:cNvSpPr/>
          <p:nvPr/>
        </p:nvSpPr>
        <p:spPr>
          <a:xfrm>
            <a:off x="917685" y="3142704"/>
            <a:ext cx="2880000" cy="648000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4ـ براعم التذوق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3A58A2D-E924-4600-B847-BAFA1F7DC2D1}"/>
              </a:ext>
            </a:extLst>
          </p:cNvPr>
          <p:cNvSpPr/>
          <p:nvPr/>
        </p:nvSpPr>
        <p:spPr>
          <a:xfrm>
            <a:off x="8768347" y="1522439"/>
            <a:ext cx="2880000" cy="646331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1ـ البصر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5AF1E43-B0DF-4BD8-82E1-0BB948BA1C11}"/>
              </a:ext>
            </a:extLst>
          </p:cNvPr>
          <p:cNvSpPr/>
          <p:nvPr/>
        </p:nvSpPr>
        <p:spPr>
          <a:xfrm>
            <a:off x="8802137" y="5198531"/>
            <a:ext cx="2880000" cy="1200329"/>
          </a:xfrm>
          <a:prstGeom prst="rect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المستقبلات الكيميائية في الجلد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A7DA47D-F586-4B43-A35E-1CF120AE873F}"/>
              </a:ext>
            </a:extLst>
          </p:cNvPr>
          <p:cNvSpPr/>
          <p:nvPr/>
        </p:nvSpPr>
        <p:spPr>
          <a:xfrm>
            <a:off x="951389" y="1522439"/>
            <a:ext cx="288000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3ـ الشم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49C8D98-8DE4-4DF9-A19A-0EBB962EA82D}"/>
              </a:ext>
            </a:extLst>
          </p:cNvPr>
          <p:cNvSpPr/>
          <p:nvPr/>
        </p:nvSpPr>
        <p:spPr>
          <a:xfrm>
            <a:off x="951387" y="4640236"/>
            <a:ext cx="2880000" cy="64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5ـ غشاء الطبلة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B7DB804E-35C9-4A7E-B6CD-C6EE871CB90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885795" y="1845605"/>
            <a:ext cx="2882552" cy="31538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D7DE8DF8-854C-4CAE-A97A-C8C06C1A662B}"/>
              </a:ext>
            </a:extLst>
          </p:cNvPr>
          <p:cNvCxnSpPr>
            <a:cxnSpLocks/>
          </p:cNvCxnSpPr>
          <p:nvPr/>
        </p:nvCxnSpPr>
        <p:spPr>
          <a:xfrm>
            <a:off x="5676900" y="2733675"/>
            <a:ext cx="3092561" cy="84316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D7E41D42-E3A4-4601-A7FE-4B00FCBA308A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7402182" y="4663787"/>
            <a:ext cx="1399955" cy="113490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89D2D5C1-2241-497A-8920-F19925AAC8D9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3831389" y="1845605"/>
            <a:ext cx="1083721" cy="61665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46D8F788-2417-40B7-879A-ED160E038146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3797685" y="2586967"/>
            <a:ext cx="932527" cy="8797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0B716800-4E03-455C-B5C9-3E701C9BF510}"/>
              </a:ext>
            </a:extLst>
          </p:cNvPr>
          <p:cNvCxnSpPr>
            <a:cxnSpLocks/>
            <a:endCxn id="13" idx="3"/>
          </p:cNvCxnSpPr>
          <p:nvPr/>
        </p:nvCxnSpPr>
        <p:spPr>
          <a:xfrm flipH="1">
            <a:off x="3831387" y="3433728"/>
            <a:ext cx="2054408" cy="15305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D7E1369-5C81-4F35-B3E9-D4CCE80F1127}"/>
              </a:ext>
            </a:extLst>
          </p:cNvPr>
          <p:cNvSpPr/>
          <p:nvPr/>
        </p:nvSpPr>
        <p:spPr>
          <a:xfrm>
            <a:off x="8479768" y="2256082"/>
            <a:ext cx="3600000" cy="93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لتحديد الفريسة التي تطير بسرعات عالية والإمساك بها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D22B075-EBBA-40D3-91E1-54344262CDAC}"/>
              </a:ext>
            </a:extLst>
          </p:cNvPr>
          <p:cNvSpPr/>
          <p:nvPr/>
        </p:nvSpPr>
        <p:spPr>
          <a:xfrm>
            <a:off x="247651" y="5396382"/>
            <a:ext cx="3600000" cy="13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لسماع الأصوات العالية التردد وتضخيم الأصوات من الحبال الصوتية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EAE60F9-53F1-4D99-8CAC-53EF9E7CFEC9}"/>
              </a:ext>
            </a:extLst>
          </p:cNvPr>
          <p:cNvSpPr/>
          <p:nvPr/>
        </p:nvSpPr>
        <p:spPr>
          <a:xfrm>
            <a:off x="8509039" y="4070845"/>
            <a:ext cx="3600000" cy="97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لحماية العين تحت الماء أو من الجفاف على اليابسة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C7A0FCC2-D8FD-4B73-86DF-64A6F9E78C17}"/>
              </a:ext>
            </a:extLst>
          </p:cNvPr>
          <p:cNvSpPr/>
          <p:nvPr/>
        </p:nvSpPr>
        <p:spPr>
          <a:xfrm>
            <a:off x="197685" y="3981752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بالطعم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631C3141-E164-4740-8CE1-4B4D5F3BBE09}"/>
              </a:ext>
            </a:extLst>
          </p:cNvPr>
          <p:cNvSpPr/>
          <p:nvPr/>
        </p:nvSpPr>
        <p:spPr>
          <a:xfrm>
            <a:off x="197685" y="2303740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بالرائحة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E26C7450-8DA0-46CE-93D7-00FE44C4B763}"/>
              </a:ext>
            </a:extLst>
          </p:cNvPr>
          <p:cNvSpPr/>
          <p:nvPr/>
        </p:nvSpPr>
        <p:spPr>
          <a:xfrm>
            <a:off x="8479768" y="2256082"/>
            <a:ext cx="3600000" cy="93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248ED15E-FBFC-4E8B-8319-13A6A1592CBF}"/>
              </a:ext>
            </a:extLst>
          </p:cNvPr>
          <p:cNvSpPr/>
          <p:nvPr/>
        </p:nvSpPr>
        <p:spPr>
          <a:xfrm>
            <a:off x="8504551" y="4065616"/>
            <a:ext cx="3600000" cy="100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BA350955-02C1-4D84-8F9D-1515C676E874}"/>
              </a:ext>
            </a:extLst>
          </p:cNvPr>
          <p:cNvSpPr/>
          <p:nvPr/>
        </p:nvSpPr>
        <p:spPr>
          <a:xfrm>
            <a:off x="197685" y="2275010"/>
            <a:ext cx="3600000" cy="64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85B3DFEF-F614-44EC-9AAA-BAAC5007E34B}"/>
              </a:ext>
            </a:extLst>
          </p:cNvPr>
          <p:cNvSpPr/>
          <p:nvPr/>
        </p:nvSpPr>
        <p:spPr>
          <a:xfrm>
            <a:off x="197685" y="3980827"/>
            <a:ext cx="3600000" cy="5512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45F0734E-92BC-4844-B7DF-1B64AE852940}"/>
              </a:ext>
            </a:extLst>
          </p:cNvPr>
          <p:cNvSpPr/>
          <p:nvPr/>
        </p:nvSpPr>
        <p:spPr>
          <a:xfrm>
            <a:off x="247651" y="5371283"/>
            <a:ext cx="3600000" cy="14075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9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3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0E8423D-A4B9-456B-8F1C-EF84769E9004}"/>
              </a:ext>
            </a:extLst>
          </p:cNvPr>
          <p:cNvSpPr/>
          <p:nvPr/>
        </p:nvSpPr>
        <p:spPr>
          <a:xfrm>
            <a:off x="8374993" y="227257"/>
            <a:ext cx="3600000" cy="93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لتحديد الفريسة التي تطير بسرعات عالية والإمساك بها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E5D61F7-6CFC-4E89-AD40-AF0984EF424F}"/>
              </a:ext>
            </a:extLst>
          </p:cNvPr>
          <p:cNvSpPr/>
          <p:nvPr/>
        </p:nvSpPr>
        <p:spPr>
          <a:xfrm>
            <a:off x="8374993" y="2573740"/>
            <a:ext cx="3600000" cy="13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لسماع الأصوات العالية التردد وتضخيم الأصوات من الحبال الصوتية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1890ABF-E97E-451C-8771-D452F5B0CF3D}"/>
              </a:ext>
            </a:extLst>
          </p:cNvPr>
          <p:cNvSpPr/>
          <p:nvPr/>
        </p:nvSpPr>
        <p:spPr>
          <a:xfrm>
            <a:off x="8394317" y="1403845"/>
            <a:ext cx="3600000" cy="97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لحماية العين تحت الماء أو من الجفاف على اليابسة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7780870F-A64B-4A1A-84FC-29EBE9AF760C}"/>
              </a:ext>
            </a:extLst>
          </p:cNvPr>
          <p:cNvSpPr/>
          <p:nvPr/>
        </p:nvSpPr>
        <p:spPr>
          <a:xfrm>
            <a:off x="8394315" y="4841530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بالطعم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E6EE278-6F84-4FE8-88E6-B9F086189E27}"/>
              </a:ext>
            </a:extLst>
          </p:cNvPr>
          <p:cNvSpPr/>
          <p:nvPr/>
        </p:nvSpPr>
        <p:spPr>
          <a:xfrm>
            <a:off x="8394315" y="4103635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بالرائحة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B762AEA-9C2A-47A6-960D-97CACF68A053}"/>
              </a:ext>
            </a:extLst>
          </p:cNvPr>
          <p:cNvSpPr/>
          <p:nvPr/>
        </p:nvSpPr>
        <p:spPr>
          <a:xfrm>
            <a:off x="4296000" y="227257"/>
            <a:ext cx="3600000" cy="93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لتحديد الفريسة التي تطير بسرعات عالية والإمساك بها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EC4331D-199B-4C4C-B57D-4A9B60DA900F}"/>
              </a:ext>
            </a:extLst>
          </p:cNvPr>
          <p:cNvSpPr/>
          <p:nvPr/>
        </p:nvSpPr>
        <p:spPr>
          <a:xfrm>
            <a:off x="4296000" y="2573740"/>
            <a:ext cx="3600000" cy="13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لسماع الأصوات العالية التردد وتضخيم الأصوات من الحبال الصوتية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EB39971-7219-4FBC-A243-5C22C36528A3}"/>
              </a:ext>
            </a:extLst>
          </p:cNvPr>
          <p:cNvSpPr/>
          <p:nvPr/>
        </p:nvSpPr>
        <p:spPr>
          <a:xfrm>
            <a:off x="4315324" y="1403845"/>
            <a:ext cx="3600000" cy="97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لحماية العين تحت الماء أو من الجفاف على اليابسة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F1B1390-1119-49CA-8296-4D2AC8EB6152}"/>
              </a:ext>
            </a:extLst>
          </p:cNvPr>
          <p:cNvSpPr/>
          <p:nvPr/>
        </p:nvSpPr>
        <p:spPr>
          <a:xfrm>
            <a:off x="4315322" y="4841530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بالطعم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F1B07BF-C4BB-4C43-BA9C-C21C0E2DCB94}"/>
              </a:ext>
            </a:extLst>
          </p:cNvPr>
          <p:cNvSpPr/>
          <p:nvPr/>
        </p:nvSpPr>
        <p:spPr>
          <a:xfrm>
            <a:off x="4315322" y="4103635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بالرائحة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AED380E-0EEB-48BE-9D0B-98EE98B6372C}"/>
              </a:ext>
            </a:extLst>
          </p:cNvPr>
          <p:cNvSpPr/>
          <p:nvPr/>
        </p:nvSpPr>
        <p:spPr>
          <a:xfrm>
            <a:off x="373993" y="227257"/>
            <a:ext cx="3600000" cy="936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لتحديد الفريسة التي تطير بسرعات عالية والإمساك بها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435C36D-9CAF-4BB8-9E76-B1D7B58CF895}"/>
              </a:ext>
            </a:extLst>
          </p:cNvPr>
          <p:cNvSpPr/>
          <p:nvPr/>
        </p:nvSpPr>
        <p:spPr>
          <a:xfrm>
            <a:off x="373993" y="2573740"/>
            <a:ext cx="3600000" cy="133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لسماع الأصوات العالية التردد وتضخيم الأصوات من الحبال الصوتية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D01110D7-1651-4D2A-A119-9AEF94F71DED}"/>
              </a:ext>
            </a:extLst>
          </p:cNvPr>
          <p:cNvSpPr/>
          <p:nvPr/>
        </p:nvSpPr>
        <p:spPr>
          <a:xfrm>
            <a:off x="393317" y="1403845"/>
            <a:ext cx="3600000" cy="972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لحماية العين تحت الماء أو من الجفاف على اليابسة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382DD87-CB28-406B-9786-F205AA04B7CE}"/>
              </a:ext>
            </a:extLst>
          </p:cNvPr>
          <p:cNvSpPr/>
          <p:nvPr/>
        </p:nvSpPr>
        <p:spPr>
          <a:xfrm>
            <a:off x="393315" y="4841530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بالطعم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CA24929-7D80-40D8-BE91-7ED43D29C2CB}"/>
              </a:ext>
            </a:extLst>
          </p:cNvPr>
          <p:cNvSpPr/>
          <p:nvPr/>
        </p:nvSpPr>
        <p:spPr>
          <a:xfrm>
            <a:off x="393315" y="4103635"/>
            <a:ext cx="3600000" cy="540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noAutofit/>
          </a:bodyPr>
          <a:lstStyle/>
          <a:p>
            <a:pPr algn="ctr"/>
            <a:r>
              <a:rPr lang="ar-SA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الإحساس بالرائحة 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82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 clipart Toad in A moist and warm rockâ¬â">
            <a:extLst>
              <a:ext uri="{FF2B5EF4-FFF2-40B4-BE49-F238E27FC236}">
                <a16:creationId xmlns:a16="http://schemas.microsoft.com/office/drawing/2014/main" id="{71172420-D5B9-4F2C-A5BC-4198932C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" y="128917"/>
            <a:ext cx="4374196" cy="64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5BF661A-B61C-4703-A6E0-EBFE1A866144}"/>
              </a:ext>
            </a:extLst>
          </p:cNvPr>
          <p:cNvSpPr/>
          <p:nvPr/>
        </p:nvSpPr>
        <p:spPr>
          <a:xfrm>
            <a:off x="4695824" y="52717"/>
            <a:ext cx="7288847" cy="120032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يوم شتاء دافئ لاحظ هاني أن هناك علجوم قد جلس على صخرة دافئة تحت اشعة الشمس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2A9E44D-8CEA-4978-B370-05401B88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112" y="1567192"/>
            <a:ext cx="4429888" cy="4886325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46E09399-BEF8-42ED-9316-530F4A69F43B}"/>
              </a:ext>
            </a:extLst>
          </p:cNvPr>
          <p:cNvSpPr/>
          <p:nvPr/>
        </p:nvSpPr>
        <p:spPr>
          <a:xfrm>
            <a:off x="4838702" y="1471942"/>
            <a:ext cx="2771775" cy="2670512"/>
          </a:xfrm>
          <a:prstGeom prst="cloudCallout">
            <a:avLst>
              <a:gd name="adj1" fmla="val 67830"/>
              <a:gd name="adj2" fmla="val -20576"/>
            </a:avLst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تسأل هاني عن سر هذا السلوك  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0D96FFE-74DE-48DD-ABA1-81F2FAC50CE7}"/>
              </a:ext>
            </a:extLst>
          </p:cNvPr>
          <p:cNvSpPr/>
          <p:nvPr/>
        </p:nvSpPr>
        <p:spPr>
          <a:xfrm>
            <a:off x="4695824" y="5486221"/>
            <a:ext cx="7288847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ساعدي هاني واعطي تفسيرا علميا لجلوس العلجوم على صخرة دافئة تحت اشعة الشمس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15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ª clipart Toad in A moist and warm rockâ¬â">
            <a:extLst>
              <a:ext uri="{FF2B5EF4-FFF2-40B4-BE49-F238E27FC236}">
                <a16:creationId xmlns:a16="http://schemas.microsoft.com/office/drawing/2014/main" id="{71172420-D5B9-4F2C-A5BC-4198932C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9" y="128917"/>
            <a:ext cx="4374196" cy="644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2A9E44D-8CEA-4978-B370-05401B885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038" y="52718"/>
            <a:ext cx="4267961" cy="470771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0D96FFE-74DE-48DD-ABA1-81F2FAC50CE7}"/>
              </a:ext>
            </a:extLst>
          </p:cNvPr>
          <p:cNvSpPr/>
          <p:nvPr/>
        </p:nvSpPr>
        <p:spPr>
          <a:xfrm>
            <a:off x="4743451" y="4939042"/>
            <a:ext cx="7288847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 البرمائيات مخلوقات لا تستطيع أن تنظم درجة حرارة أجسمها من خلال عملية الأيض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فتحصل على حرارة أجسامها من البيئة الخارجية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D4FFA26-15C9-4497-916C-C415750F34C1}"/>
              </a:ext>
            </a:extLst>
          </p:cNvPr>
          <p:cNvSpPr/>
          <p:nvPr/>
        </p:nvSpPr>
        <p:spPr>
          <a:xfrm>
            <a:off x="4743451" y="276046"/>
            <a:ext cx="3018662" cy="2308324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أعطي تفسيرا علميا لجلوس العلجوم على صخرة دافئة تحت اشعة الشمس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9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483F4F90-FD26-4077-A9E4-5F756580D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70" y="751321"/>
            <a:ext cx="5669279" cy="507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4A797D3E-52CD-41A6-8E3A-AE6DAA8EB7A3}"/>
              </a:ext>
            </a:extLst>
          </p:cNvPr>
          <p:cNvSpPr/>
          <p:nvPr/>
        </p:nvSpPr>
        <p:spPr>
          <a:xfrm>
            <a:off x="5668000" y="1982450"/>
            <a:ext cx="496963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6600" b="1" dirty="0">
                <a:ln w="0"/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البرمائيات </a:t>
            </a:r>
            <a:endParaRPr lang="ar-SA" sz="16600" b="1" cap="none" spc="0" dirty="0">
              <a:ln w="0"/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0E39620-2E09-4AFD-A880-6BAD134020D1}"/>
              </a:ext>
            </a:extLst>
          </p:cNvPr>
          <p:cNvSpPr/>
          <p:nvPr/>
        </p:nvSpPr>
        <p:spPr>
          <a:xfrm>
            <a:off x="6680350" y="4275385"/>
            <a:ext cx="3647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إعداد: ريحانة العامر </a:t>
            </a:r>
          </a:p>
        </p:txBody>
      </p:sp>
    </p:spTree>
    <p:extLst>
      <p:ext uri="{BB962C8B-B14F-4D97-AF65-F5344CB8AC3E}">
        <p14:creationId xmlns:p14="http://schemas.microsoft.com/office/powerpoint/2010/main" val="2435419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294D6D8-37D7-4610-8855-B763BF78E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0026" y="80992"/>
            <a:ext cx="2809873" cy="197225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813720F-6E40-43BB-8975-BDA951489909}"/>
              </a:ext>
            </a:extLst>
          </p:cNvPr>
          <p:cNvSpPr/>
          <p:nvPr/>
        </p:nvSpPr>
        <p:spPr>
          <a:xfrm>
            <a:off x="3133724" y="80992"/>
            <a:ext cx="8943975" cy="1754326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المصطلح العلمي الذي يمكن أن يكتبه هاني في محرك البحث ليحصل على معلومات عن (المخلوقات التي لا تستطيع تنظيم درجة حرارة أجسمها من خلال عملية الأيض)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EB717FE-FA8F-40D1-89A7-58B8045C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80"/>
          <a:stretch/>
        </p:blipFill>
        <p:spPr>
          <a:xfrm>
            <a:off x="6153148" y="1933331"/>
            <a:ext cx="5924551" cy="2293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62610AE-9CD3-4E84-93D1-1D9A94CD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80"/>
          <a:stretch/>
        </p:blipFill>
        <p:spPr>
          <a:xfrm>
            <a:off x="171448" y="1933331"/>
            <a:ext cx="5924551" cy="22938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276786B-7D0A-43DE-A6F3-9C2F01848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80"/>
          <a:stretch/>
        </p:blipFill>
        <p:spPr>
          <a:xfrm>
            <a:off x="3133723" y="4312882"/>
            <a:ext cx="5924551" cy="2293826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E11358AE-031C-4C5B-B935-9135F4670071}"/>
              </a:ext>
            </a:extLst>
          </p:cNvPr>
          <p:cNvSpPr/>
          <p:nvPr/>
        </p:nvSpPr>
        <p:spPr>
          <a:xfrm>
            <a:off x="1140012" y="3335707"/>
            <a:ext cx="41969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الكائنات متغيرة درجة الحرارة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CF341CC-DE0B-4599-912A-D2BBDBC39CD7}"/>
              </a:ext>
            </a:extLst>
          </p:cNvPr>
          <p:cNvSpPr/>
          <p:nvPr/>
        </p:nvSpPr>
        <p:spPr>
          <a:xfrm>
            <a:off x="4244297" y="5716957"/>
            <a:ext cx="40463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الكائنات ثابتة درجة الحرارة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D5F50BC-4096-4941-AA66-E9E5F37357AC}"/>
              </a:ext>
            </a:extLst>
          </p:cNvPr>
          <p:cNvSpPr/>
          <p:nvPr/>
        </p:nvSpPr>
        <p:spPr>
          <a:xfrm>
            <a:off x="8126862" y="3329939"/>
            <a:ext cx="31582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ائنات الأيض القصير </a:t>
            </a:r>
          </a:p>
        </p:txBody>
      </p:sp>
      <p:pic>
        <p:nvPicPr>
          <p:cNvPr id="15" name="رسم 14" descr="علامة تأشير">
            <a:extLst>
              <a:ext uri="{FF2B5EF4-FFF2-40B4-BE49-F238E27FC236}">
                <a16:creationId xmlns:a16="http://schemas.microsoft.com/office/drawing/2014/main" id="{9972B207-2D8A-4F20-AE0D-EEE6F4767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492" y="316512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211A909-2048-423E-9317-359B3B1B7E3F}"/>
              </a:ext>
            </a:extLst>
          </p:cNvPr>
          <p:cNvSpPr/>
          <p:nvPr/>
        </p:nvSpPr>
        <p:spPr>
          <a:xfrm>
            <a:off x="10191750" y="550336"/>
            <a:ext cx="1847849" cy="618630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شاهدي المقطع المرئي التالي ثم اكملي المخطط السهمي الذي يوضح دورة حياة البرمائيات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طائفة البرمائيات (الفصل الأول)">
            <a:hlinkClick r:id="" action="ppaction://media"/>
            <a:extLst>
              <a:ext uri="{FF2B5EF4-FFF2-40B4-BE49-F238E27FC236}">
                <a16:creationId xmlns:a16="http://schemas.microsoft.com/office/drawing/2014/main" id="{2ACE8B00-F09B-40AE-A2B4-9D43697E29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1" y="128587"/>
            <a:ext cx="9848849" cy="6567488"/>
          </a:xfrm>
          <a:prstGeom prst="rect">
            <a:avLst/>
          </a:prstGeom>
        </p:spPr>
      </p:pic>
      <p:sp>
        <p:nvSpPr>
          <p:cNvPr id="4" name="سهم: لليسار 3">
            <a:extLst>
              <a:ext uri="{FF2B5EF4-FFF2-40B4-BE49-F238E27FC236}">
                <a16:creationId xmlns:a16="http://schemas.microsoft.com/office/drawing/2014/main" id="{6DC0F519-9ED2-412D-829B-529C93C26AFE}"/>
              </a:ext>
            </a:extLst>
          </p:cNvPr>
          <p:cNvSpPr/>
          <p:nvPr/>
        </p:nvSpPr>
        <p:spPr>
          <a:xfrm>
            <a:off x="9715500" y="0"/>
            <a:ext cx="1847849" cy="917079"/>
          </a:xfrm>
          <a:prstGeom prst="leftArrow">
            <a:avLst/>
          </a:prstGeom>
          <a:solidFill>
            <a:srgbClr val="F2AF8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356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14829C1-32EC-4243-87E5-3CF3D88DEA65}"/>
              </a:ext>
            </a:extLst>
          </p:cNvPr>
          <p:cNvSpPr/>
          <p:nvPr/>
        </p:nvSpPr>
        <p:spPr>
          <a:xfrm>
            <a:off x="9977435" y="863024"/>
            <a:ext cx="2052637" cy="4524315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زميلاتكـِ في المجموعة أرسمي رسما مبسطا يوضح دورة حياة الضفدعة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475B531-FD9C-4C60-BB2B-026ABC18CE9A}"/>
              </a:ext>
            </a:extLst>
          </p:cNvPr>
          <p:cNvSpPr/>
          <p:nvPr/>
        </p:nvSpPr>
        <p:spPr>
          <a:xfrm>
            <a:off x="10079828" y="140761"/>
            <a:ext cx="1847849" cy="584775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الرسم 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79C3B36-9739-42E9-9D7C-A2EA232B081B}"/>
              </a:ext>
            </a:extLst>
          </p:cNvPr>
          <p:cNvSpPr/>
          <p:nvPr/>
        </p:nvSpPr>
        <p:spPr>
          <a:xfrm>
            <a:off x="123825" y="104775"/>
            <a:ext cx="9705975" cy="66198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46EF8E0-41C5-4CAF-9695-B750B2A9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92" b="98264" l="3042" r="89734">
                        <a14:foregroundMark x1="58555" y1="7292" x2="58555" y2="7292"/>
                        <a14:foregroundMark x1="62357" y1="15625" x2="62357" y2="15625"/>
                        <a14:foregroundMark x1="67300" y1="15625" x2="67300" y2="15625"/>
                        <a14:foregroundMark x1="55894" y1="16667" x2="55894" y2="16667"/>
                        <a14:foregroundMark x1="45627" y1="54861" x2="45627" y2="54861"/>
                        <a14:foregroundMark x1="61217" y1="90278" x2="61217" y2="90278"/>
                        <a14:foregroundMark x1="58935" y1="98611" x2="58935" y2="98611"/>
                        <a14:foregroundMark x1="8365" y1="38194" x2="8365" y2="38194"/>
                        <a14:foregroundMark x1="3042" y1="44097" x2="3042" y2="44097"/>
                        <a14:foregroundMark x1="27757" y1="9028" x2="27757" y2="9028"/>
                        <a14:foregroundMark x1="27376" y1="13542" x2="56274" y2="13542"/>
                        <a14:foregroundMark x1="56274" y1="13542" x2="35741" y2="28472"/>
                        <a14:foregroundMark x1="35741" y1="28472" x2="13308" y2="16667"/>
                        <a14:foregroundMark x1="13308" y1="16667" x2="46768" y2="52083"/>
                        <a14:foregroundMark x1="46768" y1="52083" x2="49430" y2="50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2118" y="5161658"/>
            <a:ext cx="1443268" cy="166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6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DDB530D-1A8B-4EA6-B5BE-170A2116A871}"/>
              </a:ext>
            </a:extLst>
          </p:cNvPr>
          <p:cNvSpPr/>
          <p:nvPr/>
        </p:nvSpPr>
        <p:spPr>
          <a:xfrm>
            <a:off x="3180080" y="74508"/>
            <a:ext cx="8852738" cy="132343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قارني بين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أبو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ذنيبة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 الشرغوف) والضفدع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F596A459-313F-43F9-A915-61ADC9770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055833"/>
              </p:ext>
            </p:extLst>
          </p:nvPr>
        </p:nvGraphicFramePr>
        <p:xfrm>
          <a:off x="6106000" y="1569720"/>
          <a:ext cx="5832000" cy="512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1561760606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947918520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429163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الشرغوف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tx1"/>
                          </a:solidFill>
                        </a:rPr>
                        <a:t>الضفدع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66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البلوغ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غير بالغ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بالغ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845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F0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الماء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اليابس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68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الحركة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سباحة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قفز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16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التنفس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الخياشيم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الرئتان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890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الذيل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F0D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لا يوجد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437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الأطراف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لا 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يوجد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02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/>
                        <a:t>اكل اعشاب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/>
                        <a:t>اكل لحوم </a:t>
                      </a:r>
                      <a:endParaRPr lang="ar-SA" sz="3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007827"/>
                  </a:ext>
                </a:extLst>
              </a:tr>
            </a:tbl>
          </a:graphicData>
        </a:graphic>
      </p:graphicFrame>
      <p:pic>
        <p:nvPicPr>
          <p:cNvPr id="6146" name="Picture 2" descr="ØµÙØ±Ø© Ø°Ø§Øª ØµÙØ©">
            <a:extLst>
              <a:ext uri="{FF2B5EF4-FFF2-40B4-BE49-F238E27FC236}">
                <a16:creationId xmlns:a16="http://schemas.microsoft.com/office/drawing/2014/main" id="{148D1AF4-E27B-4DD9-A167-3756A4D1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1569720"/>
            <a:ext cx="545592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844F505-FD56-4B1C-B178-3FBB6534CFA0}"/>
              </a:ext>
            </a:extLst>
          </p:cNvPr>
          <p:cNvSpPr/>
          <p:nvPr/>
        </p:nvSpPr>
        <p:spPr>
          <a:xfrm>
            <a:off x="159182" y="118536"/>
            <a:ext cx="2641600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المقارنة </a:t>
            </a:r>
          </a:p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وقراءة الصورة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EB96FFB-CE81-4E79-9D3C-B90945057E7C}"/>
              </a:ext>
            </a:extLst>
          </p:cNvPr>
          <p:cNvSpPr/>
          <p:nvPr/>
        </p:nvSpPr>
        <p:spPr>
          <a:xfrm>
            <a:off x="8087360" y="227584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DAC14A2-1D12-45CE-AC37-61F887389DE9}"/>
              </a:ext>
            </a:extLst>
          </p:cNvPr>
          <p:cNvSpPr/>
          <p:nvPr/>
        </p:nvSpPr>
        <p:spPr>
          <a:xfrm>
            <a:off x="6340000" y="227584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71634D8-F725-465C-8118-B4C659457231}"/>
              </a:ext>
            </a:extLst>
          </p:cNvPr>
          <p:cNvSpPr/>
          <p:nvPr/>
        </p:nvSpPr>
        <p:spPr>
          <a:xfrm>
            <a:off x="8087360" y="2921133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426E205-EC03-45B5-BB4B-0652D6989D1B}"/>
              </a:ext>
            </a:extLst>
          </p:cNvPr>
          <p:cNvSpPr/>
          <p:nvPr/>
        </p:nvSpPr>
        <p:spPr>
          <a:xfrm>
            <a:off x="6278880" y="293932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FE9CBC1-1158-4255-AF8D-89FF9C9DB120}"/>
              </a:ext>
            </a:extLst>
          </p:cNvPr>
          <p:cNvSpPr/>
          <p:nvPr/>
        </p:nvSpPr>
        <p:spPr>
          <a:xfrm>
            <a:off x="8087360" y="3588413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1C1503E1-6A48-4396-B27F-1FC6BF0C8B3A}"/>
              </a:ext>
            </a:extLst>
          </p:cNvPr>
          <p:cNvSpPr/>
          <p:nvPr/>
        </p:nvSpPr>
        <p:spPr>
          <a:xfrm>
            <a:off x="6212840" y="355800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E4FEDDE-97B0-48A0-9778-19C969F15A21}"/>
              </a:ext>
            </a:extLst>
          </p:cNvPr>
          <p:cNvSpPr/>
          <p:nvPr/>
        </p:nvSpPr>
        <p:spPr>
          <a:xfrm>
            <a:off x="8087360" y="421386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1CB9A2E-6119-4129-B542-80E957DE7D60}"/>
              </a:ext>
            </a:extLst>
          </p:cNvPr>
          <p:cNvSpPr/>
          <p:nvPr/>
        </p:nvSpPr>
        <p:spPr>
          <a:xfrm>
            <a:off x="6314440" y="419354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416B8E9-5650-41C5-9F95-8ED5D83B354B}"/>
              </a:ext>
            </a:extLst>
          </p:cNvPr>
          <p:cNvSpPr/>
          <p:nvPr/>
        </p:nvSpPr>
        <p:spPr>
          <a:xfrm>
            <a:off x="8087360" y="4848993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9EE495D-2363-42B1-B3FA-9376C1FADC5D}"/>
              </a:ext>
            </a:extLst>
          </p:cNvPr>
          <p:cNvSpPr/>
          <p:nvPr/>
        </p:nvSpPr>
        <p:spPr>
          <a:xfrm>
            <a:off x="6314440" y="4849590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DB73206-12DF-4A2A-861A-AA8C6EFD2184}"/>
              </a:ext>
            </a:extLst>
          </p:cNvPr>
          <p:cNvSpPr/>
          <p:nvPr/>
        </p:nvSpPr>
        <p:spPr>
          <a:xfrm>
            <a:off x="8087360" y="5466346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EA97145-8C84-4DAC-9CFF-46FDE78F325A}"/>
              </a:ext>
            </a:extLst>
          </p:cNvPr>
          <p:cNvSpPr/>
          <p:nvPr/>
        </p:nvSpPr>
        <p:spPr>
          <a:xfrm>
            <a:off x="6278880" y="5474506"/>
            <a:ext cx="149352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324B0DD-9EC2-4319-B9CE-A4A3C25EFC6F}"/>
              </a:ext>
            </a:extLst>
          </p:cNvPr>
          <p:cNvSpPr/>
          <p:nvPr/>
        </p:nvSpPr>
        <p:spPr>
          <a:xfrm>
            <a:off x="8010525" y="6106928"/>
            <a:ext cx="17145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BDD1041-C6E0-4590-8DD1-0B94C94B6CCD}"/>
              </a:ext>
            </a:extLst>
          </p:cNvPr>
          <p:cNvSpPr/>
          <p:nvPr/>
        </p:nvSpPr>
        <p:spPr>
          <a:xfrm>
            <a:off x="6178075" y="6116955"/>
            <a:ext cx="1714500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68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قوس كبير أيسر 5">
            <a:extLst>
              <a:ext uri="{FF2B5EF4-FFF2-40B4-BE49-F238E27FC236}">
                <a16:creationId xmlns:a16="http://schemas.microsoft.com/office/drawing/2014/main" id="{B7E72E43-22C7-4DA2-BBF3-B62F10761179}"/>
              </a:ext>
            </a:extLst>
          </p:cNvPr>
          <p:cNvSpPr/>
          <p:nvPr/>
        </p:nvSpPr>
        <p:spPr>
          <a:xfrm rot="5400000">
            <a:off x="5879999" y="-2946701"/>
            <a:ext cx="432000" cy="8280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F6B97C-082B-46AF-9537-FDDEA0BAE31D}"/>
              </a:ext>
            </a:extLst>
          </p:cNvPr>
          <p:cNvSpPr/>
          <p:nvPr/>
        </p:nvSpPr>
        <p:spPr>
          <a:xfrm>
            <a:off x="1279741" y="207858"/>
            <a:ext cx="9632518" cy="769441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يصنف علماء الأحياء إلى ثلاث رتب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5A46872-37A3-4A5E-944F-E8B02E0E9915}"/>
              </a:ext>
            </a:extLst>
          </p:cNvPr>
          <p:cNvSpPr/>
          <p:nvPr/>
        </p:nvSpPr>
        <p:spPr>
          <a:xfrm>
            <a:off x="8299666" y="1427057"/>
            <a:ext cx="3558959" cy="769441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عديمة الذيل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C2F71E5-7EA4-43BE-B8CD-90B6158F066A}"/>
              </a:ext>
            </a:extLst>
          </p:cNvPr>
          <p:cNvSpPr/>
          <p:nvPr/>
        </p:nvSpPr>
        <p:spPr>
          <a:xfrm>
            <a:off x="4365841" y="1436582"/>
            <a:ext cx="3558959" cy="769441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الذيليات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D580135-E523-47AE-AFD3-5551577CA0D1}"/>
              </a:ext>
            </a:extLst>
          </p:cNvPr>
          <p:cNvSpPr/>
          <p:nvPr/>
        </p:nvSpPr>
        <p:spPr>
          <a:xfrm>
            <a:off x="257174" y="1436582"/>
            <a:ext cx="3733801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رتبة عديمة الأرجل 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58676EB-0D2A-4439-8681-96950CE34828}"/>
              </a:ext>
            </a:extLst>
          </p:cNvPr>
          <p:cNvSpPr/>
          <p:nvPr/>
        </p:nvSpPr>
        <p:spPr>
          <a:xfrm>
            <a:off x="8844807" y="2446233"/>
            <a:ext cx="2587408" cy="707886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الضفادع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653D35B-B5E3-481E-B490-0154C60EFC06}"/>
              </a:ext>
            </a:extLst>
          </p:cNvPr>
          <p:cNvSpPr/>
          <p:nvPr/>
        </p:nvSpPr>
        <p:spPr>
          <a:xfrm>
            <a:off x="8866095" y="4661503"/>
            <a:ext cx="2587408" cy="707886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العلاجيم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CDED0247-38D7-44DA-8CB0-0C0415B369EB}"/>
              </a:ext>
            </a:extLst>
          </p:cNvPr>
          <p:cNvSpPr/>
          <p:nvPr/>
        </p:nvSpPr>
        <p:spPr>
          <a:xfrm>
            <a:off x="4851616" y="2446233"/>
            <a:ext cx="2587408" cy="707886"/>
          </a:xfrm>
          <a:prstGeom prst="rect">
            <a:avLst/>
          </a:prstGeom>
          <a:solidFill>
            <a:srgbClr val="81E7B2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السلمندرات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8D69F913-5337-4698-964D-F5CD0FE71E31}"/>
              </a:ext>
            </a:extLst>
          </p:cNvPr>
          <p:cNvSpPr/>
          <p:nvPr/>
        </p:nvSpPr>
        <p:spPr>
          <a:xfrm>
            <a:off x="541313" y="2446233"/>
            <a:ext cx="2889465" cy="707886"/>
          </a:xfrm>
          <a:prstGeom prst="rect">
            <a:avLst/>
          </a:prstGeom>
          <a:solidFill>
            <a:srgbClr val="F8CBAD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عديمة الأطراف  </a:t>
            </a:r>
          </a:p>
        </p:txBody>
      </p:sp>
      <p:pic>
        <p:nvPicPr>
          <p:cNvPr id="1026" name="Picture 2" descr="ÙØªÙØ¬Ø© Ø¨Ø­Ø« Ø§ÙØµÙØ± Ø¹Ù Ø§ÙØ¶ÙØ¯Ø¹">
            <a:extLst>
              <a:ext uri="{FF2B5EF4-FFF2-40B4-BE49-F238E27FC236}">
                <a16:creationId xmlns:a16="http://schemas.microsoft.com/office/drawing/2014/main" id="{ABD50AE6-0D54-4DC8-B126-97B7A263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807" y="3226937"/>
            <a:ext cx="2587408" cy="136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ÙØªÙØ¬Ø© Ø¨Ø­Ø« Ø§ÙØµÙØ± Ø¹Ù Ø§ÙØ¹ÙØ§Ø¬ÙÙ">
            <a:extLst>
              <a:ext uri="{FF2B5EF4-FFF2-40B4-BE49-F238E27FC236}">
                <a16:creationId xmlns:a16="http://schemas.microsoft.com/office/drawing/2014/main" id="{AF9C8CFD-478A-47F7-80C2-486EEB795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70" y="5429853"/>
            <a:ext cx="2587407" cy="13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DA0FC45C-EE7E-4523-9F74-87A4C7BC814B}"/>
              </a:ext>
            </a:extLst>
          </p:cNvPr>
          <p:cNvGrpSpPr/>
          <p:nvPr/>
        </p:nvGrpSpPr>
        <p:grpSpPr>
          <a:xfrm>
            <a:off x="11432215" y="2196498"/>
            <a:ext cx="277279" cy="2880000"/>
            <a:chOff x="11432215" y="2196498"/>
            <a:chExt cx="277279" cy="2880000"/>
          </a:xfrm>
        </p:grpSpPr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4581E14B-BFE3-442B-814F-1233D91B16B1}"/>
                </a:ext>
              </a:extLst>
            </p:cNvPr>
            <p:cNvCxnSpPr/>
            <p:nvPr/>
          </p:nvCxnSpPr>
          <p:spPr>
            <a:xfrm>
              <a:off x="11677650" y="2196498"/>
              <a:ext cx="0" cy="2880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>
              <a:extLst>
                <a:ext uri="{FF2B5EF4-FFF2-40B4-BE49-F238E27FC236}">
                  <a16:creationId xmlns:a16="http://schemas.microsoft.com/office/drawing/2014/main" id="{B8AC7F76-4AB8-4AF1-B192-7429C2F25CAD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1432215" y="2800176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2BDB5ADE-2A53-4DC8-826D-7BA2048D2988}"/>
                </a:ext>
              </a:extLst>
            </p:cNvPr>
            <p:cNvCxnSpPr>
              <a:cxnSpLocks/>
            </p:cNvCxnSpPr>
            <p:nvPr/>
          </p:nvCxnSpPr>
          <p:spPr>
            <a:xfrm>
              <a:off x="11468383" y="5076498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4" name="Picture 10" descr="ØµÙØ±Ø© Ø°Ø§Øª ØµÙØ©">
            <a:extLst>
              <a:ext uri="{FF2B5EF4-FFF2-40B4-BE49-F238E27FC236}">
                <a16:creationId xmlns:a16="http://schemas.microsoft.com/office/drawing/2014/main" id="{59F34A6A-0443-4CC3-BBA8-1C579FC5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16" y="3226936"/>
            <a:ext cx="2597777" cy="34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ÙØªÙØ¬Ø© Ø¨Ø­Ø« Ø§ÙØµÙØ± Ø¹Ù Ø¹Ø¯ÙÙØ© Ø§ÙØ§Ø·Ø±Ø§Ù">
            <a:extLst>
              <a:ext uri="{FF2B5EF4-FFF2-40B4-BE49-F238E27FC236}">
                <a16:creationId xmlns:a16="http://schemas.microsoft.com/office/drawing/2014/main" id="{2752AB90-0FC2-44B0-8A2A-6D17B13A4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6" y="3242277"/>
            <a:ext cx="2949884" cy="34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830BC6C1-9C0B-48F6-801A-8C8C1C655BBA}"/>
              </a:ext>
            </a:extLst>
          </p:cNvPr>
          <p:cNvGrpSpPr/>
          <p:nvPr/>
        </p:nvGrpSpPr>
        <p:grpSpPr>
          <a:xfrm>
            <a:off x="7426514" y="2234598"/>
            <a:ext cx="241111" cy="648000"/>
            <a:chOff x="7426514" y="2234598"/>
            <a:chExt cx="241111" cy="648000"/>
          </a:xfrm>
        </p:grpSpPr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0486620C-2DC6-4B7D-A809-5254B7E1DAD8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413D8C63-8AAC-482B-83AE-0A1D7CF7BB8A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DF62A746-FD99-4F79-8F2E-B0ECE9B2652C}"/>
              </a:ext>
            </a:extLst>
          </p:cNvPr>
          <p:cNvGrpSpPr/>
          <p:nvPr/>
        </p:nvGrpSpPr>
        <p:grpSpPr>
          <a:xfrm>
            <a:off x="3462621" y="2234598"/>
            <a:ext cx="241111" cy="648000"/>
            <a:chOff x="7426514" y="2234598"/>
            <a:chExt cx="241111" cy="648000"/>
          </a:xfrm>
        </p:grpSpPr>
        <p:cxnSp>
          <p:nvCxnSpPr>
            <p:cNvPr id="29" name="رابط مستقيم 28">
              <a:extLst>
                <a:ext uri="{FF2B5EF4-FFF2-40B4-BE49-F238E27FC236}">
                  <a16:creationId xmlns:a16="http://schemas.microsoft.com/office/drawing/2014/main" id="{2E825DF2-C626-4A78-AAB6-473F45E5DAFA}"/>
                </a:ext>
              </a:extLst>
            </p:cNvPr>
            <p:cNvCxnSpPr/>
            <p:nvPr/>
          </p:nvCxnSpPr>
          <p:spPr>
            <a:xfrm>
              <a:off x="7667625" y="2234598"/>
              <a:ext cx="0" cy="648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رابط مستقيم 29">
              <a:extLst>
                <a:ext uri="{FF2B5EF4-FFF2-40B4-BE49-F238E27FC236}">
                  <a16:creationId xmlns:a16="http://schemas.microsoft.com/office/drawing/2014/main" id="{66FADB23-2061-43C1-BB12-0ABC6BE813D3}"/>
                </a:ext>
              </a:extLst>
            </p:cNvPr>
            <p:cNvCxnSpPr>
              <a:cxnSpLocks/>
            </p:cNvCxnSpPr>
            <p:nvPr/>
          </p:nvCxnSpPr>
          <p:spPr>
            <a:xfrm>
              <a:off x="7426514" y="2847801"/>
              <a:ext cx="24111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027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C254F629-6166-4032-872C-3A20C756F428}"/>
              </a:ext>
            </a:extLst>
          </p:cNvPr>
          <p:cNvSpPr/>
          <p:nvPr/>
        </p:nvSpPr>
        <p:spPr>
          <a:xfrm>
            <a:off x="2000250" y="74508"/>
            <a:ext cx="10032568" cy="132343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أقرئي في كتابكِ المقرر ثم اكملي جدول المقارنة التالي بين الضفادع والعلاجيم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00B86C93-3A79-473B-8E03-92ADADDD6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174104"/>
              </p:ext>
            </p:extLst>
          </p:nvPr>
        </p:nvGraphicFramePr>
        <p:xfrm>
          <a:off x="327218" y="1516167"/>
          <a:ext cx="11705600" cy="5151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1173484863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7386578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43460388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264102691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25399257"/>
                    </a:ext>
                  </a:extLst>
                </a:gridCol>
              </a:tblGrid>
              <a:tr h="726018">
                <a:tc rowSpan="5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ysClr val="windowText" lastClr="000000"/>
                          </a:solidFill>
                        </a:rPr>
                        <a:t>الضفادع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7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ysClr val="windowText" lastClr="000000"/>
                          </a:solidFill>
                        </a:rPr>
                        <a:t>وجه المقارنة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ysClr val="windowText" lastClr="000000"/>
                          </a:solidFill>
                        </a:rPr>
                        <a:t>العلاجيم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5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18366679"/>
                  </a:ext>
                </a:extLst>
              </a:tr>
              <a:tr h="363009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أطول وقفزها ذو فعالية أكبر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طول الأرجل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EF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أقصر وقفزها اقل فعالية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0500667"/>
                  </a:ext>
                </a:extLst>
              </a:tr>
              <a:tr h="363009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رطب وناعم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الجلد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جاف وذو نتوءات </a:t>
                      </a:r>
                      <a:r>
                        <a:rPr lang="ar-SA" sz="2800" dirty="0" err="1"/>
                        <a:t>وانخفضات</a:t>
                      </a:r>
                      <a:r>
                        <a:rPr lang="ar-SA" sz="28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435419"/>
                  </a:ext>
                </a:extLst>
              </a:tr>
              <a:tr h="363009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تعيش اقرب للماء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العيش قرب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E7B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تعيش أبعد عن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841814"/>
                  </a:ext>
                </a:extLst>
              </a:tr>
              <a:tr h="363009"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ليس لها غدد سامة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الغدد السامة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لها غدد تشبه الكلى خلف رؤوسها تفرز سما سيء الطعم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018272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4685C39D-49E2-42B6-A55B-C654103A48B1}"/>
              </a:ext>
            </a:extLst>
          </p:cNvPr>
          <p:cNvSpPr/>
          <p:nvPr/>
        </p:nvSpPr>
        <p:spPr>
          <a:xfrm>
            <a:off x="327218" y="382284"/>
            <a:ext cx="1571625" cy="707886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المقارنة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FFDC8D4-9F5A-43C2-878F-2F10FB4175A6}"/>
              </a:ext>
            </a:extLst>
          </p:cNvPr>
          <p:cNvSpPr/>
          <p:nvPr/>
        </p:nvSpPr>
        <p:spPr>
          <a:xfrm>
            <a:off x="7035584" y="2533650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9EF843-17AF-4D58-9338-40A79E9BA719}"/>
              </a:ext>
            </a:extLst>
          </p:cNvPr>
          <p:cNvSpPr/>
          <p:nvPr/>
        </p:nvSpPr>
        <p:spPr>
          <a:xfrm>
            <a:off x="2892209" y="2533650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8198457-7557-4EA8-A918-D1382EF0311D}"/>
              </a:ext>
            </a:extLst>
          </p:cNvPr>
          <p:cNvSpPr/>
          <p:nvPr/>
        </p:nvSpPr>
        <p:spPr>
          <a:xfrm>
            <a:off x="7026059" y="3462920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13C25D7-6E66-4F25-91F1-2FB6CF158F74}"/>
              </a:ext>
            </a:extLst>
          </p:cNvPr>
          <p:cNvSpPr/>
          <p:nvPr/>
        </p:nvSpPr>
        <p:spPr>
          <a:xfrm>
            <a:off x="2901734" y="3487917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C8E239A-1E99-47EA-962F-930D99DDB09C}"/>
              </a:ext>
            </a:extLst>
          </p:cNvPr>
          <p:cNvSpPr/>
          <p:nvPr/>
        </p:nvSpPr>
        <p:spPr>
          <a:xfrm>
            <a:off x="7045109" y="4430290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6573581-9AC0-484A-BE4B-99C8CC376081}"/>
              </a:ext>
            </a:extLst>
          </p:cNvPr>
          <p:cNvSpPr/>
          <p:nvPr/>
        </p:nvSpPr>
        <p:spPr>
          <a:xfrm>
            <a:off x="2901734" y="4417187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D78A6E8-2C7F-4536-983E-5E616368BE9C}"/>
              </a:ext>
            </a:extLst>
          </p:cNvPr>
          <p:cNvSpPr/>
          <p:nvPr/>
        </p:nvSpPr>
        <p:spPr>
          <a:xfrm>
            <a:off x="7045109" y="5371573"/>
            <a:ext cx="2412000" cy="7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FE7E1EA-DAF1-451A-B914-0F4F3BE623E8}"/>
              </a:ext>
            </a:extLst>
          </p:cNvPr>
          <p:cNvSpPr/>
          <p:nvPr/>
        </p:nvSpPr>
        <p:spPr>
          <a:xfrm>
            <a:off x="2901734" y="5313258"/>
            <a:ext cx="2412000" cy="132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07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5B4087A-D933-4855-A6F9-420EB803C357}"/>
              </a:ext>
            </a:extLst>
          </p:cNvPr>
          <p:cNvSpPr/>
          <p:nvPr/>
        </p:nvSpPr>
        <p:spPr>
          <a:xfrm>
            <a:off x="1790700" y="74508"/>
            <a:ext cx="10308793" cy="132343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أقرئي في كتابكِ المقرر عن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السلمندرات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وسمندلات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الماء ثم اكملي الجدول التنظيمي التالي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6B42503-F4A6-4D08-B1B3-59CEA67FB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883232"/>
              </p:ext>
            </p:extLst>
          </p:nvPr>
        </p:nvGraphicFramePr>
        <p:xfrm>
          <a:off x="3448051" y="1621790"/>
          <a:ext cx="8584767" cy="49987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75443">
                  <a:extLst>
                    <a:ext uri="{9D8B030D-6E8A-4147-A177-3AD203B41FA5}">
                      <a16:colId xmlns:a16="http://schemas.microsoft.com/office/drawing/2014/main" val="2284135540"/>
                    </a:ext>
                  </a:extLst>
                </a:gridCol>
                <a:gridCol w="6009324">
                  <a:extLst>
                    <a:ext uri="{9D8B030D-6E8A-4147-A177-3AD203B41FA5}">
                      <a16:colId xmlns:a16="http://schemas.microsoft.com/office/drawing/2014/main" val="3086569534"/>
                    </a:ext>
                  </a:extLst>
                </a:gridCol>
              </a:tblGrid>
              <a:tr h="334432"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الوصف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DC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شكل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اجسام طويلة ونحيلة ولها رقبة وذيل واربع أرجل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0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الجلد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رقيق ورطب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49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مكان المعيشة البالغة منها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في الماء أو تحت الأوراق المتساقطة أو تحت الجذوع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9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مكان وضع البيض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في الماء وبعد الفقس تعيش اليرقات في الماء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141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يتغذى </a:t>
                      </a:r>
                      <a:r>
                        <a:rPr lang="ar-SA" sz="3200" dirty="0" err="1"/>
                        <a:t>السلمندر</a:t>
                      </a:r>
                      <a:r>
                        <a:rPr lang="ar-SA" sz="3200" dirty="0"/>
                        <a:t> البلغ على الديدان وبيوض الضفادع والحشرات واللافقاريات الأخرى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490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4C86D61E-674B-4EED-8285-4D9F1C7A088F}"/>
              </a:ext>
            </a:extLst>
          </p:cNvPr>
          <p:cNvSpPr/>
          <p:nvPr/>
        </p:nvSpPr>
        <p:spPr>
          <a:xfrm>
            <a:off x="3562350" y="2324100"/>
            <a:ext cx="580072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9698D448-7471-4763-B606-53D5AC6FCDF6}"/>
              </a:ext>
            </a:extLst>
          </p:cNvPr>
          <p:cNvSpPr/>
          <p:nvPr/>
        </p:nvSpPr>
        <p:spPr>
          <a:xfrm>
            <a:off x="3619500" y="3357879"/>
            <a:ext cx="580072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A5165D1C-80F1-4012-9903-DF6D36549808}"/>
              </a:ext>
            </a:extLst>
          </p:cNvPr>
          <p:cNvSpPr/>
          <p:nvPr/>
        </p:nvSpPr>
        <p:spPr>
          <a:xfrm>
            <a:off x="3619500" y="3978910"/>
            <a:ext cx="580072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3C63B9A-B7E9-4757-8F08-730DA7862BAE}"/>
              </a:ext>
            </a:extLst>
          </p:cNvPr>
          <p:cNvSpPr/>
          <p:nvPr/>
        </p:nvSpPr>
        <p:spPr>
          <a:xfrm>
            <a:off x="3619500" y="5003260"/>
            <a:ext cx="580072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196B72A-530C-4C64-865A-6FAD5B0A96B0}"/>
              </a:ext>
            </a:extLst>
          </p:cNvPr>
          <p:cNvSpPr/>
          <p:nvPr/>
        </p:nvSpPr>
        <p:spPr>
          <a:xfrm>
            <a:off x="3562349" y="5628640"/>
            <a:ext cx="5800725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ÙØªÙØ¬Ø© Ø¨Ø­Ø« Ø§ÙØµÙØ± Ø¹Ù âªSalamanders and newtsâ¬â">
            <a:extLst>
              <a:ext uri="{FF2B5EF4-FFF2-40B4-BE49-F238E27FC236}">
                <a16:creationId xmlns:a16="http://schemas.microsoft.com/office/drawing/2014/main" id="{D8A2AD32-80CF-43A5-ADEB-67135F51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1" y="1621790"/>
            <a:ext cx="3242695" cy="235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ÙØªÙØ¬Ø© Ø¨Ø­Ø« Ø§ÙØµÙØ± Ø¹Ù âªSalamanders and newtsâ¬â">
            <a:extLst>
              <a:ext uri="{FF2B5EF4-FFF2-40B4-BE49-F238E27FC236}">
                <a16:creationId xmlns:a16="http://schemas.microsoft.com/office/drawing/2014/main" id="{7976760F-42FB-4955-BD92-BAD38F2A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" y="4152900"/>
            <a:ext cx="31337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7440E610-702C-42D7-8260-27386D3CF530}"/>
              </a:ext>
            </a:extLst>
          </p:cNvPr>
          <p:cNvSpPr/>
          <p:nvPr/>
        </p:nvSpPr>
        <p:spPr>
          <a:xfrm>
            <a:off x="142795" y="93557"/>
            <a:ext cx="1571626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</p:txBody>
      </p:sp>
    </p:spTree>
    <p:extLst>
      <p:ext uri="{BB962C8B-B14F-4D97-AF65-F5344CB8AC3E}">
        <p14:creationId xmlns:p14="http://schemas.microsoft.com/office/powerpoint/2010/main" val="28035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5B4087A-D933-4855-A6F9-420EB803C357}"/>
              </a:ext>
            </a:extLst>
          </p:cNvPr>
          <p:cNvSpPr/>
          <p:nvPr/>
        </p:nvSpPr>
        <p:spPr>
          <a:xfrm>
            <a:off x="1724025" y="74508"/>
            <a:ext cx="10308793" cy="1323439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بالتعاون مع زميلاتكِ في المجموعة أقرئي في كتابكِ المقرر عن عديمة الأطراف ثم اكملي الجدول التنظيمي التالي </a:t>
            </a:r>
          </a:p>
        </p:txBody>
      </p:sp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E6B42503-F4A6-4D08-B1B3-59CEA67FB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5009"/>
              </p:ext>
            </p:extLst>
          </p:nvPr>
        </p:nvGraphicFramePr>
        <p:xfrm>
          <a:off x="3448051" y="1621790"/>
          <a:ext cx="8584767" cy="4511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75443">
                  <a:extLst>
                    <a:ext uri="{9D8B030D-6E8A-4147-A177-3AD203B41FA5}">
                      <a16:colId xmlns:a16="http://schemas.microsoft.com/office/drawing/2014/main" val="2284135540"/>
                    </a:ext>
                  </a:extLst>
                </a:gridCol>
                <a:gridCol w="6009324">
                  <a:extLst>
                    <a:ext uri="{9D8B030D-6E8A-4147-A177-3AD203B41FA5}">
                      <a16:colId xmlns:a16="http://schemas.microsoft.com/office/drawing/2014/main" val="3086569534"/>
                    </a:ext>
                  </a:extLst>
                </a:gridCol>
              </a:tblGrid>
              <a:tr h="334432">
                <a:tc>
                  <a:txBody>
                    <a:bodyPr/>
                    <a:lstStyle/>
                    <a:p>
                      <a:pPr rtl="1"/>
                      <a:endParaRPr lang="ar-SA" sz="36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الوصف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DC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5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شكل الجسم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ليس لها اطراف وهي تشبه الديدان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606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الجلد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يغطي الجلد العيون في العديد منها لذا قد تكون عمياء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49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مكان المعيشة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تدفن نفسها في التربة وتضع بيوضها في تربة رطبة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391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مكان وضع البيض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في الماء وبعد الفقس تعيش اليرقات في الماء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141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/>
                        <a:t>التغذية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200" dirty="0"/>
                        <a:t>تتغذى على الديدان وبعض الفقاريات الأخرى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24905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4C86D61E-674B-4EED-8285-4D9F1C7A088F}"/>
              </a:ext>
            </a:extLst>
          </p:cNvPr>
          <p:cNvSpPr/>
          <p:nvPr/>
        </p:nvSpPr>
        <p:spPr>
          <a:xfrm>
            <a:off x="3590925" y="2306997"/>
            <a:ext cx="580072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1531315-2E78-45C2-B6C4-220F3D3AE7F0}"/>
              </a:ext>
            </a:extLst>
          </p:cNvPr>
          <p:cNvSpPr/>
          <p:nvPr/>
        </p:nvSpPr>
        <p:spPr>
          <a:xfrm>
            <a:off x="3581399" y="2880051"/>
            <a:ext cx="5800725" cy="9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F7C2F0EF-CD20-4571-8A0D-5A089D3E992C}"/>
              </a:ext>
            </a:extLst>
          </p:cNvPr>
          <p:cNvSpPr/>
          <p:nvPr/>
        </p:nvSpPr>
        <p:spPr>
          <a:xfrm>
            <a:off x="3590924" y="3959205"/>
            <a:ext cx="5800725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803FC228-C46A-4996-BD7D-6023F9201179}"/>
              </a:ext>
            </a:extLst>
          </p:cNvPr>
          <p:cNvSpPr/>
          <p:nvPr/>
        </p:nvSpPr>
        <p:spPr>
          <a:xfrm>
            <a:off x="3590924" y="5003260"/>
            <a:ext cx="580072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0BADCD2C-5EF6-4D3E-BB9C-30FED7254B15}"/>
              </a:ext>
            </a:extLst>
          </p:cNvPr>
          <p:cNvSpPr/>
          <p:nvPr/>
        </p:nvSpPr>
        <p:spPr>
          <a:xfrm>
            <a:off x="3581398" y="5580550"/>
            <a:ext cx="5800725" cy="5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6C6DF12-23C5-4BF3-9612-A18149ED5934}"/>
              </a:ext>
            </a:extLst>
          </p:cNvPr>
          <p:cNvSpPr/>
          <p:nvPr/>
        </p:nvSpPr>
        <p:spPr>
          <a:xfrm>
            <a:off x="66595" y="93557"/>
            <a:ext cx="1571626" cy="1323439"/>
          </a:xfrm>
          <a:prstGeom prst="rect">
            <a:avLst/>
          </a:prstGeom>
          <a:solidFill>
            <a:srgbClr val="B3E5FC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القراءة الموجهة </a:t>
            </a:r>
          </a:p>
        </p:txBody>
      </p:sp>
      <p:pic>
        <p:nvPicPr>
          <p:cNvPr id="3074" name="Picture 2" descr="ÙØªÙØ¬Ø© Ø¨Ø­Ø« Ø§ÙØµÙØ± Ø¹Ù âªCaeciliansâ¬â">
            <a:extLst>
              <a:ext uri="{FF2B5EF4-FFF2-40B4-BE49-F238E27FC236}">
                <a16:creationId xmlns:a16="http://schemas.microsoft.com/office/drawing/2014/main" id="{58C7126C-06E1-4852-A354-EF228F8E7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3" y="1519238"/>
            <a:ext cx="3150756" cy="23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ÙØªÙØ¬Ø© Ø¨Ø­Ø« Ø§ÙØµÙØ± Ø¹Ù âªCaeciliansâ¬â">
            <a:extLst>
              <a:ext uri="{FF2B5EF4-FFF2-40B4-BE49-F238E27FC236}">
                <a16:creationId xmlns:a16="http://schemas.microsoft.com/office/drawing/2014/main" id="{50B6CEF8-18EC-444E-89E1-72A42C719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4"/>
          <a:stretch/>
        </p:blipFill>
        <p:spPr bwMode="auto">
          <a:xfrm>
            <a:off x="159181" y="3954293"/>
            <a:ext cx="3150756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376B117C-0E79-41C0-94EF-1D3D232CD3D0}"/>
              </a:ext>
            </a:extLst>
          </p:cNvPr>
          <p:cNvSpPr/>
          <p:nvPr/>
        </p:nvSpPr>
        <p:spPr>
          <a:xfrm>
            <a:off x="7391400" y="74508"/>
            <a:ext cx="4641418" cy="2554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اكد الدراسات العلمية تناقص عدد جماعات البرمائيات على مستوى العالم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F325E2F-877B-44F4-B0D5-52494588386A}"/>
              </a:ext>
            </a:extLst>
          </p:cNvPr>
          <p:cNvSpPr/>
          <p:nvPr/>
        </p:nvSpPr>
        <p:spPr>
          <a:xfrm>
            <a:off x="7391400" y="2865333"/>
            <a:ext cx="4641418" cy="3170099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اعقدي جلست عصف ذهني مع زميلاتكـِ في المجموعة ثم اكتبن قائمة بأهم العوامل التي تؤدي إلى تناقص أعداد البرمائيات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098" name="Picture 2" descr="ÙØªÙØ¬Ø© Ø¨Ø­Ø« Ø§ÙØµÙØ± Ø¹Ù âªBrainstormingâ¬â">
            <a:extLst>
              <a:ext uri="{FF2B5EF4-FFF2-40B4-BE49-F238E27FC236}">
                <a16:creationId xmlns:a16="http://schemas.microsoft.com/office/drawing/2014/main" id="{57C3A31F-0A80-460D-862F-07A1ADF90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2" y="29684"/>
            <a:ext cx="7117918" cy="66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70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D24DFEC-1B1E-4F8F-830B-1D8A3CF39254}"/>
              </a:ext>
            </a:extLst>
          </p:cNvPr>
          <p:cNvSpPr/>
          <p:nvPr/>
        </p:nvSpPr>
        <p:spPr>
          <a:xfrm>
            <a:off x="3159233" y="1090880"/>
            <a:ext cx="5873534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أسباب تناقص جماعات البرمائيات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541D47B-3FB8-4640-9AC5-4809E87B1BC5}"/>
              </a:ext>
            </a:extLst>
          </p:cNvPr>
          <p:cNvSpPr/>
          <p:nvPr/>
        </p:nvSpPr>
        <p:spPr>
          <a:xfrm>
            <a:off x="7778534" y="2721114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عوامل محلية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DCDD0DE-2A51-48AD-9556-B29F200AC907}"/>
              </a:ext>
            </a:extLst>
          </p:cNvPr>
          <p:cNvSpPr/>
          <p:nvPr/>
        </p:nvSpPr>
        <p:spPr>
          <a:xfrm>
            <a:off x="1048398" y="2721114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عوامل عالمية 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9790686-68D6-4E4E-90B5-4A9601B43269}"/>
              </a:ext>
            </a:extLst>
          </p:cNvPr>
          <p:cNvSpPr/>
          <p:nvPr/>
        </p:nvSpPr>
        <p:spPr>
          <a:xfrm>
            <a:off x="7530884" y="3681621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تدمير بيئتها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3CF16B7-4CA3-4489-BE1E-64A2180DECEE}"/>
              </a:ext>
            </a:extLst>
          </p:cNvPr>
          <p:cNvSpPr/>
          <p:nvPr/>
        </p:nvSpPr>
        <p:spPr>
          <a:xfrm>
            <a:off x="7530884" y="4782027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الأنواع الدخيلة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2CFA167-E2C4-487E-BEF7-32EF01322A10}"/>
              </a:ext>
            </a:extLst>
          </p:cNvPr>
          <p:cNvSpPr/>
          <p:nvPr/>
        </p:nvSpPr>
        <p:spPr>
          <a:xfrm>
            <a:off x="806234" y="3681621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التغيرات المناخية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98404D8-915A-4EBA-B11B-8C3201F5E14B}"/>
              </a:ext>
            </a:extLst>
          </p:cNvPr>
          <p:cNvSpPr/>
          <p:nvPr/>
        </p:nvSpPr>
        <p:spPr>
          <a:xfrm>
            <a:off x="530009" y="4705292"/>
            <a:ext cx="336506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الجفاف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8B927AB-8CFE-4C97-A954-00FB8EBF0955}"/>
              </a:ext>
            </a:extLst>
          </p:cNvPr>
          <p:cNvSpPr/>
          <p:nvPr/>
        </p:nvSpPr>
        <p:spPr>
          <a:xfrm>
            <a:off x="381000" y="5725927"/>
            <a:ext cx="3904602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ارتفاع درجة الحرارة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1510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59B20199-6B8C-401D-8DD2-57AC6464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2268" y="-2641730"/>
            <a:ext cx="6807463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88BB226-E1F6-4216-852E-3D1839EE19D5}"/>
              </a:ext>
            </a:extLst>
          </p:cNvPr>
          <p:cNvSpPr/>
          <p:nvPr/>
        </p:nvSpPr>
        <p:spPr>
          <a:xfrm>
            <a:off x="2164079" y="1687731"/>
            <a:ext cx="7863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خلق الله للأسماك تكيفات تساعدها على العيش في البيئات المائية في حين تكيفت معظم البرمائيات بما وهبها الله تعالى من خصائص لتعيش جزء من حياتها على اليابس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A0AF4EA-2364-4E79-A8B8-EE5A0BC70AFC}"/>
              </a:ext>
            </a:extLst>
          </p:cNvPr>
          <p:cNvSpPr/>
          <p:nvPr/>
        </p:nvSpPr>
        <p:spPr>
          <a:xfrm>
            <a:off x="4667563" y="856734"/>
            <a:ext cx="2856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800" b="1" dirty="0">
                <a:solidFill>
                  <a:srgbClr val="FF0000"/>
                </a:solidFill>
                <a:effectLst/>
              </a:rPr>
              <a:t>الفكرة العامة </a:t>
            </a:r>
          </a:p>
        </p:txBody>
      </p:sp>
    </p:spTree>
    <p:extLst>
      <p:ext uri="{BB962C8B-B14F-4D97-AF65-F5344CB8AC3E}">
        <p14:creationId xmlns:p14="http://schemas.microsoft.com/office/powerpoint/2010/main" val="226485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C406BFC-1C81-46C7-B55E-2A37167E4A59}"/>
              </a:ext>
            </a:extLst>
          </p:cNvPr>
          <p:cNvSpPr/>
          <p:nvPr/>
        </p:nvSpPr>
        <p:spPr>
          <a:xfrm>
            <a:off x="6905625" y="1557605"/>
            <a:ext cx="5051316" cy="4524315"/>
          </a:xfrm>
          <a:prstGeom prst="rect">
            <a:avLst/>
          </a:prstGeom>
          <a:solidFill>
            <a:srgbClr val="FFFFA3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ابحثي في مصادر المعلومات المختلفة عن أثر العوامل العالمية (التغيرات في المناخ)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تناقص اعداد البرمائيات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033CC7D-5445-4F9B-BDB9-B9A3BE9E5BD3}"/>
              </a:ext>
            </a:extLst>
          </p:cNvPr>
          <p:cNvSpPr/>
          <p:nvPr/>
        </p:nvSpPr>
        <p:spPr>
          <a:xfrm>
            <a:off x="6905625" y="370581"/>
            <a:ext cx="5051316" cy="830997"/>
          </a:xfrm>
          <a:prstGeom prst="rect">
            <a:avLst/>
          </a:prstGeom>
          <a:solidFill>
            <a:srgbClr val="ADEFEF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نشاط اثرائي بحثي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ÙØªÙØ¬Ø© Ø¨Ø­Ø« Ø§ÙØµÙØ± Ø¹Ù âªComputer Net and Book clipartâ¬â">
            <a:extLst>
              <a:ext uri="{FF2B5EF4-FFF2-40B4-BE49-F238E27FC236}">
                <a16:creationId xmlns:a16="http://schemas.microsoft.com/office/drawing/2014/main" id="{A24C3FEA-B5C1-49F5-A75D-7D9D15D2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0"/>
            <a:ext cx="652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79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59B20199-6B8C-401D-8DD2-57AC6464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2268" y="-2641730"/>
            <a:ext cx="6807463" cy="1219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88BB226-E1F6-4216-852E-3D1839EE19D5}"/>
              </a:ext>
            </a:extLst>
          </p:cNvPr>
          <p:cNvSpPr/>
          <p:nvPr/>
        </p:nvSpPr>
        <p:spPr>
          <a:xfrm>
            <a:off x="3540759" y="1964543"/>
            <a:ext cx="5110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لمعظم البرمائيات تكيفات تؤهلها للعيش جزء من حياتها على اليابس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A0AF4EA-2364-4E79-A8B8-EE5A0BC70AFC}"/>
              </a:ext>
            </a:extLst>
          </p:cNvPr>
          <p:cNvSpPr/>
          <p:nvPr/>
        </p:nvSpPr>
        <p:spPr>
          <a:xfrm>
            <a:off x="4576192" y="856734"/>
            <a:ext cx="30396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800" b="1" dirty="0">
                <a:solidFill>
                  <a:srgbClr val="FF0000"/>
                </a:solidFill>
                <a:effectLst/>
              </a:rPr>
              <a:t>الفكرة الرئيسة</a:t>
            </a:r>
          </a:p>
        </p:txBody>
      </p:sp>
    </p:spTree>
    <p:extLst>
      <p:ext uri="{BB962C8B-B14F-4D97-AF65-F5344CB8AC3E}">
        <p14:creationId xmlns:p14="http://schemas.microsoft.com/office/powerpoint/2010/main" val="62726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F69C67B-C122-48F7-9FB1-E2308A0B51BA}"/>
              </a:ext>
            </a:extLst>
          </p:cNvPr>
          <p:cNvSpPr/>
          <p:nvPr/>
        </p:nvSpPr>
        <p:spPr>
          <a:xfrm>
            <a:off x="8961803" y="327315"/>
            <a:ext cx="2956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B5D8167F-481C-4A1C-9C8D-499EABFE7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33995"/>
              </p:ext>
            </p:extLst>
          </p:nvPr>
        </p:nvGraphicFramePr>
        <p:xfrm>
          <a:off x="282084" y="3148426"/>
          <a:ext cx="7957677" cy="3553773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557677">
                  <a:extLst>
                    <a:ext uri="{9D8B030D-6E8A-4147-A177-3AD203B41FA5}">
                      <a16:colId xmlns:a16="http://schemas.microsoft.com/office/drawing/2014/main" val="2418179221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36408618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434216919"/>
                    </a:ext>
                  </a:extLst>
                </a:gridCol>
              </a:tblGrid>
              <a:tr h="1267773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أعرف؟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C9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أود ان أعرف؟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C95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ysClr val="windowText" lastClr="000000"/>
                          </a:solidFill>
                        </a:rPr>
                        <a:t>ماذا تعلمت؟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C9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98221"/>
                  </a:ext>
                </a:extLst>
              </a:tr>
              <a:tr h="2077735">
                <a:tc>
                  <a:txBody>
                    <a:bodyPr/>
                    <a:lstStyle/>
                    <a:p>
                      <a:pPr rtl="1"/>
                      <a:r>
                        <a:rPr lang="ar-SA">
                          <a:solidFill>
                            <a:schemeClr val="bg1"/>
                          </a:solidFill>
                        </a:rPr>
                        <a:t> </a:t>
                      </a:r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197752"/>
                  </a:ext>
                </a:extLst>
              </a:tr>
            </a:tbl>
          </a:graphicData>
        </a:graphic>
      </p:graphicFrame>
      <p:sp>
        <p:nvSpPr>
          <p:cNvPr id="5" name="مستطيل 4">
            <a:extLst>
              <a:ext uri="{FF2B5EF4-FFF2-40B4-BE49-F238E27FC236}">
                <a16:creationId xmlns:a16="http://schemas.microsoft.com/office/drawing/2014/main" id="{053FDF51-2227-40DA-954D-DC37761CE83C}"/>
              </a:ext>
            </a:extLst>
          </p:cNvPr>
          <p:cNvSpPr/>
          <p:nvPr/>
        </p:nvSpPr>
        <p:spPr>
          <a:xfrm>
            <a:off x="195744" y="49495"/>
            <a:ext cx="84670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400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400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3613820-5D86-498B-8395-FDC2614884A6}"/>
              </a:ext>
            </a:extLst>
          </p:cNvPr>
          <p:cNvSpPr/>
          <p:nvPr/>
        </p:nvSpPr>
        <p:spPr>
          <a:xfrm>
            <a:off x="8986852" y="1396743"/>
            <a:ext cx="3156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فردي ـ </a:t>
            </a:r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</a:t>
            </a:r>
            <a:r>
              <a:rPr lang="ar-SA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دقيقة </a:t>
            </a:r>
          </a:p>
        </p:txBody>
      </p:sp>
      <p:pic>
        <p:nvPicPr>
          <p:cNvPr id="3074" name="Picture 2" descr="ÙØªÙØ¬Ø© Ø¨Ø­Ø« Ø§ÙØµÙØ± Ø¹Ù âªfrog clipartâ¬â">
            <a:extLst>
              <a:ext uri="{FF2B5EF4-FFF2-40B4-BE49-F238E27FC236}">
                <a16:creationId xmlns:a16="http://schemas.microsoft.com/office/drawing/2014/main" id="{DBF4E7C2-CC61-4D37-B424-C4CBCE21A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73" y="3035039"/>
            <a:ext cx="3718560" cy="366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7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ØµÙØ±Ø© Ø°Ø§Øª ØµÙØ©">
            <a:extLst>
              <a:ext uri="{FF2B5EF4-FFF2-40B4-BE49-F238E27FC236}">
                <a16:creationId xmlns:a16="http://schemas.microsoft.com/office/drawing/2014/main" id="{9AA84E35-5A48-43C0-818D-8443CAF87C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27" y="2387008"/>
            <a:ext cx="4160875" cy="43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AF39BBE-5360-4235-BD99-2EC4396CBF4C}"/>
              </a:ext>
            </a:extLst>
          </p:cNvPr>
          <p:cNvSpPr/>
          <p:nvPr/>
        </p:nvSpPr>
        <p:spPr>
          <a:xfrm>
            <a:off x="3115340" y="815415"/>
            <a:ext cx="7910624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الأهداف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1/ تحلل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أنواع التكيفات التي كانت مهمة عندما انتقلت المخلوقات  الحية لليابسة </a:t>
            </a:r>
          </a:p>
          <a:p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2/ تلخص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خصائص البرمائيات </a:t>
            </a:r>
          </a:p>
          <a:p>
            <a:r>
              <a:rPr lang="ar-SA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3/ تفرق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بين رتب البرمائيات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4809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8F524471-9B98-4557-8213-F0EE1AA616F8}"/>
              </a:ext>
            </a:extLst>
          </p:cNvPr>
          <p:cNvSpPr/>
          <p:nvPr/>
        </p:nvSpPr>
        <p:spPr>
          <a:xfrm>
            <a:off x="7132320" y="548640"/>
            <a:ext cx="4880178" cy="230832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أعطي تفسيرا علميا لتسمية البرمائيات بهذا الاسم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70" name="Picture 2" descr="ØµÙØ±Ø© Ø°Ø§Øª ØµÙØ©">
            <a:extLst>
              <a:ext uri="{FF2B5EF4-FFF2-40B4-BE49-F238E27FC236}">
                <a16:creationId xmlns:a16="http://schemas.microsoft.com/office/drawing/2014/main" id="{3538E48F-530E-406D-8DBE-29909BF9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9" y="213360"/>
            <a:ext cx="6658561" cy="62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7BBD9D9-980F-4AF4-B49B-4776BA904FC7}"/>
              </a:ext>
            </a:extLst>
          </p:cNvPr>
          <p:cNvSpPr/>
          <p:nvPr/>
        </p:nvSpPr>
        <p:spPr>
          <a:xfrm>
            <a:off x="7132320" y="3141515"/>
            <a:ext cx="4880178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لأنها تعيش طور من حياتها في الماء والطور الاخر على اليابس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122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15E1E862-3DA3-4B0E-964B-314D57365B79}"/>
              </a:ext>
            </a:extLst>
          </p:cNvPr>
          <p:cNvSpPr/>
          <p:nvPr/>
        </p:nvSpPr>
        <p:spPr>
          <a:xfrm>
            <a:off x="5629766" y="254000"/>
            <a:ext cx="6382732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إذا فكرت في السباحة حتما ستجد أن التحرك  في الماء يختلف عن التحرك  على اليابس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EC4A9C20-87EF-4780-A314-A345A5A62310}"/>
              </a:ext>
            </a:extLst>
          </p:cNvPr>
          <p:cNvSpPr/>
          <p:nvPr/>
        </p:nvSpPr>
        <p:spPr>
          <a:xfrm>
            <a:off x="5618480" y="2865735"/>
            <a:ext cx="6382732" cy="830997"/>
          </a:xfrm>
          <a:prstGeom prst="rect">
            <a:avLst/>
          </a:prstGeom>
          <a:solidFill>
            <a:srgbClr val="E1F5F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أيهما و اسهل ولماذا ؟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22636B2-1012-4022-91CB-D6DAC1E67205}"/>
              </a:ext>
            </a:extLst>
          </p:cNvPr>
          <p:cNvSpPr/>
          <p:nvPr/>
        </p:nvSpPr>
        <p:spPr>
          <a:xfrm>
            <a:off x="5618480" y="4040783"/>
            <a:ext cx="6382732" cy="2308324"/>
          </a:xfrm>
          <a:prstGeom prst="rect">
            <a:avLst/>
          </a:prstGeom>
          <a:solidFill>
            <a:srgbClr val="81D4FA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الماء حتما </a:t>
            </a:r>
          </a:p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قوة الطفو التي</a:t>
            </a:r>
            <a:r>
              <a:rPr lang="ar-SA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يبذلها الماء على الأجسام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ØµÙØ±Ø© Ø°Ø§Øª ØµÙØ©">
            <a:extLst>
              <a:ext uri="{FF2B5EF4-FFF2-40B4-BE49-F238E27FC236}">
                <a16:creationId xmlns:a16="http://schemas.microsoft.com/office/drawing/2014/main" id="{5F0A4329-2D85-4033-8687-BD9B86C18F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93654"/>
            <a:ext cx="5100320" cy="642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8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1442</Words>
  <Application>Microsoft Office PowerPoint</Application>
  <PresentationFormat>شاشة عريضة</PresentationFormat>
  <Paragraphs>298</Paragraphs>
  <Slides>40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40</vt:i4>
      </vt:variant>
    </vt:vector>
  </HeadingPairs>
  <TitlesOfParts>
    <vt:vector size="45" baseType="lpstr">
      <vt:lpstr>Arabic Typesetting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ريحانة العامر</dc:creator>
  <cp:lastModifiedBy> </cp:lastModifiedBy>
  <cp:revision>97</cp:revision>
  <dcterms:created xsi:type="dcterms:W3CDTF">2019-06-13T15:34:30Z</dcterms:created>
  <dcterms:modified xsi:type="dcterms:W3CDTF">2019-08-26T13:25:32Z</dcterms:modified>
</cp:coreProperties>
</file>