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61" r:id="rId5"/>
    <p:sldId id="262" r:id="rId6"/>
    <p:sldId id="259" r:id="rId7"/>
    <p:sldId id="260" r:id="rId8"/>
    <p:sldId id="263" r:id="rId9"/>
    <p:sldId id="265" r:id="rId10"/>
    <p:sldId id="271" r:id="rId11"/>
    <p:sldId id="264" r:id="rId12"/>
    <p:sldId id="266" r:id="rId13"/>
    <p:sldId id="267" r:id="rId14"/>
    <p:sldId id="272" r:id="rId15"/>
    <p:sldId id="268" r:id="rId16"/>
    <p:sldId id="276" r:id="rId17"/>
    <p:sldId id="269" r:id="rId18"/>
    <p:sldId id="270" r:id="rId19"/>
    <p:sldId id="273" r:id="rId20"/>
    <p:sldId id="274" r:id="rId21"/>
    <p:sldId id="275" r:id="rId22"/>
    <p:sldId id="281" r:id="rId23"/>
    <p:sldId id="278" r:id="rId24"/>
    <p:sldId id="279" r:id="rId25"/>
    <p:sldId id="280" r:id="rId26"/>
    <p:sldId id="283" r:id="rId27"/>
    <p:sldId id="282" r:id="rId28"/>
    <p:sldId id="291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4" r:id="rId38"/>
    <p:sldId id="296" r:id="rId39"/>
    <p:sldId id="297" r:id="rId40"/>
    <p:sldId id="298" r:id="rId41"/>
    <p:sldId id="295" r:id="rId42"/>
    <p:sldId id="300" r:id="rId43"/>
    <p:sldId id="299" r:id="rId44"/>
    <p:sldId id="293" r:id="rId45"/>
    <p:sldId id="302" r:id="rId46"/>
    <p:sldId id="301" r:id="rId47"/>
    <p:sldId id="303" r:id="rId48"/>
    <p:sldId id="304" r:id="rId49"/>
    <p:sldId id="306" r:id="rId50"/>
    <p:sldId id="305" r:id="rId5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7"/>
    <a:srgbClr val="FFFF6D"/>
    <a:srgbClr val="FBBBC9"/>
    <a:srgbClr val="71FFB1"/>
    <a:srgbClr val="73F9A6"/>
    <a:srgbClr val="FFFF3B"/>
    <a:srgbClr val="FAA8BA"/>
    <a:srgbClr val="C9EDFB"/>
    <a:srgbClr val="F88CA3"/>
    <a:srgbClr val="EF7D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926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D5646A9-FA8E-4ADB-91DF-F6881621DA5B}" type="datetimeFigureOut">
              <a:rPr lang="ar-SA" smtClean="0"/>
              <a:t>02/02/40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D20AD74-2ADC-4F6D-A07F-C0193B43236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8776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0AD74-2ADC-4F6D-A07F-C0193B43236D}" type="slidenum">
              <a:rPr lang="ar-SA" smtClean="0"/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1339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0AD74-2ADC-4F6D-A07F-C0193B43236D}" type="slidenum">
              <a:rPr lang="ar-SA" smtClean="0"/>
              <a:t>24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7333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0AD74-2ADC-4F6D-A07F-C0193B43236D}" type="slidenum">
              <a:rPr lang="ar-SA" smtClean="0"/>
              <a:t>25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2397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E3C47C1-55A6-4EEE-854A-3878B6596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5CADC5B-E96B-4900-9222-2A4E160440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5A00970-6B42-48DF-92D7-19AD8B245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E7CC-4FC4-4F27-AACA-472C7C98B464}" type="datetimeFigureOut">
              <a:rPr lang="ar-SA" smtClean="0"/>
              <a:t>02/02/40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6929F2-BCEB-4010-856C-D69BEF346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DFA087A-F0F0-461B-9674-0884A4B74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5DAE-6519-423B-BA9D-7700A1065CF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807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9786562-E1D6-4713-BA79-DFBAB3383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A1AE02E-ECEA-42A4-9B3D-59B8D03A2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048E16C-43ED-4764-A4F5-976B1690A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E7CC-4FC4-4F27-AACA-472C7C98B464}" type="datetimeFigureOut">
              <a:rPr lang="ar-SA" smtClean="0"/>
              <a:t>02/02/40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65FA3BB-0ABC-4C15-A45E-C13BB494F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2ADFCCF-FB93-447F-BD9F-D2B55DA34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5DAE-6519-423B-BA9D-7700A1065CF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5930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EEE2F7A-E22E-4FF9-B798-435E6C580A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A150C42-4EB4-4904-8FB6-C3C58DF18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CCE83F2-8381-4D26-B3DE-1D1F63798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E7CC-4FC4-4F27-AACA-472C7C98B464}" type="datetimeFigureOut">
              <a:rPr lang="ar-SA" smtClean="0"/>
              <a:t>02/02/40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FC138EF-BE6B-4B3B-A2C8-FB97E7FAC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15BB98E-F6EF-4F70-9B6D-C23CBDA59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5DAE-6519-423B-BA9D-7700A1065CF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1666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F9AD92-815B-4BD8-88BF-E9EAC3209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54319BD-7031-4F4E-A38D-824B66041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EF56CBF-A8EC-4673-A02C-CFE6618B9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E7CC-4FC4-4F27-AACA-472C7C98B464}" type="datetimeFigureOut">
              <a:rPr lang="ar-SA" smtClean="0"/>
              <a:t>02/02/40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3624FC8-00ED-49E0-97B7-2009E524E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4DCE477-C294-4A31-BDE1-6928493F0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5DAE-6519-423B-BA9D-7700A1065CF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4110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42DCCB-D098-4C56-BEB3-6213E7C2E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0C6609A-2CC3-4C9F-8CEA-52D362E2C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F36A61-9DAD-4724-B98B-038715055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E7CC-4FC4-4F27-AACA-472C7C98B464}" type="datetimeFigureOut">
              <a:rPr lang="ar-SA" smtClean="0"/>
              <a:t>02/02/40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DDC0E0E-5418-4064-BD3A-83EE47465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B6BC0F1-6BE3-4131-94B4-F3082C2AA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5DAE-6519-423B-BA9D-7700A1065CF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6800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F042EB6-4D78-4CAB-A40B-0AC11621A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0006533-882D-4505-A88A-C79533085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D2DEEC6-E525-449F-AA72-9B51953A0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4132230-580C-4DC2-82E1-8DCC8B9B4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E7CC-4FC4-4F27-AACA-472C7C98B464}" type="datetimeFigureOut">
              <a:rPr lang="ar-SA" smtClean="0"/>
              <a:t>02/02/40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43ED2BA-A8AF-4199-9142-1AB6C427D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127D294-FC4B-4028-8704-EF4ECCFFB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5DAE-6519-423B-BA9D-7700A1065CF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071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DC0F854-54D5-4606-AE16-6F4E10653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F4EEB26-0719-410B-980B-03E637D39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3A1CE74-5F26-411B-8EAE-D93D51089B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7536DF8-AF4A-4865-9996-B15820225B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A3439A3-234F-4E52-82DB-965D11727D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4ACA0ED-F162-4213-89EE-500599876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E7CC-4FC4-4F27-AACA-472C7C98B464}" type="datetimeFigureOut">
              <a:rPr lang="ar-SA" smtClean="0"/>
              <a:t>02/02/40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FEC2FFC-90DB-4A80-9ABA-5DAFA8BD6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575C76F3-CCC4-4FC7-B9E2-5EE8E0724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5DAE-6519-423B-BA9D-7700A1065CF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0471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D42B76-1175-4D41-A5B7-8F62F1535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EFE72F6-4AFB-4A60-B338-D3FCBC615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E7CC-4FC4-4F27-AACA-472C7C98B464}" type="datetimeFigureOut">
              <a:rPr lang="ar-SA" smtClean="0"/>
              <a:t>02/02/40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C7EC7B0-424C-4B24-BCF5-BA027C449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44A07BB-C106-4335-AA28-63D205951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5DAE-6519-423B-BA9D-7700A1065CF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3978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38ADF27-D8F9-424D-B7EB-5F0E959C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E7CC-4FC4-4F27-AACA-472C7C98B464}" type="datetimeFigureOut">
              <a:rPr lang="ar-SA" smtClean="0"/>
              <a:t>02/02/40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531694A-8906-40DF-AF8D-6A164DF2F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0344AD7-49F7-43FA-BF19-DE8344410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5DAE-6519-423B-BA9D-7700A1065CF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9866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517FFB0-884F-442A-BE78-342374F81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62E8AC7-6CCF-4765-B26B-9D7B7911D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87F6E66-0D1F-43F4-9753-C8CDF8CBD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D00F634-8788-48E6-95A8-28D2C79BE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E7CC-4FC4-4F27-AACA-472C7C98B464}" type="datetimeFigureOut">
              <a:rPr lang="ar-SA" smtClean="0"/>
              <a:t>02/02/40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0655CA7-ACFC-4CDA-88A5-D7067B469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FDA25EE-D1DC-4F91-B449-C055B51E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5DAE-6519-423B-BA9D-7700A1065CF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2505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E82691F-64C6-4397-A48D-15BAAD8E9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57CFA4E-696D-465F-A6EF-8A227E6653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34390B5-8D64-4AFE-8196-E561F664C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941B770-9512-4FC4-A7B7-49B379296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E7CC-4FC4-4F27-AACA-472C7C98B464}" type="datetimeFigureOut">
              <a:rPr lang="ar-SA" smtClean="0"/>
              <a:t>02/02/40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5D97E3F-FCD6-4E74-BBD3-2B3AF01F2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950ABD5-D09B-4026-876F-419550E87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5DAE-6519-423B-BA9D-7700A1065CF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9764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49DF1505-5D72-4C3A-9771-B43606061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868FCBD-F9D3-45D7-B0FD-84C0A5F17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AD9ABE5-1579-4509-BA6D-AA43731FB4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CE7CC-4FC4-4F27-AACA-472C7C98B464}" type="datetimeFigureOut">
              <a:rPr lang="ar-SA" smtClean="0"/>
              <a:t>02/02/40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67E191E-DC67-4B36-81F6-AB39627DF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1379B08-E166-440B-960C-6ECE9C0CDF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55DAE-6519-423B-BA9D-7700A1065CF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07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0.jpeg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â«Ø§ÙØ¨Ø³ÙÙØ© gifâ¬â">
            <a:extLst>
              <a:ext uri="{FF2B5EF4-FFF2-40B4-BE49-F238E27FC236}">
                <a16:creationId xmlns:a16="http://schemas.microsoft.com/office/drawing/2014/main" id="{8D21B370-CD6F-4608-98B1-90B45B86FF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20" y="225084"/>
            <a:ext cx="11705959" cy="627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793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61F89EB-35A5-41A1-95AD-C5099F49B630}"/>
              </a:ext>
            </a:extLst>
          </p:cNvPr>
          <p:cNvSpPr/>
          <p:nvPr/>
        </p:nvSpPr>
        <p:spPr>
          <a:xfrm>
            <a:off x="499402" y="249262"/>
            <a:ext cx="11193196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cap="none" spc="0" dirty="0">
                <a:ln w="0"/>
              </a:rPr>
              <a:t>اختبري معلوماتكـِ</a:t>
            </a:r>
          </a:p>
          <a:p>
            <a:pPr algn="ctr"/>
            <a:r>
              <a:rPr lang="ar-SA" sz="4800" dirty="0">
                <a:ln w="0"/>
              </a:rPr>
              <a:t>س/ماهي اكبر الطيور حجما وما اصغرها </a:t>
            </a:r>
            <a:endParaRPr lang="ar-SA" sz="4800" cap="none" spc="0" dirty="0">
              <a:ln w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73A0BD4-2DDB-43B4-9598-C5BC0EAF0E02}"/>
              </a:ext>
            </a:extLst>
          </p:cNvPr>
          <p:cNvSpPr/>
          <p:nvPr/>
        </p:nvSpPr>
        <p:spPr>
          <a:xfrm>
            <a:off x="6865034" y="2117920"/>
            <a:ext cx="4827564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cap="none" spc="0" dirty="0">
                <a:ln w="0"/>
              </a:rPr>
              <a:t>اكبرها طائر النعام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EB3DDA1-CDF0-4AFD-85DE-07DAF151329F}"/>
              </a:ext>
            </a:extLst>
          </p:cNvPr>
          <p:cNvSpPr/>
          <p:nvPr/>
        </p:nvSpPr>
        <p:spPr>
          <a:xfrm>
            <a:off x="499403" y="2117920"/>
            <a:ext cx="4827564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cap="none" spc="0" dirty="0">
                <a:ln w="0"/>
              </a:rPr>
              <a:t>اصغرها الطائر الطنان</a:t>
            </a:r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33D89198-AE4A-445E-8753-72ACE535A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02" y="3218043"/>
            <a:ext cx="4827565" cy="339069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D89E4FE-3BD3-4BBF-A8DC-AF70D9958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034" y="3247913"/>
            <a:ext cx="4827564" cy="336082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8440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4CFB1B6-94F6-46F1-AC46-30BC9FB9DF37}"/>
              </a:ext>
            </a:extLst>
          </p:cNvPr>
          <p:cNvSpPr/>
          <p:nvPr/>
        </p:nvSpPr>
        <p:spPr>
          <a:xfrm>
            <a:off x="7976383" y="474345"/>
            <a:ext cx="3793588" cy="59093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</a:rPr>
              <a:t>لقد خلق الله للطيور مجموعة من التكيفات ومنها الطيران لتستطيع العيش في البيئات المتنوع  </a:t>
            </a:r>
          </a:p>
        </p:txBody>
      </p:sp>
      <p:pic>
        <p:nvPicPr>
          <p:cNvPr id="8194" name="Picture 2" descr="ØµÙØ±Ø© Ø°Ø§Øª ØµÙØ©">
            <a:extLst>
              <a:ext uri="{FF2B5EF4-FFF2-40B4-BE49-F238E27FC236}">
                <a16:creationId xmlns:a16="http://schemas.microsoft.com/office/drawing/2014/main" id="{67169396-538B-4DE2-8E7C-681003308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29" y="474345"/>
            <a:ext cx="7331907" cy="590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412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794FEAA7-EF1B-42BD-A933-905EA5406622}"/>
              </a:ext>
            </a:extLst>
          </p:cNvPr>
          <p:cNvSpPr/>
          <p:nvPr/>
        </p:nvSpPr>
        <p:spPr>
          <a:xfrm>
            <a:off x="4262510" y="1716258"/>
            <a:ext cx="7732543" cy="497337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1ـ ............................................</a:t>
            </a:r>
          </a:p>
          <a:p>
            <a:pPr algn="ctr"/>
            <a:r>
              <a:rPr lang="ar-SA" sz="4400" dirty="0">
                <a:solidFill>
                  <a:schemeClr val="tx1"/>
                </a:solidFill>
              </a:rPr>
              <a:t>2ـ ............................................</a:t>
            </a:r>
          </a:p>
          <a:p>
            <a:pPr algn="ctr"/>
            <a:r>
              <a:rPr lang="ar-SA" sz="4400" dirty="0">
                <a:solidFill>
                  <a:schemeClr val="tx1"/>
                </a:solidFill>
              </a:rPr>
              <a:t>3ـ ............................................</a:t>
            </a:r>
          </a:p>
          <a:p>
            <a:pPr algn="ctr"/>
            <a:r>
              <a:rPr lang="ar-SA" sz="4000" dirty="0">
                <a:solidFill>
                  <a:schemeClr val="tx1"/>
                </a:solidFill>
              </a:rPr>
              <a:t>4ـ .................................................</a:t>
            </a:r>
          </a:p>
          <a:p>
            <a:pPr algn="ctr"/>
            <a:r>
              <a:rPr lang="ar-SA" sz="4000" dirty="0">
                <a:solidFill>
                  <a:schemeClr val="tx1"/>
                </a:solidFill>
              </a:rPr>
              <a:t>5ـ </a:t>
            </a:r>
            <a:r>
              <a:rPr lang="ar-SA" sz="4400" dirty="0">
                <a:solidFill>
                  <a:schemeClr val="tx1"/>
                </a:solidFill>
              </a:rPr>
              <a:t>............................................</a:t>
            </a:r>
            <a:endParaRPr lang="ar-SA" sz="4000" dirty="0">
              <a:solidFill>
                <a:schemeClr val="tx1"/>
              </a:solidFill>
            </a:endParaRPr>
          </a:p>
          <a:p>
            <a:pPr algn="ctr"/>
            <a:r>
              <a:rPr lang="ar-SA" sz="4000" dirty="0">
                <a:solidFill>
                  <a:schemeClr val="tx1"/>
                </a:solidFill>
              </a:rPr>
              <a:t>6ـ ................................................. ...................................................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64CFB1B6-94F6-46F1-AC46-30BC9FB9DF37}"/>
              </a:ext>
            </a:extLst>
          </p:cNvPr>
          <p:cNvSpPr/>
          <p:nvPr/>
        </p:nvSpPr>
        <p:spPr>
          <a:xfrm>
            <a:off x="4262510" y="168372"/>
            <a:ext cx="7732543" cy="14465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/>
              </a:rPr>
              <a:t>اعقدي جلست عصف ذهني مع زميلاتكـِ في المجموعة واستنتجي خصائص الطيور </a:t>
            </a:r>
          </a:p>
        </p:txBody>
      </p:sp>
      <p:pic>
        <p:nvPicPr>
          <p:cNvPr id="9218" name="Picture 2" descr="ØµÙØ±Ø© Ø°Ø§Øª ØµÙØ©">
            <a:extLst>
              <a:ext uri="{FF2B5EF4-FFF2-40B4-BE49-F238E27FC236}">
                <a16:creationId xmlns:a16="http://schemas.microsoft.com/office/drawing/2014/main" id="{70D23B71-CCBE-43FF-9042-5D9F8C7BD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7" y="225084"/>
            <a:ext cx="4403187" cy="646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1A5284D6-7959-4396-8EB9-E4CF565E99DB}"/>
              </a:ext>
            </a:extLst>
          </p:cNvPr>
          <p:cNvSpPr/>
          <p:nvPr/>
        </p:nvSpPr>
        <p:spPr>
          <a:xfrm>
            <a:off x="1252024" y="705648"/>
            <a:ext cx="2602523" cy="1818547"/>
          </a:xfrm>
          <a:prstGeom prst="cloudCallout">
            <a:avLst>
              <a:gd name="adj1" fmla="val 1334"/>
              <a:gd name="adj2" fmla="val 7195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511" t="-4" r="-31671" b="173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00165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ÙØªÙØ¬Ø© Ø¨Ø­Ø« Ø§ÙØµÙØ± Ø¹Ù Ø¨ÙØ¶Ø© Ø§ÙØ·ÙÙØ± Ø§ÙØ±ÙÙÙÙ">
            <a:extLst>
              <a:ext uri="{FF2B5EF4-FFF2-40B4-BE49-F238E27FC236}">
                <a16:creationId xmlns:a16="http://schemas.microsoft.com/office/drawing/2014/main" id="{45D68FE2-F3BD-4BB4-B339-C0C9F6BBC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297" y="2461845"/>
            <a:ext cx="5467643" cy="403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53C1359-8840-4967-8EBA-EC636382888E}"/>
              </a:ext>
            </a:extLst>
          </p:cNvPr>
          <p:cNvSpPr/>
          <p:nvPr/>
        </p:nvSpPr>
        <p:spPr>
          <a:xfrm>
            <a:off x="1165274" y="168811"/>
            <a:ext cx="9917723" cy="74558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تمتاز الطيور بمميزات مشتركة مع الزواحف هي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72019BD8-A694-4F56-9762-297A56AA66FA}"/>
              </a:ext>
            </a:extLst>
          </p:cNvPr>
          <p:cNvSpPr/>
          <p:nvPr/>
        </p:nvSpPr>
        <p:spPr>
          <a:xfrm>
            <a:off x="6361297" y="1315328"/>
            <a:ext cx="5467643" cy="7455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البيضة </a:t>
            </a:r>
            <a:r>
              <a:rPr lang="ar-SA" sz="4400" dirty="0" err="1">
                <a:solidFill>
                  <a:schemeClr val="tx1"/>
                </a:solidFill>
              </a:rPr>
              <a:t>الأمنيونية</a:t>
            </a:r>
            <a:r>
              <a:rPr lang="ar-SA" sz="4400" dirty="0">
                <a:solidFill>
                  <a:schemeClr val="tx1"/>
                </a:solidFill>
              </a:rPr>
              <a:t> (</a:t>
            </a:r>
            <a:r>
              <a:rPr lang="ar-SA" sz="4400" dirty="0" err="1">
                <a:solidFill>
                  <a:schemeClr val="tx1"/>
                </a:solidFill>
              </a:rPr>
              <a:t>الرهلية</a:t>
            </a:r>
            <a:r>
              <a:rPr lang="ar-SA" sz="4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D461406-EB69-44BF-928F-E0B2F9DFFE35}"/>
              </a:ext>
            </a:extLst>
          </p:cNvPr>
          <p:cNvSpPr/>
          <p:nvPr/>
        </p:nvSpPr>
        <p:spPr>
          <a:xfrm>
            <a:off x="363060" y="1315327"/>
            <a:ext cx="5467643" cy="745587"/>
          </a:xfrm>
          <a:prstGeom prst="rect">
            <a:avLst/>
          </a:prstGeom>
          <a:solidFill>
            <a:srgbClr val="71FFB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أرجل الطيور مغطاة بحراشف</a:t>
            </a:r>
          </a:p>
        </p:txBody>
      </p:sp>
      <p:pic>
        <p:nvPicPr>
          <p:cNvPr id="10244" name="Picture 4" descr="ØµÙØ±Ø© Ø°Ø§Øª ØµÙØ©">
            <a:extLst>
              <a:ext uri="{FF2B5EF4-FFF2-40B4-BE49-F238E27FC236}">
                <a16:creationId xmlns:a16="http://schemas.microsoft.com/office/drawing/2014/main" id="{06583CD0-717B-4585-824D-29A35633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0" y="2278966"/>
            <a:ext cx="5467643" cy="422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120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5">
            <a:extLst>
              <a:ext uri="{FF2B5EF4-FFF2-40B4-BE49-F238E27FC236}">
                <a16:creationId xmlns:a16="http://schemas.microsoft.com/office/drawing/2014/main" id="{1F78D59B-BC2D-49CE-B80A-3CC6D691E4A1}"/>
              </a:ext>
            </a:extLst>
          </p:cNvPr>
          <p:cNvSpPr/>
          <p:nvPr/>
        </p:nvSpPr>
        <p:spPr>
          <a:xfrm>
            <a:off x="1850858" y="233289"/>
            <a:ext cx="8490284" cy="114300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ما لفرق الأساسي بين بيضة الطيور والزواحف </a:t>
            </a:r>
            <a:r>
              <a:rPr lang="ar-SA" sz="2800" dirty="0"/>
              <a:t>؟؟؟</a:t>
            </a:r>
          </a:p>
        </p:txBody>
      </p:sp>
      <p:pic>
        <p:nvPicPr>
          <p:cNvPr id="2050" name="Picture 2" descr="ØµÙØ±Ø© Ø°Ø§Øª ØµÙØ©">
            <a:extLst>
              <a:ext uri="{FF2B5EF4-FFF2-40B4-BE49-F238E27FC236}">
                <a16:creationId xmlns:a16="http://schemas.microsoft.com/office/drawing/2014/main" id="{B59F1F72-6C3C-4CE1-B89A-C771DAC66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680" y="1595364"/>
            <a:ext cx="5715000" cy="397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مستدير الزوايا 5">
            <a:extLst>
              <a:ext uri="{FF2B5EF4-FFF2-40B4-BE49-F238E27FC236}">
                <a16:creationId xmlns:a16="http://schemas.microsoft.com/office/drawing/2014/main" id="{FAB71BA2-A54D-4D02-A30D-9C30D90225A8}"/>
              </a:ext>
            </a:extLst>
          </p:cNvPr>
          <p:cNvSpPr/>
          <p:nvPr/>
        </p:nvSpPr>
        <p:spPr>
          <a:xfrm>
            <a:off x="6208542" y="5262636"/>
            <a:ext cx="5715001" cy="114300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بيضة الزواحف تغطيها قشرة جلدية </a:t>
            </a:r>
            <a:endParaRPr lang="ar-SA" sz="2800" dirty="0"/>
          </a:p>
        </p:txBody>
      </p:sp>
      <p:pic>
        <p:nvPicPr>
          <p:cNvPr id="2052" name="Picture 4" descr="ÙØªÙØ¬Ø© Ø¨Ø­Ø« Ø§ÙØµÙØ± Ø¹Ù Ø·ÙØ±  ÙÙÙØ³ ÙÙ Ø§ÙØ¨ÙØ¶Ø©">
            <a:extLst>
              <a:ext uri="{FF2B5EF4-FFF2-40B4-BE49-F238E27FC236}">
                <a16:creationId xmlns:a16="http://schemas.microsoft.com/office/drawing/2014/main" id="{2A4D0CE3-7153-4A31-87F2-36EDE4FCE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01" y="1595364"/>
            <a:ext cx="5715002" cy="398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مستدير الزوايا 5">
            <a:extLst>
              <a:ext uri="{FF2B5EF4-FFF2-40B4-BE49-F238E27FC236}">
                <a16:creationId xmlns:a16="http://schemas.microsoft.com/office/drawing/2014/main" id="{CA9CC269-00B7-4996-A796-F3AB58F3F649}"/>
              </a:ext>
            </a:extLst>
          </p:cNvPr>
          <p:cNvSpPr/>
          <p:nvPr/>
        </p:nvSpPr>
        <p:spPr>
          <a:xfrm>
            <a:off x="112544" y="5287547"/>
            <a:ext cx="5930703" cy="114300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بيضة الطيور تغطيها قشرة غير جلدية 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123902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13FA412-3145-4F0A-B36C-A458A20397D8}"/>
              </a:ext>
            </a:extLst>
          </p:cNvPr>
          <p:cNvSpPr/>
          <p:nvPr/>
        </p:nvSpPr>
        <p:spPr>
          <a:xfrm>
            <a:off x="1165274" y="168811"/>
            <a:ext cx="9917723" cy="7455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تمتاز الطيور بمميزات تميزها عن غيرها هي </a:t>
            </a:r>
          </a:p>
        </p:txBody>
      </p:sp>
      <p:sp>
        <p:nvSpPr>
          <p:cNvPr id="3" name="AutoShape 2" descr="ÙØªÙØ¬Ø© Ø¨Ø­Ø« Ø§ÙØµÙØ± Ø¹Ù Ø§ÙØ·ÙÙØ± ÙØªØ´Ø±ÙØ­ Ø§ÙØ·ÙÙØ±">
            <a:extLst>
              <a:ext uri="{FF2B5EF4-FFF2-40B4-BE49-F238E27FC236}">
                <a16:creationId xmlns:a16="http://schemas.microsoft.com/office/drawing/2014/main" id="{7F0B970F-ADCC-42F2-A965-18B5EF4DF1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" name="صورة 5" descr="صورة تحتوي على طائر, حيوان, حمامة, الدواجن&#10;&#10;وصف منشأ بثقة عالية جداً">
            <a:extLst>
              <a:ext uri="{FF2B5EF4-FFF2-40B4-BE49-F238E27FC236}">
                <a16:creationId xmlns:a16="http://schemas.microsoft.com/office/drawing/2014/main" id="{510FD1D6-657E-4639-B123-2ECF8D815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295" y="1038664"/>
            <a:ext cx="7289409" cy="5530948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5996F5DD-5C09-40D8-AB39-D15324ECCFE8}"/>
              </a:ext>
            </a:extLst>
          </p:cNvPr>
          <p:cNvGrpSpPr/>
          <p:nvPr/>
        </p:nvGrpSpPr>
        <p:grpSpPr>
          <a:xfrm>
            <a:off x="184053" y="3933095"/>
            <a:ext cx="2886219" cy="2636517"/>
            <a:chOff x="184053" y="3933095"/>
            <a:chExt cx="2886219" cy="2636517"/>
          </a:xfrm>
        </p:grpSpPr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4855B63A-024A-4B98-B12B-092469692E0D}"/>
                </a:ext>
              </a:extLst>
            </p:cNvPr>
            <p:cNvSpPr/>
            <p:nvPr/>
          </p:nvSpPr>
          <p:spPr>
            <a:xfrm>
              <a:off x="184053" y="3933095"/>
              <a:ext cx="1962442" cy="2636517"/>
            </a:xfrm>
            <a:prstGeom prst="rect">
              <a:avLst/>
            </a:prstGeom>
            <a:solidFill>
              <a:srgbClr val="71FFB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400" dirty="0">
                  <a:solidFill>
                    <a:schemeClr val="tx1"/>
                  </a:solidFill>
                </a:rPr>
                <a:t>ثابتة درجة الحرارة </a:t>
              </a:r>
            </a:p>
          </p:txBody>
        </p:sp>
        <p:sp>
          <p:nvSpPr>
            <p:cNvPr id="12" name="سهم: مخطط إلى اليمين 11">
              <a:extLst>
                <a:ext uri="{FF2B5EF4-FFF2-40B4-BE49-F238E27FC236}">
                  <a16:creationId xmlns:a16="http://schemas.microsoft.com/office/drawing/2014/main" id="{5401BB23-B2EF-4858-89FB-1286E3A3F3A5}"/>
                </a:ext>
              </a:extLst>
            </p:cNvPr>
            <p:cNvSpPr/>
            <p:nvPr/>
          </p:nvSpPr>
          <p:spPr>
            <a:xfrm>
              <a:off x="1832317" y="5251353"/>
              <a:ext cx="1237955" cy="548640"/>
            </a:xfrm>
            <a:prstGeom prst="striped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264D66D2-1C14-4878-8EBF-0070FA482676}"/>
              </a:ext>
            </a:extLst>
          </p:cNvPr>
          <p:cNvGrpSpPr/>
          <p:nvPr/>
        </p:nvGrpSpPr>
        <p:grpSpPr>
          <a:xfrm>
            <a:off x="184051" y="1243818"/>
            <a:ext cx="2886221" cy="2032782"/>
            <a:chOff x="184051" y="1243818"/>
            <a:chExt cx="2886221" cy="2032782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0C268840-13BA-410A-8C3C-D989A2441027}"/>
                </a:ext>
              </a:extLst>
            </p:cNvPr>
            <p:cNvSpPr/>
            <p:nvPr/>
          </p:nvSpPr>
          <p:spPr>
            <a:xfrm>
              <a:off x="184051" y="1243818"/>
              <a:ext cx="1962444" cy="203278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400" dirty="0">
                  <a:solidFill>
                    <a:schemeClr val="tx1"/>
                  </a:solidFill>
                </a:rPr>
                <a:t>وجود الريش </a:t>
              </a:r>
            </a:p>
          </p:txBody>
        </p:sp>
        <p:sp>
          <p:nvSpPr>
            <p:cNvPr id="13" name="سهم: مخطط إلى اليمين 12">
              <a:extLst>
                <a:ext uri="{FF2B5EF4-FFF2-40B4-BE49-F238E27FC236}">
                  <a16:creationId xmlns:a16="http://schemas.microsoft.com/office/drawing/2014/main" id="{B898CA72-85B9-4E7E-8428-CDD89DDAE637}"/>
                </a:ext>
              </a:extLst>
            </p:cNvPr>
            <p:cNvSpPr/>
            <p:nvPr/>
          </p:nvSpPr>
          <p:spPr>
            <a:xfrm>
              <a:off x="1832317" y="2458043"/>
              <a:ext cx="1237955" cy="548640"/>
            </a:xfrm>
            <a:prstGeom prst="striped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8DCD3BDA-9C89-4E6A-8C06-9AD0C12D8D05}"/>
              </a:ext>
            </a:extLst>
          </p:cNvPr>
          <p:cNvGrpSpPr/>
          <p:nvPr/>
        </p:nvGrpSpPr>
        <p:grpSpPr>
          <a:xfrm>
            <a:off x="9004492" y="4530970"/>
            <a:ext cx="2961251" cy="2038642"/>
            <a:chOff x="9004492" y="4530970"/>
            <a:chExt cx="2961251" cy="2038642"/>
          </a:xfrm>
        </p:grpSpPr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FEE0D9F8-BB0E-4953-89A7-12850F68204D}"/>
                </a:ext>
              </a:extLst>
            </p:cNvPr>
            <p:cNvSpPr/>
            <p:nvPr/>
          </p:nvSpPr>
          <p:spPr>
            <a:xfrm>
              <a:off x="10003299" y="4530970"/>
              <a:ext cx="1962444" cy="203864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400" dirty="0">
                  <a:solidFill>
                    <a:schemeClr val="tx1"/>
                  </a:solidFill>
                </a:rPr>
                <a:t>عظام خفيفة الوزن </a:t>
              </a:r>
            </a:p>
          </p:txBody>
        </p:sp>
        <p:sp>
          <p:nvSpPr>
            <p:cNvPr id="14" name="سهم: مخطط إلى اليمين 13">
              <a:extLst>
                <a:ext uri="{FF2B5EF4-FFF2-40B4-BE49-F238E27FC236}">
                  <a16:creationId xmlns:a16="http://schemas.microsoft.com/office/drawing/2014/main" id="{0E8EA78C-0B0A-407B-8BAF-F1665ADA6046}"/>
                </a:ext>
              </a:extLst>
            </p:cNvPr>
            <p:cNvSpPr/>
            <p:nvPr/>
          </p:nvSpPr>
          <p:spPr>
            <a:xfrm flipH="1">
              <a:off x="9004492" y="5251353"/>
              <a:ext cx="1237955" cy="548640"/>
            </a:xfrm>
            <a:prstGeom prst="striped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87BD7809-A914-4F3A-B6D9-D9B967833B83}"/>
              </a:ext>
            </a:extLst>
          </p:cNvPr>
          <p:cNvGrpSpPr/>
          <p:nvPr/>
        </p:nvGrpSpPr>
        <p:grpSpPr>
          <a:xfrm>
            <a:off x="9047863" y="1257890"/>
            <a:ext cx="2904982" cy="2675205"/>
            <a:chOff x="9047863" y="1257890"/>
            <a:chExt cx="2904982" cy="2675205"/>
          </a:xfrm>
        </p:grpSpPr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43839907-24C1-4CB7-8627-DC3665AC365F}"/>
                </a:ext>
              </a:extLst>
            </p:cNvPr>
            <p:cNvSpPr/>
            <p:nvPr/>
          </p:nvSpPr>
          <p:spPr>
            <a:xfrm>
              <a:off x="9990402" y="1257890"/>
              <a:ext cx="1962443" cy="2675205"/>
            </a:xfrm>
            <a:prstGeom prst="rect">
              <a:avLst/>
            </a:prstGeom>
            <a:solidFill>
              <a:srgbClr val="71FFB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400" dirty="0">
                  <a:solidFill>
                    <a:schemeClr val="tx1"/>
                  </a:solidFill>
                </a:rPr>
                <a:t>تكيفات في جهاز الدوران والتنفس </a:t>
              </a:r>
            </a:p>
          </p:txBody>
        </p:sp>
        <p:sp>
          <p:nvSpPr>
            <p:cNvPr id="15" name="سهم: مخطط إلى اليمين 14">
              <a:extLst>
                <a:ext uri="{FF2B5EF4-FFF2-40B4-BE49-F238E27FC236}">
                  <a16:creationId xmlns:a16="http://schemas.microsoft.com/office/drawing/2014/main" id="{26307BC4-169A-4A48-BCF1-4F42436F11A9}"/>
                </a:ext>
              </a:extLst>
            </p:cNvPr>
            <p:cNvSpPr/>
            <p:nvPr/>
          </p:nvSpPr>
          <p:spPr>
            <a:xfrm flipH="1">
              <a:off x="9047863" y="3255498"/>
              <a:ext cx="1237955" cy="548640"/>
            </a:xfrm>
            <a:prstGeom prst="striped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162088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2B07B98E-48AE-4215-A85C-B105749147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37"/>
          <a:stretch/>
        </p:blipFill>
        <p:spPr>
          <a:xfrm>
            <a:off x="309489" y="225083"/>
            <a:ext cx="11648049" cy="5078437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2DC9274D-0959-4053-BDB7-139CE439DD3D}"/>
              </a:ext>
            </a:extLst>
          </p:cNvPr>
          <p:cNvSpPr/>
          <p:nvPr/>
        </p:nvSpPr>
        <p:spPr>
          <a:xfrm>
            <a:off x="309489" y="5430130"/>
            <a:ext cx="11631637" cy="1200442"/>
          </a:xfrm>
          <a:prstGeom prst="rect">
            <a:avLst/>
          </a:prstGeom>
          <a:solidFill>
            <a:srgbClr val="71FFB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قد خلق الله تعالى الطيور وهيء جسمها لتصبح قادرة على الطيران ووهبها مجموعة من التكيفات تمكنها من ذلك لنتعرف عليها  </a:t>
            </a:r>
            <a:endParaRPr lang="ar-SA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800361B-3E7F-4C03-A142-4AD53ADF17C2}"/>
              </a:ext>
            </a:extLst>
          </p:cNvPr>
          <p:cNvSpPr/>
          <p:nvPr/>
        </p:nvSpPr>
        <p:spPr>
          <a:xfrm>
            <a:off x="2221126" y="211012"/>
            <a:ext cx="9720000" cy="1772534"/>
          </a:xfrm>
          <a:prstGeom prst="rect">
            <a:avLst/>
          </a:prstGeom>
          <a:solidFill>
            <a:srgbClr val="71FFB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تمتاز الطيور بالريش الذي يغطي اجسامها </a:t>
            </a:r>
          </a:p>
          <a:p>
            <a:pPr algn="ctr"/>
            <a:r>
              <a:rPr lang="ar-SA" sz="4000" dirty="0">
                <a:solidFill>
                  <a:schemeClr val="tx1"/>
                </a:solidFill>
              </a:rPr>
              <a:t>ولمعرفة المادة التي يتركب منها الريش </a:t>
            </a:r>
            <a:r>
              <a:rPr lang="ar-SA" sz="40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</a:rPr>
              <a:t>قومي بتحويل العمليات الحسابية التالية إلى حروف حسب الجدول التالي </a:t>
            </a:r>
            <a:endParaRPr lang="ar-SA" sz="4000" dirty="0">
              <a:solidFill>
                <a:schemeClr val="tx1"/>
              </a:solidFill>
            </a:endParaRP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5764A355-5241-4E88-8C8B-FE3BFA833A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212232"/>
              </p:ext>
            </p:extLst>
          </p:nvPr>
        </p:nvGraphicFramePr>
        <p:xfrm>
          <a:off x="2204715" y="2208624"/>
          <a:ext cx="9720000" cy="14400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27164170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554464097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2+6</a:t>
                      </a:r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4x4</a:t>
                      </a:r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9-5</a:t>
                      </a:r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5+3</a:t>
                      </a:r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200" dirty="0"/>
                        <a:t>12</a:t>
                      </a:r>
                      <a:r>
                        <a:rPr lang="en-US" sz="3600" dirty="0"/>
                        <a:t>+4</a:t>
                      </a:r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6x1</a:t>
                      </a:r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9-8</a:t>
                      </a:r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/>
                        <a:t>5x3</a:t>
                      </a:r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/>
                        <a:t>40/2</a:t>
                      </a:r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ل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ك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ي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ر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ت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ي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ن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FDFDF995-3723-4376-8A6A-B8447B553B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238249"/>
              </p:ext>
            </p:extLst>
          </p:nvPr>
        </p:nvGraphicFramePr>
        <p:xfrm>
          <a:off x="2204715" y="3957702"/>
          <a:ext cx="9720000" cy="15240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16</a:t>
                      </a:r>
                      <a:endParaRPr lang="ar-SA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ar-SA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16</a:t>
                      </a:r>
                      <a:endParaRPr lang="ar-SA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ar-SA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15</a:t>
                      </a:r>
                      <a:endParaRPr lang="ar-SA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ar-SA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20</a:t>
                      </a:r>
                      <a:endParaRPr lang="ar-SA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ar-SA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b="1" dirty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ar-SA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ل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ك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ر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ا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ي</a:t>
                      </a:r>
                      <a:endParaRPr lang="ar-SA" sz="44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ت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ن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ا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و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0798F354-75DD-47AB-A50E-7B57DC7AD0F7}"/>
              </a:ext>
            </a:extLst>
          </p:cNvPr>
          <p:cNvSpPr/>
          <p:nvPr/>
        </p:nvSpPr>
        <p:spPr>
          <a:xfrm>
            <a:off x="2204715" y="5641144"/>
            <a:ext cx="9736411" cy="989427"/>
          </a:xfrm>
          <a:prstGeom prst="rect">
            <a:avLst/>
          </a:prstGeom>
          <a:solidFill>
            <a:srgbClr val="FFFF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المادة التي يتركب منها الريش هي </a:t>
            </a:r>
            <a:r>
              <a:rPr lang="ar-SA" sz="4000" b="1" dirty="0" err="1">
                <a:solidFill>
                  <a:srgbClr val="FF0000"/>
                </a:solidFill>
              </a:rPr>
              <a:t>الكيراتين</a:t>
            </a:r>
            <a:r>
              <a:rPr lang="ar-SA" sz="4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204B37A-AFBB-4EEC-8D57-74809EA08B70}"/>
              </a:ext>
            </a:extLst>
          </p:cNvPr>
          <p:cNvSpPr/>
          <p:nvPr/>
        </p:nvSpPr>
        <p:spPr>
          <a:xfrm>
            <a:off x="10916530" y="2996419"/>
            <a:ext cx="928468" cy="604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B31C9A3-F01F-4220-825F-08B5F8A052D1}"/>
              </a:ext>
            </a:extLst>
          </p:cNvPr>
          <p:cNvSpPr/>
          <p:nvPr/>
        </p:nvSpPr>
        <p:spPr>
          <a:xfrm>
            <a:off x="9880209" y="2982350"/>
            <a:ext cx="928468" cy="604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7F49E7E-9B07-4914-BB27-07F47AF73DB6}"/>
              </a:ext>
            </a:extLst>
          </p:cNvPr>
          <p:cNvSpPr/>
          <p:nvPr/>
        </p:nvSpPr>
        <p:spPr>
          <a:xfrm>
            <a:off x="8764171" y="2996418"/>
            <a:ext cx="928468" cy="604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8448275-9A0E-44C9-AADF-A02CC34F4203}"/>
              </a:ext>
            </a:extLst>
          </p:cNvPr>
          <p:cNvSpPr/>
          <p:nvPr/>
        </p:nvSpPr>
        <p:spPr>
          <a:xfrm>
            <a:off x="7687992" y="2978253"/>
            <a:ext cx="928468" cy="604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6F0F022-374F-466D-A096-C735192625B9}"/>
              </a:ext>
            </a:extLst>
          </p:cNvPr>
          <p:cNvSpPr/>
          <p:nvPr/>
        </p:nvSpPr>
        <p:spPr>
          <a:xfrm>
            <a:off x="6594618" y="2996817"/>
            <a:ext cx="928468" cy="604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8F96E5B8-BB2F-46D8-B179-A25E6F387F85}"/>
              </a:ext>
            </a:extLst>
          </p:cNvPr>
          <p:cNvSpPr/>
          <p:nvPr/>
        </p:nvSpPr>
        <p:spPr>
          <a:xfrm>
            <a:off x="5523910" y="2978253"/>
            <a:ext cx="928468" cy="604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2FFEC37-0C38-4C09-B5B9-7E7BDA7D3D42}"/>
              </a:ext>
            </a:extLst>
          </p:cNvPr>
          <p:cNvSpPr/>
          <p:nvPr/>
        </p:nvSpPr>
        <p:spPr>
          <a:xfrm>
            <a:off x="4442259" y="2978253"/>
            <a:ext cx="928468" cy="604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6EDCF7B-9774-4E08-8BFC-400107015B4D}"/>
              </a:ext>
            </a:extLst>
          </p:cNvPr>
          <p:cNvSpPr/>
          <p:nvPr/>
        </p:nvSpPr>
        <p:spPr>
          <a:xfrm>
            <a:off x="3382493" y="2998751"/>
            <a:ext cx="928468" cy="604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11895AE-73C8-4463-8588-CEE1049647C6}"/>
              </a:ext>
            </a:extLst>
          </p:cNvPr>
          <p:cNvSpPr/>
          <p:nvPr/>
        </p:nvSpPr>
        <p:spPr>
          <a:xfrm>
            <a:off x="2278177" y="2987230"/>
            <a:ext cx="928468" cy="604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6" name="Picture 2" descr="ÙØªÙØ¬Ø© Ø¨Ø­Ø« Ø§ÙØµÙØ± Ø¹Ù âªA girl uses a calculator CLIPARTâ¬â">
            <a:extLst>
              <a:ext uri="{FF2B5EF4-FFF2-40B4-BE49-F238E27FC236}">
                <a16:creationId xmlns:a16="http://schemas.microsoft.com/office/drawing/2014/main" id="{BF5C53D5-9AE2-4A1E-837E-7E9EE2EE1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8" y="1455875"/>
            <a:ext cx="2425124" cy="517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451A55B1-AE14-4A20-B902-BAFA59D1D78B}"/>
              </a:ext>
            </a:extLst>
          </p:cNvPr>
          <p:cNvSpPr/>
          <p:nvPr/>
        </p:nvSpPr>
        <p:spPr>
          <a:xfrm>
            <a:off x="315731" y="211012"/>
            <a:ext cx="1663902" cy="12448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الذكاء الرياضي </a:t>
            </a:r>
          </a:p>
        </p:txBody>
      </p:sp>
    </p:spTree>
    <p:extLst>
      <p:ext uri="{BB962C8B-B14F-4D97-AF65-F5344CB8AC3E}">
        <p14:creationId xmlns:p14="http://schemas.microsoft.com/office/powerpoint/2010/main" val="285070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3E8623A-1573-4B77-ABDA-7091ACA9763B}"/>
              </a:ext>
            </a:extLst>
          </p:cNvPr>
          <p:cNvSpPr/>
          <p:nvPr/>
        </p:nvSpPr>
        <p:spPr>
          <a:xfrm>
            <a:off x="5233182" y="211012"/>
            <a:ext cx="6792351" cy="1322366"/>
          </a:xfrm>
          <a:prstGeom prst="rect">
            <a:avLst/>
          </a:prstGeom>
          <a:solidFill>
            <a:srgbClr val="71FFB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افحصي الريش الذي أمامكـِ ثم اكملي جدول المقارنة بين نوعي الريش  </a:t>
            </a: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4C97820C-2D4D-43BA-853F-7C1F7FECC6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327994"/>
              </p:ext>
            </p:extLst>
          </p:nvPr>
        </p:nvGraphicFramePr>
        <p:xfrm>
          <a:off x="193211" y="1732540"/>
          <a:ext cx="11880000" cy="46939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2295347602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4009957232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45285839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3696193474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998219232"/>
                    </a:ext>
                  </a:extLst>
                </a:gridCol>
              </a:tblGrid>
              <a:tr h="370840">
                <a:tc rowSpan="4">
                  <a:txBody>
                    <a:bodyPr/>
                    <a:lstStyle/>
                    <a:p>
                      <a:pPr algn="ctr"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الريش المحيطي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وجه الاختلاف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الريش الزغبي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D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338644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يغطي الجسم والاجنحة والذيل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موقعه على الجسم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FFB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ريش ناعم تحت الريش المحيطي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697417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قصبة ذات اشواك متفرعة وتتفرع الأشواك إلى شويكات تتماسك معا بالخطفات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تركيبه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قصبة ذات اشواك متفرعة ولا يحوي خطافات لربط الأشواك معا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438973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الطيران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وظيفته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عازل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372769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7E1C310A-F2A8-4E50-A7C0-F090F04AC441}"/>
              </a:ext>
            </a:extLst>
          </p:cNvPr>
          <p:cNvSpPr/>
          <p:nvPr/>
        </p:nvSpPr>
        <p:spPr>
          <a:xfrm>
            <a:off x="7512148" y="2307102"/>
            <a:ext cx="2304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082D0BE-CC84-475C-8E44-C62FFAA3780B}"/>
              </a:ext>
            </a:extLst>
          </p:cNvPr>
          <p:cNvSpPr/>
          <p:nvPr/>
        </p:nvSpPr>
        <p:spPr>
          <a:xfrm>
            <a:off x="2501705" y="2321170"/>
            <a:ext cx="2304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7358905-AECF-4164-8827-138C29079390}"/>
              </a:ext>
            </a:extLst>
          </p:cNvPr>
          <p:cNvSpPr/>
          <p:nvPr/>
        </p:nvSpPr>
        <p:spPr>
          <a:xfrm>
            <a:off x="7498080" y="3377800"/>
            <a:ext cx="2304000" cy="2389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5D9CEE8-468A-4FBA-BD96-9DB14D26AB01}"/>
              </a:ext>
            </a:extLst>
          </p:cNvPr>
          <p:cNvSpPr/>
          <p:nvPr/>
        </p:nvSpPr>
        <p:spPr>
          <a:xfrm>
            <a:off x="2389920" y="3377799"/>
            <a:ext cx="2415785" cy="226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ر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9A4E694-27C7-4754-B4EB-A2D04D097E2A}"/>
              </a:ext>
            </a:extLst>
          </p:cNvPr>
          <p:cNvSpPr/>
          <p:nvPr/>
        </p:nvSpPr>
        <p:spPr>
          <a:xfrm>
            <a:off x="7512148" y="5902452"/>
            <a:ext cx="2304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87EE54D-420A-4E02-AB37-602DBEDB7606}"/>
              </a:ext>
            </a:extLst>
          </p:cNvPr>
          <p:cNvSpPr/>
          <p:nvPr/>
        </p:nvSpPr>
        <p:spPr>
          <a:xfrm>
            <a:off x="2478237" y="5902451"/>
            <a:ext cx="2304000" cy="443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074" name="Picture 2" descr="ÙØªÙØ¬Ø© Ø¨Ø­Ø« Ø§ÙØµÙØ± Ø¹Ù âªCONTOUR FEATHERSâ¬â">
            <a:extLst>
              <a:ext uri="{FF2B5EF4-FFF2-40B4-BE49-F238E27FC236}">
                <a16:creationId xmlns:a16="http://schemas.microsoft.com/office/drawing/2014/main" id="{3F4F9B28-4462-4E3C-A8C8-0CD043AB9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89" y="28137"/>
            <a:ext cx="4768841" cy="163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85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5">
            <a:extLst>
              <a:ext uri="{FF2B5EF4-FFF2-40B4-BE49-F238E27FC236}">
                <a16:creationId xmlns:a16="http://schemas.microsoft.com/office/drawing/2014/main" id="{830368D4-B070-4F42-B617-2899A42856D3}"/>
              </a:ext>
            </a:extLst>
          </p:cNvPr>
          <p:cNvSpPr/>
          <p:nvPr/>
        </p:nvSpPr>
        <p:spPr>
          <a:xfrm>
            <a:off x="7010399" y="207683"/>
            <a:ext cx="4267200" cy="1227221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سؤال ذكاء وسرعة إجابة</a:t>
            </a:r>
            <a:r>
              <a:rPr lang="ar-SA" dirty="0"/>
              <a:t> </a:t>
            </a:r>
          </a:p>
        </p:txBody>
      </p:sp>
      <p:sp>
        <p:nvSpPr>
          <p:cNvPr id="3" name="عنوان 1">
            <a:extLst>
              <a:ext uri="{FF2B5EF4-FFF2-40B4-BE49-F238E27FC236}">
                <a16:creationId xmlns:a16="http://schemas.microsoft.com/office/drawing/2014/main" id="{36391F5D-A91B-45EE-BFC3-549EE7A33FC9}"/>
              </a:ext>
            </a:extLst>
          </p:cNvPr>
          <p:cNvSpPr txBox="1">
            <a:spLocks/>
          </p:cNvSpPr>
          <p:nvPr/>
        </p:nvSpPr>
        <p:spPr>
          <a:xfrm>
            <a:off x="6680396" y="1743118"/>
            <a:ext cx="4927208" cy="2167700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4800" b="1" dirty="0">
                <a:solidFill>
                  <a:srgbClr val="FF0000"/>
                </a:solidFill>
              </a:rPr>
              <a:t>تستطيع الطيور دخول الماء والخروج منه دون ان يتبلل ريشها </a:t>
            </a:r>
            <a:r>
              <a:rPr lang="ar-SA" sz="4800" dirty="0">
                <a:solidFill>
                  <a:srgbClr val="FF0000"/>
                </a:solidFill>
              </a:rPr>
              <a:t>؟؟؟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4100" name="Picture 4" descr="ÙØªÙØ¬Ø© Ø¨Ø­Ø« Ø§ÙØµÙØ± Ø¹Ù Ø§ÙØºØ¯Ø© Ø§ÙØ²ÙØªÙØ© ÙÙ Ø§ÙØ·ÙÙØ±">
            <a:extLst>
              <a:ext uri="{FF2B5EF4-FFF2-40B4-BE49-F238E27FC236}">
                <a16:creationId xmlns:a16="http://schemas.microsoft.com/office/drawing/2014/main" id="{9B1D2475-423D-4809-9577-9999C9A74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17" y="207683"/>
            <a:ext cx="5715000" cy="647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عنوان 1">
            <a:extLst>
              <a:ext uri="{FF2B5EF4-FFF2-40B4-BE49-F238E27FC236}">
                <a16:creationId xmlns:a16="http://schemas.microsoft.com/office/drawing/2014/main" id="{F3272269-2115-423A-8C6E-2A01D6030FB0}"/>
              </a:ext>
            </a:extLst>
          </p:cNvPr>
          <p:cNvSpPr txBox="1">
            <a:spLocks/>
          </p:cNvSpPr>
          <p:nvPr/>
        </p:nvSpPr>
        <p:spPr>
          <a:xfrm>
            <a:off x="6680395" y="4219032"/>
            <a:ext cx="4927208" cy="2167700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4800" b="1" dirty="0">
                <a:solidFill>
                  <a:srgbClr val="0070C0"/>
                </a:solidFill>
              </a:rPr>
              <a:t>لان لها غدد زيتيه تفرز زيت على ريشها فتكون عازل ضد الماء 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29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D7E8AA70-7855-428E-8785-178B94C31D94}"/>
              </a:ext>
            </a:extLst>
          </p:cNvPr>
          <p:cNvSpPr/>
          <p:nvPr/>
        </p:nvSpPr>
        <p:spPr>
          <a:xfrm>
            <a:off x="4178105" y="533624"/>
            <a:ext cx="7822835" cy="2585323"/>
          </a:xfrm>
          <a:prstGeom prst="rect">
            <a:avLst/>
          </a:prstGeom>
          <a:solidFill>
            <a:srgbClr val="FFFF6D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س/ من هو الرسول الذي ارسل برساله ولم يكن من البشر أو  الملائكة ؟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400CB59-DA39-4161-8143-132CB2C12B16}"/>
              </a:ext>
            </a:extLst>
          </p:cNvPr>
          <p:cNvSpPr/>
          <p:nvPr/>
        </p:nvSpPr>
        <p:spPr>
          <a:xfrm>
            <a:off x="4178104" y="3429000"/>
            <a:ext cx="7822835" cy="2585323"/>
          </a:xfrm>
          <a:prstGeom prst="rect">
            <a:avLst/>
          </a:prstGeom>
          <a:solidFill>
            <a:srgbClr val="71FFB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الهدهد حينما ارسله نبي الله سليمان لبلقيس ملكة سبأ برساله يدعوها للأيمان بالله </a:t>
            </a:r>
          </a:p>
        </p:txBody>
      </p:sp>
      <p:pic>
        <p:nvPicPr>
          <p:cNvPr id="1026" name="Picture 2" descr="ÙØªÙØ¬Ø© Ø¨Ø­Ø« Ø§ÙØµÙØ± Ø¹Ù Ø§ÙÙØ¯ÙØ¯">
            <a:extLst>
              <a:ext uri="{FF2B5EF4-FFF2-40B4-BE49-F238E27FC236}">
                <a16:creationId xmlns:a16="http://schemas.microsoft.com/office/drawing/2014/main" id="{2C340579-68B2-4DEC-9DB9-A76FA7679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7" y="533623"/>
            <a:ext cx="3548722" cy="548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7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ÙØªÙØ¬Ø© Ø¨Ø­Ø« Ø§ÙØµÙØ± Ø¹Ù Ø§ÙØºØ¯Ø© Ø§ÙØ²ÙØªÙØ© ÙÙ Ø§ÙØ·ÙÙØ±">
            <a:extLst>
              <a:ext uri="{FF2B5EF4-FFF2-40B4-BE49-F238E27FC236}">
                <a16:creationId xmlns:a16="http://schemas.microsoft.com/office/drawing/2014/main" id="{5305ED99-BAB1-40A2-BD53-B847F2791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" y="137527"/>
            <a:ext cx="5276850" cy="651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BA9A81C-6DA4-418A-893B-E4763ED5C314}"/>
              </a:ext>
            </a:extLst>
          </p:cNvPr>
          <p:cNvSpPr/>
          <p:nvPr/>
        </p:nvSpPr>
        <p:spPr>
          <a:xfrm>
            <a:off x="5613008" y="211011"/>
            <a:ext cx="6328117" cy="1294231"/>
          </a:xfrm>
          <a:prstGeom prst="rect">
            <a:avLst/>
          </a:prstGeom>
          <a:solidFill>
            <a:srgbClr val="71FFB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على ضوء دراستك للريش فسري سلوك الطيور التالي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A24BF78-7968-49AE-897A-B644D23866F6}"/>
              </a:ext>
            </a:extLst>
          </p:cNvPr>
          <p:cNvSpPr/>
          <p:nvPr/>
        </p:nvSpPr>
        <p:spPr>
          <a:xfrm>
            <a:off x="5613007" y="1671707"/>
            <a:ext cx="6328117" cy="1294231"/>
          </a:xfrm>
          <a:prstGeom prst="rect">
            <a:avLst/>
          </a:prstGeom>
          <a:solidFill>
            <a:srgbClr val="FFFF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تقوم الطيور بتمرير مناقيرها على ريشها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5CAA8A0-6253-4E69-8EF6-BDC9F2A85112}"/>
              </a:ext>
            </a:extLst>
          </p:cNvPr>
          <p:cNvSpPr/>
          <p:nvPr/>
        </p:nvSpPr>
        <p:spPr>
          <a:xfrm>
            <a:off x="5613006" y="3132403"/>
            <a:ext cx="6328117" cy="20538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لتصلح الروابط المنكسرة بين أشواك الريش وتنشر الزيت على ريشها </a:t>
            </a:r>
          </a:p>
        </p:txBody>
      </p:sp>
    </p:spTree>
    <p:extLst>
      <p:ext uri="{BB962C8B-B14F-4D97-AF65-F5344CB8AC3E}">
        <p14:creationId xmlns:p14="http://schemas.microsoft.com/office/powerpoint/2010/main" val="191465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4BA9A81C-6DA4-418A-893B-E4763ED5C314}"/>
              </a:ext>
            </a:extLst>
          </p:cNvPr>
          <p:cNvSpPr/>
          <p:nvPr/>
        </p:nvSpPr>
        <p:spPr>
          <a:xfrm>
            <a:off x="5613008" y="211011"/>
            <a:ext cx="6328117" cy="1294231"/>
          </a:xfrm>
          <a:prstGeom prst="rect">
            <a:avLst/>
          </a:prstGeom>
          <a:solidFill>
            <a:srgbClr val="71FFB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على ضوء دراستك للريش فسري سلوك الطيور التالي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A24BF78-7968-49AE-897A-B644D23866F6}"/>
              </a:ext>
            </a:extLst>
          </p:cNvPr>
          <p:cNvSpPr/>
          <p:nvPr/>
        </p:nvSpPr>
        <p:spPr>
          <a:xfrm>
            <a:off x="5613007" y="1671707"/>
            <a:ext cx="6328117" cy="1294231"/>
          </a:xfrm>
          <a:prstGeom prst="rect">
            <a:avLst/>
          </a:prstGeom>
          <a:solidFill>
            <a:srgbClr val="FFFF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تقوم الطيور بنفش ريشها عند الإحساس بالبرد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5CAA8A0-6253-4E69-8EF6-BDC9F2A85112}"/>
              </a:ext>
            </a:extLst>
          </p:cNvPr>
          <p:cNvSpPr/>
          <p:nvPr/>
        </p:nvSpPr>
        <p:spPr>
          <a:xfrm>
            <a:off x="5613006" y="3132403"/>
            <a:ext cx="6328117" cy="20538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ليكون فراغ هوائي عازل يحبس  الحرارة  </a:t>
            </a:r>
          </a:p>
        </p:txBody>
      </p:sp>
      <p:pic>
        <p:nvPicPr>
          <p:cNvPr id="6146" name="Picture 2" descr="ØµÙØ±Ø© Ø°Ø§Øª ØµÙØ©">
            <a:extLst>
              <a:ext uri="{FF2B5EF4-FFF2-40B4-BE49-F238E27FC236}">
                <a16:creationId xmlns:a16="http://schemas.microsoft.com/office/drawing/2014/main" id="{A436D347-A67D-464B-9568-FAF5E6227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75" y="211011"/>
            <a:ext cx="5202993" cy="651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19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9F2EC1D-84A6-458B-B692-4F424AF04457}"/>
              </a:ext>
            </a:extLst>
          </p:cNvPr>
          <p:cNvSpPr/>
          <p:nvPr/>
        </p:nvSpPr>
        <p:spPr>
          <a:xfrm>
            <a:off x="1561514" y="206323"/>
            <a:ext cx="10421813" cy="17068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أقرئي في كتابكـِ المقرر عن العظام الخفيفة الوزن ثم حدي في دقيقة واحدة تكيفات الجهاز العظمي والعضلي للطيران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728FDC2-337B-472E-89C9-2470ED565A87}"/>
              </a:ext>
            </a:extLst>
          </p:cNvPr>
          <p:cNvSpPr/>
          <p:nvPr/>
        </p:nvSpPr>
        <p:spPr>
          <a:xfrm>
            <a:off x="208674" y="206323"/>
            <a:ext cx="1212164" cy="17068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القراءة الموجهة والدقيقة الواحدة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BCB0786-D797-4655-BEDD-54A9EC048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8" y="2033292"/>
            <a:ext cx="3700602" cy="352930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9366448-A80C-41DF-9C09-57FD816B078D}"/>
              </a:ext>
            </a:extLst>
          </p:cNvPr>
          <p:cNvSpPr/>
          <p:nvPr/>
        </p:nvSpPr>
        <p:spPr>
          <a:xfrm>
            <a:off x="8299938" y="5481709"/>
            <a:ext cx="2966711" cy="118989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العظام مجوفة </a:t>
            </a:r>
          </a:p>
          <a:p>
            <a:pPr algn="ctr"/>
            <a:r>
              <a:rPr lang="ar-SA" sz="4000" dirty="0">
                <a:solidFill>
                  <a:schemeClr val="tx1"/>
                </a:solidFill>
              </a:rPr>
              <a:t>في الطيور </a:t>
            </a:r>
          </a:p>
        </p:txBody>
      </p:sp>
      <p:pic>
        <p:nvPicPr>
          <p:cNvPr id="6" name="Picture 2" descr="ØµÙØ±Ø© Ø°Ø§Øª ØµÙØ©">
            <a:extLst>
              <a:ext uri="{FF2B5EF4-FFF2-40B4-BE49-F238E27FC236}">
                <a16:creationId xmlns:a16="http://schemas.microsoft.com/office/drawing/2014/main" id="{A15D7DAE-2733-4288-BC09-AB7073BA0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874" y="2033292"/>
            <a:ext cx="4603265" cy="34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BEBC16EF-67A1-4FA0-A1E3-4BD93B97B9E3}"/>
              </a:ext>
            </a:extLst>
          </p:cNvPr>
          <p:cNvSpPr/>
          <p:nvPr/>
        </p:nvSpPr>
        <p:spPr>
          <a:xfrm>
            <a:off x="4532150" y="5583698"/>
            <a:ext cx="2966711" cy="118989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التحام عظمتي </a:t>
            </a:r>
          </a:p>
          <a:p>
            <a:pPr algn="ctr"/>
            <a:r>
              <a:rPr lang="ar-SA" sz="4000" dirty="0">
                <a:solidFill>
                  <a:schemeClr val="tx1"/>
                </a:solidFill>
              </a:rPr>
              <a:t>الترقوة 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C1B3B74-C83C-4462-BFF4-541F3318E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74" y="2033292"/>
            <a:ext cx="3505200" cy="340922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7AED7339-A848-4DFB-B907-36980C310FC2}"/>
              </a:ext>
            </a:extLst>
          </p:cNvPr>
          <p:cNvSpPr/>
          <p:nvPr/>
        </p:nvSpPr>
        <p:spPr>
          <a:xfrm>
            <a:off x="78158" y="5583698"/>
            <a:ext cx="3635716" cy="1189894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ارتباط عضلات الصدر القوية بالقص </a:t>
            </a:r>
          </a:p>
        </p:txBody>
      </p:sp>
    </p:spTree>
    <p:extLst>
      <p:ext uri="{BB962C8B-B14F-4D97-AF65-F5344CB8AC3E}">
        <p14:creationId xmlns:p14="http://schemas.microsoft.com/office/powerpoint/2010/main" val="426644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F7CEC65-58D8-4C93-929D-58FB176B6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3" y="1663504"/>
            <a:ext cx="4345348" cy="4824708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7322C9C-2A53-49C3-8AE4-A959856FB464}"/>
              </a:ext>
            </a:extLst>
          </p:cNvPr>
          <p:cNvSpPr/>
          <p:nvPr/>
        </p:nvSpPr>
        <p:spPr>
          <a:xfrm>
            <a:off x="2166425" y="245010"/>
            <a:ext cx="9800492" cy="1418494"/>
          </a:xfrm>
          <a:prstGeom prst="rect">
            <a:avLst/>
          </a:prstGeom>
          <a:solidFill>
            <a:srgbClr val="C9EDF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اكملي الناقص من سلسلة السبب والنتيجة لنتعرف على تكيفات عظام الطيور التي تسمح لها بالطيران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9A0A85F-8EA0-47E6-91E6-590E726728AC}"/>
              </a:ext>
            </a:extLst>
          </p:cNvPr>
          <p:cNvSpPr/>
          <p:nvPr/>
        </p:nvSpPr>
        <p:spPr>
          <a:xfrm>
            <a:off x="5106573" y="1828208"/>
            <a:ext cx="6860344" cy="1418494"/>
          </a:xfrm>
          <a:prstGeom prst="rect">
            <a:avLst/>
          </a:prstGeom>
          <a:solidFill>
            <a:srgbClr val="FFFF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(السبب)تمتاز عظام الطيور تحتوى على فجوات من الداخل 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359F5E6-FD73-4AF5-955A-3F69D34252A1}"/>
              </a:ext>
            </a:extLst>
          </p:cNvPr>
          <p:cNvSpPr/>
          <p:nvPr/>
        </p:nvSpPr>
        <p:spPr>
          <a:xfrm>
            <a:off x="0" y="5562598"/>
            <a:ext cx="5279299" cy="118989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العظام مجوفة في الطيور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85ED41F-F829-4827-86F0-939B96D56BD0}"/>
              </a:ext>
            </a:extLst>
          </p:cNvPr>
          <p:cNvSpPr/>
          <p:nvPr/>
        </p:nvSpPr>
        <p:spPr>
          <a:xfrm>
            <a:off x="315731" y="211012"/>
            <a:ext cx="1663902" cy="14524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السبب والنتيجة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DEDFCF9-1C70-4F03-B623-6984F13D3946}"/>
              </a:ext>
            </a:extLst>
          </p:cNvPr>
          <p:cNvSpPr/>
          <p:nvPr/>
        </p:nvSpPr>
        <p:spPr>
          <a:xfrm>
            <a:off x="5106573" y="3406126"/>
            <a:ext cx="6860344" cy="926723"/>
          </a:xfrm>
          <a:prstGeom prst="rect">
            <a:avLst/>
          </a:prstGeom>
          <a:solidFill>
            <a:srgbClr val="71FFB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(النتيجة)تمتلئ الفراغات بالهواء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3CCAEBC-6F42-4CB2-BA04-5BDDEBCC1612}"/>
              </a:ext>
            </a:extLst>
          </p:cNvPr>
          <p:cNvSpPr/>
          <p:nvPr/>
        </p:nvSpPr>
        <p:spPr>
          <a:xfrm>
            <a:off x="5106573" y="4492273"/>
            <a:ext cx="6860344" cy="926723"/>
          </a:xfrm>
          <a:prstGeom prst="rect">
            <a:avLst/>
          </a:prstGeom>
          <a:solidFill>
            <a:srgbClr val="71FFB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(النتيجة)تصبح العظام خفيفة </a:t>
            </a:r>
          </a:p>
        </p:txBody>
      </p:sp>
    </p:spTree>
    <p:extLst>
      <p:ext uri="{BB962C8B-B14F-4D97-AF65-F5344CB8AC3E}">
        <p14:creationId xmlns:p14="http://schemas.microsoft.com/office/powerpoint/2010/main" val="407788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ØµÙØ±Ø© Ø°Ø§Øª ØµÙØ©">
            <a:extLst>
              <a:ext uri="{FF2B5EF4-FFF2-40B4-BE49-F238E27FC236}">
                <a16:creationId xmlns:a16="http://schemas.microsoft.com/office/drawing/2014/main" id="{FB5CDFF4-FF86-4C22-A45B-90F141656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31" y="1791283"/>
            <a:ext cx="4603265" cy="496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7322C9C-2A53-49C3-8AE4-A959856FB464}"/>
              </a:ext>
            </a:extLst>
          </p:cNvPr>
          <p:cNvSpPr/>
          <p:nvPr/>
        </p:nvSpPr>
        <p:spPr>
          <a:xfrm>
            <a:off x="2166425" y="245010"/>
            <a:ext cx="9800492" cy="1418494"/>
          </a:xfrm>
          <a:prstGeom prst="rect">
            <a:avLst/>
          </a:prstGeom>
          <a:solidFill>
            <a:srgbClr val="C9EDF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اكملي الناقص من سلسلة السبب والنتيجة لنتعرف على تكيفات عظام الطيور التي تسمح لها بالطيران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9A0A85F-8EA0-47E6-91E6-590E726728AC}"/>
              </a:ext>
            </a:extLst>
          </p:cNvPr>
          <p:cNvSpPr/>
          <p:nvPr/>
        </p:nvSpPr>
        <p:spPr>
          <a:xfrm>
            <a:off x="5106573" y="1828208"/>
            <a:ext cx="6860344" cy="1418494"/>
          </a:xfrm>
          <a:prstGeom prst="rect">
            <a:avLst/>
          </a:prstGeom>
          <a:solidFill>
            <a:srgbClr val="FFFF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(السبب)التحام عظمتي الترقوة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359F5E6-FD73-4AF5-955A-3F69D34252A1}"/>
              </a:ext>
            </a:extLst>
          </p:cNvPr>
          <p:cNvSpPr/>
          <p:nvPr/>
        </p:nvSpPr>
        <p:spPr>
          <a:xfrm>
            <a:off x="0" y="6147582"/>
            <a:ext cx="5279299" cy="60491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التحام عظمتي الترقوة 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85ED41F-F829-4827-86F0-939B96D56BD0}"/>
              </a:ext>
            </a:extLst>
          </p:cNvPr>
          <p:cNvSpPr/>
          <p:nvPr/>
        </p:nvSpPr>
        <p:spPr>
          <a:xfrm>
            <a:off x="315731" y="211012"/>
            <a:ext cx="1663902" cy="14524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السبب والنتيجة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DEDFCF9-1C70-4F03-B623-6984F13D3946}"/>
              </a:ext>
            </a:extLst>
          </p:cNvPr>
          <p:cNvSpPr/>
          <p:nvPr/>
        </p:nvSpPr>
        <p:spPr>
          <a:xfrm>
            <a:off x="5106573" y="3406126"/>
            <a:ext cx="6860344" cy="926723"/>
          </a:xfrm>
          <a:prstGeom prst="rect">
            <a:avLst/>
          </a:prstGeom>
          <a:solidFill>
            <a:srgbClr val="71FFB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(النتيجة)الهيكل العظمي اكثر صلابة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3CCAEBC-6F42-4CB2-BA04-5BDDEBCC1612}"/>
              </a:ext>
            </a:extLst>
          </p:cNvPr>
          <p:cNvSpPr/>
          <p:nvPr/>
        </p:nvSpPr>
        <p:spPr>
          <a:xfrm>
            <a:off x="5106573" y="4492273"/>
            <a:ext cx="6860344" cy="926723"/>
          </a:xfrm>
          <a:prstGeom prst="rect">
            <a:avLst/>
          </a:prstGeom>
          <a:solidFill>
            <a:srgbClr val="71FFB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(النتيجة)الطيور قادرة على الطيران </a:t>
            </a:r>
          </a:p>
        </p:txBody>
      </p:sp>
    </p:spTree>
    <p:extLst>
      <p:ext uri="{BB962C8B-B14F-4D97-AF65-F5344CB8AC3E}">
        <p14:creationId xmlns:p14="http://schemas.microsoft.com/office/powerpoint/2010/main" val="257646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67322C9C-2A53-49C3-8AE4-A959856FB464}"/>
              </a:ext>
            </a:extLst>
          </p:cNvPr>
          <p:cNvSpPr/>
          <p:nvPr/>
        </p:nvSpPr>
        <p:spPr>
          <a:xfrm>
            <a:off x="2166425" y="245010"/>
            <a:ext cx="9800492" cy="1418494"/>
          </a:xfrm>
          <a:prstGeom prst="rect">
            <a:avLst/>
          </a:prstGeom>
          <a:solidFill>
            <a:srgbClr val="C9EDF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اكملي الناقص من سلسلة السبب والنتيجة لنتعرف على تكيفات عظام الطيور التي تسمح لها بالطيران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9A0A85F-8EA0-47E6-91E6-590E726728AC}"/>
              </a:ext>
            </a:extLst>
          </p:cNvPr>
          <p:cNvSpPr/>
          <p:nvPr/>
        </p:nvSpPr>
        <p:spPr>
          <a:xfrm>
            <a:off x="5106573" y="1828208"/>
            <a:ext cx="6860344" cy="1418494"/>
          </a:xfrm>
          <a:prstGeom prst="rect">
            <a:avLst/>
          </a:prstGeom>
          <a:solidFill>
            <a:srgbClr val="FFFF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(السبب)ترتبط عظمة القص بعضلات الصدر الكبيرة 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85ED41F-F829-4827-86F0-939B96D56BD0}"/>
              </a:ext>
            </a:extLst>
          </p:cNvPr>
          <p:cNvSpPr/>
          <p:nvPr/>
        </p:nvSpPr>
        <p:spPr>
          <a:xfrm>
            <a:off x="315731" y="211012"/>
            <a:ext cx="1663902" cy="14524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السبب والنتيجة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DEDFCF9-1C70-4F03-B623-6984F13D3946}"/>
              </a:ext>
            </a:extLst>
          </p:cNvPr>
          <p:cNvSpPr/>
          <p:nvPr/>
        </p:nvSpPr>
        <p:spPr>
          <a:xfrm>
            <a:off x="5106573" y="3406125"/>
            <a:ext cx="6860344" cy="2319425"/>
          </a:xfrm>
          <a:prstGeom prst="rect">
            <a:avLst/>
          </a:prstGeom>
          <a:solidFill>
            <a:srgbClr val="71FFB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(النتيجة)توفر له القوة اللازمة للطيران  لأنها تربط الجناح بعظام الصدر 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75053B54-2ED1-4869-B373-7E3EFCF22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6" y="1828208"/>
            <a:ext cx="4905622" cy="481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2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3D00D35-5639-402C-91B1-369C4CA0EE39}"/>
              </a:ext>
            </a:extLst>
          </p:cNvPr>
          <p:cNvSpPr/>
          <p:nvPr/>
        </p:nvSpPr>
        <p:spPr>
          <a:xfrm>
            <a:off x="7287065" y="327073"/>
            <a:ext cx="4670474" cy="62038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تحتاج الطيور اثناء طيرانها لكميات كبير ة من الاكسجين لتحصل على الطاقة اللازمة لحركة الاجنحة لذا تتميز الطيور بجهاز تنفسي ذو تركيب خاص اكثر تطورا من باقي الفقاريات الأخرى  </a:t>
            </a:r>
          </a:p>
        </p:txBody>
      </p:sp>
      <p:pic>
        <p:nvPicPr>
          <p:cNvPr id="1026" name="Picture 2" descr="ÙØªÙØ¬Ø© Ø¨Ø­Ø« Ø§ÙØµÙØ± Ø¹Ù âªRespiratory system in birds clipartâ¬â">
            <a:extLst>
              <a:ext uri="{FF2B5EF4-FFF2-40B4-BE49-F238E27FC236}">
                <a16:creationId xmlns:a16="http://schemas.microsoft.com/office/drawing/2014/main" id="{00A7366D-ECE2-44E0-9413-856864343E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1" y="327073"/>
            <a:ext cx="6710288" cy="620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623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B0FBECF-F12F-4494-A47B-5520093251F6}"/>
              </a:ext>
            </a:extLst>
          </p:cNvPr>
          <p:cNvSpPr/>
          <p:nvPr/>
        </p:nvSpPr>
        <p:spPr>
          <a:xfrm rot="5400000">
            <a:off x="8470614" y="3136613"/>
            <a:ext cx="68579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انقر هنا لمشاهدة مقطع مرئي عن التنفس في الطيور 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aivans respitory system-جهاز التنفس للطيور">
            <a:hlinkClick r:id="" action="ppaction://media"/>
            <a:extLst>
              <a:ext uri="{FF2B5EF4-FFF2-40B4-BE49-F238E27FC236}">
                <a16:creationId xmlns:a16="http://schemas.microsoft.com/office/drawing/2014/main" id="{20F2F11C-6B1E-4AD0-ABB6-4E0456A1E2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607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5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قطة شاشة&#10;&#10;وصف منشأ بثقة عالية">
            <a:extLst>
              <a:ext uri="{FF2B5EF4-FFF2-40B4-BE49-F238E27FC236}">
                <a16:creationId xmlns:a16="http://schemas.microsoft.com/office/drawing/2014/main" id="{629F41B4-405C-409F-A125-46BF9FDD5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71" y="325428"/>
            <a:ext cx="10497679" cy="63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90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D36975A-F3CF-4341-AADC-BDDD540FA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49" y="1731500"/>
            <a:ext cx="6260125" cy="4922518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C1B4F68-78AD-43A8-AE3A-7D57E5E66B14}"/>
              </a:ext>
            </a:extLst>
          </p:cNvPr>
          <p:cNvSpPr/>
          <p:nvPr/>
        </p:nvSpPr>
        <p:spPr>
          <a:xfrm>
            <a:off x="3573195" y="327074"/>
            <a:ext cx="8384344" cy="1277814"/>
          </a:xfrm>
          <a:prstGeom prst="rect">
            <a:avLst/>
          </a:prstGeom>
          <a:solidFill>
            <a:srgbClr val="FFFF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انظري إلى الصورة التالية ثم احكمي على صحة العبارات التالية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364D894-5190-4D9A-9941-5E1334C36D37}"/>
              </a:ext>
            </a:extLst>
          </p:cNvPr>
          <p:cNvSpPr/>
          <p:nvPr/>
        </p:nvSpPr>
        <p:spPr>
          <a:xfrm>
            <a:off x="6724357" y="1731500"/>
            <a:ext cx="5228492" cy="21793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يتكون القلب في الطيور من ثلاث حجرات اذينين وبطين واحد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DAAADB6-C6C4-4F26-8755-4F6C9A76D666}"/>
              </a:ext>
            </a:extLst>
          </p:cNvPr>
          <p:cNvSpPr/>
          <p:nvPr/>
        </p:nvSpPr>
        <p:spPr>
          <a:xfrm>
            <a:off x="6724356" y="4022186"/>
            <a:ext cx="5228492" cy="2508740"/>
          </a:xfrm>
          <a:prstGeom prst="rect">
            <a:avLst/>
          </a:prstGeom>
          <a:solidFill>
            <a:srgbClr val="F88CA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يتكون القلب في الطيور من أربع حجرات اذينين وبطينان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107A251-01E2-4B58-A85E-7284DCDFD0B8}"/>
              </a:ext>
            </a:extLst>
          </p:cNvPr>
          <p:cNvSpPr/>
          <p:nvPr/>
        </p:nvSpPr>
        <p:spPr>
          <a:xfrm>
            <a:off x="350520" y="327074"/>
            <a:ext cx="2998761" cy="1277814"/>
          </a:xfrm>
          <a:prstGeom prst="rect">
            <a:avLst/>
          </a:prstGeom>
          <a:solidFill>
            <a:srgbClr val="73F9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ysClr val="windowText" lastClr="000000"/>
                </a:solidFill>
              </a:rPr>
              <a:t>الذكاء البصري والتفكير الناقد </a:t>
            </a:r>
          </a:p>
        </p:txBody>
      </p:sp>
      <p:pic>
        <p:nvPicPr>
          <p:cNvPr id="3074" name="Picture 2" descr="ØµÙØ±Ø© Ø°Ø§Øª ØµÙØ©">
            <a:extLst>
              <a:ext uri="{FF2B5EF4-FFF2-40B4-BE49-F238E27FC236}">
                <a16:creationId xmlns:a16="http://schemas.microsoft.com/office/drawing/2014/main" id="{AA91FBB0-B052-4AD2-905E-44873484C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97" b="77778" l="54331" r="97638">
                        <a14:foregroundMark x1="95276" y1="42929" x2="95276" y2="42929"/>
                        <a14:foregroundMark x1="97638" y1="48485" x2="97638" y2="48485"/>
                        <a14:foregroundMark x1="97638" y1="45960" x2="97638" y2="45960"/>
                        <a14:foregroundMark x1="87795" y1="76263" x2="87795" y2="76263"/>
                        <a14:foregroundMark x1="55512" y1="77778" x2="55512" y2="77778"/>
                        <a14:foregroundMark x1="72047" y1="41414" x2="72047" y2="4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4507" b="17739"/>
          <a:stretch/>
        </p:blipFill>
        <p:spPr bwMode="auto">
          <a:xfrm>
            <a:off x="6039726" y="2940153"/>
            <a:ext cx="1931037" cy="203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19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56437C3-CB48-48DA-A35F-560990415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D25163C-D2CF-4C23-94FC-3336FB39EDEF}"/>
              </a:ext>
            </a:extLst>
          </p:cNvPr>
          <p:cNvSpPr/>
          <p:nvPr/>
        </p:nvSpPr>
        <p:spPr>
          <a:xfrm>
            <a:off x="2897945" y="2124222"/>
            <a:ext cx="6147582" cy="2025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9900" b="1" dirty="0">
                <a:ln w="28575">
                  <a:solidFill>
                    <a:schemeClr val="tx1"/>
                  </a:solidFill>
                </a:ln>
                <a:solidFill>
                  <a:srgbClr val="EF7D85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cs typeface="Akhbar MT" pitchFamily="2" charset="-78"/>
              </a:rPr>
              <a:t>الطيور</a:t>
            </a:r>
            <a:r>
              <a:rPr lang="ar-SA" sz="9600" dirty="0">
                <a:ln w="28575">
                  <a:solidFill>
                    <a:schemeClr val="tx1"/>
                  </a:solidFill>
                </a:ln>
                <a:solidFill>
                  <a:srgbClr val="EF7D85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0407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D36975A-F3CF-4341-AADC-BDDD540FA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49" y="1731500"/>
            <a:ext cx="6260125" cy="4922518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C1B4F68-78AD-43A8-AE3A-7D57E5E66B14}"/>
              </a:ext>
            </a:extLst>
          </p:cNvPr>
          <p:cNvSpPr/>
          <p:nvPr/>
        </p:nvSpPr>
        <p:spPr>
          <a:xfrm>
            <a:off x="3573195" y="327074"/>
            <a:ext cx="8384344" cy="1277814"/>
          </a:xfrm>
          <a:prstGeom prst="rect">
            <a:avLst/>
          </a:prstGeom>
          <a:solidFill>
            <a:srgbClr val="FFFF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انظري إلى الصورة التالية ثم احكمي على صحة العبارات التالية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364D894-5190-4D9A-9941-5E1334C36D37}"/>
              </a:ext>
            </a:extLst>
          </p:cNvPr>
          <p:cNvSpPr/>
          <p:nvPr/>
        </p:nvSpPr>
        <p:spPr>
          <a:xfrm>
            <a:off x="6724357" y="1731500"/>
            <a:ext cx="5228492" cy="21793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يستقبل الأذين الأيمن الدم من الجسم كله ثم يتحرك إلى الأذين الأيمن ومنه للرئتين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107A251-01E2-4B58-A85E-7284DCDFD0B8}"/>
              </a:ext>
            </a:extLst>
          </p:cNvPr>
          <p:cNvSpPr/>
          <p:nvPr/>
        </p:nvSpPr>
        <p:spPr>
          <a:xfrm>
            <a:off x="350520" y="327074"/>
            <a:ext cx="2998761" cy="1277814"/>
          </a:xfrm>
          <a:prstGeom prst="rect">
            <a:avLst/>
          </a:prstGeom>
          <a:solidFill>
            <a:srgbClr val="73F9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ysClr val="windowText" lastClr="000000"/>
                </a:solidFill>
              </a:rPr>
              <a:t>الذكاء البصري والتفكير الناقد </a:t>
            </a:r>
          </a:p>
        </p:txBody>
      </p:sp>
      <p:pic>
        <p:nvPicPr>
          <p:cNvPr id="7" name="Picture 2" descr="ØµÙØ±Ø© Ø°Ø§Øª ØµÙØ©">
            <a:extLst>
              <a:ext uri="{FF2B5EF4-FFF2-40B4-BE49-F238E27FC236}">
                <a16:creationId xmlns:a16="http://schemas.microsoft.com/office/drawing/2014/main" id="{372D56CF-58A5-4BB4-9A99-E7FD6EBC1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16" b="76768" l="1575" r="49213">
                        <a14:foregroundMark x1="46850" y1="24242" x2="46850" y2="24242"/>
                        <a14:foregroundMark x1="49606" y1="24242" x2="49606" y2="24242"/>
                        <a14:foregroundMark x1="47638" y1="27273" x2="47638" y2="27273"/>
                        <a14:foregroundMark x1="21260" y1="72222" x2="21260" y2="72222"/>
                        <a14:foregroundMark x1="3937" y1="55051" x2="3937" y2="55051"/>
                        <a14:foregroundMark x1="1575" y1="55051" x2="1575" y2="55051"/>
                        <a14:foregroundMark x1="20866" y1="76768" x2="20866" y2="76768"/>
                        <a14:foregroundMark x1="31890" y1="47980" x2="31890" y2="47980"/>
                        <a14:foregroundMark x1="31890" y1="45455" x2="31890" y2="45455"/>
                        <a14:foregroundMark x1="48031" y1="24242" x2="48031" y2="24242"/>
                        <a14:foregroundMark x1="46850" y1="24242" x2="46850" y2="24242"/>
                        <a14:foregroundMark x1="39764" y1="11616" x2="39764" y2="11616"/>
                        <a14:backgroundMark x1="48031" y1="25758" x2="48031" y2="25758"/>
                        <a14:backgroundMark x1="46457" y1="25758" x2="46457" y2="25758"/>
                        <a14:backgroundMark x1="46457" y1="25758" x2="46457" y2="25758"/>
                        <a14:backgroundMark x1="46457" y1="25758" x2="46457" y2="25758"/>
                        <a14:backgroundMark x1="46457" y1="25758" x2="46457" y2="25758"/>
                        <a14:backgroundMark x1="2756" y1="55051" x2="2756" y2="55051"/>
                        <a14:backgroundMark x1="2756" y1="60101" x2="2756" y2="60101"/>
                        <a14:backgroundMark x1="20079" y1="74242" x2="20079" y2="74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694" t="9403" r="49424" b="22844"/>
          <a:stretch/>
        </p:blipFill>
        <p:spPr bwMode="auto">
          <a:xfrm>
            <a:off x="6663396" y="4038020"/>
            <a:ext cx="2023071" cy="196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52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D36975A-F3CF-4341-AADC-BDDD540FA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49" y="1731500"/>
            <a:ext cx="6260125" cy="4922518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C1B4F68-78AD-43A8-AE3A-7D57E5E66B14}"/>
              </a:ext>
            </a:extLst>
          </p:cNvPr>
          <p:cNvSpPr/>
          <p:nvPr/>
        </p:nvSpPr>
        <p:spPr>
          <a:xfrm>
            <a:off x="3573195" y="327074"/>
            <a:ext cx="8384344" cy="1277814"/>
          </a:xfrm>
          <a:prstGeom prst="rect">
            <a:avLst/>
          </a:prstGeom>
          <a:solidFill>
            <a:srgbClr val="FFFF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انظري إلى الصورة التالية ثم احكمي على صحة العبارات التالية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364D894-5190-4D9A-9941-5E1334C36D37}"/>
              </a:ext>
            </a:extLst>
          </p:cNvPr>
          <p:cNvSpPr/>
          <p:nvPr/>
        </p:nvSpPr>
        <p:spPr>
          <a:xfrm>
            <a:off x="6499274" y="1731500"/>
            <a:ext cx="5453575" cy="21793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يستقبل الأذين الأيمن  الدم من الرئتين ثم يتحرك إلى الأذين الأيسر  ومنه إلى الجسم 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107A251-01E2-4B58-A85E-7284DCDFD0B8}"/>
              </a:ext>
            </a:extLst>
          </p:cNvPr>
          <p:cNvSpPr/>
          <p:nvPr/>
        </p:nvSpPr>
        <p:spPr>
          <a:xfrm>
            <a:off x="350520" y="327074"/>
            <a:ext cx="2998761" cy="1277814"/>
          </a:xfrm>
          <a:prstGeom prst="rect">
            <a:avLst/>
          </a:prstGeom>
          <a:solidFill>
            <a:srgbClr val="73F9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ysClr val="windowText" lastClr="000000"/>
                </a:solidFill>
              </a:rPr>
              <a:t>الذكاء البصري والتفكير الناقد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68ECB3E-F013-474E-ADD2-9362B6D9DDA3}"/>
              </a:ext>
            </a:extLst>
          </p:cNvPr>
          <p:cNvSpPr/>
          <p:nvPr/>
        </p:nvSpPr>
        <p:spPr>
          <a:xfrm>
            <a:off x="6499272" y="4022186"/>
            <a:ext cx="5453575" cy="2508740"/>
          </a:xfrm>
          <a:prstGeom prst="rect">
            <a:avLst/>
          </a:prstGeom>
          <a:solidFill>
            <a:srgbClr val="F88CA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يستقبل الأذين الأيسر الدم من الرئتين ثم يتحرك إلى الأذين الأيسر  ومنه إلى الجسم  </a:t>
            </a:r>
          </a:p>
        </p:txBody>
      </p:sp>
      <p:pic>
        <p:nvPicPr>
          <p:cNvPr id="9" name="Picture 2" descr="ØµÙØ±Ø© Ø°Ø§Øª ØµÙØ©">
            <a:extLst>
              <a:ext uri="{FF2B5EF4-FFF2-40B4-BE49-F238E27FC236}">
                <a16:creationId xmlns:a16="http://schemas.microsoft.com/office/drawing/2014/main" id="{EF3B59E8-90B8-49BA-8624-EB2A51D8B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97" b="77778" l="54331" r="97638">
                        <a14:foregroundMark x1="95276" y1="42929" x2="95276" y2="42929"/>
                        <a14:foregroundMark x1="97638" y1="48485" x2="97638" y2="48485"/>
                        <a14:foregroundMark x1="97638" y1="45960" x2="97638" y2="45960"/>
                        <a14:foregroundMark x1="87795" y1="76263" x2="87795" y2="76263"/>
                        <a14:foregroundMark x1="55512" y1="77778" x2="55512" y2="77778"/>
                        <a14:foregroundMark x1="72047" y1="41414" x2="72047" y2="4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4507" b="17739"/>
          <a:stretch/>
        </p:blipFill>
        <p:spPr bwMode="auto">
          <a:xfrm>
            <a:off x="5364943" y="2662314"/>
            <a:ext cx="1931037" cy="203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77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FC1B4F68-78AD-43A8-AE3A-7D57E5E66B14}"/>
              </a:ext>
            </a:extLst>
          </p:cNvPr>
          <p:cNvSpPr/>
          <p:nvPr/>
        </p:nvSpPr>
        <p:spPr>
          <a:xfrm>
            <a:off x="2489982" y="201055"/>
            <a:ext cx="9566031" cy="1474174"/>
          </a:xfrm>
          <a:prstGeom prst="rect">
            <a:avLst/>
          </a:prstGeom>
          <a:solidFill>
            <a:srgbClr val="FFFF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ناقشي تكيفات الجهاز الدوري الدموي في الطيور لتكون ذات كفاءة عالية في ضخ الدم عند الطيران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364D894-5190-4D9A-9941-5E1334C36D37}"/>
              </a:ext>
            </a:extLst>
          </p:cNvPr>
          <p:cNvSpPr/>
          <p:nvPr/>
        </p:nvSpPr>
        <p:spPr>
          <a:xfrm>
            <a:off x="7469945" y="1822354"/>
            <a:ext cx="4586068" cy="471267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يتكون القلب في الطيور من أربع حجرات اذينين وبطينان ووجود بطينين يبقى الدم </a:t>
            </a:r>
            <a:r>
              <a:rPr lang="ar-SA" sz="4400" dirty="0" err="1">
                <a:solidFill>
                  <a:sysClr val="windowText" lastClr="000000"/>
                </a:solidFill>
              </a:rPr>
              <a:t>المؤكسج</a:t>
            </a:r>
            <a:r>
              <a:rPr lang="ar-SA" sz="4400" dirty="0">
                <a:solidFill>
                  <a:sysClr val="windowText" lastClr="000000"/>
                </a:solidFill>
              </a:rPr>
              <a:t> والغير </a:t>
            </a:r>
            <a:r>
              <a:rPr lang="ar-SA" sz="4400" dirty="0" err="1">
                <a:solidFill>
                  <a:sysClr val="windowText" lastClr="000000"/>
                </a:solidFill>
              </a:rPr>
              <a:t>مؤكسج</a:t>
            </a:r>
            <a:r>
              <a:rPr lang="ar-SA" sz="4400" dirty="0">
                <a:solidFill>
                  <a:sysClr val="windowText" lastClr="000000"/>
                </a:solidFill>
              </a:rPr>
              <a:t> منفصلين مما يجعل توصيل الدم أكثر فاعلية 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107A251-01E2-4B58-A85E-7284DCDFD0B8}"/>
              </a:ext>
            </a:extLst>
          </p:cNvPr>
          <p:cNvSpPr/>
          <p:nvPr/>
        </p:nvSpPr>
        <p:spPr>
          <a:xfrm>
            <a:off x="350520" y="327074"/>
            <a:ext cx="1970649" cy="1277814"/>
          </a:xfrm>
          <a:prstGeom prst="rect">
            <a:avLst/>
          </a:prstGeom>
          <a:solidFill>
            <a:srgbClr val="73F9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ysClr val="windowText" lastClr="000000"/>
                </a:solidFill>
              </a:rPr>
              <a:t>مهارة </a:t>
            </a:r>
          </a:p>
          <a:p>
            <a:pPr algn="ctr"/>
            <a:r>
              <a:rPr lang="ar-SA" sz="4000" dirty="0">
                <a:solidFill>
                  <a:sysClr val="windowText" lastClr="000000"/>
                </a:solidFill>
              </a:rPr>
              <a:t>التحليل </a:t>
            </a:r>
          </a:p>
        </p:txBody>
      </p:sp>
      <p:pic>
        <p:nvPicPr>
          <p:cNvPr id="4098" name="Picture 2" descr="ØµÙØ±Ø© Ø°Ø§Øª ØµÙØ©">
            <a:extLst>
              <a:ext uri="{FF2B5EF4-FFF2-40B4-BE49-F238E27FC236}">
                <a16:creationId xmlns:a16="http://schemas.microsoft.com/office/drawing/2014/main" id="{DC7E897D-F0D4-4760-8D3B-43A5C0747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" t="24428" r="4359" b="17128"/>
          <a:stretch/>
        </p:blipFill>
        <p:spPr bwMode="auto">
          <a:xfrm>
            <a:off x="350521" y="1822354"/>
            <a:ext cx="6880274" cy="470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62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A6006E9-53C7-40B5-BED6-ABD3D4A3DE76}"/>
              </a:ext>
            </a:extLst>
          </p:cNvPr>
          <p:cNvSpPr/>
          <p:nvPr/>
        </p:nvSpPr>
        <p:spPr>
          <a:xfrm>
            <a:off x="253219" y="201054"/>
            <a:ext cx="5401993" cy="2091979"/>
          </a:xfrm>
          <a:prstGeom prst="rect">
            <a:avLst/>
          </a:prstGeom>
          <a:solidFill>
            <a:srgbClr val="FAA8B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افحصي الجهاز الهضمي للطائر ثم عددي أعضاء الجهاز الهضمي له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333D12A-78DE-47A7-AAF3-F7E235A87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634" y="201055"/>
            <a:ext cx="6119447" cy="645589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80C49E5-CAF3-4814-87A0-8D6774D8178E}"/>
              </a:ext>
            </a:extLst>
          </p:cNvPr>
          <p:cNvSpPr/>
          <p:nvPr/>
        </p:nvSpPr>
        <p:spPr>
          <a:xfrm>
            <a:off x="253219" y="2475329"/>
            <a:ext cx="5401993" cy="4009877"/>
          </a:xfrm>
          <a:prstGeom prst="rect">
            <a:avLst/>
          </a:prstGeom>
          <a:solidFill>
            <a:srgbClr val="FFFF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المنقار ـ المريء ـ الحوصلة المعدة ـ القانصة ـ الأمعاء ـ المذرق </a:t>
            </a:r>
          </a:p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بالإضافة إلى غدد هاضمة مثل الكبد والبنكرياس </a:t>
            </a:r>
          </a:p>
        </p:txBody>
      </p:sp>
    </p:spTree>
    <p:extLst>
      <p:ext uri="{BB962C8B-B14F-4D97-AF65-F5344CB8AC3E}">
        <p14:creationId xmlns:p14="http://schemas.microsoft.com/office/powerpoint/2010/main" val="2538784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7CE2AD0-80DC-422D-BC9D-33316EE28CBB}"/>
              </a:ext>
            </a:extLst>
          </p:cNvPr>
          <p:cNvSpPr/>
          <p:nvPr/>
        </p:nvSpPr>
        <p:spPr>
          <a:xfrm>
            <a:off x="3221503" y="90262"/>
            <a:ext cx="8745414" cy="1418494"/>
          </a:xfrm>
          <a:prstGeom prst="rect">
            <a:avLst/>
          </a:prstGeom>
          <a:solidFill>
            <a:srgbClr val="C9EDF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اقرئي في كتابكـِ المقرر عن التغذية والهضم في الطيور ثم اكملي فجوة المعلومات التالية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6A9CA99-99D1-4A16-9FEA-CB19E2699CAD}"/>
              </a:ext>
            </a:extLst>
          </p:cNvPr>
          <p:cNvSpPr/>
          <p:nvPr/>
        </p:nvSpPr>
        <p:spPr>
          <a:xfrm>
            <a:off x="182880" y="91040"/>
            <a:ext cx="2856914" cy="1418494"/>
          </a:xfrm>
          <a:prstGeom prst="rect">
            <a:avLst/>
          </a:prstGeom>
          <a:solidFill>
            <a:srgbClr val="FAA8B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ysClr val="windowText" lastClr="000000"/>
                </a:solidFill>
              </a:rPr>
              <a:t>القراءة الموجهة والفجوة </a:t>
            </a:r>
          </a:p>
        </p:txBody>
      </p:sp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1BDE9AD5-D8A8-4E6F-AF41-15A85E9B99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219112"/>
              </p:ext>
            </p:extLst>
          </p:nvPr>
        </p:nvGraphicFramePr>
        <p:xfrm>
          <a:off x="5022916" y="1622078"/>
          <a:ext cx="6944000" cy="48158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513427">
                  <a:extLst>
                    <a:ext uri="{9D8B030D-6E8A-4147-A177-3AD203B41FA5}">
                      <a16:colId xmlns:a16="http://schemas.microsoft.com/office/drawing/2014/main" val="502525507"/>
                    </a:ext>
                  </a:extLst>
                </a:gridCol>
                <a:gridCol w="4430573">
                  <a:extLst>
                    <a:ext uri="{9D8B030D-6E8A-4147-A177-3AD203B41FA5}">
                      <a16:colId xmlns:a16="http://schemas.microsoft.com/office/drawing/2014/main" val="7068509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العضو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3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الوظيفة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161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المنقار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التقاط الطعام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832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الحوصلة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تخزين الغذاء الذي تبتلعه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47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المعدة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هضم الطعام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000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القانصة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تحوي عدة حجارة صغيرة تساعد على هضم الطعام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527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الأمعاء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هضم الطعام وامتصاصه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619029"/>
                  </a:ext>
                </a:extLst>
              </a:tr>
            </a:tbl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382292EF-8C8F-4F3A-B813-49DA96E6B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622078"/>
            <a:ext cx="4698609" cy="5144882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CA6039FD-6CE6-4830-8F75-57337F23FAB3}"/>
              </a:ext>
            </a:extLst>
          </p:cNvPr>
          <p:cNvSpPr/>
          <p:nvPr/>
        </p:nvSpPr>
        <p:spPr>
          <a:xfrm>
            <a:off x="9551963" y="2377441"/>
            <a:ext cx="2304000" cy="5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54EB0E1-F50C-46AB-870E-250DCA59B5DA}"/>
              </a:ext>
            </a:extLst>
          </p:cNvPr>
          <p:cNvSpPr/>
          <p:nvPr/>
        </p:nvSpPr>
        <p:spPr>
          <a:xfrm>
            <a:off x="9564440" y="3094899"/>
            <a:ext cx="2304000" cy="5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7AACC3D-2FA2-4B43-9E0A-F82EC6061CB2}"/>
              </a:ext>
            </a:extLst>
          </p:cNvPr>
          <p:cNvSpPr/>
          <p:nvPr/>
        </p:nvSpPr>
        <p:spPr>
          <a:xfrm>
            <a:off x="6190916" y="3784202"/>
            <a:ext cx="2304000" cy="5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0A2B3F1-1189-434E-804B-2EF9633E19CC}"/>
              </a:ext>
            </a:extLst>
          </p:cNvPr>
          <p:cNvSpPr/>
          <p:nvPr/>
        </p:nvSpPr>
        <p:spPr>
          <a:xfrm>
            <a:off x="9551963" y="4492476"/>
            <a:ext cx="2304000" cy="5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39C1415-E95F-4F16-AB92-624A7F34C817}"/>
              </a:ext>
            </a:extLst>
          </p:cNvPr>
          <p:cNvSpPr/>
          <p:nvPr/>
        </p:nvSpPr>
        <p:spPr>
          <a:xfrm>
            <a:off x="5176911" y="5793546"/>
            <a:ext cx="4257064" cy="5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188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04AEEA6-11BF-440D-B170-E7894701706E}"/>
              </a:ext>
            </a:extLst>
          </p:cNvPr>
          <p:cNvSpPr/>
          <p:nvPr/>
        </p:nvSpPr>
        <p:spPr>
          <a:xfrm>
            <a:off x="3425482" y="1541043"/>
            <a:ext cx="7387882" cy="1670221"/>
          </a:xfrm>
          <a:prstGeom prst="rect">
            <a:avLst/>
          </a:prstGeom>
          <a:solidFill>
            <a:srgbClr val="C9EDF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ليس للطيور اسنان لكن لها مناقير مُتكيفة مع نوع الغذاء الذي تأكله</a:t>
            </a:r>
          </a:p>
        </p:txBody>
      </p:sp>
      <p:sp>
        <p:nvSpPr>
          <p:cNvPr id="3" name="مستطيل مستدير الزوايا 3">
            <a:extLst>
              <a:ext uri="{FF2B5EF4-FFF2-40B4-BE49-F238E27FC236}">
                <a16:creationId xmlns:a16="http://schemas.microsoft.com/office/drawing/2014/main" id="{CC98879B-B061-48E6-ADB5-B28D630C4932}"/>
              </a:ext>
            </a:extLst>
          </p:cNvPr>
          <p:cNvSpPr/>
          <p:nvPr/>
        </p:nvSpPr>
        <p:spPr>
          <a:xfrm>
            <a:off x="234461" y="228599"/>
            <a:ext cx="1960099" cy="1091419"/>
          </a:xfrm>
          <a:prstGeom prst="roundRect">
            <a:avLst/>
          </a:prstGeom>
          <a:solidFill>
            <a:srgbClr val="73F9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استراتيجية </a:t>
            </a:r>
          </a:p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مشكلة وحل </a:t>
            </a:r>
          </a:p>
        </p:txBody>
      </p:sp>
      <p:sp>
        <p:nvSpPr>
          <p:cNvPr id="4" name="عنصر نائب للمحتوى 2">
            <a:extLst>
              <a:ext uri="{FF2B5EF4-FFF2-40B4-BE49-F238E27FC236}">
                <a16:creationId xmlns:a16="http://schemas.microsoft.com/office/drawing/2014/main" id="{59558E22-97AF-4F83-B691-B5931E9DE1F0}"/>
              </a:ext>
            </a:extLst>
          </p:cNvPr>
          <p:cNvSpPr txBox="1">
            <a:spLocks/>
          </p:cNvSpPr>
          <p:nvPr/>
        </p:nvSpPr>
        <p:spPr>
          <a:xfrm>
            <a:off x="2447777" y="254389"/>
            <a:ext cx="9343293" cy="1065629"/>
          </a:xfrm>
          <a:prstGeom prst="rect">
            <a:avLst/>
          </a:prstGeom>
          <a:solidFill>
            <a:srgbClr val="FFFF3B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4800" b="1" dirty="0">
                <a:solidFill>
                  <a:srgbClr val="FF0000"/>
                </a:solidFill>
              </a:rPr>
              <a:t>ليس للطيور </a:t>
            </a:r>
            <a:r>
              <a:rPr lang="ar-SA" sz="4800" b="1" dirty="0">
                <a:solidFill>
                  <a:schemeClr val="accent6"/>
                </a:solidFill>
              </a:rPr>
              <a:t>أسنان </a:t>
            </a:r>
            <a:r>
              <a:rPr lang="ar-SA" sz="4800" b="1" dirty="0">
                <a:solidFill>
                  <a:srgbClr val="FF0000"/>
                </a:solidFill>
              </a:rPr>
              <a:t>فكيف يمكنها مضغ الطعام </a:t>
            </a:r>
            <a:endParaRPr lang="ar-SA" sz="5400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ØµÙØ±Ø© Ø°Ø§Øª ØµÙØ©">
            <a:extLst>
              <a:ext uri="{FF2B5EF4-FFF2-40B4-BE49-F238E27FC236}">
                <a16:creationId xmlns:a16="http://schemas.microsoft.com/office/drawing/2014/main" id="{71AFB930-3A5C-4201-9B8D-42D9EA146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3" t="-462" r="27473" b="1"/>
          <a:stretch/>
        </p:blipFill>
        <p:spPr bwMode="auto">
          <a:xfrm flipH="1">
            <a:off x="108050" y="1410603"/>
            <a:ext cx="3197855" cy="519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EC75719-C955-4B85-AB23-64511BC81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201" y="3919957"/>
            <a:ext cx="2362201" cy="2794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B7D9D13-A353-44B4-BC47-A2326309F9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47"/>
          <a:stretch/>
        </p:blipFill>
        <p:spPr>
          <a:xfrm>
            <a:off x="9721748" y="2292022"/>
            <a:ext cx="2362201" cy="27094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6E2FCE5-53B5-44D1-B716-7077A50498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90"/>
          <a:stretch/>
        </p:blipFill>
        <p:spPr>
          <a:xfrm>
            <a:off x="3115376" y="4004528"/>
            <a:ext cx="2362201" cy="27094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96AEB06-E4A3-4966-BB94-6AD39D182D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0" b="41259"/>
          <a:stretch/>
        </p:blipFill>
        <p:spPr>
          <a:xfrm>
            <a:off x="5477577" y="3109809"/>
            <a:ext cx="2362201" cy="27871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E313987-E632-47D7-9D43-76AABD107C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4" y="2113282"/>
            <a:ext cx="2704762" cy="27368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1870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18F7C7B-B13C-4FCC-8B4F-BBC9B91B16DE}"/>
              </a:ext>
            </a:extLst>
          </p:cNvPr>
          <p:cNvSpPr/>
          <p:nvPr/>
        </p:nvSpPr>
        <p:spPr>
          <a:xfrm>
            <a:off x="10356952" y="67396"/>
            <a:ext cx="1724854" cy="6683332"/>
          </a:xfrm>
          <a:prstGeom prst="rect">
            <a:avLst/>
          </a:prstGeom>
          <a:solidFill>
            <a:srgbClr val="FBBBC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</a:rPr>
              <a:t>بالتعاون مع زميلاتكـِ في المجموعة اربطي شكل منقار الطائر بتغذيته بوضع الرقم المناسب  </a:t>
            </a:r>
          </a:p>
        </p:txBody>
      </p:sp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719FD790-4817-4873-9FB6-8D0DF327F3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355011"/>
              </p:ext>
            </p:extLst>
          </p:nvPr>
        </p:nvGraphicFramePr>
        <p:xfrm>
          <a:off x="106476" y="142883"/>
          <a:ext cx="10152000" cy="65548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92000">
                  <a:extLst>
                    <a:ext uri="{9D8B030D-6E8A-4147-A177-3AD203B41FA5}">
                      <a16:colId xmlns:a16="http://schemas.microsoft.com/office/drawing/2014/main" val="1196104850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673577750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1771618132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2122251576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2452380120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39749955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endParaRPr lang="ar-SA" sz="3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143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/>
                        <a:t>وظيفة المنقار </a:t>
                      </a:r>
                    </a:p>
                    <a:p>
                      <a:pPr algn="ctr" rtl="1"/>
                      <a:endParaRPr lang="ar-SA" sz="36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D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/>
                        <a:t>لتمزيق لحم الفريسة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/>
                        <a:t>للامساك بالأسماك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/>
                        <a:t>لامتصاص الرحيق من الازهار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baseline="0" dirty="0"/>
                        <a:t>لغرف الماء الذي يحوي الأسماك </a:t>
                      </a:r>
                      <a:endParaRPr lang="ar-SA" sz="36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/>
                        <a:t>لالتقاط الحبوب والدود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66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/>
                        <a:t> الحل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/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/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/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/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11204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/>
                        <a:t>الصورة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D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6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6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6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6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6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69521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/>
                        <a:t>الوصف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/>
                        <a:t>طويل ورفيع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/>
                        <a:t>حاد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/>
                        <a:t>كيسي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/>
                        <a:t>صغير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/>
                        <a:t>حاد طويل ورفيع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475040"/>
                  </a:ext>
                </a:extLst>
              </a:tr>
            </a:tbl>
          </a:graphicData>
        </a:graphic>
      </p:graphicFrame>
      <p:sp>
        <p:nvSpPr>
          <p:cNvPr id="6" name="مستطيل 5">
            <a:extLst>
              <a:ext uri="{FF2B5EF4-FFF2-40B4-BE49-F238E27FC236}">
                <a16:creationId xmlns:a16="http://schemas.microsoft.com/office/drawing/2014/main" id="{DBC87ABF-5A49-46AE-AAE2-E1FDF621A8C1}"/>
              </a:ext>
            </a:extLst>
          </p:cNvPr>
          <p:cNvSpPr/>
          <p:nvPr/>
        </p:nvSpPr>
        <p:spPr>
          <a:xfrm>
            <a:off x="7090115" y="3137096"/>
            <a:ext cx="1209821" cy="506437"/>
          </a:xfrm>
          <a:prstGeom prst="rect">
            <a:avLst/>
          </a:prstGeom>
          <a:solidFill>
            <a:srgbClr val="FFF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0254D07-C89E-455A-9581-4AA0C89D24D9}"/>
              </a:ext>
            </a:extLst>
          </p:cNvPr>
          <p:cNvSpPr/>
          <p:nvPr/>
        </p:nvSpPr>
        <p:spPr>
          <a:xfrm>
            <a:off x="5420749" y="3141775"/>
            <a:ext cx="1209821" cy="506437"/>
          </a:xfrm>
          <a:prstGeom prst="rect">
            <a:avLst/>
          </a:prstGeom>
          <a:solidFill>
            <a:srgbClr val="FFF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48F55D1-C08C-4A32-866E-0B49C0BBEB04}"/>
              </a:ext>
            </a:extLst>
          </p:cNvPr>
          <p:cNvSpPr/>
          <p:nvPr/>
        </p:nvSpPr>
        <p:spPr>
          <a:xfrm>
            <a:off x="3723247" y="3147648"/>
            <a:ext cx="1209821" cy="506437"/>
          </a:xfrm>
          <a:prstGeom prst="rect">
            <a:avLst/>
          </a:prstGeom>
          <a:solidFill>
            <a:srgbClr val="FFF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6FA7FA5-313E-4A9F-9B33-6D7DD2E1B644}"/>
              </a:ext>
            </a:extLst>
          </p:cNvPr>
          <p:cNvSpPr/>
          <p:nvPr/>
        </p:nvSpPr>
        <p:spPr>
          <a:xfrm>
            <a:off x="2039813" y="3137095"/>
            <a:ext cx="1209821" cy="506437"/>
          </a:xfrm>
          <a:prstGeom prst="rect">
            <a:avLst/>
          </a:prstGeom>
          <a:solidFill>
            <a:srgbClr val="FFF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30C413B-7140-464F-AC30-43EDC18C353A}"/>
              </a:ext>
            </a:extLst>
          </p:cNvPr>
          <p:cNvSpPr/>
          <p:nvPr/>
        </p:nvSpPr>
        <p:spPr>
          <a:xfrm>
            <a:off x="370447" y="3130064"/>
            <a:ext cx="1209821" cy="506437"/>
          </a:xfrm>
          <a:prstGeom prst="rect">
            <a:avLst/>
          </a:prstGeom>
          <a:solidFill>
            <a:srgbClr val="FFF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789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5914351-E225-4566-8439-D31FD2603803}"/>
              </a:ext>
            </a:extLst>
          </p:cNvPr>
          <p:cNvSpPr/>
          <p:nvPr/>
        </p:nvSpPr>
        <p:spPr>
          <a:xfrm>
            <a:off x="10480432" y="67396"/>
            <a:ext cx="1516966" cy="6683332"/>
          </a:xfrm>
          <a:prstGeom prst="rect">
            <a:avLst/>
          </a:prstGeom>
          <a:solidFill>
            <a:srgbClr val="FBBBC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حددي نوع تغذية كل الطائر من الطيور التالية من نوع منقاره </a:t>
            </a:r>
          </a:p>
        </p:txBody>
      </p:sp>
      <p:pic>
        <p:nvPicPr>
          <p:cNvPr id="10244" name="Picture 4" descr="ÙØªÙØ¬Ø© Ø¨Ø­Ø« Ø§ÙØµÙØ± Ø¹Ù ÙÙÙØ§Ø± Ø§ÙØ·ÙÙØ±">
            <a:extLst>
              <a:ext uri="{FF2B5EF4-FFF2-40B4-BE49-F238E27FC236}">
                <a16:creationId xmlns:a16="http://schemas.microsoft.com/office/drawing/2014/main" id="{CA78F15D-11CE-4AB0-BE47-0A5138F82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534" y="191746"/>
            <a:ext cx="4783015" cy="544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ØµÙØ±Ø© Ø°Ø§Øª ØµÙØ©">
            <a:extLst>
              <a:ext uri="{FF2B5EF4-FFF2-40B4-BE49-F238E27FC236}">
                <a16:creationId xmlns:a16="http://schemas.microsoft.com/office/drawing/2014/main" id="{B6D527DC-F985-40A4-B692-2301E178B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54" y="191745"/>
            <a:ext cx="4950398" cy="544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8E50A0A-7872-49F5-9550-B88B930E3BAD}"/>
              </a:ext>
            </a:extLst>
          </p:cNvPr>
          <p:cNvSpPr/>
          <p:nvPr/>
        </p:nvSpPr>
        <p:spPr>
          <a:xfrm>
            <a:off x="5514534" y="5809956"/>
            <a:ext cx="4724401" cy="8733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يصطاد الأسماك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CD0A292-CE10-49DA-A7C6-6832D55F9001}"/>
              </a:ext>
            </a:extLst>
          </p:cNvPr>
          <p:cNvSpPr/>
          <p:nvPr/>
        </p:nvSpPr>
        <p:spPr>
          <a:xfrm>
            <a:off x="452052" y="5809956"/>
            <a:ext cx="4724401" cy="8733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التقاط الحبوب والدود </a:t>
            </a:r>
          </a:p>
        </p:txBody>
      </p:sp>
    </p:spTree>
    <p:extLst>
      <p:ext uri="{BB962C8B-B14F-4D97-AF65-F5344CB8AC3E}">
        <p14:creationId xmlns:p14="http://schemas.microsoft.com/office/powerpoint/2010/main" val="274356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5914351-E225-4566-8439-D31FD2603803}"/>
              </a:ext>
            </a:extLst>
          </p:cNvPr>
          <p:cNvSpPr/>
          <p:nvPr/>
        </p:nvSpPr>
        <p:spPr>
          <a:xfrm>
            <a:off x="10480432" y="67396"/>
            <a:ext cx="1516966" cy="6683332"/>
          </a:xfrm>
          <a:prstGeom prst="rect">
            <a:avLst/>
          </a:prstGeom>
          <a:solidFill>
            <a:srgbClr val="FBBBC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حددي نوع تغذية كل الطائر من الطيور التالية من نوع منقاره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8E50A0A-7872-49F5-9550-B88B930E3BAD}"/>
              </a:ext>
            </a:extLst>
          </p:cNvPr>
          <p:cNvSpPr/>
          <p:nvPr/>
        </p:nvSpPr>
        <p:spPr>
          <a:xfrm>
            <a:off x="5514534" y="5809956"/>
            <a:ext cx="4724401" cy="8733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رحيق الازهار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CD0A292-CE10-49DA-A7C6-6832D55F9001}"/>
              </a:ext>
            </a:extLst>
          </p:cNvPr>
          <p:cNvSpPr/>
          <p:nvPr/>
        </p:nvSpPr>
        <p:spPr>
          <a:xfrm>
            <a:off x="452052" y="5809956"/>
            <a:ext cx="4724401" cy="8733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تمزيق لحم الفريسة </a:t>
            </a:r>
          </a:p>
        </p:txBody>
      </p:sp>
      <p:pic>
        <p:nvPicPr>
          <p:cNvPr id="11266" name="Picture 2" descr="ØµÙØ±Ø© Ø°Ø§Øª ØµÙØ©">
            <a:extLst>
              <a:ext uri="{FF2B5EF4-FFF2-40B4-BE49-F238E27FC236}">
                <a16:creationId xmlns:a16="http://schemas.microsoft.com/office/drawing/2014/main" id="{49A4227F-A82C-4517-93AD-A180302FF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949" y="191745"/>
            <a:ext cx="4707986" cy="544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ÙØªÙØ¬Ø© Ø¨Ø­Ø« Ø§ÙØµÙØ± Ø¹Ù ÙÙÙØ§Ø± Ø§ÙØ·ÙÙØ±">
            <a:extLst>
              <a:ext uri="{FF2B5EF4-FFF2-40B4-BE49-F238E27FC236}">
                <a16:creationId xmlns:a16="http://schemas.microsoft.com/office/drawing/2014/main" id="{294DECC3-8020-4F1D-AE21-DD23AEC85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02" y="191744"/>
            <a:ext cx="5094850" cy="544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04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5914351-E225-4566-8439-D31FD2603803}"/>
              </a:ext>
            </a:extLst>
          </p:cNvPr>
          <p:cNvSpPr/>
          <p:nvPr/>
        </p:nvSpPr>
        <p:spPr>
          <a:xfrm>
            <a:off x="10480432" y="67396"/>
            <a:ext cx="1516966" cy="6683332"/>
          </a:xfrm>
          <a:prstGeom prst="rect">
            <a:avLst/>
          </a:prstGeom>
          <a:solidFill>
            <a:srgbClr val="FBBBC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حددي نوع تغذية كل الطائر من الطيور التالية من نوع منقاره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8E50A0A-7872-49F5-9550-B88B930E3BAD}"/>
              </a:ext>
            </a:extLst>
          </p:cNvPr>
          <p:cNvSpPr/>
          <p:nvPr/>
        </p:nvSpPr>
        <p:spPr>
          <a:xfrm>
            <a:off x="5514534" y="5809956"/>
            <a:ext cx="4724401" cy="8733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لصيد الأسماك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CD0A292-CE10-49DA-A7C6-6832D55F9001}"/>
              </a:ext>
            </a:extLst>
          </p:cNvPr>
          <p:cNvSpPr/>
          <p:nvPr/>
        </p:nvSpPr>
        <p:spPr>
          <a:xfrm>
            <a:off x="452052" y="5809956"/>
            <a:ext cx="4724401" cy="8733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كسر الثمار وتناول ما فيها </a:t>
            </a:r>
          </a:p>
        </p:txBody>
      </p:sp>
      <p:pic>
        <p:nvPicPr>
          <p:cNvPr id="12290" name="Picture 2" descr="ØµÙØ±Ø© Ø°Ø§Øª ØµÙØ©">
            <a:extLst>
              <a:ext uri="{FF2B5EF4-FFF2-40B4-BE49-F238E27FC236}">
                <a16:creationId xmlns:a16="http://schemas.microsoft.com/office/drawing/2014/main" id="{3D344900-4AFC-4AB5-966A-916951442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950" y="174669"/>
            <a:ext cx="4707986" cy="544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ÙØªÙØ¬Ø© Ø¨Ø­Ø« Ø§ÙØµÙØ± Ø¹Ù Ø§ÙØ¨Ø¨ØºØ§Ø¡">
            <a:extLst>
              <a:ext uri="{FF2B5EF4-FFF2-40B4-BE49-F238E27FC236}">
                <a16:creationId xmlns:a16="http://schemas.microsoft.com/office/drawing/2014/main" id="{F56B7047-8AA9-4B63-B415-A64B5BFB6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02" y="174669"/>
            <a:ext cx="5215600" cy="544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50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ho Birds Chart">
            <a:extLst>
              <a:ext uri="{FF2B5EF4-FFF2-40B4-BE49-F238E27FC236}">
                <a16:creationId xmlns:a16="http://schemas.microsoft.com/office/drawing/2014/main" id="{7FCCE9D3-9790-410F-96BB-3A5A0879E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6" r="60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DF92D75-423A-4214-8593-36985B1FAC11}"/>
              </a:ext>
            </a:extLst>
          </p:cNvPr>
          <p:cNvSpPr/>
          <p:nvPr/>
        </p:nvSpPr>
        <p:spPr>
          <a:xfrm>
            <a:off x="2642381" y="747347"/>
            <a:ext cx="6907237" cy="14208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800" b="1" dirty="0">
                <a:ln w="28575">
                  <a:solidFill>
                    <a:schemeClr val="tx1"/>
                  </a:solidFill>
                </a:ln>
                <a:solidFill>
                  <a:srgbClr val="EF7D85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cs typeface="Akhbar MT" pitchFamily="2" charset="-78"/>
              </a:rPr>
              <a:t>الفكرة العامة </a:t>
            </a:r>
            <a:r>
              <a:rPr lang="ar-SA" sz="8800" dirty="0">
                <a:ln w="28575">
                  <a:solidFill>
                    <a:schemeClr val="tx1"/>
                  </a:solidFill>
                </a:ln>
                <a:solidFill>
                  <a:srgbClr val="EF7D85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2062A96-DD43-46FB-B68F-3EF6F25DFA1A}"/>
              </a:ext>
            </a:extLst>
          </p:cNvPr>
          <p:cNvSpPr/>
          <p:nvPr/>
        </p:nvSpPr>
        <p:spPr>
          <a:xfrm>
            <a:off x="1477108" y="2254340"/>
            <a:ext cx="9158067" cy="3654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800" b="1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cs typeface="Akhbar MT" pitchFamily="2" charset="-78"/>
              </a:rPr>
              <a:t>للزواحف والطيور تكيفات تساعدها على العيش والتكاثر بنجاح على اليابسة </a:t>
            </a:r>
            <a:endParaRPr lang="ar-SA" sz="6000" dirty="0">
              <a:ln w="28575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0113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ÙØªÙØ¬Ø© Ø¨Ø­Ø« Ø§ÙØµÙØ± Ø¹Ù Ø§ÙØ·ÙÙØ± ØªØ±ÙÙ ÙØ°Ø§Ø±ØªÙØ§">
            <a:extLst>
              <a:ext uri="{FF2B5EF4-FFF2-40B4-BE49-F238E27FC236}">
                <a16:creationId xmlns:a16="http://schemas.microsoft.com/office/drawing/2014/main" id="{383C3745-ABBC-44F4-A7B8-88063E7E7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202809"/>
            <a:ext cx="11683294" cy="635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0D72512-804D-4B1A-924F-9059765219CD}"/>
              </a:ext>
            </a:extLst>
          </p:cNvPr>
          <p:cNvSpPr/>
          <p:nvPr/>
        </p:nvSpPr>
        <p:spPr>
          <a:xfrm>
            <a:off x="9551963" y="492369"/>
            <a:ext cx="2025748" cy="1856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accent2">
                    <a:lumMod val="50000"/>
                  </a:schemeClr>
                </a:solidFill>
              </a:rPr>
              <a:t>وقفه وحكمة </a:t>
            </a:r>
          </a:p>
        </p:txBody>
      </p:sp>
    </p:spTree>
    <p:extLst>
      <p:ext uri="{BB962C8B-B14F-4D97-AF65-F5344CB8AC3E}">
        <p14:creationId xmlns:p14="http://schemas.microsoft.com/office/powerpoint/2010/main" val="20454293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20E542D-D702-4B03-9786-C4E757AC808A}"/>
              </a:ext>
            </a:extLst>
          </p:cNvPr>
          <p:cNvSpPr/>
          <p:nvPr/>
        </p:nvSpPr>
        <p:spPr>
          <a:xfrm>
            <a:off x="4264856" y="201055"/>
            <a:ext cx="7791157" cy="1474174"/>
          </a:xfrm>
          <a:prstGeom prst="rect">
            <a:avLst/>
          </a:prstGeom>
          <a:solidFill>
            <a:srgbClr val="FFFF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من بنك معلوماتكـِ في مادة الاحياء </a:t>
            </a:r>
          </a:p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اكملي الفراغات التالية بكلمات مناسبه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748D55C-FDF7-40FE-9639-C18F42E567DA}"/>
              </a:ext>
            </a:extLst>
          </p:cNvPr>
          <p:cNvSpPr/>
          <p:nvPr/>
        </p:nvSpPr>
        <p:spPr>
          <a:xfrm>
            <a:off x="4248444" y="1954826"/>
            <a:ext cx="7791158" cy="4445974"/>
          </a:xfrm>
          <a:prstGeom prst="rect">
            <a:avLst/>
          </a:prstGeom>
          <a:solidFill>
            <a:srgbClr val="71FFB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4400" dirty="0">
                <a:solidFill>
                  <a:sysClr val="windowText" lastClr="000000"/>
                </a:solidFill>
              </a:rPr>
              <a:t>1ـ يتم تنقية الدم من الفضلات في الطيور بواسطة </a:t>
            </a:r>
            <a:r>
              <a:rPr lang="ar-SA" sz="4400" b="1" dirty="0">
                <a:solidFill>
                  <a:srgbClr val="FF0000"/>
                </a:solidFill>
              </a:rPr>
              <a:t>الكلى </a:t>
            </a:r>
          </a:p>
          <a:p>
            <a:r>
              <a:rPr lang="ar-SA" sz="4400" dirty="0">
                <a:solidFill>
                  <a:sysClr val="windowText" lastClr="000000"/>
                </a:solidFill>
              </a:rPr>
              <a:t>2ـ يتم تحويل الفضلات إلى </a:t>
            </a:r>
            <a:r>
              <a:rPr lang="ar-SA" sz="4400" b="1" dirty="0">
                <a:solidFill>
                  <a:srgbClr val="FF0000"/>
                </a:solidFill>
              </a:rPr>
              <a:t>حمض </a:t>
            </a:r>
            <a:r>
              <a:rPr lang="ar-SA" sz="4400" b="1" dirty="0" err="1">
                <a:solidFill>
                  <a:srgbClr val="FF0000"/>
                </a:solidFill>
              </a:rPr>
              <a:t>البوليك</a:t>
            </a:r>
            <a:r>
              <a:rPr lang="ar-SA" sz="4400" b="1" dirty="0">
                <a:solidFill>
                  <a:srgbClr val="FF0000"/>
                </a:solidFill>
              </a:rPr>
              <a:t> </a:t>
            </a:r>
            <a:r>
              <a:rPr lang="ar-SA" sz="4400" dirty="0">
                <a:solidFill>
                  <a:sysClr val="windowText" lastClr="000000"/>
                </a:solidFill>
              </a:rPr>
              <a:t>كما في الزواحف </a:t>
            </a:r>
          </a:p>
          <a:p>
            <a:r>
              <a:rPr lang="ar-SA" sz="4400" dirty="0">
                <a:solidFill>
                  <a:sysClr val="windowText" lastClr="000000"/>
                </a:solidFill>
              </a:rPr>
              <a:t>3ـ يتم إعادة امتصاص الماء من </a:t>
            </a:r>
            <a:r>
              <a:rPr lang="ar-SA" sz="4400" b="1" dirty="0">
                <a:solidFill>
                  <a:srgbClr val="FF0000"/>
                </a:solidFill>
              </a:rPr>
              <a:t>حمض</a:t>
            </a:r>
            <a:r>
              <a:rPr lang="ar-SA" sz="4400" dirty="0">
                <a:solidFill>
                  <a:sysClr val="windowText" lastClr="000000"/>
                </a:solidFill>
              </a:rPr>
              <a:t> </a:t>
            </a:r>
            <a:r>
              <a:rPr lang="ar-SA" sz="4400" b="1" dirty="0" err="1">
                <a:solidFill>
                  <a:srgbClr val="FF0000"/>
                </a:solidFill>
              </a:rPr>
              <a:t>البوليك</a:t>
            </a:r>
            <a:r>
              <a:rPr lang="ar-SA" sz="4400" dirty="0">
                <a:solidFill>
                  <a:sysClr val="windowText" lastClr="000000"/>
                </a:solidFill>
              </a:rPr>
              <a:t> في </a:t>
            </a:r>
            <a:r>
              <a:rPr lang="ar-SA" sz="4400" b="1" dirty="0">
                <a:solidFill>
                  <a:srgbClr val="FF0000"/>
                </a:solidFill>
              </a:rPr>
              <a:t>المذرق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820635A-694C-402E-9106-6067FBF6075E}"/>
              </a:ext>
            </a:extLst>
          </p:cNvPr>
          <p:cNvSpPr/>
          <p:nvPr/>
        </p:nvSpPr>
        <p:spPr>
          <a:xfrm>
            <a:off x="8679767" y="2799471"/>
            <a:ext cx="1814732" cy="745588"/>
          </a:xfrm>
          <a:prstGeom prst="rect">
            <a:avLst/>
          </a:prstGeom>
          <a:solidFill>
            <a:srgbClr val="71F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FF0000"/>
                </a:solidFill>
              </a:rPr>
              <a:t>..........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6874E1D-D508-4B64-B016-5C2D64C6F963}"/>
              </a:ext>
            </a:extLst>
          </p:cNvPr>
          <p:cNvSpPr/>
          <p:nvPr/>
        </p:nvSpPr>
        <p:spPr>
          <a:xfrm>
            <a:off x="4431323" y="3432225"/>
            <a:ext cx="2703341" cy="745588"/>
          </a:xfrm>
          <a:prstGeom prst="rect">
            <a:avLst/>
          </a:prstGeom>
          <a:solidFill>
            <a:srgbClr val="71F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FF0000"/>
                </a:solidFill>
              </a:rPr>
              <a:t>...................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7F43639-4107-48A0-9254-50974312C8BA}"/>
              </a:ext>
            </a:extLst>
          </p:cNvPr>
          <p:cNvSpPr/>
          <p:nvPr/>
        </p:nvSpPr>
        <p:spPr>
          <a:xfrm>
            <a:off x="4569657" y="4853352"/>
            <a:ext cx="1814732" cy="745588"/>
          </a:xfrm>
          <a:prstGeom prst="rect">
            <a:avLst/>
          </a:prstGeom>
          <a:solidFill>
            <a:srgbClr val="71F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FF0000"/>
                </a:solidFill>
              </a:rPr>
              <a:t>..........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2095356-B91C-446C-8A61-5AA477D489D1}"/>
              </a:ext>
            </a:extLst>
          </p:cNvPr>
          <p:cNvSpPr/>
          <p:nvPr/>
        </p:nvSpPr>
        <p:spPr>
          <a:xfrm>
            <a:off x="10621108" y="5385582"/>
            <a:ext cx="1320018" cy="745588"/>
          </a:xfrm>
          <a:prstGeom prst="rect">
            <a:avLst/>
          </a:prstGeom>
          <a:solidFill>
            <a:srgbClr val="71F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FF0000"/>
                </a:solidFill>
              </a:rPr>
              <a:t>.......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FE4CC66-A9F0-43C9-B0A6-C758B7114240}"/>
              </a:ext>
            </a:extLst>
          </p:cNvPr>
          <p:cNvSpPr/>
          <p:nvPr/>
        </p:nvSpPr>
        <p:spPr>
          <a:xfrm>
            <a:off x="8160434" y="5441854"/>
            <a:ext cx="1814732" cy="745588"/>
          </a:xfrm>
          <a:prstGeom prst="rect">
            <a:avLst/>
          </a:prstGeom>
          <a:solidFill>
            <a:srgbClr val="71F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FF0000"/>
                </a:solidFill>
              </a:rPr>
              <a:t>..........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564B3BB-3681-4126-A915-D9DA1BFB51AC}"/>
              </a:ext>
            </a:extLst>
          </p:cNvPr>
          <p:cNvSpPr/>
          <p:nvPr/>
        </p:nvSpPr>
        <p:spPr>
          <a:xfrm>
            <a:off x="239151" y="201055"/>
            <a:ext cx="3845170" cy="14741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الربط بالخبرات السابقة </a:t>
            </a:r>
          </a:p>
        </p:txBody>
      </p:sp>
      <p:pic>
        <p:nvPicPr>
          <p:cNvPr id="14338" name="Picture 2" descr="ØµÙØ±Ø© Ø°Ø§Øª ØµÙØ©">
            <a:extLst>
              <a:ext uri="{FF2B5EF4-FFF2-40B4-BE49-F238E27FC236}">
                <a16:creationId xmlns:a16="http://schemas.microsoft.com/office/drawing/2014/main" id="{53FF55EB-735C-4220-B6F0-F723CC8D3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2" y="1957168"/>
            <a:ext cx="3845170" cy="444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16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20E542D-D702-4B03-9786-C4E757AC808A}"/>
              </a:ext>
            </a:extLst>
          </p:cNvPr>
          <p:cNvSpPr/>
          <p:nvPr/>
        </p:nvSpPr>
        <p:spPr>
          <a:xfrm>
            <a:off x="4264856" y="201055"/>
            <a:ext cx="7791157" cy="1474174"/>
          </a:xfrm>
          <a:prstGeom prst="rect">
            <a:avLst/>
          </a:prstGeom>
          <a:solidFill>
            <a:srgbClr val="FFFF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فسري </a:t>
            </a:r>
          </a:p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لا تمتلك الطيور مثانه بولية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748D55C-FDF7-40FE-9639-C18F42E567DA}"/>
              </a:ext>
            </a:extLst>
          </p:cNvPr>
          <p:cNvSpPr/>
          <p:nvPr/>
        </p:nvSpPr>
        <p:spPr>
          <a:xfrm>
            <a:off x="4248444" y="1954826"/>
            <a:ext cx="7791158" cy="4445974"/>
          </a:xfrm>
          <a:prstGeom prst="rect">
            <a:avLst/>
          </a:prstGeom>
          <a:solidFill>
            <a:srgbClr val="71FFB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حتى لا تخزن البول فيسبب زيادة وزن الطائر اثناء الطيران </a:t>
            </a:r>
          </a:p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أي انه امر تكيفاً للطيران  </a:t>
            </a:r>
            <a:endParaRPr lang="ar-SA" sz="4400" dirty="0">
              <a:solidFill>
                <a:srgbClr val="FF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564B3BB-3681-4126-A915-D9DA1BFB51AC}"/>
              </a:ext>
            </a:extLst>
          </p:cNvPr>
          <p:cNvSpPr/>
          <p:nvPr/>
        </p:nvSpPr>
        <p:spPr>
          <a:xfrm>
            <a:off x="239151" y="201055"/>
            <a:ext cx="3845170" cy="14741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التحليل </a:t>
            </a:r>
          </a:p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والتفكير المنطقي </a:t>
            </a:r>
          </a:p>
        </p:txBody>
      </p:sp>
      <p:pic>
        <p:nvPicPr>
          <p:cNvPr id="14338" name="Picture 2" descr="ØµÙØ±Ø© Ø°Ø§Øª ØµÙØ©">
            <a:extLst>
              <a:ext uri="{FF2B5EF4-FFF2-40B4-BE49-F238E27FC236}">
                <a16:creationId xmlns:a16="http://schemas.microsoft.com/office/drawing/2014/main" id="{53FF55EB-735C-4220-B6F0-F723CC8D3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2" y="1957168"/>
            <a:ext cx="3845170" cy="444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29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قصاصة فنية, حيوان&#10;&#10;وصف منشأ بثقة عالية">
            <a:extLst>
              <a:ext uri="{FF2B5EF4-FFF2-40B4-BE49-F238E27FC236}">
                <a16:creationId xmlns:a16="http://schemas.microsoft.com/office/drawing/2014/main" id="{CCAE5DD4-0065-4989-B461-6AF44829D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8" y="192467"/>
            <a:ext cx="11785649" cy="666553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DF1C4506-36E9-4431-BCCE-263F9C323B54}"/>
              </a:ext>
            </a:extLst>
          </p:cNvPr>
          <p:cNvSpPr/>
          <p:nvPr/>
        </p:nvSpPr>
        <p:spPr>
          <a:xfrm>
            <a:off x="8918917" y="2155686"/>
            <a:ext cx="2832296" cy="273909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أي عضو من أعضائكِ استخدمته لفهم و حل هذا الغز </a:t>
            </a:r>
          </a:p>
        </p:txBody>
      </p:sp>
    </p:spTree>
    <p:extLst>
      <p:ext uri="{BB962C8B-B14F-4D97-AF65-F5344CB8AC3E}">
        <p14:creationId xmlns:p14="http://schemas.microsoft.com/office/powerpoint/2010/main" val="211847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ÙØªÙØ¬Ø© Ø¨Ø­Ø« Ø§ÙØµÙØ± Ø¹Ù âªA bird thinksâ¬â">
            <a:extLst>
              <a:ext uri="{FF2B5EF4-FFF2-40B4-BE49-F238E27FC236}">
                <a16:creationId xmlns:a16="http://schemas.microsoft.com/office/drawing/2014/main" id="{2B8E24D4-9F68-4C4A-B205-B50B6F717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26" y="402962"/>
            <a:ext cx="10879016" cy="605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CB199EF2-E35D-4C80-8695-EC2FF8FA4EA6}"/>
              </a:ext>
            </a:extLst>
          </p:cNvPr>
          <p:cNvSpPr/>
          <p:nvPr/>
        </p:nvSpPr>
        <p:spPr>
          <a:xfrm>
            <a:off x="9022078" y="2059453"/>
            <a:ext cx="2832296" cy="27390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هل تمتلك الطيور القدرة على التفكير المنطقي </a:t>
            </a:r>
          </a:p>
        </p:txBody>
      </p:sp>
    </p:spTree>
    <p:extLst>
      <p:ext uri="{BB962C8B-B14F-4D97-AF65-F5344CB8AC3E}">
        <p14:creationId xmlns:p14="http://schemas.microsoft.com/office/powerpoint/2010/main" val="10670176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7897555-9EBE-4179-A557-3E6BF129A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53" y="229038"/>
            <a:ext cx="5106814" cy="6424979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31C24A6-843F-422A-8F49-A4DD309C2311}"/>
              </a:ext>
            </a:extLst>
          </p:cNvPr>
          <p:cNvSpPr/>
          <p:nvPr/>
        </p:nvSpPr>
        <p:spPr>
          <a:xfrm>
            <a:off x="5229467" y="355799"/>
            <a:ext cx="6826546" cy="3073202"/>
          </a:xfrm>
          <a:prstGeom prst="rect">
            <a:avLst/>
          </a:prstGeom>
          <a:solidFill>
            <a:srgbClr val="73F9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لاحظ العلماء أن ادمغة الطيور كبيرة مقارنة بحجم الطائر</a:t>
            </a:r>
          </a:p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وان حجم المخيخ والمخ ومساحة القشرة المخية كبيرا نسبيا 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DD119ED-9CD6-4204-971E-39D8AAF8964D}"/>
              </a:ext>
            </a:extLst>
          </p:cNvPr>
          <p:cNvSpPr/>
          <p:nvPr/>
        </p:nvSpPr>
        <p:spPr>
          <a:xfrm>
            <a:off x="5242801" y="3781282"/>
            <a:ext cx="6826546" cy="221858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لتفسير سبب هذا علينا أولا أن نتعرف على وظيفة كل جزء من ادمغة الطيور </a:t>
            </a:r>
          </a:p>
        </p:txBody>
      </p:sp>
    </p:spTree>
    <p:extLst>
      <p:ext uri="{BB962C8B-B14F-4D97-AF65-F5344CB8AC3E}">
        <p14:creationId xmlns:p14="http://schemas.microsoft.com/office/powerpoint/2010/main" val="32978073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A111883C-21CD-45BE-A2FB-A73456F39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364" y="2727671"/>
            <a:ext cx="9566030" cy="413033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31C24A6-843F-422A-8F49-A4DD309C2311}"/>
              </a:ext>
            </a:extLst>
          </p:cNvPr>
          <p:cNvSpPr/>
          <p:nvPr/>
        </p:nvSpPr>
        <p:spPr>
          <a:xfrm>
            <a:off x="393893" y="56271"/>
            <a:ext cx="11549576" cy="1259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ysClr val="windowText" lastClr="000000"/>
                </a:solidFill>
              </a:rPr>
              <a:t>بالتعاون مع زميلاتكـِ في المجموعة استنتجي وظائف ـثلاث على الأقل ـ من وظيفة أجزاء الدماغ عند الطيور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ACAA7F6-38C5-4793-A95D-2B0670521D70}"/>
              </a:ext>
            </a:extLst>
          </p:cNvPr>
          <p:cNvSpPr/>
          <p:nvPr/>
        </p:nvSpPr>
        <p:spPr>
          <a:xfrm>
            <a:off x="8315333" y="1451209"/>
            <a:ext cx="3600000" cy="126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يتحكم في الاكل والطيران والتغريد والسلوك الغريزي 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DD119ED-9CD6-4204-971E-39D8AAF8964D}"/>
              </a:ext>
            </a:extLst>
          </p:cNvPr>
          <p:cNvSpPr/>
          <p:nvPr/>
        </p:nvSpPr>
        <p:spPr>
          <a:xfrm>
            <a:off x="412655" y="1467670"/>
            <a:ext cx="3600000" cy="126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تناسق الحركة والاتزان اثناء الطيران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3C256DB-A972-42D2-B785-F2C2F446E0BA}"/>
              </a:ext>
            </a:extLst>
          </p:cNvPr>
          <p:cNvSpPr/>
          <p:nvPr/>
        </p:nvSpPr>
        <p:spPr>
          <a:xfrm>
            <a:off x="393893" y="5090542"/>
            <a:ext cx="3600000" cy="126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الوظائف الايقاعية منها التنفس ودقات القلب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186D048-B4CD-4201-94FD-9A7F8B4D5C72}"/>
              </a:ext>
            </a:extLst>
          </p:cNvPr>
          <p:cNvSpPr/>
          <p:nvPr/>
        </p:nvSpPr>
        <p:spPr>
          <a:xfrm>
            <a:off x="8315333" y="5141363"/>
            <a:ext cx="3600000" cy="126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تنسيق المعلومات البصرية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723306C-46C2-444E-92FE-457C82678840}"/>
              </a:ext>
            </a:extLst>
          </p:cNvPr>
          <p:cNvSpPr/>
          <p:nvPr/>
        </p:nvSpPr>
        <p:spPr>
          <a:xfrm>
            <a:off x="4312409" y="1453147"/>
            <a:ext cx="3600000" cy="126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المسؤولة عن الذكاء في الطيور 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B95451D-6715-4BF8-980F-11B417AD47AF}"/>
              </a:ext>
            </a:extLst>
          </p:cNvPr>
          <p:cNvSpPr/>
          <p:nvPr/>
        </p:nvSpPr>
        <p:spPr>
          <a:xfrm>
            <a:off x="8315333" y="1448815"/>
            <a:ext cx="3600000" cy="126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............................................................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DAC3C5ED-16E4-4F5D-AEAE-082363FA0A63}"/>
              </a:ext>
            </a:extLst>
          </p:cNvPr>
          <p:cNvSpPr/>
          <p:nvPr/>
        </p:nvSpPr>
        <p:spPr>
          <a:xfrm>
            <a:off x="4310068" y="1448815"/>
            <a:ext cx="3600000" cy="126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............................................................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9872B25-AADF-4347-A447-55F8CEAA1F49}"/>
              </a:ext>
            </a:extLst>
          </p:cNvPr>
          <p:cNvSpPr/>
          <p:nvPr/>
        </p:nvSpPr>
        <p:spPr>
          <a:xfrm>
            <a:off x="422029" y="1458243"/>
            <a:ext cx="3600000" cy="126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............................................................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19C9A1E-DB58-46DB-AC8A-D97B5552B01A}"/>
              </a:ext>
            </a:extLst>
          </p:cNvPr>
          <p:cNvSpPr/>
          <p:nvPr/>
        </p:nvSpPr>
        <p:spPr>
          <a:xfrm>
            <a:off x="393893" y="5090541"/>
            <a:ext cx="3600000" cy="126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............................................................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99FB4170-7AB1-4F0E-A642-6516A981E6C5}"/>
              </a:ext>
            </a:extLst>
          </p:cNvPr>
          <p:cNvSpPr/>
          <p:nvPr/>
        </p:nvSpPr>
        <p:spPr>
          <a:xfrm>
            <a:off x="8315333" y="5144136"/>
            <a:ext cx="3600000" cy="126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............................................................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60813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7897555-9EBE-4179-A557-3E6BF129A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52" y="229038"/>
            <a:ext cx="6207809" cy="6424979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31C24A6-843F-422A-8F49-A4DD309C2311}"/>
              </a:ext>
            </a:extLst>
          </p:cNvPr>
          <p:cNvSpPr/>
          <p:nvPr/>
        </p:nvSpPr>
        <p:spPr>
          <a:xfrm>
            <a:off x="6766559" y="201055"/>
            <a:ext cx="5289453" cy="1726219"/>
          </a:xfrm>
          <a:prstGeom prst="rect">
            <a:avLst/>
          </a:prstGeom>
          <a:solidFill>
            <a:srgbClr val="FFFF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فسري</a:t>
            </a:r>
          </a:p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حجم المخيخ في الطيور كبير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DD119ED-9CD6-4204-971E-39D8AAF8964D}"/>
              </a:ext>
            </a:extLst>
          </p:cNvPr>
          <p:cNvSpPr/>
          <p:nvPr/>
        </p:nvSpPr>
        <p:spPr>
          <a:xfrm>
            <a:off x="6779893" y="2100192"/>
            <a:ext cx="5289453" cy="43850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ysClr val="windowText" lastClr="000000"/>
                </a:solidFill>
              </a:rPr>
              <a:t>المخيخ كبير لان الطيور تحتاج إلى تناسق الحركة والاتزان في اثناء الطيران </a:t>
            </a:r>
          </a:p>
        </p:txBody>
      </p:sp>
    </p:spTree>
    <p:extLst>
      <p:ext uri="{BB962C8B-B14F-4D97-AF65-F5344CB8AC3E}">
        <p14:creationId xmlns:p14="http://schemas.microsoft.com/office/powerpoint/2010/main" val="22216670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8964D1A-C09F-4C61-9500-BC0D69DC083E}"/>
              </a:ext>
            </a:extLst>
          </p:cNvPr>
          <p:cNvSpPr/>
          <p:nvPr/>
        </p:nvSpPr>
        <p:spPr>
          <a:xfrm>
            <a:off x="365761" y="56272"/>
            <a:ext cx="11577708" cy="1519310"/>
          </a:xfrm>
          <a:prstGeom prst="rect">
            <a:avLst/>
          </a:prstGeom>
          <a:solidFill>
            <a:srgbClr val="71FFB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ysClr val="windowText" lastClr="000000"/>
                </a:solidFill>
              </a:rPr>
              <a:t>ضرب الانسان المثل بدقة حواس الطيور فيقول مثل بصره حاد كالصقر  أو سمعه حاد كالبومة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C37018EC-4651-4743-B440-268E05B6579F}"/>
              </a:ext>
            </a:extLst>
          </p:cNvPr>
          <p:cNvSpPr/>
          <p:nvPr/>
        </p:nvSpPr>
        <p:spPr>
          <a:xfrm>
            <a:off x="6231988" y="1721384"/>
            <a:ext cx="5711481" cy="191086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ysClr val="windowText" lastClr="000000"/>
                </a:solidFill>
              </a:rPr>
              <a:t>حيث يمكن للبومة ان تسمع ادنى صوت لفار في الليل وتمسك به من تتبع صوته فقط </a:t>
            </a:r>
          </a:p>
        </p:txBody>
      </p:sp>
      <p:pic>
        <p:nvPicPr>
          <p:cNvPr id="1026" name="Picture 2" descr="ØµÙØ±Ø© Ø°Ø§Øª ØµÙØ©">
            <a:extLst>
              <a:ext uri="{FF2B5EF4-FFF2-40B4-BE49-F238E27FC236}">
                <a16:creationId xmlns:a16="http://schemas.microsoft.com/office/drawing/2014/main" id="{A24136DE-B0F4-4484-83A5-177EE61E1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988" y="3778047"/>
            <a:ext cx="5711481" cy="299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56A1F6E-1633-4150-914B-087721B215EE}"/>
              </a:ext>
            </a:extLst>
          </p:cNvPr>
          <p:cNvSpPr/>
          <p:nvPr/>
        </p:nvSpPr>
        <p:spPr>
          <a:xfrm>
            <a:off x="365761" y="1721384"/>
            <a:ext cx="5315242" cy="1910861"/>
          </a:xfrm>
          <a:prstGeom prst="rect">
            <a:avLst/>
          </a:prstGeom>
          <a:solidFill>
            <a:srgbClr val="FBBBC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ysClr val="windowText" lastClr="000000"/>
                </a:solidFill>
              </a:rPr>
              <a:t>ويمكن للصقر ان يرى فريسته ويحدد موقعها من علو كبير </a:t>
            </a:r>
          </a:p>
        </p:txBody>
      </p:sp>
      <p:pic>
        <p:nvPicPr>
          <p:cNvPr id="1028" name="Picture 4" descr="ÙØªÙØ¬Ø© Ø¨Ø­Ø« Ø§ÙØµÙØ± Ø¹Ù âªA hawk hunt gifâ¬â">
            <a:extLst>
              <a:ext uri="{FF2B5EF4-FFF2-40B4-BE49-F238E27FC236}">
                <a16:creationId xmlns:a16="http://schemas.microsoft.com/office/drawing/2014/main" id="{83A740F9-F99C-4AAD-A92B-809A5C1D1D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1" y="3778046"/>
            <a:ext cx="5315242" cy="299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3955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3E8623A-1573-4B77-ABDA-7091ACA9763B}"/>
              </a:ext>
            </a:extLst>
          </p:cNvPr>
          <p:cNvSpPr/>
          <p:nvPr/>
        </p:nvSpPr>
        <p:spPr>
          <a:xfrm>
            <a:off x="5233182" y="98468"/>
            <a:ext cx="6792351" cy="1322366"/>
          </a:xfrm>
          <a:prstGeom prst="rect">
            <a:avLst/>
          </a:prstGeom>
          <a:solidFill>
            <a:srgbClr val="71FFB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قارني بين العيون في الطيور المفترسة والطيور المُفترسة </a:t>
            </a: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4C97820C-2D4D-43BA-853F-7C1F7FECC6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775213"/>
              </p:ext>
            </p:extLst>
          </p:nvPr>
        </p:nvGraphicFramePr>
        <p:xfrm>
          <a:off x="301211" y="1549656"/>
          <a:ext cx="11772000" cy="51816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2295347602"/>
                    </a:ext>
                  </a:extLst>
                </a:gridCol>
                <a:gridCol w="2736000">
                  <a:extLst>
                    <a:ext uri="{9D8B030D-6E8A-4147-A177-3AD203B41FA5}">
                      <a16:colId xmlns:a16="http://schemas.microsoft.com/office/drawing/2014/main" val="4009957232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45285839"/>
                    </a:ext>
                  </a:extLst>
                </a:gridCol>
                <a:gridCol w="2736000">
                  <a:extLst>
                    <a:ext uri="{9D8B030D-6E8A-4147-A177-3AD203B41FA5}">
                      <a16:colId xmlns:a16="http://schemas.microsoft.com/office/drawing/2014/main" val="3696193474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998219232"/>
                    </a:ext>
                  </a:extLst>
                </a:gridCol>
              </a:tblGrid>
              <a:tr h="370840">
                <a:tc rowSpan="4">
                  <a:txBody>
                    <a:bodyPr/>
                    <a:lstStyle/>
                    <a:p>
                      <a:pPr algn="ctr"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الطيور المفترسة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وجه الاختلاف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الطيور المُفترسة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D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338644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تقع العيون في مقدمة الرأس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موقع العين في الرأس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FFB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تقع العيون على جانبي الرأس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697417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يمكنها من تمييز مسافة الهدف لان كلتا العينين تركزان على الهدف نفسه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السبب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يمكنها من الرؤية بزاوية 360 تقريبا بحيث ترى كل عين منطقة مختلفة يمكنها من اكتشاف المفترسات القريبة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438973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البومة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مثال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الحمام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372769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7E1C310A-F2A8-4E50-A7C0-F090F04AC441}"/>
              </a:ext>
            </a:extLst>
          </p:cNvPr>
          <p:cNvSpPr/>
          <p:nvPr/>
        </p:nvSpPr>
        <p:spPr>
          <a:xfrm>
            <a:off x="7455876" y="2124218"/>
            <a:ext cx="2304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082D0BE-CC84-475C-8E44-C62FFAA3780B}"/>
              </a:ext>
            </a:extLst>
          </p:cNvPr>
          <p:cNvSpPr/>
          <p:nvPr/>
        </p:nvSpPr>
        <p:spPr>
          <a:xfrm>
            <a:off x="2710828" y="2124218"/>
            <a:ext cx="2304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7358905-AECF-4164-8827-138C29079390}"/>
              </a:ext>
            </a:extLst>
          </p:cNvPr>
          <p:cNvSpPr/>
          <p:nvPr/>
        </p:nvSpPr>
        <p:spPr>
          <a:xfrm>
            <a:off x="7273938" y="3249934"/>
            <a:ext cx="2549374" cy="2785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5D9CEE8-468A-4FBA-BD96-9DB14D26AB01}"/>
              </a:ext>
            </a:extLst>
          </p:cNvPr>
          <p:cNvSpPr/>
          <p:nvPr/>
        </p:nvSpPr>
        <p:spPr>
          <a:xfrm>
            <a:off x="2560321" y="3183720"/>
            <a:ext cx="2549374" cy="2851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ر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9A4E694-27C7-4754-B4EB-A2D04D097E2A}"/>
              </a:ext>
            </a:extLst>
          </p:cNvPr>
          <p:cNvSpPr/>
          <p:nvPr/>
        </p:nvSpPr>
        <p:spPr>
          <a:xfrm>
            <a:off x="7519312" y="6197582"/>
            <a:ext cx="2304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87EE54D-420A-4E02-AB37-602DBEDB7606}"/>
              </a:ext>
            </a:extLst>
          </p:cNvPr>
          <p:cNvSpPr/>
          <p:nvPr/>
        </p:nvSpPr>
        <p:spPr>
          <a:xfrm>
            <a:off x="2683008" y="6189180"/>
            <a:ext cx="2304000" cy="443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B5B4E92-4223-4A14-9D92-19E5116D1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11" y="98469"/>
            <a:ext cx="4808484" cy="132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6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ho Birds Chart">
            <a:extLst>
              <a:ext uri="{FF2B5EF4-FFF2-40B4-BE49-F238E27FC236}">
                <a16:creationId xmlns:a16="http://schemas.microsoft.com/office/drawing/2014/main" id="{7FCCE9D3-9790-410F-96BB-3A5A0879E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6" r="60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DF92D75-423A-4214-8593-36985B1FAC11}"/>
              </a:ext>
            </a:extLst>
          </p:cNvPr>
          <p:cNvSpPr/>
          <p:nvPr/>
        </p:nvSpPr>
        <p:spPr>
          <a:xfrm>
            <a:off x="2642381" y="747347"/>
            <a:ext cx="6907237" cy="14208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800" b="1" dirty="0">
                <a:ln w="28575">
                  <a:solidFill>
                    <a:schemeClr val="tx1"/>
                  </a:solidFill>
                </a:ln>
                <a:solidFill>
                  <a:srgbClr val="EF7D85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cs typeface="Akhbar MT" pitchFamily="2" charset="-78"/>
              </a:rPr>
              <a:t>الفكرة الرئيسة </a:t>
            </a:r>
            <a:r>
              <a:rPr lang="ar-SA" sz="8800" dirty="0">
                <a:ln w="28575">
                  <a:solidFill>
                    <a:schemeClr val="tx1"/>
                  </a:solidFill>
                </a:ln>
                <a:solidFill>
                  <a:srgbClr val="EF7D85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2062A96-DD43-46FB-B68F-3EF6F25DFA1A}"/>
              </a:ext>
            </a:extLst>
          </p:cNvPr>
          <p:cNvSpPr/>
          <p:nvPr/>
        </p:nvSpPr>
        <p:spPr>
          <a:xfrm>
            <a:off x="1256713" y="2168183"/>
            <a:ext cx="9678572" cy="3654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cs typeface="Akhbar MT" pitchFamily="2" charset="-78"/>
              </a:rPr>
              <a:t>وهب الخالق جل وعلا للطيور ريشا واجنحة وعظاما خفيفة الوزن وتكيفات أخرى تسمح لها بالطيران </a:t>
            </a:r>
            <a:endParaRPr lang="ar-SA" sz="5400" dirty="0">
              <a:ln w="28575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71680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ÙØªÙØ¬Ø© Ø¨Ø­Ø« Ø§ÙØµÙØ± Ø¹Ù âªBirds care for their youngâ¬â">
            <a:extLst>
              <a:ext uri="{FF2B5EF4-FFF2-40B4-BE49-F238E27FC236}">
                <a16:creationId xmlns:a16="http://schemas.microsoft.com/office/drawing/2014/main" id="{3AE5A513-2652-449F-A2A9-A3467375F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" y="3754092"/>
            <a:ext cx="3832765" cy="279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ÙØªÙØ¬Ø© Ø¨Ø­Ø« Ø§ÙØµÙØ± Ø¹Ù âªDetermine the area of influence of the birdsâ¬â">
            <a:extLst>
              <a:ext uri="{FF2B5EF4-FFF2-40B4-BE49-F238E27FC236}">
                <a16:creationId xmlns:a16="http://schemas.microsoft.com/office/drawing/2014/main" id="{7133486B-3D01-49E5-8D93-3CF18FFF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433" y="1008916"/>
            <a:ext cx="3807945" cy="261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E9D4F3B7-8268-4A91-AE5D-2750DF37989C}"/>
              </a:ext>
            </a:extLst>
          </p:cNvPr>
          <p:cNvSpPr/>
          <p:nvPr/>
        </p:nvSpPr>
        <p:spPr>
          <a:xfrm>
            <a:off x="393893" y="56272"/>
            <a:ext cx="11549576" cy="8018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ysClr val="windowText" lastClr="000000"/>
                </a:solidFill>
              </a:rPr>
              <a:t>النشاطات التكاثرية في الطيور معقدة جدا فهي تشمل أمور كثيره جدا 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BA2538C-6D1F-4076-BF13-CC6AAD6B5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3200" y="1060132"/>
            <a:ext cx="3810000" cy="2543175"/>
          </a:xfrm>
          <a:prstGeom prst="rect">
            <a:avLst/>
          </a:prstGeom>
        </p:spPr>
      </p:pic>
      <p:pic>
        <p:nvPicPr>
          <p:cNvPr id="1032" name="Picture 8" descr="ÙØªÙØ¬Ø© Ø¨Ø­Ø« Ø§ÙØµÙØ± Ø¹Ù âªBehavior of flirtation of birdsâ¬â">
            <a:extLst>
              <a:ext uri="{FF2B5EF4-FFF2-40B4-BE49-F238E27FC236}">
                <a16:creationId xmlns:a16="http://schemas.microsoft.com/office/drawing/2014/main" id="{513D2C14-E16A-4AE3-AC07-A28FC8483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" y="981555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ÙØªÙØ¬Ø© Ø¨Ø­Ø« Ø§ÙØµÙØ± Ø¹Ù âªConstruction of nestsâ¬â">
            <a:extLst>
              <a:ext uri="{FF2B5EF4-FFF2-40B4-BE49-F238E27FC236}">
                <a16:creationId xmlns:a16="http://schemas.microsoft.com/office/drawing/2014/main" id="{FA97EBD4-D8AD-444B-ADF5-19D827032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131" y="3754092"/>
            <a:ext cx="3810001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ÙØªÙØ¬Ø© Ø¨Ø­Ø« Ø§ÙØµÙØ± Ø¹Ù âªLay eggsâ¬â">
            <a:extLst>
              <a:ext uri="{FF2B5EF4-FFF2-40B4-BE49-F238E27FC236}">
                <a16:creationId xmlns:a16="http://schemas.microsoft.com/office/drawing/2014/main" id="{E98FF6A9-D601-4194-8E0C-449D96BCC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295" y="3754092"/>
            <a:ext cx="3810002" cy="2856951"/>
          </a:xfrm>
          <a:prstGeom prst="rect">
            <a:avLst/>
          </a:prstGeom>
          <a:solidFill>
            <a:srgbClr val="FFFF97"/>
          </a:solidFill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C7295DC7-04F5-49B9-804A-2541AA901733}"/>
              </a:ext>
            </a:extLst>
          </p:cNvPr>
          <p:cNvSpPr/>
          <p:nvPr/>
        </p:nvSpPr>
        <p:spPr>
          <a:xfrm>
            <a:off x="8169132" y="2970264"/>
            <a:ext cx="3810000" cy="627552"/>
          </a:xfrm>
          <a:prstGeom prst="rect">
            <a:avLst/>
          </a:prstGeom>
          <a:solidFill>
            <a:srgbClr val="FFFF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ysClr val="windowText" lastClr="000000"/>
                </a:solidFill>
              </a:rPr>
              <a:t>تحديد منطقة النفوذ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52845E2-2225-42F2-8518-C684936D19BB}"/>
              </a:ext>
            </a:extLst>
          </p:cNvPr>
          <p:cNvSpPr/>
          <p:nvPr/>
        </p:nvSpPr>
        <p:spPr>
          <a:xfrm>
            <a:off x="8133469" y="5987849"/>
            <a:ext cx="3810000" cy="627552"/>
          </a:xfrm>
          <a:prstGeom prst="rect">
            <a:avLst/>
          </a:prstGeom>
          <a:solidFill>
            <a:srgbClr val="FFFF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ysClr val="windowText" lastClr="000000"/>
                </a:solidFill>
              </a:rPr>
              <a:t>بناء الاعشاش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D75B645-30C9-4D2F-AF7A-03C908784C0E}"/>
              </a:ext>
            </a:extLst>
          </p:cNvPr>
          <p:cNvSpPr/>
          <p:nvPr/>
        </p:nvSpPr>
        <p:spPr>
          <a:xfrm>
            <a:off x="4075433" y="2998399"/>
            <a:ext cx="3810000" cy="627552"/>
          </a:xfrm>
          <a:prstGeom prst="rect">
            <a:avLst/>
          </a:prstGeom>
          <a:solidFill>
            <a:srgbClr val="FFFF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ysClr val="windowText" lastClr="000000"/>
                </a:solidFill>
              </a:rPr>
              <a:t>المغازلة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69439DC-8E03-4D28-B321-986E95A69943}"/>
              </a:ext>
            </a:extLst>
          </p:cNvPr>
          <p:cNvSpPr/>
          <p:nvPr/>
        </p:nvSpPr>
        <p:spPr>
          <a:xfrm>
            <a:off x="4019158" y="5969060"/>
            <a:ext cx="3810000" cy="627552"/>
          </a:xfrm>
          <a:prstGeom prst="rect">
            <a:avLst/>
          </a:prstGeom>
          <a:solidFill>
            <a:srgbClr val="FFFF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ysClr val="windowText" lastClr="000000"/>
                </a:solidFill>
              </a:rPr>
              <a:t>وضع البيض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8D6B993-E9B6-4800-8335-9351AA586370}"/>
              </a:ext>
            </a:extLst>
          </p:cNvPr>
          <p:cNvSpPr/>
          <p:nvPr/>
        </p:nvSpPr>
        <p:spPr>
          <a:xfrm>
            <a:off x="46210" y="2998399"/>
            <a:ext cx="3810000" cy="627552"/>
          </a:xfrm>
          <a:prstGeom prst="rect">
            <a:avLst/>
          </a:prstGeom>
          <a:solidFill>
            <a:srgbClr val="FFFF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ysClr val="windowText" lastClr="000000"/>
                </a:solidFill>
              </a:rPr>
              <a:t>اختيار شريك التزاوج 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F5FD1C43-7093-4546-9A63-94ADEC66ECDA}"/>
              </a:ext>
            </a:extLst>
          </p:cNvPr>
          <p:cNvSpPr/>
          <p:nvPr/>
        </p:nvSpPr>
        <p:spPr>
          <a:xfrm>
            <a:off x="66141" y="5920968"/>
            <a:ext cx="3810000" cy="627552"/>
          </a:xfrm>
          <a:prstGeom prst="rect">
            <a:avLst/>
          </a:prstGeom>
          <a:solidFill>
            <a:srgbClr val="FFFF9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ysClr val="windowText" lastClr="000000"/>
                </a:solidFill>
              </a:rPr>
              <a:t>العناية بالصغار </a:t>
            </a:r>
          </a:p>
        </p:txBody>
      </p:sp>
    </p:spTree>
    <p:extLst>
      <p:ext uri="{BB962C8B-B14F-4D97-AF65-F5344CB8AC3E}">
        <p14:creationId xmlns:p14="http://schemas.microsoft.com/office/powerpoint/2010/main" val="363548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ain 369709 original">
            <a:extLst>
              <a:ext uri="{FF2B5EF4-FFF2-40B4-BE49-F238E27FC236}">
                <a16:creationId xmlns:a16="http://schemas.microsoft.com/office/drawing/2014/main" id="{E7DD23A7-B98B-4BEE-B1F2-B293D3FBB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7C23C2D-94B4-487A-9A70-A49EBBC6EC10}"/>
              </a:ext>
            </a:extLst>
          </p:cNvPr>
          <p:cNvSpPr/>
          <p:nvPr/>
        </p:nvSpPr>
        <p:spPr>
          <a:xfrm>
            <a:off x="1911409" y="1310114"/>
            <a:ext cx="5854285" cy="3785652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طالبتي العزيزة باستخدام استراتيجية التصفح اطلعي على </a:t>
            </a:r>
            <a:r>
              <a:rPr lang="ar-SA" sz="40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عناصر </a:t>
            </a:r>
            <a:r>
              <a:rPr lang="ar-SA" sz="400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الدرس  في كتابكـِ المقرر وحددي العناصر التي سبق أن تعلمتها(ماذا أعرف) والعناصر التي لم تتعلمين عنها (ماذا أود أن أتعلم)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65B0419-76F4-4315-8BD5-211743AC8D9F}"/>
              </a:ext>
            </a:extLst>
          </p:cNvPr>
          <p:cNvSpPr/>
          <p:nvPr/>
        </p:nvSpPr>
        <p:spPr>
          <a:xfrm>
            <a:off x="7990449" y="1546921"/>
            <a:ext cx="3697457" cy="1015663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جدول التعلم </a:t>
            </a:r>
          </a:p>
        </p:txBody>
      </p:sp>
    </p:spTree>
    <p:extLst>
      <p:ext uri="{BB962C8B-B14F-4D97-AF65-F5344CB8AC3E}">
        <p14:creationId xmlns:p14="http://schemas.microsoft.com/office/powerpoint/2010/main" val="1681766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FCA2C306-9732-48C2-B529-0B35AD7FE184}"/>
              </a:ext>
            </a:extLst>
          </p:cNvPr>
          <p:cNvSpPr/>
          <p:nvPr/>
        </p:nvSpPr>
        <p:spPr>
          <a:xfrm>
            <a:off x="637157" y="1155314"/>
            <a:ext cx="7479901" cy="50626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**</a:t>
            </a:r>
            <a:r>
              <a:rPr lang="ar-SA" sz="66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تلخص </a:t>
            </a:r>
            <a:r>
              <a:rPr lang="ar-SA" sz="6600" b="1" dirty="0">
                <a:ln w="28575"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خصائص الطيور</a:t>
            </a:r>
          </a:p>
          <a:p>
            <a:pPr algn="ctr"/>
            <a:r>
              <a:rPr lang="ar-SA" sz="66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**</a:t>
            </a:r>
            <a:r>
              <a:rPr lang="ar-SA" sz="66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تربط </a:t>
            </a:r>
            <a:r>
              <a:rPr lang="ar-SA" sz="6600" b="1" dirty="0">
                <a:ln w="28575"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بين تكيفات الطيور وقدرتها على الطيران </a:t>
            </a:r>
          </a:p>
          <a:p>
            <a:pPr algn="ctr"/>
            <a:r>
              <a:rPr lang="ar-SA" sz="66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**</a:t>
            </a:r>
            <a:r>
              <a:rPr lang="ar-SA" sz="66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تصف </a:t>
            </a:r>
            <a:r>
              <a:rPr lang="ar-SA" sz="6600" b="1" dirty="0">
                <a:ln w="28575"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الرتب المختلفة للطيور  </a:t>
            </a:r>
          </a:p>
        </p:txBody>
      </p:sp>
      <p:pic>
        <p:nvPicPr>
          <p:cNvPr id="4100" name="Picture 4" descr="Plaquinha">
            <a:extLst>
              <a:ext uri="{FF2B5EF4-FFF2-40B4-BE49-F238E27FC236}">
                <a16:creationId xmlns:a16="http://schemas.microsoft.com/office/drawing/2014/main" id="{36240AD9-290A-4CE8-BC36-04490D449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402" y="0"/>
            <a:ext cx="39245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6C05FAEC-A64F-49A1-8738-871C6F93EC34}"/>
              </a:ext>
            </a:extLst>
          </p:cNvPr>
          <p:cNvSpPr/>
          <p:nvPr/>
        </p:nvSpPr>
        <p:spPr>
          <a:xfrm>
            <a:off x="8773694" y="1911453"/>
            <a:ext cx="3197911" cy="14208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96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cs typeface="Akhbar MT" pitchFamily="2" charset="-78"/>
              </a:rPr>
              <a:t>الأهداف </a:t>
            </a:r>
            <a:endParaRPr lang="ar-SA" sz="66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2411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3C8E917-ABA5-4F9D-AD19-0CC635284785}"/>
              </a:ext>
            </a:extLst>
          </p:cNvPr>
          <p:cNvSpPr/>
          <p:nvPr/>
        </p:nvSpPr>
        <p:spPr>
          <a:xfrm>
            <a:off x="3465789" y="1847560"/>
            <a:ext cx="505454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</a:rPr>
              <a:t>تعيش الطيور في الصحراء والغابات والجبال والبراري وتطير فوق كل البحار </a:t>
            </a:r>
          </a:p>
        </p:txBody>
      </p:sp>
      <p:pic>
        <p:nvPicPr>
          <p:cNvPr id="6146" name="Picture 2" descr="ØµÙØ±Ø© Ø°Ø§Øª ØµÙØ©">
            <a:extLst>
              <a:ext uri="{FF2B5EF4-FFF2-40B4-BE49-F238E27FC236}">
                <a16:creationId xmlns:a16="http://schemas.microsoft.com/office/drawing/2014/main" id="{05F6E3F9-B701-4575-AB43-3F256F7EDF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7" t="28237"/>
          <a:stretch/>
        </p:blipFill>
        <p:spPr bwMode="auto">
          <a:xfrm>
            <a:off x="8693834" y="14068"/>
            <a:ext cx="3498165" cy="684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ØµÙØ±Ø© Ø°Ø§Øª ØµÙØ©">
            <a:extLst>
              <a:ext uri="{FF2B5EF4-FFF2-40B4-BE49-F238E27FC236}">
                <a16:creationId xmlns:a16="http://schemas.microsoft.com/office/drawing/2014/main" id="{01B36DBB-3066-46A7-B07A-C91DF4D65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32"/>
          <a:stretch/>
        </p:blipFill>
        <p:spPr bwMode="auto">
          <a:xfrm>
            <a:off x="-2" y="0"/>
            <a:ext cx="33673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ØµÙØ±Ø© Ø°Ø§Øª ØµÙØ©">
            <a:extLst>
              <a:ext uri="{FF2B5EF4-FFF2-40B4-BE49-F238E27FC236}">
                <a16:creationId xmlns:a16="http://schemas.microsoft.com/office/drawing/2014/main" id="{57591555-80B7-47D6-AB52-39DD0D807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0" t="655" r="307" b="73436"/>
          <a:stretch/>
        </p:blipFill>
        <p:spPr bwMode="auto">
          <a:xfrm>
            <a:off x="3301889" y="14068"/>
            <a:ext cx="5457371" cy="18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ØµÙØ±Ø© Ø°Ø§Øª ØµÙØ©">
            <a:extLst>
              <a:ext uri="{FF2B5EF4-FFF2-40B4-BE49-F238E27FC236}">
                <a16:creationId xmlns:a16="http://schemas.microsoft.com/office/drawing/2014/main" id="{9F2AEE35-9B42-4DA1-B62E-D945011E1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8" r="48932"/>
          <a:stretch/>
        </p:blipFill>
        <p:spPr bwMode="auto">
          <a:xfrm>
            <a:off x="3367313" y="5348067"/>
            <a:ext cx="5326521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616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3C8E917-ABA5-4F9D-AD19-0CC635284785}"/>
              </a:ext>
            </a:extLst>
          </p:cNvPr>
          <p:cNvSpPr/>
          <p:nvPr/>
        </p:nvSpPr>
        <p:spPr>
          <a:xfrm>
            <a:off x="3465789" y="1847560"/>
            <a:ext cx="505454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</a:rPr>
              <a:t>تضم رتبة الطيور 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</a:rPr>
              <a:t>8600 </a:t>
            </a:r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</a:rPr>
              <a:t> نوع مما يجعلها أكثر الفقريات البرية تنوعا  </a:t>
            </a:r>
          </a:p>
        </p:txBody>
      </p:sp>
      <p:pic>
        <p:nvPicPr>
          <p:cNvPr id="6146" name="Picture 2" descr="ØµÙØ±Ø© Ø°Ø§Øª ØµÙØ©">
            <a:extLst>
              <a:ext uri="{FF2B5EF4-FFF2-40B4-BE49-F238E27FC236}">
                <a16:creationId xmlns:a16="http://schemas.microsoft.com/office/drawing/2014/main" id="{05F6E3F9-B701-4575-AB43-3F256F7EDF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7" t="28237"/>
          <a:stretch/>
        </p:blipFill>
        <p:spPr bwMode="auto">
          <a:xfrm>
            <a:off x="8693834" y="14068"/>
            <a:ext cx="3498165" cy="684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ØµÙØ±Ø© Ø°Ø§Øª ØµÙØ©">
            <a:extLst>
              <a:ext uri="{FF2B5EF4-FFF2-40B4-BE49-F238E27FC236}">
                <a16:creationId xmlns:a16="http://schemas.microsoft.com/office/drawing/2014/main" id="{01B36DBB-3066-46A7-B07A-C91DF4D65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32"/>
          <a:stretch/>
        </p:blipFill>
        <p:spPr bwMode="auto">
          <a:xfrm>
            <a:off x="-2" y="0"/>
            <a:ext cx="33673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ØµÙØ±Ø© Ø°Ø§Øª ØµÙØ©">
            <a:extLst>
              <a:ext uri="{FF2B5EF4-FFF2-40B4-BE49-F238E27FC236}">
                <a16:creationId xmlns:a16="http://schemas.microsoft.com/office/drawing/2014/main" id="{57591555-80B7-47D6-AB52-39DD0D807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0" t="655" r="307" b="73436"/>
          <a:stretch/>
        </p:blipFill>
        <p:spPr bwMode="auto">
          <a:xfrm>
            <a:off x="3301889" y="14068"/>
            <a:ext cx="5457371" cy="18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ØµÙØ±Ø© Ø°Ø§Øª ØµÙØ©">
            <a:extLst>
              <a:ext uri="{FF2B5EF4-FFF2-40B4-BE49-F238E27FC236}">
                <a16:creationId xmlns:a16="http://schemas.microsoft.com/office/drawing/2014/main" id="{9F2AEE35-9B42-4DA1-B62E-D945011E1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8" r="48932"/>
          <a:stretch/>
        </p:blipFill>
        <p:spPr bwMode="auto">
          <a:xfrm>
            <a:off x="3367313" y="5348067"/>
            <a:ext cx="5326521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424469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1313</Words>
  <Application>Microsoft Office PowerPoint</Application>
  <PresentationFormat>شاشة عريضة</PresentationFormat>
  <Paragraphs>261</Paragraphs>
  <Slides>50</Slides>
  <Notes>3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50</vt:i4>
      </vt:variant>
    </vt:vector>
  </HeadingPairs>
  <TitlesOfParts>
    <vt:vector size="57" baseType="lpstr">
      <vt:lpstr>Akhbar MT</vt:lpstr>
      <vt:lpstr>Arabic Typesetting</vt:lpstr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ريحانة العامر</dc:creator>
  <cp:lastModifiedBy>ريحانة العامر</cp:lastModifiedBy>
  <cp:revision>86</cp:revision>
  <dcterms:created xsi:type="dcterms:W3CDTF">2018-10-08T04:39:16Z</dcterms:created>
  <dcterms:modified xsi:type="dcterms:W3CDTF">2018-10-12T16:59:22Z</dcterms:modified>
</cp:coreProperties>
</file>