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57" r:id="rId7"/>
    <p:sldId id="278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234AD3-B62B-4F20-AA09-50056E9FE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F76F265-E79A-4A0E-99CD-3D42C3A64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671146-8BC5-49AD-A0FC-89C127C0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F96EC6-8EBF-4272-BA4E-F3492512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A30366-102A-4F93-AC46-986DCCAD7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35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C9BED-7352-408A-8752-FAF80BD7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934435F-ACE6-4AAF-AF37-BEB749ACF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1D62AB-2678-4094-A4B3-8EDDD78E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A13D6B-42F9-4BDE-988F-F048897D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E90129-6E08-46B1-836B-06A49D23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07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70FD87-49D4-4D71-A9E3-4C88BF4C3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24455E0-2EFF-47D2-B053-61BE8C10D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33CED6-1228-4A19-A141-EAC43125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8D6A16-7909-42FB-871B-7B0A1B81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6A6810-2A72-4C46-A5EE-2C313C9E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07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41F013-0C83-4BE1-8E99-11F1D075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952D5A-E366-4E69-BBE5-E664765D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855B76-FE77-4605-A4A0-A8FB144A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F8D76E-ADB5-44F5-8C29-DA6A76A1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686908-F55B-44BC-894C-76A0205A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984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BF7763-9AEA-4AB0-AF8A-EE9F3E03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B37AD5B-6457-4DD4-B6E6-F1019894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DADF52-C37F-464D-A989-9E06D0D6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EC5650-6B63-4DC4-9568-7C6B37C1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55DB9-51E0-44FE-8CB2-1417D4E8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6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20CBDB-4CA9-4039-98EA-573DF58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E33436-04C3-4FBE-A201-F1607AED1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94CE1BA-E12D-4F94-8101-33D461079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AB29871-B1C5-4EC4-B421-9E65DD87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3A4AC6-5153-4D11-B537-B09F245C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049461-8A5D-4C69-9E6A-BAC87C93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256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807BDB-617B-4910-964C-43FADEA8D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CBB7FC-F66C-4E18-963A-AE015F8D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BFC1BF7-EA76-44AB-AB59-15841B1BC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F686C5D-7D2F-4AD1-9C73-5F8EF26C6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0408DFD-29A4-4514-90B4-BC5F89ACF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9F8E4DE-4A99-4D46-AEBD-7BB92B7B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A0A8F46-EC03-480C-9CF4-92EE8F3A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D8CC5A-D16E-4F03-BCD0-7D9C6F59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313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09D688-95F6-4397-85CD-3D6A3376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E27FDD8-ACF8-4C33-8AAD-ECC43C23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CB5E74E-4722-4F88-9A43-62323867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59B99D0-7DF5-410E-A0F0-CA5E1F03D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46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D92DD5-8C94-4CDC-A26C-8053D45DF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4E3CF82-6EAC-4E01-ACE6-769E03F9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8B2A312-DD0F-42C4-A97D-B6828441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6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930A4-0A66-43D3-A402-07EADA4E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C44B0EF-9262-4FAB-A313-ED4FACAC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EAE54D6-650B-451C-AF5E-CF5489413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20E0EE-CE55-43BB-8FA0-F2F36CD3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0C3F8A-C948-460B-A2BB-50AB25FB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2DFDC2-6D4C-472F-B56F-EF25D18B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751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A97F2A-E72F-4CA5-A08B-7D24AE3A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F7C6CD8-16D6-424D-8AB5-7252BD49D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B384B9-B5F4-48EA-A938-EDCF98AA4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BC872D4-EB6C-4A87-B497-7068DD770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B9744D9-BAB1-4404-B356-9FABD843C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FA9CFD-1FED-49AC-BEAC-0A08D9A5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75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410DCE9-5346-431C-9351-DB3CDFD9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90A347C-5222-4397-9F2E-9DD8288A7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EA93BE-48BE-4F57-856A-137D01087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4F66F-C860-444F-A755-F8FF84D69F65}" type="datetimeFigureOut">
              <a:rPr lang="ar-SA" smtClean="0"/>
              <a:t>02/07/39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A8AC10-E296-49C0-A647-84968087A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CE1690-54A0-434D-9127-844CBB341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1C61-0B41-4F0B-AFC6-04147B60AD3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756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‫البسملة gif‬‎">
            <a:extLst>
              <a:ext uri="{FF2B5EF4-FFF2-40B4-BE49-F238E27FC236}">
                <a16:creationId xmlns:a16="http://schemas.microsoft.com/office/drawing/2014/main" id="{0A6714A8-C164-4BB3-9828-7BEFA1E04E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562705"/>
            <a:ext cx="8553157" cy="5725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195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974AA68-8B88-4952-B2FD-56C8E3DA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4542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CA22CB88-F377-4B5F-923A-575EB7A13F26}"/>
              </a:ext>
            </a:extLst>
          </p:cNvPr>
          <p:cNvSpPr/>
          <p:nvPr/>
        </p:nvSpPr>
        <p:spPr>
          <a:xfrm>
            <a:off x="5485141" y="306448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الأهداف</a:t>
            </a:r>
            <a:r>
              <a:rPr lang="ar-SA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60F25E4-5CF5-4AAA-8498-E91866CB5D85}"/>
              </a:ext>
            </a:extLst>
          </p:cNvPr>
          <p:cNvSpPr/>
          <p:nvPr/>
        </p:nvSpPr>
        <p:spPr>
          <a:xfrm>
            <a:off x="2577900" y="1628559"/>
            <a:ext cx="9336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*تصف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الأنواع الرئيسة لخلايا النبات 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3816024-D605-4C0F-B611-50F4DDF26628}"/>
              </a:ext>
            </a:extLst>
          </p:cNvPr>
          <p:cNvSpPr/>
          <p:nvPr/>
        </p:nvSpPr>
        <p:spPr>
          <a:xfrm>
            <a:off x="2140280" y="3012509"/>
            <a:ext cx="9773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*تحدد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الأنواع الرئيسة لأنسجة  النبات 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C56F567-D0F2-4591-ADB5-05650ED19ABD}"/>
              </a:ext>
            </a:extLst>
          </p:cNvPr>
          <p:cNvSpPr/>
          <p:nvPr/>
        </p:nvSpPr>
        <p:spPr>
          <a:xfrm>
            <a:off x="1605874" y="4339186"/>
            <a:ext cx="10323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*تميز </a:t>
            </a:r>
            <a:r>
              <a:rPr lang="ar-SA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بين وظائف خلايا النبات وأنسجته  </a:t>
            </a:r>
          </a:p>
        </p:txBody>
      </p:sp>
    </p:spTree>
    <p:extLst>
      <p:ext uri="{BB962C8B-B14F-4D97-AF65-F5344CB8AC3E}">
        <p14:creationId xmlns:p14="http://schemas.microsoft.com/office/powerpoint/2010/main" val="352821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8F17781-46F4-4FD3-B7B2-E65F4963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" y="2496760"/>
            <a:ext cx="3880472" cy="4072854"/>
          </a:xfrm>
          <a:prstGeom prst="rect">
            <a:avLst/>
          </a:prstGeom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E67DDBD8-9FA7-44D6-A370-9B75B1962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729558"/>
              </p:ext>
            </p:extLst>
          </p:nvPr>
        </p:nvGraphicFramePr>
        <p:xfrm>
          <a:off x="4968801" y="125660"/>
          <a:ext cx="7020000" cy="655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6560324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290882257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46520838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الخلية </a:t>
                      </a:r>
                      <a:r>
                        <a:rPr lang="ar-SA" sz="40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البرنشيمية</a:t>
                      </a:r>
                      <a:endParaRPr lang="ar-SA" sz="4000" b="1" dirty="0">
                        <a:solidFill>
                          <a:srgbClr val="00B050"/>
                        </a:solidFill>
                        <a:latin typeface="AlHor" panose="02060603050605020204" pitchFamily="18" charset="-78"/>
                        <a:cs typeface="AlHor" panose="02060603050605020204" pitchFamily="18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الخلية </a:t>
                      </a:r>
                      <a:r>
                        <a:rPr lang="ar-SA" sz="40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الكولنشيمية</a:t>
                      </a: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الخلية </a:t>
                      </a:r>
                      <a:r>
                        <a:rPr lang="ar-SA" sz="36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السكلارنشيمية</a:t>
                      </a:r>
                      <a:endParaRPr lang="ar-SA" sz="3600" b="1" dirty="0">
                        <a:solidFill>
                          <a:srgbClr val="00B050"/>
                        </a:solidFill>
                        <a:latin typeface="AlHor" panose="02060603050605020204" pitchFamily="18" charset="-78"/>
                        <a:cs typeface="AlHor" panose="02060603050605020204" pitchFamily="18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00840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النسيج المولد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الكامبيوم</a:t>
                      </a: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 الوعائي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الكامبيوم</a:t>
                      </a: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 الفليني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09602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البشرة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الخلية الحارسة </a:t>
                      </a:r>
                    </a:p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الخشب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2080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الأوعية الخشبية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القصيبات </a:t>
                      </a:r>
                    </a:p>
                    <a:p>
                      <a:pPr algn="ctr" rtl="1"/>
                      <a:endParaRPr lang="ar-SA" sz="4000" b="1" dirty="0">
                        <a:solidFill>
                          <a:srgbClr val="00B050"/>
                        </a:solidFill>
                        <a:latin typeface="AlHor" panose="02060603050605020204" pitchFamily="18" charset="-78"/>
                        <a:cs typeface="AlHor" panose="02060603050605020204" pitchFamily="18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اللحاء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47913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الأنابيب </a:t>
                      </a:r>
                      <a:r>
                        <a:rPr lang="ar-SA" sz="4000" b="1" dirty="0" err="1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الغربالية</a:t>
                      </a: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الخلايا المرافقة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00B050"/>
                          </a:solidFill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النسيج الأساسي </a:t>
                      </a:r>
                    </a:p>
                  </a:txBody>
                  <a:tcPr>
                    <a:lnL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59041"/>
                  </a:ext>
                </a:extLst>
              </a:tr>
            </a:tbl>
          </a:graphicData>
        </a:graphic>
      </p:graphicFrame>
      <p:pic>
        <p:nvPicPr>
          <p:cNvPr id="1026" name="Picture 2" descr="صورة ذات صلة">
            <a:extLst>
              <a:ext uri="{FF2B5EF4-FFF2-40B4-BE49-F238E27FC236}">
                <a16:creationId xmlns:a16="http://schemas.microsoft.com/office/drawing/2014/main" id="{20B3BEF9-8AAA-4EE6-B171-89F22808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65" b="82523" l="52295" r="96523">
                        <a14:foregroundMark x1="96523" y1="61081" x2="96523" y2="61081"/>
                        <a14:foregroundMark x1="55911" y1="52072" x2="55911" y2="52072"/>
                        <a14:foregroundMark x1="59527" y1="51171" x2="59527" y2="51171"/>
                        <a14:foregroundMark x1="60779" y1="49910" x2="60779" y2="49910"/>
                        <a14:foregroundMark x1="60779" y1="47027" x2="60779" y2="47027"/>
                        <a14:foregroundMark x1="62726" y1="45225" x2="62726" y2="45225"/>
                        <a14:foregroundMark x1="72045" y1="82523" x2="72045" y2="82523"/>
                        <a14:foregroundMark x1="53547" y1="66847" x2="53547" y2="66847"/>
                        <a14:foregroundMark x1="54242" y1="62162" x2="54242" y2="62162"/>
                        <a14:foregroundMark x1="53547" y1="58378" x2="53547" y2="58378"/>
                        <a14:foregroundMark x1="52295" y1="55135" x2="52295" y2="55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42" t="42409" b="14393"/>
          <a:stretch/>
        </p:blipFill>
        <p:spPr bwMode="auto">
          <a:xfrm>
            <a:off x="225083" y="0"/>
            <a:ext cx="4673378" cy="281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FD564C-E57B-4D49-93D5-B5E4075F302F}"/>
              </a:ext>
            </a:extLst>
          </p:cNvPr>
          <p:cNvSpPr/>
          <p:nvPr/>
        </p:nvSpPr>
        <p:spPr>
          <a:xfrm>
            <a:off x="720563" y="945802"/>
            <a:ext cx="3682418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Hor" panose="02060603050605020204" pitchFamily="18" charset="-78"/>
                <a:cs typeface="AlHor" panose="02060603050605020204" pitchFamily="18" charset="-78"/>
              </a:rPr>
              <a:t>المفردات الجديدة </a:t>
            </a:r>
          </a:p>
        </p:txBody>
      </p:sp>
    </p:spTree>
    <p:extLst>
      <p:ext uri="{BB962C8B-B14F-4D97-AF65-F5344CB8AC3E}">
        <p14:creationId xmlns:p14="http://schemas.microsoft.com/office/powerpoint/2010/main" val="294331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CDA2228-2D1A-4323-A510-A9529D2CD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6504"/>
            <a:ext cx="5233182" cy="615226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8BF98BB-DA8D-40A8-826B-DAF10AF06C7A}"/>
              </a:ext>
            </a:extLst>
          </p:cNvPr>
          <p:cNvSpPr/>
          <p:nvPr/>
        </p:nvSpPr>
        <p:spPr>
          <a:xfrm>
            <a:off x="5233182" y="195999"/>
            <a:ext cx="6845220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اكتبي قائمة بأهم خصائص الخلايا النباتية من خلال الصور التالية :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75E15FB-BFC3-4945-A219-C41B0B9085EF}"/>
              </a:ext>
            </a:extLst>
          </p:cNvPr>
          <p:cNvSpPr/>
          <p:nvPr/>
        </p:nvSpPr>
        <p:spPr>
          <a:xfrm>
            <a:off x="5233182" y="2331943"/>
            <a:ext cx="6845220" cy="3785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من أهم خصائص الخلايا النباتية:</a:t>
            </a:r>
          </a:p>
          <a:p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اـ جدار خلوي من السليلوز </a:t>
            </a:r>
          </a:p>
          <a:p>
            <a:r>
              <a:rPr lang="ar-SA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2ـ الفجوة المركزية الكبيرة </a:t>
            </a:r>
          </a:p>
          <a:p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3ـ </a:t>
            </a:r>
            <a:r>
              <a:rPr lang="ar-SA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البلاستيدات</a:t>
            </a:r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rPr>
              <a:t> خضراء </a:t>
            </a:r>
            <a:endParaRPr lang="ar-SA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khbar MT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85C4BD2-4158-4F25-BC59-0214461C896C}"/>
              </a:ext>
            </a:extLst>
          </p:cNvPr>
          <p:cNvSpPr/>
          <p:nvPr/>
        </p:nvSpPr>
        <p:spPr>
          <a:xfrm>
            <a:off x="6625883" y="3390314"/>
            <a:ext cx="4923694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..............................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A5BFA5F-B64C-409E-92BC-88DC92B9BB22}"/>
              </a:ext>
            </a:extLst>
          </p:cNvPr>
          <p:cNvSpPr/>
          <p:nvPr/>
        </p:nvSpPr>
        <p:spPr>
          <a:xfrm>
            <a:off x="6468794" y="4290650"/>
            <a:ext cx="4923694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..............................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EC8791A-AA72-4069-959D-7768ADA40BC5}"/>
              </a:ext>
            </a:extLst>
          </p:cNvPr>
          <p:cNvSpPr/>
          <p:nvPr/>
        </p:nvSpPr>
        <p:spPr>
          <a:xfrm>
            <a:off x="6468794" y="5160995"/>
            <a:ext cx="4923694" cy="703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..............................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C025136-E54E-46A1-BA0A-E075A4C32DE2}"/>
              </a:ext>
            </a:extLst>
          </p:cNvPr>
          <p:cNvSpPr/>
          <p:nvPr/>
        </p:nvSpPr>
        <p:spPr>
          <a:xfrm>
            <a:off x="1547448" y="181007"/>
            <a:ext cx="2293034" cy="5504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قراءة الصورة</a:t>
            </a:r>
          </a:p>
        </p:txBody>
      </p:sp>
    </p:spTree>
    <p:extLst>
      <p:ext uri="{BB962C8B-B14F-4D97-AF65-F5344CB8AC3E}">
        <p14:creationId xmlns:p14="http://schemas.microsoft.com/office/powerpoint/2010/main" val="3102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1220CF4-B627-4FA8-8077-5F4EE5B85A7E}"/>
              </a:ext>
            </a:extLst>
          </p:cNvPr>
          <p:cNvSpPr/>
          <p:nvPr/>
        </p:nvSpPr>
        <p:spPr>
          <a:xfrm>
            <a:off x="3519491" y="225253"/>
            <a:ext cx="51155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أنواع الخلايا النباتية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2FCDE974-F06A-47D9-9676-6B3D6F02016A}"/>
              </a:ext>
            </a:extLst>
          </p:cNvPr>
          <p:cNvSpPr/>
          <p:nvPr/>
        </p:nvSpPr>
        <p:spPr>
          <a:xfrm>
            <a:off x="8860134" y="1783304"/>
            <a:ext cx="307648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الخلايا </a:t>
            </a:r>
          </a:p>
          <a:p>
            <a:pPr algn="ctr"/>
            <a:r>
              <a:rPr lang="ar-SA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البرنشيمية</a:t>
            </a:r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C356EAE-0780-4091-8B0A-F25935DD040C}"/>
              </a:ext>
            </a:extLst>
          </p:cNvPr>
          <p:cNvSpPr/>
          <p:nvPr/>
        </p:nvSpPr>
        <p:spPr>
          <a:xfrm>
            <a:off x="5004444" y="1783304"/>
            <a:ext cx="348204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الخلايا </a:t>
            </a:r>
          </a:p>
          <a:p>
            <a:pPr algn="ctr"/>
            <a:r>
              <a:rPr lang="ar-SA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الكولنشيمية</a:t>
            </a:r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D31B5DB-8B61-4554-A17E-444CF1290BA1}"/>
              </a:ext>
            </a:extLst>
          </p:cNvPr>
          <p:cNvSpPr/>
          <p:nvPr/>
        </p:nvSpPr>
        <p:spPr>
          <a:xfrm>
            <a:off x="225425" y="1783304"/>
            <a:ext cx="4405373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الخلايا </a:t>
            </a:r>
          </a:p>
          <a:p>
            <a:pPr algn="ctr"/>
            <a:r>
              <a:rPr lang="ar-SA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الإسكلرنشيمية</a:t>
            </a:r>
            <a:r>
              <a:rPr lang="ar-SA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FB0B30A-DB16-4037-8DC9-177EC2962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2" t="48940" r="26221" b="8001"/>
          <a:stretch/>
        </p:blipFill>
        <p:spPr>
          <a:xfrm>
            <a:off x="379827" y="3674506"/>
            <a:ext cx="1941342" cy="271506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4D133F3-B1A9-431C-A67D-7BC95E6D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09" t="23196" r="3664" b="33745"/>
          <a:stretch/>
        </p:blipFill>
        <p:spPr>
          <a:xfrm>
            <a:off x="2602523" y="3674506"/>
            <a:ext cx="1894225" cy="288103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96CC15-1722-40FE-B791-B0B44B343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9" t="51617" r="68644" b="5324"/>
          <a:stretch/>
        </p:blipFill>
        <p:spPr>
          <a:xfrm>
            <a:off x="5937856" y="3820797"/>
            <a:ext cx="1615217" cy="2715065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F0F5257-9E6D-48A3-A113-53CE340C2B2E}"/>
              </a:ext>
            </a:extLst>
          </p:cNvPr>
          <p:cNvGrpSpPr/>
          <p:nvPr/>
        </p:nvGrpSpPr>
        <p:grpSpPr>
          <a:xfrm>
            <a:off x="1828800" y="1354682"/>
            <a:ext cx="8496886" cy="428624"/>
            <a:chOff x="1828800" y="1354682"/>
            <a:chExt cx="8496886" cy="428624"/>
          </a:xfrm>
        </p:grpSpPr>
        <p:sp>
          <p:nvSpPr>
            <p:cNvPr id="8" name="قوس كبير أيسر 7">
              <a:extLst>
                <a:ext uri="{FF2B5EF4-FFF2-40B4-BE49-F238E27FC236}">
                  <a16:creationId xmlns:a16="http://schemas.microsoft.com/office/drawing/2014/main" id="{DAE39EA4-83AA-46D1-97FB-5952D650ADF5}"/>
                </a:ext>
              </a:extLst>
            </p:cNvPr>
            <p:cNvSpPr/>
            <p:nvPr/>
          </p:nvSpPr>
          <p:spPr>
            <a:xfrm rot="5400000">
              <a:off x="5862931" y="-2679449"/>
              <a:ext cx="428624" cy="8496886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13" name="رابط مستقيم 12">
              <a:extLst>
                <a:ext uri="{FF2B5EF4-FFF2-40B4-BE49-F238E27FC236}">
                  <a16:creationId xmlns:a16="http://schemas.microsoft.com/office/drawing/2014/main" id="{F9CE157E-45D2-47D7-96AB-B72C57C6D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1310" y="1354682"/>
              <a:ext cx="1" cy="42862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4" descr="ÙØªÙØ¬Ø© Ø¨Ø­Ø« Ø§ÙØµÙØ± Ø¹Ù âªparenchyma cellâ¬â">
            <a:extLst>
              <a:ext uri="{FF2B5EF4-FFF2-40B4-BE49-F238E27FC236}">
                <a16:creationId xmlns:a16="http://schemas.microsoft.com/office/drawing/2014/main" id="{E0D992A0-1820-43BB-9B9D-0D265A45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04" y="3820797"/>
            <a:ext cx="1902154" cy="28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A574C39-623F-45E2-9DC5-913AD0816860}"/>
              </a:ext>
            </a:extLst>
          </p:cNvPr>
          <p:cNvSpPr/>
          <p:nvPr/>
        </p:nvSpPr>
        <p:spPr>
          <a:xfrm>
            <a:off x="6246055" y="692895"/>
            <a:ext cx="5174378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في المجموعة أقرئي في كتابكـِ المقرر عن الخلايا النباتية ثم أكملي فجوة المعلومات التالية عن واحد من الأنواع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1DADEC7-53CB-4FAE-8DA7-30D60E2C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6" y="374552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0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9B38749-EC7E-44BA-909F-4C86DBC5D8ED}"/>
              </a:ext>
            </a:extLst>
          </p:cNvPr>
          <p:cNvSpPr/>
          <p:nvPr/>
        </p:nvSpPr>
        <p:spPr>
          <a:xfrm>
            <a:off x="1027069" y="111592"/>
            <a:ext cx="1008160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أكملي فجوة المعلومات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9B87C34-9AA4-4A93-8E7C-04E527DEF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8283"/>
              </p:ext>
            </p:extLst>
          </p:nvPr>
        </p:nvGraphicFramePr>
        <p:xfrm>
          <a:off x="392277" y="1026940"/>
          <a:ext cx="11520000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1469122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9712876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0507503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519183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2621875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95881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شكل الخلايا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الجدار الخلوي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قدرتها على الانقسام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أنواعها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وظيفتها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56492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الخلايا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البرنشيمية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كروية ولكن جدرها مسطحة قليلا عندما تكون متراصة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رقيقة الجدران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قادرة على الانقسام عندما يكتمل نموها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تحتوي على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بلاستيدات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خضراء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التخزين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البناء الضوئي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تبادل الغازات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الحماية </a:t>
                      </a:r>
                    </a:p>
                    <a:p>
                      <a:pPr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تعويض الأنسجة التالفة أو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أستبدالها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 </a:t>
                      </a:r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80552"/>
                  </a:ext>
                </a:extLst>
              </a:tr>
              <a:tr h="59436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لا تحتوي على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بلاستيدات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خضراء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926955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2A35F5A1-DAB5-42E3-9ACD-357180826D1F}"/>
              </a:ext>
            </a:extLst>
          </p:cNvPr>
          <p:cNvSpPr/>
          <p:nvPr/>
        </p:nvSpPr>
        <p:spPr>
          <a:xfrm>
            <a:off x="8440615" y="2278966"/>
            <a:ext cx="1533379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B2202C3-D05E-4DA7-9D63-F2A02EDAF963}"/>
              </a:ext>
            </a:extLst>
          </p:cNvPr>
          <p:cNvSpPr/>
          <p:nvPr/>
        </p:nvSpPr>
        <p:spPr>
          <a:xfrm>
            <a:off x="6720994" y="2250830"/>
            <a:ext cx="1533379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DE3D463-359E-4DA4-B940-4370CF00A648}"/>
              </a:ext>
            </a:extLst>
          </p:cNvPr>
          <p:cNvSpPr/>
          <p:nvPr/>
        </p:nvSpPr>
        <p:spPr>
          <a:xfrm>
            <a:off x="4782712" y="2278966"/>
            <a:ext cx="1796992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21319B9-EC31-4B64-955D-EE700611C9EB}"/>
              </a:ext>
            </a:extLst>
          </p:cNvPr>
          <p:cNvSpPr/>
          <p:nvPr/>
        </p:nvSpPr>
        <p:spPr>
          <a:xfrm>
            <a:off x="3071499" y="2264898"/>
            <a:ext cx="1533379" cy="213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54E7DCC-4738-4BB8-A395-DA24F5BF3727}"/>
              </a:ext>
            </a:extLst>
          </p:cNvPr>
          <p:cNvSpPr/>
          <p:nvPr/>
        </p:nvSpPr>
        <p:spPr>
          <a:xfrm>
            <a:off x="3063090" y="4557932"/>
            <a:ext cx="1533379" cy="2138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5ED80C7-6388-4D47-BF3E-272AE3FAB5F0}"/>
              </a:ext>
            </a:extLst>
          </p:cNvPr>
          <p:cNvSpPr/>
          <p:nvPr/>
        </p:nvSpPr>
        <p:spPr>
          <a:xfrm>
            <a:off x="548641" y="2328202"/>
            <a:ext cx="2260010" cy="414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4" descr="ÙØªÙØ¬Ø© Ø¨Ø­Ø« Ø§ÙØµÙØ± Ø¹Ù âªparenchyma cellâ¬â">
            <a:extLst>
              <a:ext uri="{FF2B5EF4-FFF2-40B4-BE49-F238E27FC236}">
                <a16:creationId xmlns:a16="http://schemas.microsoft.com/office/drawing/2014/main" id="{8FA733EA-C4D8-4482-B35D-F7B49977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98" y="3907300"/>
            <a:ext cx="1568474" cy="238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9B38749-EC7E-44BA-909F-4C86DBC5D8ED}"/>
              </a:ext>
            </a:extLst>
          </p:cNvPr>
          <p:cNvSpPr/>
          <p:nvPr/>
        </p:nvSpPr>
        <p:spPr>
          <a:xfrm>
            <a:off x="1027069" y="111592"/>
            <a:ext cx="1008160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أكملي فجوة المعلومات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9B87C34-9AA4-4A93-8E7C-04E527DEF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25811"/>
              </p:ext>
            </p:extLst>
          </p:nvPr>
        </p:nvGraphicFramePr>
        <p:xfrm>
          <a:off x="392277" y="1026940"/>
          <a:ext cx="11520000" cy="5669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14691226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97128764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0507503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0519183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26218752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95881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شكل الخلايا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الجدار الخلوي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قدرتها على الانقسام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أنواعها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وظيفتها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5649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الخلايا </a:t>
                      </a:r>
                      <a:r>
                        <a:rPr lang="ar-SA" sz="3600" dirty="0" err="1">
                          <a:solidFill>
                            <a:sysClr val="windowText" lastClr="000000"/>
                          </a:solidFill>
                        </a:rPr>
                        <a:t>الكولنشيمية</a:t>
                      </a:r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خلايا طولية الشكل توجد في سلاسل أو أسطوانات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جدرانها سميكة على نحو غير متساوي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قادرة على الانقسام عندما يكتمل نموها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دعامة الأنسجة المحيطة </a:t>
                      </a:r>
                    </a:p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إعطاء النبات المرونة </a:t>
                      </a:r>
                    </a:p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تعويض الأنسجة التالفة أو استبدالها </a:t>
                      </a:r>
                      <a:endParaRPr lang="ar-SA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80552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3132C3BE-A54D-414D-8E2E-A86AD4EB8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9" t="51617" r="68644" b="5324"/>
          <a:stretch/>
        </p:blipFill>
        <p:spPr>
          <a:xfrm>
            <a:off x="10193326" y="3595714"/>
            <a:ext cx="1615217" cy="271506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16C9669-2F69-426B-8B7C-9B35D2271327}"/>
              </a:ext>
            </a:extLst>
          </p:cNvPr>
          <p:cNvSpPr/>
          <p:nvPr/>
        </p:nvSpPr>
        <p:spPr>
          <a:xfrm>
            <a:off x="8440615" y="2278966"/>
            <a:ext cx="1533379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61A9781-0EDB-4662-9416-B254E53E51CB}"/>
              </a:ext>
            </a:extLst>
          </p:cNvPr>
          <p:cNvSpPr/>
          <p:nvPr/>
        </p:nvSpPr>
        <p:spPr>
          <a:xfrm>
            <a:off x="6741298" y="2259283"/>
            <a:ext cx="1533379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F4875B5-FACF-40E1-891A-F4BC3CD70318}"/>
              </a:ext>
            </a:extLst>
          </p:cNvPr>
          <p:cNvSpPr/>
          <p:nvPr/>
        </p:nvSpPr>
        <p:spPr>
          <a:xfrm>
            <a:off x="4803015" y="2259283"/>
            <a:ext cx="1772345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CF6AC4C-231B-4517-9C7A-D950B15BBCDA}"/>
              </a:ext>
            </a:extLst>
          </p:cNvPr>
          <p:cNvSpPr/>
          <p:nvPr/>
        </p:nvSpPr>
        <p:spPr>
          <a:xfrm>
            <a:off x="506437" y="2245214"/>
            <a:ext cx="2344227" cy="437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9B38749-EC7E-44BA-909F-4C86DBC5D8ED}"/>
              </a:ext>
            </a:extLst>
          </p:cNvPr>
          <p:cNvSpPr/>
          <p:nvPr/>
        </p:nvSpPr>
        <p:spPr>
          <a:xfrm>
            <a:off x="1027069" y="111592"/>
            <a:ext cx="1008160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بالتعاون مع زميلاتكـِ أكملي فجوة المعلومات التالية </a:t>
            </a:r>
          </a:p>
        </p:txBody>
      </p:sp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29B87C34-9AA4-4A93-8E7C-04E527DEF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804225"/>
              </p:ext>
            </p:extLst>
          </p:nvPr>
        </p:nvGraphicFramePr>
        <p:xfrm>
          <a:off x="606027" y="1026940"/>
          <a:ext cx="11306250" cy="5212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146912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80507503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0519183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2621875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867475289"/>
                    </a:ext>
                  </a:extLst>
                </a:gridCol>
                <a:gridCol w="2126250">
                  <a:extLst>
                    <a:ext uri="{9D8B030D-6E8A-4147-A177-3AD203B41FA5}">
                      <a16:colId xmlns:a16="http://schemas.microsoft.com/office/drawing/2014/main" val="3958814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الجدار الخلوي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قدرتها على الانقسام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أنواعها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شكل الخلايا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وظيفتها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56492"/>
                  </a:ext>
                </a:extLst>
              </a:tr>
              <a:tr h="1691640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الخلايا </a:t>
                      </a:r>
                      <a:r>
                        <a:rPr lang="ar-SA" sz="2800" b="1" dirty="0" err="1">
                          <a:solidFill>
                            <a:sysClr val="windowText" lastClr="000000"/>
                          </a:solidFill>
                        </a:rPr>
                        <a:t>السكلرنشيمية</a:t>
                      </a:r>
                      <a:r>
                        <a:rPr lang="ar-SA" sz="2800" b="1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endParaRPr lang="ar-SA" sz="3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/>
                        <a:t>جدرانها سميكة و صلبة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غير قادرة على الانقسام عندما يكتمل نموها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الألياف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إبرية الشكل وفراغ داخلي صغير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الدعامة</a:t>
                      </a:r>
                    </a:p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النقل </a:t>
                      </a:r>
                    </a:p>
                    <a:p>
                      <a:pPr rtl="1"/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المرونة</a:t>
                      </a:r>
                      <a:endParaRPr lang="ar-SA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80552"/>
                  </a:ext>
                </a:extLst>
              </a:tr>
              <a:tr h="169164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الخلايا الحجرية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ysClr val="windowText" lastClr="000000"/>
                          </a:solidFill>
                        </a:rPr>
                        <a:t>قصيرة وغير منتظمة الشكل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latin typeface="Yu Gothic UI Semilight" panose="020B0400000000000000" pitchFamily="34" charset="-128"/>
                          <a:ea typeface="Yu Gothic UI Semilight" panose="020B0400000000000000" pitchFamily="34" charset="-128"/>
                        </a:rPr>
                        <a:t>• الدعامة</a:t>
                      </a:r>
                    </a:p>
                    <a:p>
                      <a:pPr rtl="1"/>
                      <a:endParaRPr lang="ar-SA" sz="3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57603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7DBC9CBD-B06E-482C-9AAD-4D5D47BF74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09" t="23196" r="3664" b="33745"/>
          <a:stretch/>
        </p:blipFill>
        <p:spPr>
          <a:xfrm>
            <a:off x="10283483" y="4023359"/>
            <a:ext cx="1463389" cy="207650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B4A5B32-6856-44A8-8347-C74304074249}"/>
              </a:ext>
            </a:extLst>
          </p:cNvPr>
          <p:cNvSpPr/>
          <p:nvPr/>
        </p:nvSpPr>
        <p:spPr>
          <a:xfrm>
            <a:off x="8595360" y="2827607"/>
            <a:ext cx="1448973" cy="327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9F59615-FC2F-49A2-8D59-6CD3DCE79D54}"/>
              </a:ext>
            </a:extLst>
          </p:cNvPr>
          <p:cNvSpPr/>
          <p:nvPr/>
        </p:nvSpPr>
        <p:spPr>
          <a:xfrm>
            <a:off x="6769621" y="2827607"/>
            <a:ext cx="1628794" cy="327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202349A-3201-4636-A225-0ED8AA901603}"/>
              </a:ext>
            </a:extLst>
          </p:cNvPr>
          <p:cNvSpPr/>
          <p:nvPr/>
        </p:nvSpPr>
        <p:spPr>
          <a:xfrm>
            <a:off x="5008099" y="2827607"/>
            <a:ext cx="1564578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B705545-B39F-4C89-BE48-D8DFE61B6A0C}"/>
              </a:ext>
            </a:extLst>
          </p:cNvPr>
          <p:cNvSpPr/>
          <p:nvPr/>
        </p:nvSpPr>
        <p:spPr>
          <a:xfrm>
            <a:off x="5071400" y="4575517"/>
            <a:ext cx="1564578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82E0B475-9282-4528-B3CF-F97BA679DD62}"/>
              </a:ext>
            </a:extLst>
          </p:cNvPr>
          <p:cNvSpPr/>
          <p:nvPr/>
        </p:nvSpPr>
        <p:spPr>
          <a:xfrm>
            <a:off x="2869809" y="2827606"/>
            <a:ext cx="1934307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03C91E9-535B-49C5-A601-1E25B47469FA}"/>
              </a:ext>
            </a:extLst>
          </p:cNvPr>
          <p:cNvSpPr/>
          <p:nvPr/>
        </p:nvSpPr>
        <p:spPr>
          <a:xfrm>
            <a:off x="2869809" y="4589585"/>
            <a:ext cx="1934307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ECA0E06-43BE-4D10-BD8F-E5020FEB4DCB}"/>
              </a:ext>
            </a:extLst>
          </p:cNvPr>
          <p:cNvSpPr/>
          <p:nvPr/>
        </p:nvSpPr>
        <p:spPr>
          <a:xfrm>
            <a:off x="1066081" y="2827605"/>
            <a:ext cx="1564578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6D26FB7-10B6-452E-A46B-7BA5F22A601B}"/>
              </a:ext>
            </a:extLst>
          </p:cNvPr>
          <p:cNvSpPr/>
          <p:nvPr/>
        </p:nvSpPr>
        <p:spPr>
          <a:xfrm>
            <a:off x="1051044" y="4575516"/>
            <a:ext cx="1564578" cy="1575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93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90B8D26-8761-4FF2-8DD4-ECA871887258}"/>
              </a:ext>
            </a:extLst>
          </p:cNvPr>
          <p:cNvGrpSpPr/>
          <p:nvPr/>
        </p:nvGrpSpPr>
        <p:grpSpPr>
          <a:xfrm>
            <a:off x="6991646" y="79332"/>
            <a:ext cx="2612683" cy="1663101"/>
            <a:chOff x="6991646" y="79332"/>
            <a:chExt cx="2612683" cy="1663101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7C0CBC46-B1EE-4AC6-8563-9A2F555C41CE}"/>
                </a:ext>
              </a:extLst>
            </p:cNvPr>
            <p:cNvSpPr/>
            <p:nvPr/>
          </p:nvSpPr>
          <p:spPr>
            <a:xfrm>
              <a:off x="6991646" y="449217"/>
              <a:ext cx="2319215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فسري: </a:t>
              </a:r>
            </a:p>
          </p:txBody>
        </p:sp>
        <p:pic>
          <p:nvPicPr>
            <p:cNvPr id="1026" name="Picture 2" descr="ÙØªÙØ¬Ø© Ø¨Ø­Ø« Ø§ÙØµÙØ± Ø¹Ù âªBotanical Frames Cornerâ¬â">
              <a:extLst>
                <a:ext uri="{FF2B5EF4-FFF2-40B4-BE49-F238E27FC236}">
                  <a16:creationId xmlns:a16="http://schemas.microsoft.com/office/drawing/2014/main" id="{47D4783D-F565-435B-9AD4-74C034D89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739" y="79332"/>
              <a:ext cx="1346590" cy="166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3CD130DF-FC10-4C38-A147-D6D8AD67C18B}"/>
              </a:ext>
            </a:extLst>
          </p:cNvPr>
          <p:cNvSpPr/>
          <p:nvPr/>
        </p:nvSpPr>
        <p:spPr>
          <a:xfrm>
            <a:off x="5190978" y="1929438"/>
            <a:ext cx="6153640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للخلايا </a:t>
            </a:r>
            <a:r>
              <a:rPr lang="ar-SA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البرنشيمية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الموجودة في الجذور والثمار فجوات مركزية واسعة </a:t>
            </a:r>
          </a:p>
        </p:txBody>
      </p:sp>
      <p:pic>
        <p:nvPicPr>
          <p:cNvPr id="1028" name="Picture 4" descr="ÙØªÙØ¬Ø© Ø¨Ø­Ø« Ø§ÙØµÙØ± Ø¹Ù âªparenchyma cellâ¬â">
            <a:extLst>
              <a:ext uri="{FF2B5EF4-FFF2-40B4-BE49-F238E27FC236}">
                <a16:creationId xmlns:a16="http://schemas.microsoft.com/office/drawing/2014/main" id="{CACC804F-E36A-4A3A-9FFD-3E7995FD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8" y="1372547"/>
            <a:ext cx="3307519" cy="502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1DAEE23-8944-4AF8-A81E-053C1BA9FB59}"/>
              </a:ext>
            </a:extLst>
          </p:cNvPr>
          <p:cNvSpPr/>
          <p:nvPr/>
        </p:nvSpPr>
        <p:spPr>
          <a:xfrm>
            <a:off x="4888523" y="4701766"/>
            <a:ext cx="675855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لتستطيع تخزين المواد المختلفة ومنها النشا أو الماء أو الزيوت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3DCF325-E022-4CEB-B270-01A8035EBB72}"/>
              </a:ext>
            </a:extLst>
          </p:cNvPr>
          <p:cNvSpPr/>
          <p:nvPr/>
        </p:nvSpPr>
        <p:spPr>
          <a:xfrm>
            <a:off x="1547448" y="181007"/>
            <a:ext cx="2293034" cy="5504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مهارة التحليل </a:t>
            </a:r>
          </a:p>
        </p:txBody>
      </p:sp>
    </p:spTree>
    <p:extLst>
      <p:ext uri="{BB962C8B-B14F-4D97-AF65-F5344CB8AC3E}">
        <p14:creationId xmlns:p14="http://schemas.microsoft.com/office/powerpoint/2010/main" val="95653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90B8D26-8761-4FF2-8DD4-ECA871887258}"/>
              </a:ext>
            </a:extLst>
          </p:cNvPr>
          <p:cNvGrpSpPr/>
          <p:nvPr/>
        </p:nvGrpSpPr>
        <p:grpSpPr>
          <a:xfrm>
            <a:off x="6991646" y="79332"/>
            <a:ext cx="2612683" cy="1663101"/>
            <a:chOff x="6991646" y="79332"/>
            <a:chExt cx="2612683" cy="1663101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7C0CBC46-B1EE-4AC6-8563-9A2F555C41CE}"/>
                </a:ext>
              </a:extLst>
            </p:cNvPr>
            <p:cNvSpPr/>
            <p:nvPr/>
          </p:nvSpPr>
          <p:spPr>
            <a:xfrm>
              <a:off x="6991646" y="449217"/>
              <a:ext cx="2319215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فسري: </a:t>
              </a:r>
            </a:p>
          </p:txBody>
        </p:sp>
        <p:pic>
          <p:nvPicPr>
            <p:cNvPr id="1026" name="Picture 2" descr="ÙØªÙØ¬Ø© Ø¨Ø­Ø« Ø§ÙØµÙØ± Ø¹Ù âªBotanical Frames Cornerâ¬â">
              <a:extLst>
                <a:ext uri="{FF2B5EF4-FFF2-40B4-BE49-F238E27FC236}">
                  <a16:creationId xmlns:a16="http://schemas.microsoft.com/office/drawing/2014/main" id="{47D4783D-F565-435B-9AD4-74C034D89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739" y="79332"/>
              <a:ext cx="1346590" cy="166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3CD130DF-FC10-4C38-A147-D6D8AD67C18B}"/>
              </a:ext>
            </a:extLst>
          </p:cNvPr>
          <p:cNvSpPr/>
          <p:nvPr/>
        </p:nvSpPr>
        <p:spPr>
          <a:xfrm>
            <a:off x="3897557" y="1744596"/>
            <a:ext cx="7307190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للخلايا </a:t>
            </a:r>
            <a:r>
              <a:rPr lang="ar-SA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الكولنشيمية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جدران خلوية سميكة على نحو غير متساوي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1DAEE23-8944-4AF8-A81E-053C1BA9FB59}"/>
              </a:ext>
            </a:extLst>
          </p:cNvPr>
          <p:cNvSpPr/>
          <p:nvPr/>
        </p:nvSpPr>
        <p:spPr>
          <a:xfrm>
            <a:off x="3179299" y="3815477"/>
            <a:ext cx="8743706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عندما تنمو الخلايا </a:t>
            </a:r>
            <a:r>
              <a:rPr lang="ar-SA" sz="54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الكولنشيمية</a:t>
            </a:r>
            <a:r>
              <a:rPr lang="ar-SA" sz="5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فإن أجزاءها الرقيقة تتمدد مما يجعل النبات قادرا على الانثناء دون أن ينكسر </a:t>
            </a:r>
          </a:p>
        </p:txBody>
      </p:sp>
      <p:pic>
        <p:nvPicPr>
          <p:cNvPr id="2052" name="Picture 4" descr="ÙØªÙØ¬Ø© Ø¨Ø­Ø« Ø§ÙØµÙØ± Ø¹Ù âªcollenchyma cellsâ¬â">
            <a:extLst>
              <a:ext uri="{FF2B5EF4-FFF2-40B4-BE49-F238E27FC236}">
                <a16:creationId xmlns:a16="http://schemas.microsoft.com/office/drawing/2014/main" id="{C423E442-AE45-4F5D-BA19-2DB781C15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9"/>
          <a:stretch/>
        </p:blipFill>
        <p:spPr bwMode="auto">
          <a:xfrm>
            <a:off x="464234" y="984738"/>
            <a:ext cx="2613074" cy="54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D31D5F2-D3A9-4DC4-856E-BE4D348991A5}"/>
              </a:ext>
            </a:extLst>
          </p:cNvPr>
          <p:cNvSpPr/>
          <p:nvPr/>
        </p:nvSpPr>
        <p:spPr>
          <a:xfrm>
            <a:off x="624254" y="313116"/>
            <a:ext cx="2293034" cy="5504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مهارة التحليل </a:t>
            </a:r>
          </a:p>
        </p:txBody>
      </p:sp>
    </p:spTree>
    <p:extLst>
      <p:ext uri="{BB962C8B-B14F-4D97-AF65-F5344CB8AC3E}">
        <p14:creationId xmlns:p14="http://schemas.microsoft.com/office/powerpoint/2010/main" val="42067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1AFD46A-08D8-4C95-B240-E7A7AA14273C}"/>
              </a:ext>
            </a:extLst>
          </p:cNvPr>
          <p:cNvSpPr/>
          <p:nvPr/>
        </p:nvSpPr>
        <p:spPr>
          <a:xfrm>
            <a:off x="5148775" y="477354"/>
            <a:ext cx="6761871" cy="5909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ذات صباح خرجت عبير مع والدتها لتسقي أصيص الأزهار الذي قد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بذرت ب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ذوره بيديها  واعتنت به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وسقته كل يوم حتى نمت الأزهار الجميلة وبدأت تتفتح وتنشر </a:t>
            </a:r>
            <a:r>
              <a:rPr lang="ar-SA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عبيرها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وجمالها في الأرجاء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4DAB70-8141-47B2-A7C4-9441AAC7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477354"/>
            <a:ext cx="4543865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04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90B8D26-8761-4FF2-8DD4-ECA871887258}"/>
              </a:ext>
            </a:extLst>
          </p:cNvPr>
          <p:cNvGrpSpPr/>
          <p:nvPr/>
        </p:nvGrpSpPr>
        <p:grpSpPr>
          <a:xfrm>
            <a:off x="6991646" y="79332"/>
            <a:ext cx="2612683" cy="1663101"/>
            <a:chOff x="6991646" y="79332"/>
            <a:chExt cx="2612683" cy="1663101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7C0CBC46-B1EE-4AC6-8563-9A2F555C41CE}"/>
                </a:ext>
              </a:extLst>
            </p:cNvPr>
            <p:cNvSpPr/>
            <p:nvPr/>
          </p:nvSpPr>
          <p:spPr>
            <a:xfrm>
              <a:off x="6991646" y="449217"/>
              <a:ext cx="2319215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SA" sz="54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فسري: </a:t>
              </a:r>
            </a:p>
          </p:txBody>
        </p:sp>
        <p:pic>
          <p:nvPicPr>
            <p:cNvPr id="1026" name="Picture 2" descr="ÙØªÙØ¬Ø© Ø¨Ø­Ø« Ø§ÙØµÙØ± Ø¹Ù âªBotanical Frames Cornerâ¬â">
              <a:extLst>
                <a:ext uri="{FF2B5EF4-FFF2-40B4-BE49-F238E27FC236}">
                  <a16:creationId xmlns:a16="http://schemas.microsoft.com/office/drawing/2014/main" id="{47D4783D-F565-435B-9AD4-74C034D89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7739" y="79332"/>
              <a:ext cx="1346590" cy="166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3CD130DF-FC10-4C38-A147-D6D8AD67C18B}"/>
              </a:ext>
            </a:extLst>
          </p:cNvPr>
          <p:cNvSpPr/>
          <p:nvPr/>
        </p:nvSpPr>
        <p:spPr>
          <a:xfrm>
            <a:off x="4614203" y="1859099"/>
            <a:ext cx="7307190" cy="2585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القوام الخشن لثمار الإجاص</a:t>
            </a:r>
          </a:p>
          <a:p>
            <a:pPr algn="ctr"/>
            <a:r>
              <a:rPr lang="ar-SA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قساوة غلاف البذور وصلابة قشرة الجوز والمكسرات </a:t>
            </a:r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1DAEE23-8944-4AF8-A81E-053C1BA9FB59}"/>
              </a:ext>
            </a:extLst>
          </p:cNvPr>
          <p:cNvSpPr/>
          <p:nvPr/>
        </p:nvSpPr>
        <p:spPr>
          <a:xfrm>
            <a:off x="4614203" y="4697930"/>
            <a:ext cx="7307190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لوجود الخلايا الحجرية فيها </a:t>
            </a:r>
            <a:endParaRPr lang="ar-SA" sz="5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ÙØªÙØ¬Ø© Ø¨Ø­Ø« Ø§ÙØµÙØ± Ø¹Ù âªsclerenchyma cellsâ¬â">
            <a:extLst>
              <a:ext uri="{FF2B5EF4-FFF2-40B4-BE49-F238E27FC236}">
                <a16:creationId xmlns:a16="http://schemas.microsoft.com/office/drawing/2014/main" id="{5164554E-09EE-481D-8DE9-0404AC0F5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1" t="23380" r="5608"/>
          <a:stretch/>
        </p:blipFill>
        <p:spPr bwMode="auto">
          <a:xfrm>
            <a:off x="576776" y="4697930"/>
            <a:ext cx="3629464" cy="20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ÙØªÙØ¬Ø© Ø¨Ø­Ø« Ø§ÙØµÙØ± Ø¹Ù âªPear chopped halvesâ¬â">
            <a:extLst>
              <a:ext uri="{FF2B5EF4-FFF2-40B4-BE49-F238E27FC236}">
                <a16:creationId xmlns:a16="http://schemas.microsoft.com/office/drawing/2014/main" id="{DC777F16-1552-445F-8C4C-12A2957C4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6" t="68133" r="34027"/>
          <a:stretch/>
        </p:blipFill>
        <p:spPr bwMode="auto">
          <a:xfrm>
            <a:off x="2587512" y="801858"/>
            <a:ext cx="1886958" cy="36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51F7385-2662-4C45-BD53-98355BD7C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99" y="801858"/>
            <a:ext cx="2307980" cy="3682237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EE98596-AB3F-4499-860D-A60EEEEB1FA9}"/>
              </a:ext>
            </a:extLst>
          </p:cNvPr>
          <p:cNvSpPr/>
          <p:nvPr/>
        </p:nvSpPr>
        <p:spPr>
          <a:xfrm>
            <a:off x="787792" y="173972"/>
            <a:ext cx="2293034" cy="5504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مهارة التحليل </a:t>
            </a:r>
          </a:p>
        </p:txBody>
      </p:sp>
    </p:spTree>
    <p:extLst>
      <p:ext uri="{BB962C8B-B14F-4D97-AF65-F5344CB8AC3E}">
        <p14:creationId xmlns:p14="http://schemas.microsoft.com/office/powerpoint/2010/main" val="224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B11A76A-8E68-4747-8272-B48E5A323A54}"/>
              </a:ext>
            </a:extLst>
          </p:cNvPr>
          <p:cNvSpPr/>
          <p:nvPr/>
        </p:nvSpPr>
        <p:spPr>
          <a:xfrm>
            <a:off x="283589" y="368799"/>
            <a:ext cx="1385554" cy="14745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الربط بالحياة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C827B78-4076-4B0F-BD34-20538FC2F62F}"/>
              </a:ext>
            </a:extLst>
          </p:cNvPr>
          <p:cNvSpPr/>
          <p:nvPr/>
        </p:nvSpPr>
        <p:spPr>
          <a:xfrm>
            <a:off x="1886857" y="228893"/>
            <a:ext cx="10068329" cy="175432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الصور سمي بعض استخدامات النباتات التي يكثر فيها الألياف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F9B2687-F2E5-42BD-833A-020F00C0478E}"/>
              </a:ext>
            </a:extLst>
          </p:cNvPr>
          <p:cNvSpPr/>
          <p:nvPr/>
        </p:nvSpPr>
        <p:spPr>
          <a:xfrm>
            <a:off x="8340485" y="2191656"/>
            <a:ext cx="3600000" cy="30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846" r="-17815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099FB67-0D0B-4C20-ABEF-31C00A47D3AA}"/>
              </a:ext>
            </a:extLst>
          </p:cNvPr>
          <p:cNvSpPr/>
          <p:nvPr/>
        </p:nvSpPr>
        <p:spPr>
          <a:xfrm>
            <a:off x="4204556" y="2191656"/>
            <a:ext cx="3600000" cy="30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C76F52B-A11E-4402-AE53-027DEC4FA20A}"/>
              </a:ext>
            </a:extLst>
          </p:cNvPr>
          <p:cNvSpPr/>
          <p:nvPr/>
        </p:nvSpPr>
        <p:spPr>
          <a:xfrm>
            <a:off x="575528" y="2191656"/>
            <a:ext cx="3600000" cy="306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A66EA7A-EF19-44FC-8F92-5E1C5C7EEBBD}"/>
              </a:ext>
            </a:extLst>
          </p:cNvPr>
          <p:cNvSpPr/>
          <p:nvPr/>
        </p:nvSpPr>
        <p:spPr>
          <a:xfrm>
            <a:off x="8520485" y="5460093"/>
            <a:ext cx="3240000" cy="9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الحبال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6960BF2-EFF5-4C1C-9361-F530B917B011}"/>
              </a:ext>
            </a:extLst>
          </p:cNvPr>
          <p:cNvSpPr/>
          <p:nvPr/>
        </p:nvSpPr>
        <p:spPr>
          <a:xfrm>
            <a:off x="2555528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الأقمشة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192D20-A708-44EB-A8FF-8A412CA98F7B}"/>
              </a:ext>
            </a:extLst>
          </p:cNvPr>
          <p:cNvSpPr/>
          <p:nvPr/>
        </p:nvSpPr>
        <p:spPr>
          <a:xfrm>
            <a:off x="8520485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81DE71-DE5B-47EB-A3C6-82112B752C8B}"/>
              </a:ext>
            </a:extLst>
          </p:cNvPr>
          <p:cNvSpPr/>
          <p:nvPr/>
        </p:nvSpPr>
        <p:spPr>
          <a:xfrm>
            <a:off x="2555528" y="5462872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40698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B11A76A-8E68-4747-8272-B48E5A323A54}"/>
              </a:ext>
            </a:extLst>
          </p:cNvPr>
          <p:cNvSpPr/>
          <p:nvPr/>
        </p:nvSpPr>
        <p:spPr>
          <a:xfrm>
            <a:off x="283589" y="368799"/>
            <a:ext cx="1385554" cy="14745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الربط بالحياة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C827B78-4076-4B0F-BD34-20538FC2F62F}"/>
              </a:ext>
            </a:extLst>
          </p:cNvPr>
          <p:cNvSpPr/>
          <p:nvPr/>
        </p:nvSpPr>
        <p:spPr>
          <a:xfrm>
            <a:off x="1886857" y="228893"/>
            <a:ext cx="10068329" cy="175432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الصور سمي بعض استخدامات النباتات التي يكثر فيها الألياف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F9B2687-F2E5-42BD-833A-020F00C0478E}"/>
              </a:ext>
            </a:extLst>
          </p:cNvPr>
          <p:cNvSpPr/>
          <p:nvPr/>
        </p:nvSpPr>
        <p:spPr>
          <a:xfrm>
            <a:off x="8340485" y="2191656"/>
            <a:ext cx="3600000" cy="306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099FB67-0D0B-4C20-ABEF-31C00A47D3AA}"/>
              </a:ext>
            </a:extLst>
          </p:cNvPr>
          <p:cNvSpPr/>
          <p:nvPr/>
        </p:nvSpPr>
        <p:spPr>
          <a:xfrm>
            <a:off x="4335743" y="2191656"/>
            <a:ext cx="3600000" cy="30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C76F52B-A11E-4402-AE53-027DEC4FA20A}"/>
              </a:ext>
            </a:extLst>
          </p:cNvPr>
          <p:cNvSpPr/>
          <p:nvPr/>
        </p:nvSpPr>
        <p:spPr>
          <a:xfrm>
            <a:off x="331001" y="2191656"/>
            <a:ext cx="3600000" cy="306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A66EA7A-EF19-44FC-8F92-5E1C5C7EEBBD}"/>
              </a:ext>
            </a:extLst>
          </p:cNvPr>
          <p:cNvSpPr/>
          <p:nvPr/>
        </p:nvSpPr>
        <p:spPr>
          <a:xfrm>
            <a:off x="8520485" y="5460093"/>
            <a:ext cx="324000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الخيام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6960BF2-EFF5-4C1C-9361-F530B917B011}"/>
              </a:ext>
            </a:extLst>
          </p:cNvPr>
          <p:cNvSpPr/>
          <p:nvPr/>
        </p:nvSpPr>
        <p:spPr>
          <a:xfrm>
            <a:off x="4515743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الأشرعة 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192D20-A708-44EB-A8FF-8A412CA98F7B}"/>
              </a:ext>
            </a:extLst>
          </p:cNvPr>
          <p:cNvSpPr/>
          <p:nvPr/>
        </p:nvSpPr>
        <p:spPr>
          <a:xfrm>
            <a:off x="8515948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581DE71-DE5B-47EB-A3C6-82112B752C8B}"/>
              </a:ext>
            </a:extLst>
          </p:cNvPr>
          <p:cNvSpPr/>
          <p:nvPr/>
        </p:nvSpPr>
        <p:spPr>
          <a:xfrm>
            <a:off x="4522407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6804B2-7D17-432F-8A16-82B5F37E0818}"/>
              </a:ext>
            </a:extLst>
          </p:cNvPr>
          <p:cNvSpPr/>
          <p:nvPr/>
        </p:nvSpPr>
        <p:spPr>
          <a:xfrm>
            <a:off x="515538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السلال 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86A6423-0E86-4908-8319-1B10283A9014}"/>
              </a:ext>
            </a:extLst>
          </p:cNvPr>
          <p:cNvSpPr/>
          <p:nvPr/>
        </p:nvSpPr>
        <p:spPr>
          <a:xfrm>
            <a:off x="528866" y="5460093"/>
            <a:ext cx="32400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</a:t>
            </a:r>
          </a:p>
        </p:txBody>
      </p:sp>
    </p:spTree>
    <p:extLst>
      <p:ext uri="{BB962C8B-B14F-4D97-AF65-F5344CB8AC3E}">
        <p14:creationId xmlns:p14="http://schemas.microsoft.com/office/powerpoint/2010/main" val="72424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5EDE07D-7881-4100-86FA-408806482700}"/>
              </a:ext>
            </a:extLst>
          </p:cNvPr>
          <p:cNvSpPr/>
          <p:nvPr/>
        </p:nvSpPr>
        <p:spPr>
          <a:xfrm>
            <a:off x="464234" y="125658"/>
            <a:ext cx="11260363" cy="21236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منذ القدم والنخلة رفيقة درب ووفاء للعربي فكلما امتدت يداه لتلامس ثمارها جادة له بما لذ وطاب من رطبها وتمرها واهدت له </a:t>
            </a:r>
            <a:r>
              <a:rPr lang="ar-SA" sz="44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سعفاتها</a:t>
            </a:r>
            <a:r>
              <a:rPr lang="ar-SA" sz="44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ليحولها بيد الأبداع إلى ما ينفعه </a:t>
            </a:r>
            <a:r>
              <a:rPr lang="ar-SA" sz="440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ويفيده</a:t>
            </a:r>
            <a:r>
              <a:rPr lang="ar-SA" sz="44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أدوات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D4943FE-11A6-4C15-AE6B-D21CBB0E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2404064"/>
            <a:ext cx="11155680" cy="42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8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369319A-196D-4608-B595-1A6105192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2" r="8333" b="10161"/>
          <a:stretch/>
        </p:blipFill>
        <p:spPr>
          <a:xfrm>
            <a:off x="295422" y="242793"/>
            <a:ext cx="11718387" cy="629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2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078D624-E00D-4F68-9B4F-962D0C0D32A9}"/>
              </a:ext>
            </a:extLst>
          </p:cNvPr>
          <p:cNvSpPr/>
          <p:nvPr/>
        </p:nvSpPr>
        <p:spPr>
          <a:xfrm>
            <a:off x="7161272" y="252270"/>
            <a:ext cx="3033203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نشاط أثرائي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ED6EA84-D7F1-49C6-85BE-A11687A9A616}"/>
              </a:ext>
            </a:extLst>
          </p:cNvPr>
          <p:cNvSpPr/>
          <p:nvPr/>
        </p:nvSpPr>
        <p:spPr>
          <a:xfrm>
            <a:off x="5809958" y="1400688"/>
            <a:ext cx="5735832" cy="507831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ابحثي في مصادر المعلومات المختلفة عن فوائد الأغذية الغنية بالألياف ثم لخصي بعض من هذه الفوائد وضمنيها ملف انجازكـِ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DEC875-C1B4-4B09-9CEC-82A3970A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996418"/>
            <a:ext cx="4867421" cy="3482583"/>
          </a:xfrm>
          <a:prstGeom prst="rect">
            <a:avLst/>
          </a:prstGeom>
        </p:spPr>
      </p:pic>
      <p:sp>
        <p:nvSpPr>
          <p:cNvPr id="6" name="فقاعة الكلام: مستطيلة 5">
            <a:extLst>
              <a:ext uri="{FF2B5EF4-FFF2-40B4-BE49-F238E27FC236}">
                <a16:creationId xmlns:a16="http://schemas.microsoft.com/office/drawing/2014/main" id="{1EFBC34A-4C49-4B94-9763-016027BDFEF6}"/>
              </a:ext>
            </a:extLst>
          </p:cNvPr>
          <p:cNvSpPr/>
          <p:nvPr/>
        </p:nvSpPr>
        <p:spPr>
          <a:xfrm>
            <a:off x="745587" y="252270"/>
            <a:ext cx="4135902" cy="2672863"/>
          </a:xfrm>
          <a:prstGeom prst="wedgeRectCallout">
            <a:avLst>
              <a:gd name="adj1" fmla="val -22874"/>
              <a:gd name="adj2" fmla="val 598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541" b="-2530"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1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1AFD46A-08D8-4C95-B240-E7A7AA14273C}"/>
              </a:ext>
            </a:extLst>
          </p:cNvPr>
          <p:cNvSpPr/>
          <p:nvPr/>
        </p:nvSpPr>
        <p:spPr>
          <a:xfrm>
            <a:off x="5148775" y="477354"/>
            <a:ext cx="6761871" cy="5909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قررت عبير تأخذ زهرتها معها لغرفتها لتراها في كل وقت ولكن أمها اخبرتها بأن الزهرة بحاجة إلى الشمس لتنمو وتكبر لذا قررت </a:t>
            </a:r>
            <a:r>
              <a:rPr lang="ar-SA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عبيرأن</a:t>
            </a: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ترسم صورة لزهرتها وتعلقها على 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جدار غرفتها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4DAB70-8141-47B2-A7C4-9441AAC7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477354"/>
            <a:ext cx="4543865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21AFD46A-08D8-4C95-B240-E7A7AA14273C}"/>
              </a:ext>
            </a:extLst>
          </p:cNvPr>
          <p:cNvSpPr/>
          <p:nvPr/>
        </p:nvSpPr>
        <p:spPr>
          <a:xfrm>
            <a:off x="7469945" y="477354"/>
            <a:ext cx="4440701" cy="59093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رسمت عبير زهرتها نسيت بعض اجزائها لم ترسمها فهل تستطيعين أن تكملي الرسم الناقص وتسمي تلك الأجزاء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1B360CE-E2C6-464D-8E3E-2F85F6A6ADFA}"/>
              </a:ext>
            </a:extLst>
          </p:cNvPr>
          <p:cNvSpPr/>
          <p:nvPr/>
        </p:nvSpPr>
        <p:spPr>
          <a:xfrm>
            <a:off x="548640" y="477354"/>
            <a:ext cx="6428935" cy="590931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9A5219B-EE8C-48C6-8CA9-DB9B964B2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0698" l="4396" r="89011">
                        <a14:foregroundMark x1="50549" y1="73256" x2="50549" y2="73256"/>
                        <a14:foregroundMark x1="48352" y1="83140" x2="48352" y2="83140"/>
                        <a14:foregroundMark x1="46154" y1="90698" x2="46154" y2="90698"/>
                        <a14:foregroundMark x1="49451" y1="58140" x2="49451" y2="58140"/>
                        <a14:foregroundMark x1="49451" y1="51744" x2="49451" y2="51744"/>
                        <a14:foregroundMark x1="65934" y1="40698" x2="65934" y2="40698"/>
                        <a14:foregroundMark x1="63736" y1="26744" x2="63736" y2="26744"/>
                        <a14:foregroundMark x1="76923" y1="9884" x2="76923" y2="9884"/>
                        <a14:foregroundMark x1="72527" y1="16279" x2="72527" y2="16279"/>
                        <a14:foregroundMark x1="36264" y1="13372" x2="36264" y2="13372"/>
                        <a14:foregroundMark x1="25275" y1="28488" x2="25275" y2="28488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37363" y1="2326" x2="37363" y2="2326"/>
                        <a14:foregroundMark x1="37363" y1="2326" x2="37363" y2="2326"/>
                        <a14:foregroundMark x1="37363" y1="2326" x2="37363" y2="2326"/>
                        <a14:foregroundMark x1="4396" y1="23256" x2="4396" y2="23256"/>
                        <a14:foregroundMark x1="51648" y1="58140" x2="51648" y2="58140"/>
                        <a14:foregroundMark x1="48352" y1="79070" x2="48352" y2="79070"/>
                        <a14:foregroundMark x1="70330" y1="15116" x2="70330" y2="15116"/>
                        <a14:backgroundMark x1="70330" y1="66860" x2="70330" y2="66860"/>
                        <a14:backgroundMark x1="32967" y1="68023" x2="32967" y2="68023"/>
                        <a14:backgroundMark x1="92308" y1="65698" x2="92308" y2="65698"/>
                        <a14:backgroundMark x1="94505" y1="13953" x2="94505" y2="13953"/>
                        <a14:backgroundMark x1="81319" y1="8721" x2="81319" y2="8721"/>
                        <a14:backgroundMark x1="65934" y1="8721" x2="65934" y2="8721"/>
                        <a14:backgroundMark x1="17582" y1="6977" x2="17582" y2="6977"/>
                        <a14:backgroundMark x1="18681" y1="43605" x2="18681" y2="43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267">
            <a:off x="1878817" y="1436598"/>
            <a:ext cx="1857283" cy="29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A193B52-9E51-44F2-A573-CE8F9259FBD4}"/>
              </a:ext>
            </a:extLst>
          </p:cNvPr>
          <p:cNvSpPr/>
          <p:nvPr/>
        </p:nvSpPr>
        <p:spPr>
          <a:xfrm>
            <a:off x="6330463" y="221790"/>
            <a:ext cx="571851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أكملي الرسم الناقص وسمي أجزاء النبات عليها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84579B2-3ADC-4A3C-A57E-989322EE58B0}"/>
              </a:ext>
            </a:extLst>
          </p:cNvPr>
          <p:cNvSpPr/>
          <p:nvPr/>
        </p:nvSpPr>
        <p:spPr>
          <a:xfrm>
            <a:off x="250874" y="207722"/>
            <a:ext cx="571851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أكملي الرسم الناقص وسمي أجزاء النبات عليها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61EB1352-004F-495C-8876-72189AA8849C}"/>
              </a:ext>
            </a:extLst>
          </p:cNvPr>
          <p:cNvSpPr/>
          <p:nvPr/>
        </p:nvSpPr>
        <p:spPr>
          <a:xfrm>
            <a:off x="6330463" y="2110154"/>
            <a:ext cx="5718516" cy="45438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FE7DA4C-F54E-4715-A69A-C882501CF3FB}"/>
              </a:ext>
            </a:extLst>
          </p:cNvPr>
          <p:cNvSpPr/>
          <p:nvPr/>
        </p:nvSpPr>
        <p:spPr>
          <a:xfrm>
            <a:off x="250874" y="2110154"/>
            <a:ext cx="5718516" cy="45438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AB7B743-E608-4159-8702-3B3B97F8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0698" l="4396" r="89011">
                        <a14:foregroundMark x1="50549" y1="73256" x2="50549" y2="73256"/>
                        <a14:foregroundMark x1="48352" y1="83140" x2="48352" y2="83140"/>
                        <a14:foregroundMark x1="46154" y1="90698" x2="46154" y2="90698"/>
                        <a14:foregroundMark x1="49451" y1="58140" x2="49451" y2="58140"/>
                        <a14:foregroundMark x1="49451" y1="51744" x2="49451" y2="51744"/>
                        <a14:foregroundMark x1="65934" y1="40698" x2="65934" y2="40698"/>
                        <a14:foregroundMark x1="63736" y1="26744" x2="63736" y2="26744"/>
                        <a14:foregroundMark x1="76923" y1="9884" x2="76923" y2="9884"/>
                        <a14:foregroundMark x1="72527" y1="16279" x2="72527" y2="16279"/>
                        <a14:foregroundMark x1="36264" y1="13372" x2="36264" y2="13372"/>
                        <a14:foregroundMark x1="25275" y1="28488" x2="25275" y2="28488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37363" y1="2326" x2="37363" y2="2326"/>
                        <a14:foregroundMark x1="37363" y1="2326" x2="37363" y2="2326"/>
                        <a14:foregroundMark x1="37363" y1="2326" x2="37363" y2="2326"/>
                        <a14:foregroundMark x1="4396" y1="23256" x2="4396" y2="23256"/>
                        <a14:foregroundMark x1="51648" y1="58140" x2="51648" y2="58140"/>
                        <a14:foregroundMark x1="48352" y1="79070" x2="48352" y2="79070"/>
                        <a14:foregroundMark x1="70330" y1="15116" x2="70330" y2="15116"/>
                        <a14:backgroundMark x1="70330" y1="66860" x2="70330" y2="66860"/>
                        <a14:backgroundMark x1="32967" y1="68023" x2="32967" y2="68023"/>
                        <a14:backgroundMark x1="92308" y1="65698" x2="92308" y2="65698"/>
                        <a14:backgroundMark x1="94505" y1="13953" x2="94505" y2="13953"/>
                        <a14:backgroundMark x1="81319" y1="8721" x2="81319" y2="8721"/>
                        <a14:backgroundMark x1="65934" y1="8721" x2="65934" y2="8721"/>
                        <a14:backgroundMark x1="17582" y1="6977" x2="17582" y2="6977"/>
                        <a14:backgroundMark x1="18681" y1="43605" x2="18681" y2="43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267">
            <a:off x="2181491" y="2421337"/>
            <a:ext cx="1857283" cy="293898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1D2C182-D28E-4EE6-B4E8-AA45829D9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26" b="90698" l="4396" r="89011">
                        <a14:foregroundMark x1="50549" y1="73256" x2="50549" y2="73256"/>
                        <a14:foregroundMark x1="48352" y1="83140" x2="48352" y2="83140"/>
                        <a14:foregroundMark x1="46154" y1="90698" x2="46154" y2="90698"/>
                        <a14:foregroundMark x1="49451" y1="58140" x2="49451" y2="58140"/>
                        <a14:foregroundMark x1="49451" y1="51744" x2="49451" y2="51744"/>
                        <a14:foregroundMark x1="65934" y1="40698" x2="65934" y2="40698"/>
                        <a14:foregroundMark x1="63736" y1="26744" x2="63736" y2="26744"/>
                        <a14:foregroundMark x1="76923" y1="9884" x2="76923" y2="9884"/>
                        <a14:foregroundMark x1="72527" y1="16279" x2="72527" y2="16279"/>
                        <a14:foregroundMark x1="36264" y1="13372" x2="36264" y2="13372"/>
                        <a14:foregroundMark x1="25275" y1="28488" x2="25275" y2="28488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12088" y1="23256" x2="12088" y2="23256"/>
                        <a14:foregroundMark x1="37363" y1="2326" x2="37363" y2="2326"/>
                        <a14:foregroundMark x1="37363" y1="2326" x2="37363" y2="2326"/>
                        <a14:foregroundMark x1="37363" y1="2326" x2="37363" y2="2326"/>
                        <a14:foregroundMark x1="4396" y1="23256" x2="4396" y2="23256"/>
                        <a14:foregroundMark x1="51648" y1="58140" x2="51648" y2="58140"/>
                        <a14:foregroundMark x1="48352" y1="79070" x2="48352" y2="79070"/>
                        <a14:foregroundMark x1="70330" y1="15116" x2="70330" y2="15116"/>
                        <a14:backgroundMark x1="70330" y1="66860" x2="70330" y2="66860"/>
                        <a14:backgroundMark x1="32967" y1="68023" x2="32967" y2="68023"/>
                        <a14:backgroundMark x1="92308" y1="65698" x2="92308" y2="65698"/>
                        <a14:backgroundMark x1="94505" y1="13953" x2="94505" y2="13953"/>
                        <a14:backgroundMark x1="81319" y1="8721" x2="81319" y2="8721"/>
                        <a14:backgroundMark x1="65934" y1="8721" x2="65934" y2="8721"/>
                        <a14:backgroundMark x1="17582" y1="6977" x2="17582" y2="6977"/>
                        <a14:backgroundMark x1="18681" y1="43605" x2="18681" y2="436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935267">
            <a:off x="8261079" y="2421336"/>
            <a:ext cx="1857283" cy="293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5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E59061-9A14-4D9E-8EA4-2B47667A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41944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50B8CB3-2F59-4462-BE0A-39054CF41ACE}"/>
              </a:ext>
            </a:extLst>
          </p:cNvPr>
          <p:cNvSpPr/>
          <p:nvPr/>
        </p:nvSpPr>
        <p:spPr>
          <a:xfrm>
            <a:off x="766169" y="2657845"/>
            <a:ext cx="10509608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تركيب النباتات ووظائف أجزاءه </a:t>
            </a:r>
            <a:endParaRPr lang="ar-SA" sz="11500" b="1" cap="none" spc="0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95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E59061-9A14-4D9E-8EA4-2B47667A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41944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050B8CB3-2F59-4462-BE0A-39054CF41ACE}"/>
              </a:ext>
            </a:extLst>
          </p:cNvPr>
          <p:cNvSpPr/>
          <p:nvPr/>
        </p:nvSpPr>
        <p:spPr>
          <a:xfrm>
            <a:off x="766169" y="2657845"/>
            <a:ext cx="10509608" cy="18620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خلايا النبات وأنسجته </a:t>
            </a:r>
            <a:endParaRPr lang="ar-SA" sz="11500" b="1" cap="none" spc="0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4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D48529-60CF-4185-BD1C-D72808AC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0"/>
            <a:ext cx="5017477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62B4DD3-0DBC-4C21-8F6F-B385083D2A39}"/>
              </a:ext>
            </a:extLst>
          </p:cNvPr>
          <p:cNvSpPr/>
          <p:nvPr/>
        </p:nvSpPr>
        <p:spPr>
          <a:xfrm>
            <a:off x="3888046" y="396784"/>
            <a:ext cx="32864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العامة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812B8CA-EF74-42BF-9844-DC14551A42AD}"/>
              </a:ext>
            </a:extLst>
          </p:cNvPr>
          <p:cNvSpPr/>
          <p:nvPr/>
        </p:nvSpPr>
        <p:spPr>
          <a:xfrm>
            <a:off x="1561515" y="2000966"/>
            <a:ext cx="824955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تعود طبيعة التنوع في النباتات إلى اختلاف تراكيبه التي خلقها الله سبحانه وتعالى  </a:t>
            </a:r>
          </a:p>
        </p:txBody>
      </p:sp>
    </p:spTree>
    <p:extLst>
      <p:ext uri="{BB962C8B-B14F-4D97-AF65-F5344CB8AC3E}">
        <p14:creationId xmlns:p14="http://schemas.microsoft.com/office/powerpoint/2010/main" val="15844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D48529-60CF-4185-BD1C-D72808AC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3" y="0"/>
            <a:ext cx="5017477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62B4DD3-0DBC-4C21-8F6F-B385083D2A39}"/>
              </a:ext>
            </a:extLst>
          </p:cNvPr>
          <p:cNvSpPr/>
          <p:nvPr/>
        </p:nvSpPr>
        <p:spPr>
          <a:xfrm>
            <a:off x="3687670" y="396784"/>
            <a:ext cx="368722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الفكرة الرئيسة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812B8CA-EF74-42BF-9844-DC14551A42AD}"/>
              </a:ext>
            </a:extLst>
          </p:cNvPr>
          <p:cNvSpPr/>
          <p:nvPr/>
        </p:nvSpPr>
        <p:spPr>
          <a:xfrm>
            <a:off x="1561515" y="2000966"/>
            <a:ext cx="8249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تتكون أنسجة النباتات من خلايا مختلفة  </a:t>
            </a:r>
          </a:p>
        </p:txBody>
      </p:sp>
    </p:spTree>
    <p:extLst>
      <p:ext uri="{BB962C8B-B14F-4D97-AF65-F5344CB8AC3E}">
        <p14:creationId xmlns:p14="http://schemas.microsoft.com/office/powerpoint/2010/main" val="335642256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558</Words>
  <Application>Microsoft Office PowerPoint</Application>
  <PresentationFormat>شاشة عريضة</PresentationFormat>
  <Paragraphs>126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5" baseType="lpstr">
      <vt:lpstr>Yu Gothic UI Semilight</vt:lpstr>
      <vt:lpstr>Akhbar MT</vt:lpstr>
      <vt:lpstr>AlHor</vt:lpstr>
      <vt:lpstr>Arabic Typesetting</vt:lpstr>
      <vt:lpstr>Arial</vt:lpstr>
      <vt:lpstr>Calibri</vt:lpstr>
      <vt:lpstr>Calibri Light</vt:lpstr>
      <vt:lpstr>Dubai Medium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ريحانة العامر</dc:creator>
  <cp:lastModifiedBy>ريحانة العامر</cp:lastModifiedBy>
  <cp:revision>48</cp:revision>
  <dcterms:created xsi:type="dcterms:W3CDTF">2018-03-12T23:06:01Z</dcterms:created>
  <dcterms:modified xsi:type="dcterms:W3CDTF">2018-03-18T07:08:32Z</dcterms:modified>
</cp:coreProperties>
</file>