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27258"/>
    <a:srgbClr val="CBF0FF"/>
    <a:srgbClr val="51B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CCA004-CCE2-42DE-A686-C9175999C065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98727F-5D51-422E-B1CC-056C5F6460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33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90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87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5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29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940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05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845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02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77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76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495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0F1F-CBFA-490C-AF93-A21012932AAC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56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10" Type="http://schemas.openxmlformats.org/officeDocument/2006/relationships/image" Target="../media/image9.emf"/><Relationship Id="rId4" Type="http://schemas.openxmlformats.org/officeDocument/2006/relationships/image" Target="../media/image3.jpeg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11.emf"/><Relationship Id="rId7" Type="http://schemas.openxmlformats.org/officeDocument/2006/relationships/image" Target="../media/image4.jpe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15.emf"/><Relationship Id="rId5" Type="http://schemas.openxmlformats.org/officeDocument/2006/relationships/image" Target="../media/image2.png"/><Relationship Id="rId10" Type="http://schemas.openxmlformats.org/officeDocument/2006/relationships/image" Target="../media/image14.emf"/><Relationship Id="rId4" Type="http://schemas.openxmlformats.org/officeDocument/2006/relationships/image" Target="../media/image1.jpeg"/><Relationship Id="rId9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sp>
        <p:nvSpPr>
          <p:cNvPr id="8" name="مخطط انسيابي: محطة طرفية 7"/>
          <p:cNvSpPr/>
          <p:nvPr/>
        </p:nvSpPr>
        <p:spPr>
          <a:xfrm>
            <a:off x="9453032" y="451909"/>
            <a:ext cx="2123684" cy="57128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الرابع 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١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pic>
        <p:nvPicPr>
          <p:cNvPr id="16" name="صورة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9" t="31629" r="9230" b="30919"/>
          <a:stretch/>
        </p:blipFill>
        <p:spPr>
          <a:xfrm>
            <a:off x="85640" y="6289744"/>
            <a:ext cx="1115672" cy="508000"/>
          </a:xfrm>
          <a:prstGeom prst="rect">
            <a:avLst/>
          </a:prstGeom>
        </p:spPr>
      </p:pic>
      <p:sp>
        <p:nvSpPr>
          <p:cNvPr id="17" name="مربع نص 16"/>
          <p:cNvSpPr txBox="1"/>
          <p:nvPr/>
        </p:nvSpPr>
        <p:spPr>
          <a:xfrm>
            <a:off x="489978" y="6298536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٢٦</a:t>
            </a:r>
            <a:endParaRPr lang="ar-SA" sz="2000" b="1" dirty="0">
              <a:solidFill>
                <a:srgbClr val="C0000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خطط انسيابي: محطة طرفية 24"/>
          <p:cNvSpPr/>
          <p:nvPr/>
        </p:nvSpPr>
        <p:spPr>
          <a:xfrm>
            <a:off x="7130561" y="813607"/>
            <a:ext cx="1901399" cy="337558"/>
          </a:xfrm>
          <a:prstGeom prst="flowChartTerminator">
            <a:avLst/>
          </a:prstGeom>
          <a:solidFill>
            <a:srgbClr val="C00000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</a:rPr>
              <a:t>الدروس من </a:t>
            </a:r>
            <a:r>
              <a:rPr lang="ku-Arab-IQ" sz="1200" b="1" dirty="0" smtClean="0">
                <a:solidFill>
                  <a:schemeClr val="bg1"/>
                </a:solidFill>
              </a:rPr>
              <a:t>٤ – ١ </a:t>
            </a:r>
            <a:r>
              <a:rPr lang="ar-SA" sz="1200" b="1" dirty="0" smtClean="0">
                <a:solidFill>
                  <a:schemeClr val="bg1"/>
                </a:solidFill>
              </a:rPr>
              <a:t>إلى </a:t>
            </a:r>
            <a:r>
              <a:rPr lang="ku-Arab-IQ" sz="1200" b="1" dirty="0" smtClean="0">
                <a:solidFill>
                  <a:schemeClr val="bg1"/>
                </a:solidFill>
              </a:rPr>
              <a:t>٤ – ٤</a:t>
            </a:r>
            <a:r>
              <a:rPr lang="ku-Arab-IQ" sz="1600" b="1" dirty="0" smtClean="0">
                <a:solidFill>
                  <a:schemeClr val="bg1"/>
                </a:solidFill>
              </a:rPr>
              <a:t> </a:t>
            </a:r>
            <a:endParaRPr lang="ar-SA" sz="1600" b="1" dirty="0">
              <a:solidFill>
                <a:schemeClr val="bg1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4245456" y="238161"/>
            <a:ext cx="36851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chemeClr val="tx2"/>
                </a:solidFill>
              </a:rPr>
              <a:t>اختبار منتصف الفصل</a:t>
            </a:r>
            <a:endParaRPr lang="ar-SA" sz="3200" b="1" dirty="0">
              <a:solidFill>
                <a:schemeClr val="tx2"/>
              </a:solidFill>
            </a:endParaRPr>
          </a:p>
        </p:txBody>
      </p:sp>
      <p:pic>
        <p:nvPicPr>
          <p:cNvPr id="57" name="صورة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2" name="مربع نص 1"/>
          <p:cNvSpPr txBox="1"/>
          <p:nvPr/>
        </p:nvSpPr>
        <p:spPr>
          <a:xfrm>
            <a:off x="6984871" y="1479394"/>
            <a:ext cx="459184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أكتب جملة الضرب المناسبة، ثم أجد ناتج الضرب : </a:t>
            </a:r>
            <a:endParaRPr lang="ar-SA" b="1" dirty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31960" y="1948728"/>
            <a:ext cx="2338546" cy="2637662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8281585" y="2298438"/>
            <a:ext cx="132756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٣ </a:t>
            </a:r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٢ = ٦ 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8" name="مربع نص 57"/>
          <p:cNvSpPr txBox="1"/>
          <p:nvPr/>
        </p:nvSpPr>
        <p:spPr>
          <a:xfrm>
            <a:off x="7514859" y="3750047"/>
            <a:ext cx="153345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٣ </a:t>
            </a:r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٥ = ١٥ 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9" name="مربع نص 58"/>
          <p:cNvSpPr txBox="1"/>
          <p:nvPr/>
        </p:nvSpPr>
        <p:spPr>
          <a:xfrm>
            <a:off x="6984870" y="4773514"/>
            <a:ext cx="459184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أجد ناتج الضرب مستعملاً الشبكة أو الرسم إذا لزم الأمر :</a:t>
            </a:r>
            <a:endParaRPr lang="ar-SA" b="1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75985" y="5205239"/>
            <a:ext cx="1294521" cy="413695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74329" y="5237911"/>
            <a:ext cx="1128913" cy="359432"/>
          </a:xfrm>
          <a:prstGeom prst="rect">
            <a:avLst/>
          </a:prstGeom>
        </p:spPr>
      </p:pic>
      <p:sp>
        <p:nvSpPr>
          <p:cNvPr id="14" name="مربع نص 13"/>
          <p:cNvSpPr txBox="1"/>
          <p:nvPr/>
        </p:nvSpPr>
        <p:spPr>
          <a:xfrm>
            <a:off x="9280792" y="5224103"/>
            <a:ext cx="97594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= ١٤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0" name="مربع نص 59"/>
          <p:cNvSpPr txBox="1"/>
          <p:nvPr/>
        </p:nvSpPr>
        <p:spPr>
          <a:xfrm>
            <a:off x="7244780" y="5220747"/>
            <a:ext cx="97594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= ٢٤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5" name="صورة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70849" y="1848726"/>
            <a:ext cx="3621814" cy="2553577"/>
          </a:xfrm>
          <a:prstGeom prst="rect">
            <a:avLst/>
          </a:prstGeom>
        </p:spPr>
      </p:pic>
      <p:sp>
        <p:nvSpPr>
          <p:cNvPr id="21" name="مخطط انسيابي: محطة طرفية 20"/>
          <p:cNvSpPr/>
          <p:nvPr/>
        </p:nvSpPr>
        <p:spPr>
          <a:xfrm>
            <a:off x="3290187" y="4035827"/>
            <a:ext cx="1484033" cy="342745"/>
          </a:xfrm>
          <a:prstGeom prst="flowChartTerminator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3" name="مربع نص 62"/>
          <p:cNvSpPr txBox="1"/>
          <p:nvPr/>
        </p:nvSpPr>
        <p:spPr>
          <a:xfrm>
            <a:off x="1085833" y="4773514"/>
            <a:ext cx="459184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الجبر:</a:t>
            </a:r>
            <a:r>
              <a:rPr lang="ar-SA" b="1" dirty="0" smtClean="0"/>
              <a:t> أستعمل خاصية الإبدال، وأكتب العدد المناسب في </a:t>
            </a:r>
            <a:r>
              <a:rPr lang="ar-SA" b="1" dirty="0" smtClean="0">
                <a:sym typeface="Wingdings" panose="05000000000000000000" pitchFamily="2" charset="2"/>
              </a:rPr>
              <a:t></a:t>
            </a:r>
            <a:endParaRPr lang="ar-SA" b="1" dirty="0"/>
          </a:p>
        </p:txBody>
      </p:sp>
      <p:pic>
        <p:nvPicPr>
          <p:cNvPr id="27" name="صورة 2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59506" y="5220747"/>
            <a:ext cx="3821132" cy="863427"/>
          </a:xfrm>
          <a:prstGeom prst="rect">
            <a:avLst/>
          </a:prstGeom>
        </p:spPr>
      </p:pic>
      <p:sp>
        <p:nvSpPr>
          <p:cNvPr id="64" name="مربع نص 63"/>
          <p:cNvSpPr txBox="1"/>
          <p:nvPr/>
        </p:nvSpPr>
        <p:spPr>
          <a:xfrm>
            <a:off x="4123030" y="5636518"/>
            <a:ext cx="3610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٩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5" name="مربع نص 64"/>
          <p:cNvSpPr txBox="1"/>
          <p:nvPr/>
        </p:nvSpPr>
        <p:spPr>
          <a:xfrm>
            <a:off x="2078364" y="5630245"/>
            <a:ext cx="3610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٣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09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8" grpId="0"/>
      <p:bldP spid="14" grpId="0"/>
      <p:bldP spid="60" grpId="0"/>
      <p:bldP spid="21" grpId="0" animBg="1"/>
      <p:bldP spid="64" grpId="0"/>
      <p:bldP spid="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6089" y="4221948"/>
            <a:ext cx="3904395" cy="1513695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2488" y="1959381"/>
            <a:ext cx="3697996" cy="1699295"/>
          </a:xfrm>
          <a:prstGeom prst="rect">
            <a:avLst/>
          </a:prstGeom>
        </p:spPr>
      </p:pic>
      <p:pic>
        <p:nvPicPr>
          <p:cNvPr id="19" name="صورة 1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7" t="27852" r="11294" b="28889"/>
          <a:stretch/>
        </p:blipFill>
        <p:spPr>
          <a:xfrm rot="6886041">
            <a:off x="11030741" y="128606"/>
            <a:ext cx="1064992" cy="109499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" y="96302"/>
            <a:ext cx="1085334" cy="1085334"/>
          </a:xfrm>
          <a:prstGeom prst="rect">
            <a:avLst/>
          </a:prstGeom>
        </p:spPr>
      </p:pic>
      <p:sp>
        <p:nvSpPr>
          <p:cNvPr id="8" name="مخطط انسيابي: محطة طرفية 7"/>
          <p:cNvSpPr/>
          <p:nvPr/>
        </p:nvSpPr>
        <p:spPr>
          <a:xfrm>
            <a:off x="9453032" y="451909"/>
            <a:ext cx="2123684" cy="57128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srgbClr val="002060"/>
                </a:solidFill>
              </a:rPr>
              <a:t>الفصل الرابع : الضرب </a:t>
            </a:r>
            <a:r>
              <a:rPr lang="ku-Arab-IQ" sz="1600" b="1" dirty="0" smtClean="0">
                <a:solidFill>
                  <a:srgbClr val="002060"/>
                </a:solidFill>
              </a:rPr>
              <a:t>١</a:t>
            </a:r>
            <a:r>
              <a:rPr lang="ar-SA" sz="1600" dirty="0" smtClean="0">
                <a:solidFill>
                  <a:srgbClr val="002060"/>
                </a:solidFill>
              </a:rPr>
              <a:t> </a:t>
            </a:r>
            <a:endParaRPr lang="ar-SA" sz="1600" dirty="0">
              <a:solidFill>
                <a:srgbClr val="002060"/>
              </a:solidFill>
            </a:endParaRPr>
          </a:p>
        </p:txBody>
      </p:sp>
      <p:pic>
        <p:nvPicPr>
          <p:cNvPr id="16" name="صورة 1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9" t="31629" r="9230" b="30919"/>
          <a:stretch/>
        </p:blipFill>
        <p:spPr>
          <a:xfrm>
            <a:off x="85640" y="6289744"/>
            <a:ext cx="1115672" cy="508000"/>
          </a:xfrm>
          <a:prstGeom prst="rect">
            <a:avLst/>
          </a:prstGeom>
        </p:spPr>
      </p:pic>
      <p:sp>
        <p:nvSpPr>
          <p:cNvPr id="17" name="مربع نص 16"/>
          <p:cNvSpPr txBox="1"/>
          <p:nvPr/>
        </p:nvSpPr>
        <p:spPr>
          <a:xfrm>
            <a:off x="489978" y="6298536"/>
            <a:ext cx="5364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rgbClr val="C00000"/>
                </a:solidFill>
              </a:rPr>
              <a:t>٢٦</a:t>
            </a:r>
            <a:endParaRPr lang="ar-SA" sz="2000" b="1" dirty="0">
              <a:solidFill>
                <a:srgbClr val="C0000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خطط انسيابي: محطة طرفية 24"/>
          <p:cNvSpPr/>
          <p:nvPr/>
        </p:nvSpPr>
        <p:spPr>
          <a:xfrm>
            <a:off x="7130561" y="813607"/>
            <a:ext cx="1901399" cy="337558"/>
          </a:xfrm>
          <a:prstGeom prst="flowChartTerminator">
            <a:avLst/>
          </a:prstGeom>
          <a:solidFill>
            <a:srgbClr val="C00000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</a:rPr>
              <a:t>الدروس من </a:t>
            </a:r>
            <a:r>
              <a:rPr lang="ku-Arab-IQ" sz="1200" b="1" dirty="0" smtClean="0">
                <a:solidFill>
                  <a:schemeClr val="bg1"/>
                </a:solidFill>
              </a:rPr>
              <a:t>٤ – ١ </a:t>
            </a:r>
            <a:r>
              <a:rPr lang="ar-SA" sz="1200" b="1" dirty="0" smtClean="0">
                <a:solidFill>
                  <a:schemeClr val="bg1"/>
                </a:solidFill>
              </a:rPr>
              <a:t>إلى </a:t>
            </a:r>
            <a:r>
              <a:rPr lang="ku-Arab-IQ" sz="1200" b="1" dirty="0" smtClean="0">
                <a:solidFill>
                  <a:schemeClr val="bg1"/>
                </a:solidFill>
              </a:rPr>
              <a:t>٤ – ٤</a:t>
            </a:r>
            <a:r>
              <a:rPr lang="ku-Arab-IQ" sz="1600" b="1" dirty="0" smtClean="0">
                <a:solidFill>
                  <a:schemeClr val="bg1"/>
                </a:solidFill>
              </a:rPr>
              <a:t> </a:t>
            </a:r>
            <a:endParaRPr lang="ar-SA" sz="1600" b="1" dirty="0">
              <a:solidFill>
                <a:schemeClr val="bg1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4245456" y="238161"/>
            <a:ext cx="36851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chemeClr val="tx2"/>
                </a:solidFill>
              </a:rPr>
              <a:t>اختبار منتصف الفصل</a:t>
            </a:r>
            <a:endParaRPr lang="ar-SA" sz="3200" b="1" dirty="0">
              <a:solidFill>
                <a:schemeClr val="tx2"/>
              </a:solidFill>
            </a:endParaRPr>
          </a:p>
        </p:txBody>
      </p:sp>
      <p:pic>
        <p:nvPicPr>
          <p:cNvPr id="57" name="صورة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31" y="5676357"/>
            <a:ext cx="1095011" cy="1095011"/>
          </a:xfrm>
          <a:prstGeom prst="rect">
            <a:avLst/>
          </a:prstGeom>
        </p:spPr>
      </p:pic>
      <p:sp>
        <p:nvSpPr>
          <p:cNvPr id="2" name="مربع نص 1"/>
          <p:cNvSpPr txBox="1"/>
          <p:nvPr/>
        </p:nvSpPr>
        <p:spPr>
          <a:xfrm>
            <a:off x="6984871" y="1479394"/>
            <a:ext cx="459184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أكتب جملة الضرب المناسبة، ثم أجد ناتج الضرب : </a:t>
            </a:r>
            <a:endParaRPr lang="ar-SA" b="1" dirty="0"/>
          </a:p>
        </p:txBody>
      </p:sp>
      <p:sp>
        <p:nvSpPr>
          <p:cNvPr id="4" name="مربع نص 3"/>
          <p:cNvSpPr txBox="1"/>
          <p:nvPr/>
        </p:nvSpPr>
        <p:spPr>
          <a:xfrm>
            <a:off x="9768765" y="3625185"/>
            <a:ext cx="141919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٥ </a:t>
            </a:r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٢ = ١٠ 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8" name="مربع نص 57"/>
          <p:cNvSpPr txBox="1"/>
          <p:nvPr/>
        </p:nvSpPr>
        <p:spPr>
          <a:xfrm>
            <a:off x="7759697" y="3615930"/>
            <a:ext cx="128942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٤ </a:t>
            </a:r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٢ = ٨ 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9" name="مربع نص 58"/>
          <p:cNvSpPr txBox="1"/>
          <p:nvPr/>
        </p:nvSpPr>
        <p:spPr>
          <a:xfrm>
            <a:off x="3754315" y="1479394"/>
            <a:ext cx="17908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أجد ناتج الضرب :</a:t>
            </a:r>
            <a:endParaRPr lang="ar-SA" b="1" dirty="0"/>
          </a:p>
        </p:txBody>
      </p:sp>
      <p:sp>
        <p:nvSpPr>
          <p:cNvPr id="21" name="مخطط انسيابي: محطة طرفية 20"/>
          <p:cNvSpPr/>
          <p:nvPr/>
        </p:nvSpPr>
        <p:spPr>
          <a:xfrm>
            <a:off x="8355286" y="4961804"/>
            <a:ext cx="1187248" cy="342745"/>
          </a:xfrm>
          <a:prstGeom prst="flowChartTerminator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3" name="مربع نص 62"/>
          <p:cNvSpPr txBox="1"/>
          <p:nvPr/>
        </p:nvSpPr>
        <p:spPr>
          <a:xfrm>
            <a:off x="953346" y="2964721"/>
            <a:ext cx="459184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أحل المسائل الآتية وأستعمل النماذج إذا لزم الأمر:</a:t>
            </a:r>
            <a:endParaRPr lang="ar-SA" b="1" dirty="0"/>
          </a:p>
        </p:txBody>
      </p:sp>
      <p:pic>
        <p:nvPicPr>
          <p:cNvPr id="11" name="صورة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99238" y="1959381"/>
            <a:ext cx="2570186" cy="677413"/>
          </a:xfrm>
          <a:prstGeom prst="rect">
            <a:avLst/>
          </a:prstGeom>
        </p:spPr>
      </p:pic>
      <p:sp>
        <p:nvSpPr>
          <p:cNvPr id="12" name="مربع نص 11"/>
          <p:cNvSpPr txBox="1"/>
          <p:nvPr/>
        </p:nvSpPr>
        <p:spPr>
          <a:xfrm>
            <a:off x="4329929" y="2514640"/>
            <a:ext cx="51133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٣٢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2725848" y="2518172"/>
            <a:ext cx="51133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١٢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3" name="صورة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07005" y="3399752"/>
            <a:ext cx="2006379" cy="394576"/>
          </a:xfrm>
          <a:prstGeom prst="rect">
            <a:avLst/>
          </a:prstGeom>
        </p:spPr>
      </p:pic>
      <p:sp>
        <p:nvSpPr>
          <p:cNvPr id="20" name="مربع نص 19"/>
          <p:cNvSpPr txBox="1"/>
          <p:nvPr/>
        </p:nvSpPr>
        <p:spPr>
          <a:xfrm>
            <a:off x="1201312" y="3399752"/>
            <a:ext cx="211983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٢ </a:t>
            </a:r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٤ = ٨ </a:t>
            </a:r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أرجل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2" name="صورة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524182" y="3884740"/>
            <a:ext cx="2780410" cy="441075"/>
          </a:xfrm>
          <a:prstGeom prst="rect">
            <a:avLst/>
          </a:prstGeom>
        </p:spPr>
      </p:pic>
      <p:sp>
        <p:nvSpPr>
          <p:cNvPr id="34" name="مربع نص 33"/>
          <p:cNvSpPr txBox="1"/>
          <p:nvPr/>
        </p:nvSpPr>
        <p:spPr>
          <a:xfrm>
            <a:off x="422318" y="3922998"/>
            <a:ext cx="211983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٤ </a:t>
            </a:r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× </a:t>
            </a:r>
            <a:r>
              <a:rPr lang="ku-Arab-IQ" sz="2000" b="1" dirty="0" smtClean="0">
                <a:solidFill>
                  <a:schemeClr val="accent1">
                    <a:lumMod val="75000"/>
                  </a:schemeClr>
                </a:solidFill>
              </a:rPr>
              <a:t>١ = ٤ </a:t>
            </a:r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ذيول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953346" y="4433957"/>
            <a:ext cx="459184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أحل المسألة التالية، وإذا كان في المسألة معلومات ناقصة، أذكر الحقائق اللازمة لحلها.</a:t>
            </a:r>
            <a:endParaRPr lang="ar-SA" b="1" dirty="0"/>
          </a:p>
        </p:txBody>
      </p:sp>
      <p:pic>
        <p:nvPicPr>
          <p:cNvPr id="24" name="صورة 23"/>
          <p:cNvPicPr>
            <a:picLocks noChangeAspect="1"/>
          </p:cNvPicPr>
          <p:nvPr/>
        </p:nvPicPr>
        <p:blipFill rotWithShape="1">
          <a:blip r:embed="rId11"/>
          <a:srcRect t="1" b="3453"/>
          <a:stretch/>
        </p:blipFill>
        <p:spPr>
          <a:xfrm>
            <a:off x="1390333" y="5149748"/>
            <a:ext cx="3923051" cy="1095393"/>
          </a:xfrm>
          <a:prstGeom prst="rect">
            <a:avLst/>
          </a:prstGeom>
        </p:spPr>
      </p:pic>
      <p:sp>
        <p:nvSpPr>
          <p:cNvPr id="29" name="مربع نص 28"/>
          <p:cNvSpPr txBox="1"/>
          <p:nvPr/>
        </p:nvSpPr>
        <p:spPr>
          <a:xfrm>
            <a:off x="1406729" y="6231563"/>
            <a:ext cx="371365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chemeClr val="accent1">
                    <a:lumMod val="75000"/>
                  </a:schemeClr>
                </a:solidFill>
              </a:rPr>
              <a:t>هناك معلومة ناقصة وهي ثمن القلم الواحد </a:t>
            </a:r>
            <a:endParaRPr lang="ar-SA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02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8" grpId="0"/>
      <p:bldP spid="21" grpId="0" animBg="1"/>
      <p:bldP spid="12" grpId="0"/>
      <p:bldP spid="30" grpId="0"/>
      <p:bldP spid="20" grpId="0"/>
      <p:bldP spid="34" grpId="0"/>
      <p:bldP spid="29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154</Words>
  <Application>Microsoft Office PowerPoint</Application>
  <PresentationFormat>شاشة عريضة</PresentationFormat>
  <Paragraphs>28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نسق Office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</dc:creator>
  <cp:lastModifiedBy>WinDows</cp:lastModifiedBy>
  <cp:revision>47</cp:revision>
  <dcterms:created xsi:type="dcterms:W3CDTF">2022-12-02T21:48:32Z</dcterms:created>
  <dcterms:modified xsi:type="dcterms:W3CDTF">2022-12-07T06:53:15Z</dcterms:modified>
</cp:coreProperties>
</file>