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2" r:id="rId1"/>
  </p:sldMasterIdLst>
  <p:notesMasterIdLst>
    <p:notesMasterId r:id="rId24"/>
  </p:notesMasterIdLst>
  <p:sldIdLst>
    <p:sldId id="261" r:id="rId2"/>
    <p:sldId id="641" r:id="rId3"/>
    <p:sldId id="596" r:id="rId4"/>
    <p:sldId id="571" r:id="rId5"/>
    <p:sldId id="257" r:id="rId6"/>
    <p:sldId id="594" r:id="rId7"/>
    <p:sldId id="598" r:id="rId8"/>
    <p:sldId id="578" r:id="rId9"/>
    <p:sldId id="602" r:id="rId10"/>
    <p:sldId id="645" r:id="rId11"/>
    <p:sldId id="646" r:id="rId12"/>
    <p:sldId id="647" r:id="rId13"/>
    <p:sldId id="603" r:id="rId14"/>
    <p:sldId id="262" r:id="rId15"/>
    <p:sldId id="263" r:id="rId16"/>
    <p:sldId id="649" r:id="rId17"/>
    <p:sldId id="264" r:id="rId18"/>
    <p:sldId id="600" r:id="rId19"/>
    <p:sldId id="648" r:id="rId20"/>
    <p:sldId id="642" r:id="rId21"/>
    <p:sldId id="593" r:id="rId22"/>
    <p:sldId id="59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37B"/>
    <a:srgbClr val="E2FEFF"/>
    <a:srgbClr val="FF99CC"/>
    <a:srgbClr val="FFCC00"/>
    <a:srgbClr val="CCECFF"/>
    <a:srgbClr val="FF6699"/>
    <a:srgbClr val="FFF2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DFAFF05F-5297-45BB-A112-AC4E5503AF6B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487BB7FE-FF9A-4C7B-B0CA-6A401391962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97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45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49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22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258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D4D620-AF9B-44F9-914F-BA1F1B4759C0}"/>
              </a:ext>
            </a:extLst>
          </p:cNvPr>
          <p:cNvSpPr/>
          <p:nvPr userDrawn="1"/>
        </p:nvSpPr>
        <p:spPr>
          <a:xfrm>
            <a:off x="4267200" y="1600200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1B1473-4A32-4480-8D0E-E45BAABAE89F}"/>
              </a:ext>
            </a:extLst>
          </p:cNvPr>
          <p:cNvSpPr/>
          <p:nvPr userDrawn="1"/>
        </p:nvSpPr>
        <p:spPr>
          <a:xfrm>
            <a:off x="6096000" y="1600200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BE92A-B011-4D2F-A4A4-1EA9EBB57E5A}"/>
              </a:ext>
            </a:extLst>
          </p:cNvPr>
          <p:cNvSpPr/>
          <p:nvPr userDrawn="1"/>
        </p:nvSpPr>
        <p:spPr>
          <a:xfrm>
            <a:off x="4267200" y="3429000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70BAB3-6B7B-4750-8530-3A27FAA36546}"/>
              </a:ext>
            </a:extLst>
          </p:cNvPr>
          <p:cNvSpPr/>
          <p:nvPr userDrawn="1"/>
        </p:nvSpPr>
        <p:spPr>
          <a:xfrm>
            <a:off x="6096000" y="3429000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7E57AB-2E34-468C-BC9D-A80C8DD900A6}"/>
              </a:ext>
            </a:extLst>
          </p:cNvPr>
          <p:cNvSpPr/>
          <p:nvPr userDrawn="1"/>
        </p:nvSpPr>
        <p:spPr>
          <a:xfrm>
            <a:off x="2438400" y="16002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1BA38-2A0E-4F5E-925F-F0D08FB13C7F}"/>
              </a:ext>
            </a:extLst>
          </p:cNvPr>
          <p:cNvSpPr/>
          <p:nvPr userDrawn="1"/>
        </p:nvSpPr>
        <p:spPr>
          <a:xfrm>
            <a:off x="2438400" y="34290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25C28F-E566-4931-843A-7AACFF507E88}"/>
              </a:ext>
            </a:extLst>
          </p:cNvPr>
          <p:cNvSpPr/>
          <p:nvPr userDrawn="1"/>
        </p:nvSpPr>
        <p:spPr>
          <a:xfrm>
            <a:off x="7924800" y="34290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3B49B4-28C7-4290-866E-DFE815052070}"/>
              </a:ext>
            </a:extLst>
          </p:cNvPr>
          <p:cNvSpPr/>
          <p:nvPr userDrawn="1"/>
        </p:nvSpPr>
        <p:spPr>
          <a:xfrm>
            <a:off x="7924800" y="16002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F1611E-6791-4AA5-B85C-4FA9496C8ECC}"/>
              </a:ext>
            </a:extLst>
          </p:cNvPr>
          <p:cNvSpPr/>
          <p:nvPr userDrawn="1"/>
        </p:nvSpPr>
        <p:spPr>
          <a:xfrm>
            <a:off x="9753600" y="1600200"/>
            <a:ext cx="1828800" cy="18288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CC5EDC-22AA-488B-B198-68A50B792069}"/>
              </a:ext>
            </a:extLst>
          </p:cNvPr>
          <p:cNvSpPr/>
          <p:nvPr userDrawn="1"/>
        </p:nvSpPr>
        <p:spPr>
          <a:xfrm>
            <a:off x="9753600" y="34290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121A8E-94B0-42E5-A4F5-5E19CF652210}"/>
              </a:ext>
            </a:extLst>
          </p:cNvPr>
          <p:cNvSpPr/>
          <p:nvPr userDrawn="1"/>
        </p:nvSpPr>
        <p:spPr>
          <a:xfrm>
            <a:off x="609600" y="1600200"/>
            <a:ext cx="1828800" cy="1828800"/>
          </a:xfrm>
          <a:prstGeom prst="rect">
            <a:avLst/>
          </a:prstGeom>
          <a:solidFill>
            <a:srgbClr val="FDF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B3948C-B243-492A-B2B6-ADADCE493671}"/>
              </a:ext>
            </a:extLst>
          </p:cNvPr>
          <p:cNvSpPr/>
          <p:nvPr userDrawn="1"/>
        </p:nvSpPr>
        <p:spPr>
          <a:xfrm>
            <a:off x="609600" y="3429000"/>
            <a:ext cx="1828800" cy="182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A2A81A-099D-4A7F-9F85-23E9435B3D0C}"/>
              </a:ext>
            </a:extLst>
          </p:cNvPr>
          <p:cNvSpPr/>
          <p:nvPr userDrawn="1"/>
        </p:nvSpPr>
        <p:spPr>
          <a:xfrm>
            <a:off x="609600" y="-228600"/>
            <a:ext cx="1828800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A4303A-7D93-40B0-B651-29CEEA7F4340}"/>
              </a:ext>
            </a:extLst>
          </p:cNvPr>
          <p:cNvSpPr/>
          <p:nvPr userDrawn="1"/>
        </p:nvSpPr>
        <p:spPr>
          <a:xfrm>
            <a:off x="2441448" y="-228600"/>
            <a:ext cx="18288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5F1DD1-F54A-4F9C-ABB5-79390F1CB164}"/>
              </a:ext>
            </a:extLst>
          </p:cNvPr>
          <p:cNvSpPr/>
          <p:nvPr userDrawn="1"/>
        </p:nvSpPr>
        <p:spPr>
          <a:xfrm>
            <a:off x="4270248" y="-2286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0900FB-96F3-4495-92A6-94A915BF7BD1}"/>
              </a:ext>
            </a:extLst>
          </p:cNvPr>
          <p:cNvSpPr/>
          <p:nvPr userDrawn="1"/>
        </p:nvSpPr>
        <p:spPr>
          <a:xfrm>
            <a:off x="6099048" y="-2286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233118-125A-46A7-B233-C30792649214}"/>
              </a:ext>
            </a:extLst>
          </p:cNvPr>
          <p:cNvSpPr/>
          <p:nvPr userDrawn="1"/>
        </p:nvSpPr>
        <p:spPr>
          <a:xfrm>
            <a:off x="7927848" y="-228600"/>
            <a:ext cx="1828800" cy="1828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0D653F-85D1-499F-89CE-9E069E19A123}"/>
              </a:ext>
            </a:extLst>
          </p:cNvPr>
          <p:cNvSpPr/>
          <p:nvPr userDrawn="1"/>
        </p:nvSpPr>
        <p:spPr>
          <a:xfrm>
            <a:off x="9756648" y="-2286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2D977-D3ED-4DF1-B38F-5237A2F22566}"/>
              </a:ext>
            </a:extLst>
          </p:cNvPr>
          <p:cNvSpPr/>
          <p:nvPr userDrawn="1"/>
        </p:nvSpPr>
        <p:spPr>
          <a:xfrm>
            <a:off x="609600" y="52578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125E9A-5F44-459E-854A-06DAEA69D007}"/>
              </a:ext>
            </a:extLst>
          </p:cNvPr>
          <p:cNvSpPr/>
          <p:nvPr userDrawn="1"/>
        </p:nvSpPr>
        <p:spPr>
          <a:xfrm>
            <a:off x="2441448" y="5257800"/>
            <a:ext cx="1828800" cy="1828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F7D84D-CBA5-4CF7-85D2-57673C75F93E}"/>
              </a:ext>
            </a:extLst>
          </p:cNvPr>
          <p:cNvSpPr/>
          <p:nvPr userDrawn="1"/>
        </p:nvSpPr>
        <p:spPr>
          <a:xfrm>
            <a:off x="4270248" y="52578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8A0796-4C04-4A64-B2CE-22230FCD10F9}"/>
              </a:ext>
            </a:extLst>
          </p:cNvPr>
          <p:cNvSpPr/>
          <p:nvPr userDrawn="1"/>
        </p:nvSpPr>
        <p:spPr>
          <a:xfrm>
            <a:off x="6099048" y="52578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CE728D-C95A-4F9F-A0D1-829823DBA1C0}"/>
              </a:ext>
            </a:extLst>
          </p:cNvPr>
          <p:cNvSpPr/>
          <p:nvPr userDrawn="1"/>
        </p:nvSpPr>
        <p:spPr>
          <a:xfrm>
            <a:off x="7927848" y="5257800"/>
            <a:ext cx="1828800" cy="18288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E96C18-518C-4F34-BF9F-51104FDD2D25}"/>
              </a:ext>
            </a:extLst>
          </p:cNvPr>
          <p:cNvSpPr/>
          <p:nvPr userDrawn="1"/>
        </p:nvSpPr>
        <p:spPr>
          <a:xfrm>
            <a:off x="9756648" y="5257800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D55A72-38BF-44CD-B5AF-0525F43B527E}"/>
              </a:ext>
            </a:extLst>
          </p:cNvPr>
          <p:cNvSpPr/>
          <p:nvPr userDrawn="1"/>
        </p:nvSpPr>
        <p:spPr>
          <a:xfrm>
            <a:off x="11585448" y="-228600"/>
            <a:ext cx="1828800" cy="182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4BA3E0-575E-452F-9634-5A32F801B701}"/>
              </a:ext>
            </a:extLst>
          </p:cNvPr>
          <p:cNvSpPr/>
          <p:nvPr userDrawn="1"/>
        </p:nvSpPr>
        <p:spPr>
          <a:xfrm>
            <a:off x="11585448" y="16002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039F2C-F8AB-416F-A900-DA3727505E3D}"/>
              </a:ext>
            </a:extLst>
          </p:cNvPr>
          <p:cNvSpPr/>
          <p:nvPr userDrawn="1"/>
        </p:nvSpPr>
        <p:spPr>
          <a:xfrm>
            <a:off x="11585448" y="34290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44A2B3-4B8E-4C21-9AAA-DA3CF2AE5D71}"/>
              </a:ext>
            </a:extLst>
          </p:cNvPr>
          <p:cNvSpPr/>
          <p:nvPr userDrawn="1"/>
        </p:nvSpPr>
        <p:spPr>
          <a:xfrm>
            <a:off x="11585448" y="52578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D3BF9E-D73A-49B7-81CD-BE460ACB10B7}"/>
              </a:ext>
            </a:extLst>
          </p:cNvPr>
          <p:cNvSpPr/>
          <p:nvPr userDrawn="1"/>
        </p:nvSpPr>
        <p:spPr>
          <a:xfrm>
            <a:off x="-1225296" y="-2286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1CE43B-39F6-4B06-8384-1FD29B4675F6}"/>
              </a:ext>
            </a:extLst>
          </p:cNvPr>
          <p:cNvSpPr/>
          <p:nvPr userDrawn="1"/>
        </p:nvSpPr>
        <p:spPr>
          <a:xfrm>
            <a:off x="-1225296" y="1600200"/>
            <a:ext cx="1828800" cy="1828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0856DC-46AF-4C27-85CD-40BD3F4C225F}"/>
              </a:ext>
            </a:extLst>
          </p:cNvPr>
          <p:cNvSpPr/>
          <p:nvPr userDrawn="1"/>
        </p:nvSpPr>
        <p:spPr>
          <a:xfrm>
            <a:off x="-1225296" y="34290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E5F041-595C-4452-B161-EB200B286B30}"/>
              </a:ext>
            </a:extLst>
          </p:cNvPr>
          <p:cNvSpPr/>
          <p:nvPr userDrawn="1"/>
        </p:nvSpPr>
        <p:spPr>
          <a:xfrm>
            <a:off x="-1225296" y="5257800"/>
            <a:ext cx="18288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733AC8-963F-4887-B6EC-1025926E684A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9058" y="4197416"/>
            <a:ext cx="2353884" cy="0"/>
          </a:xfrm>
          <a:prstGeom prst="line">
            <a:avLst/>
          </a:prstGeom>
          <a:ln w="127000" cap="rnd">
            <a:solidFill>
              <a:schemeClr val="accent6">
                <a:lumMod val="9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19C909B-8722-4A38-AD58-E849DFA65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104" y="2368616"/>
            <a:ext cx="3657600" cy="1706074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a Slide Title - 1</a:t>
            </a:r>
          </a:p>
        </p:txBody>
      </p:sp>
    </p:spTree>
    <p:extLst>
      <p:ext uri="{BB962C8B-B14F-4D97-AF65-F5344CB8AC3E}">
        <p14:creationId xmlns:p14="http://schemas.microsoft.com/office/powerpoint/2010/main" val="32264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5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7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8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9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5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6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7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8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9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5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6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7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8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9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3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4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5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6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7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8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9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3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4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5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6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8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9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4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6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7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8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9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4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6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7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8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9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3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4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5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6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7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8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9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3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5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6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7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8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9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4" nodeType="withEffect">
                                  <p:stCondLst>
                                    <p:cond delay="354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6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7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8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9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2" grpId="6" animBg="1"/>
      <p:bldP spid="12" grpId="7" animBg="1"/>
      <p:bldP spid="12" grpId="8" animBg="1"/>
      <p:bldP spid="12" grpId="9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  <p:bldP spid="15" grpId="9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7" grpId="8" animBg="1"/>
      <p:bldP spid="17" grpId="9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20" grpId="8" animBg="1"/>
      <p:bldP spid="20" grpId="9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6" animBg="1"/>
      <p:bldP spid="23" grpId="7" animBg="1"/>
      <p:bldP spid="23" grpId="8" animBg="1"/>
      <p:bldP spid="23" grpId="9" animBg="1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27" grpId="9" animBg="1"/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28" grpId="6" animBg="1"/>
      <p:bldP spid="28" grpId="7" animBg="1"/>
      <p:bldP spid="28" grpId="8" animBg="1"/>
      <p:bldP spid="28" grpId="9" animBg="1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3" grpId="6" animBg="1"/>
      <p:bldP spid="33" grpId="7" animBg="1"/>
      <p:bldP spid="33" grpId="8" animBg="1"/>
      <p:bldP spid="33" grpId="9" animBg="1"/>
      <p:bldP spid="2" grpId="0"/>
      <p:bldP spid="2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9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44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93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12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87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37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747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8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26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F853F-9663-4EB3-9FA6-D001D4ECA3B4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13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hyperlink" Target="http://debbysdares.blogspot.com/2009/10/big-day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ocialana.com/how-joint-ventures-can-increase-your-business/" TargetMode="Externa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hyperlink" Target="http://edcabellon.com/tech/socialmediaplan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99359&amp;picture=happy-sign-kid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iveworksheets.com/mi1258601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illustrations/blackboard-schult%C3%BCte-3651948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anlonspeech.com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.net/Kids-Design-Teacher-Clipart-Cute-The-Classroom-2782666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jigsawplanet.com/?rc=play&amp;pid=32034ec9d58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publicdomainq.net/three-generation-family-0012368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blicdomainq.net/three-generation-family-0012368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publicdomainq.net/three-generation-family-0012368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citeljskikutak.wordpress.com/2013/02/27/%D0%B1%D0%BE%D1%80%D0%B4%D1%83%D1%80%D0%B5/1068922-clipart-back-to-school-border-royalty-free-vector-illustration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788213" y="5853019"/>
            <a:ext cx="618782" cy="135000"/>
            <a:chOff x="5464435" y="6630924"/>
            <a:chExt cx="825043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75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666000" y="999000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21000" y="275400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3480089" y="920871"/>
            <a:ext cx="5231822" cy="5016261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600000">
              <a:off x="5632453" y="4125876"/>
              <a:ext cx="2624602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4239804">
              <a:off x="4010498" y="128230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What’s your nationality?</a:t>
              </a: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10800000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7314855">
              <a:off x="4026891" y="4639338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77500" lnSpcReduction="20000"/>
            </a:bodyPr>
            <a:lstStyle/>
            <a:p>
              <a:pPr algn="ctr"/>
              <a:r>
                <a:rPr lang="en-US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What’s the capital of your country?</a:t>
              </a: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3501652">
              <a:off x="6008520" y="464901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77500" lnSpcReduction="20000"/>
            </a:bodyPr>
            <a:lstStyle/>
            <a:p>
              <a:pPr algn="ctr"/>
              <a:r>
                <a:rPr lang="en-US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What’s your phone number?</a:t>
              </a: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What’s your address?</a:t>
              </a: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21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What’s your email?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421000" y="275400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829905" y="855602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18E75C0-B6B7-4BAB-AE8E-FBE458728224}"/>
              </a:ext>
            </a:extLst>
          </p:cNvPr>
          <p:cNvSpPr/>
          <p:nvPr/>
        </p:nvSpPr>
        <p:spPr>
          <a:xfrm>
            <a:off x="4831939" y="4976"/>
            <a:ext cx="2595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Revision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3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4">
            <a:extLst>
              <a:ext uri="{FF2B5EF4-FFF2-40B4-BE49-F238E27FC236}">
                <a16:creationId xmlns:a16="http://schemas.microsoft.com/office/drawing/2014/main" id="{E27948CD-CCA5-415E-BB52-B02295ED9C8D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40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Photo from album &amp;quot;Семья&amp;quot; on | Семейные фотографии, Детские картинки и  Детские рисунки">
            <a:extLst>
              <a:ext uri="{FF2B5EF4-FFF2-40B4-BE49-F238E27FC236}">
                <a16:creationId xmlns:a16="http://schemas.microsoft.com/office/drawing/2014/main" id="{9DDA49D3-FB45-4CB4-9886-B151BAA37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72" y="2850114"/>
            <a:ext cx="3434023" cy="2897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Small Family Stock Illustrations – 34,136 Small Family Stock Illustrations,  Vectors &amp;amp; Clipart - Dreamstime">
            <a:extLst>
              <a:ext uri="{FF2B5EF4-FFF2-40B4-BE49-F238E27FC236}">
                <a16:creationId xmlns:a16="http://schemas.microsoft.com/office/drawing/2014/main" id="{41E62760-3554-469F-90EF-8634398A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36" y="2520247"/>
            <a:ext cx="3574942" cy="2994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CF6FC5-B599-4DAB-9A83-EBF224C573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395"/>
          <a:stretch/>
        </p:blipFill>
        <p:spPr>
          <a:xfrm>
            <a:off x="969890" y="322223"/>
            <a:ext cx="8167409" cy="1530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9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4">
            <a:extLst>
              <a:ext uri="{FF2B5EF4-FFF2-40B4-BE49-F238E27FC236}">
                <a16:creationId xmlns:a16="http://schemas.microsoft.com/office/drawing/2014/main" id="{E27948CD-CCA5-415E-BB52-B02295ED9C8D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40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1">
            <a:extLst>
              <a:ext uri="{FF2B5EF4-FFF2-40B4-BE49-F238E27FC236}">
                <a16:creationId xmlns:a16="http://schemas.microsoft.com/office/drawing/2014/main" id="{90BE8DB3-3B7A-449D-B27C-D39F3ACC4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69" t="66071" r="6938" b="5029"/>
          <a:stretch/>
        </p:blipFill>
        <p:spPr>
          <a:xfrm>
            <a:off x="6965195" y="1764870"/>
            <a:ext cx="3722177" cy="2182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1">
            <a:extLst>
              <a:ext uri="{FF2B5EF4-FFF2-40B4-BE49-F238E27FC236}">
                <a16:creationId xmlns:a16="http://schemas.microsoft.com/office/drawing/2014/main" id="{3E3895F3-6C13-464D-8083-E096E65BF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0" t="61993" r="60632" b="5029"/>
          <a:stretch/>
        </p:blipFill>
        <p:spPr>
          <a:xfrm>
            <a:off x="1402597" y="4368584"/>
            <a:ext cx="3722177" cy="2182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1">
            <a:extLst>
              <a:ext uri="{FF2B5EF4-FFF2-40B4-BE49-F238E27FC236}">
                <a16:creationId xmlns:a16="http://schemas.microsoft.com/office/drawing/2014/main" id="{713E85BB-45D8-4258-BF65-5F85FF04D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0" t="18633" r="60632" b="44525"/>
          <a:stretch/>
        </p:blipFill>
        <p:spPr>
          <a:xfrm>
            <a:off x="1402597" y="1764869"/>
            <a:ext cx="3722177" cy="2182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1">
            <a:extLst>
              <a:ext uri="{FF2B5EF4-FFF2-40B4-BE49-F238E27FC236}">
                <a16:creationId xmlns:a16="http://schemas.microsoft.com/office/drawing/2014/main" id="{FA737920-FB2B-4E6C-A0B6-B809E2FE6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61" t="18633" r="890" b="55335"/>
          <a:stretch/>
        </p:blipFill>
        <p:spPr>
          <a:xfrm>
            <a:off x="6965195" y="4398189"/>
            <a:ext cx="3722177" cy="2182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E1F14-91A2-45E7-BE66-400EA45C4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52" b="19358"/>
          <a:stretch/>
        </p:blipFill>
        <p:spPr>
          <a:xfrm>
            <a:off x="1718397" y="454290"/>
            <a:ext cx="8035203" cy="859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484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صورة خريطة المملكة العربية السعودية صماء – الملف">
            <a:extLst>
              <a:ext uri="{FF2B5EF4-FFF2-40B4-BE49-F238E27FC236}">
                <a16:creationId xmlns:a16="http://schemas.microsoft.com/office/drawing/2014/main" id="{7299A4A1-CD46-49C7-8487-C893F57D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749" y="1335567"/>
            <a:ext cx="7426697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4">
            <a:extLst>
              <a:ext uri="{FF2B5EF4-FFF2-40B4-BE49-F238E27FC236}">
                <a16:creationId xmlns:a16="http://schemas.microsoft.com/office/drawing/2014/main" id="{B3C1FFA0-B189-4F09-8B1F-280094C238ED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40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EF050-8941-4876-A791-3C9845017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667"/>
          <a:stretch/>
        </p:blipFill>
        <p:spPr>
          <a:xfrm>
            <a:off x="2293749" y="341278"/>
            <a:ext cx="7426697" cy="891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963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286CD67-3FD4-40FF-B4A5-B4D53CA23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190732"/>
            <a:ext cx="7639050" cy="585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56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6C4C17-1862-4ACA-9EB6-42765B23C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59" t="23220" r="38636" b="7454"/>
          <a:stretch/>
        </p:blipFill>
        <p:spPr>
          <a:xfrm>
            <a:off x="764968" y="180109"/>
            <a:ext cx="10609614" cy="609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8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4171" y="4571897"/>
            <a:ext cx="495604" cy="495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E5B8532-98B8-4738-B30B-65D66BA1DB58}"/>
              </a:ext>
            </a:extLst>
          </p:cNvPr>
          <p:cNvSpPr/>
          <p:nvPr/>
        </p:nvSpPr>
        <p:spPr>
          <a:xfrm>
            <a:off x="1088572" y="2409248"/>
            <a:ext cx="3744685" cy="523220"/>
          </a:xfrm>
          <a:prstGeom prst="rect">
            <a:avLst/>
          </a:prstGeom>
          <a:solidFill>
            <a:srgbClr val="FFF2CC">
              <a:alpha val="92941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800" dirty="0">
                <a:latin typeface="MyriadPro-SemiboldIt"/>
              </a:rPr>
              <a:t>Who is Hussain’s father?</a:t>
            </a:r>
            <a:endParaRPr lang="en-US" sz="2800" dirty="0">
              <a:latin typeface="MyriadPro-Light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E7AA750-40DA-496D-AE6A-32F2FD11A71D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40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99AD213-343F-41C0-8FBE-2E0CCFAA6CEC}"/>
              </a:ext>
            </a:extLst>
          </p:cNvPr>
          <p:cNvSpPr/>
          <p:nvPr/>
        </p:nvSpPr>
        <p:spPr>
          <a:xfrm>
            <a:off x="7358743" y="1962230"/>
            <a:ext cx="3744685" cy="523220"/>
          </a:xfrm>
          <a:prstGeom prst="rect">
            <a:avLst/>
          </a:prstGeom>
          <a:solidFill>
            <a:srgbClr val="FFF2CC">
              <a:alpha val="92941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800" dirty="0">
                <a:latin typeface="MyriadPro-SemiboldIt"/>
              </a:rPr>
              <a:t>Who is Ibrahim’s wife?</a:t>
            </a:r>
            <a:endParaRPr lang="en-US" sz="2800" dirty="0">
              <a:latin typeface="MyriadPro-Light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19B84B4-BE67-4F2D-A5E0-50832C17CC0D}"/>
              </a:ext>
            </a:extLst>
          </p:cNvPr>
          <p:cNvSpPr/>
          <p:nvPr/>
        </p:nvSpPr>
        <p:spPr>
          <a:xfrm>
            <a:off x="1001486" y="4949477"/>
            <a:ext cx="3744685" cy="523220"/>
          </a:xfrm>
          <a:prstGeom prst="rect">
            <a:avLst/>
          </a:prstGeom>
          <a:solidFill>
            <a:srgbClr val="FFF2CC">
              <a:alpha val="92941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800" dirty="0">
                <a:latin typeface="MyriadPro-SemiboldIt"/>
              </a:rPr>
              <a:t>Where are they from?</a:t>
            </a:r>
            <a:endParaRPr lang="en-US" sz="2800" dirty="0">
              <a:latin typeface="MyriadPro-Light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454EFB-BC65-4515-9160-8A1F92A58992}"/>
              </a:ext>
            </a:extLst>
          </p:cNvPr>
          <p:cNvSpPr/>
          <p:nvPr/>
        </p:nvSpPr>
        <p:spPr>
          <a:xfrm>
            <a:off x="7138325" y="5211087"/>
            <a:ext cx="3744685" cy="523220"/>
          </a:xfrm>
          <a:prstGeom prst="rect">
            <a:avLst/>
          </a:prstGeom>
          <a:solidFill>
            <a:srgbClr val="FFF2CC">
              <a:alpha val="92941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800" dirty="0">
                <a:latin typeface="MyriadPro-SemiboldIt"/>
              </a:rPr>
              <a:t>Who is Faisal’s mother?</a:t>
            </a:r>
            <a:endParaRPr lang="en-US" sz="2800" dirty="0">
              <a:latin typeface="Myriad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31968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14" y="179370"/>
            <a:ext cx="10112829" cy="663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8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439" y="1486442"/>
            <a:ext cx="495024" cy="495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79C132B-DD5F-42D1-AA91-E44FE33EA424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41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A709C866-853C-42D3-8770-E0799F577D7F}"/>
              </a:ext>
            </a:extLst>
          </p:cNvPr>
          <p:cNvSpPr/>
          <p:nvPr/>
        </p:nvSpPr>
        <p:spPr>
          <a:xfrm>
            <a:off x="7663542" y="1336492"/>
            <a:ext cx="1110343" cy="794922"/>
          </a:xfrm>
          <a:prstGeom prst="wedgeEllipseCallout">
            <a:avLst/>
          </a:prstGeom>
          <a:solidFill>
            <a:srgbClr val="FFF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Adel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BD9C3006-8252-4C78-ABF9-FF2DE75F17EB}"/>
              </a:ext>
            </a:extLst>
          </p:cNvPr>
          <p:cNvSpPr/>
          <p:nvPr/>
        </p:nvSpPr>
        <p:spPr>
          <a:xfrm>
            <a:off x="10580914" y="1733953"/>
            <a:ext cx="1178361" cy="794922"/>
          </a:xfrm>
          <a:prstGeom prst="wedgeEllipseCallou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Asma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24B2464F-818B-4C0E-89A5-66368F622F95}"/>
              </a:ext>
            </a:extLst>
          </p:cNvPr>
          <p:cNvSpPr/>
          <p:nvPr/>
        </p:nvSpPr>
        <p:spPr>
          <a:xfrm>
            <a:off x="1665514" y="4738410"/>
            <a:ext cx="1590304" cy="794922"/>
          </a:xfrm>
          <a:prstGeom prst="wedgeEllipseCallout">
            <a:avLst/>
          </a:prstGeom>
          <a:solidFill>
            <a:srgbClr val="FFF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Hameed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B14F491C-B609-463A-9725-06843E5D97EF}"/>
              </a:ext>
            </a:extLst>
          </p:cNvPr>
          <p:cNvSpPr/>
          <p:nvPr/>
        </p:nvSpPr>
        <p:spPr>
          <a:xfrm>
            <a:off x="5143782" y="4576636"/>
            <a:ext cx="1110343" cy="794922"/>
          </a:xfrm>
          <a:prstGeom prst="wedgeEllipseCallou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Mona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EBE3B613-B991-4659-A6DF-C22E5D9B8A8D}"/>
              </a:ext>
            </a:extLst>
          </p:cNvPr>
          <p:cNvSpPr/>
          <p:nvPr/>
        </p:nvSpPr>
        <p:spPr>
          <a:xfrm>
            <a:off x="7013262" y="4974097"/>
            <a:ext cx="1110343" cy="794922"/>
          </a:xfrm>
          <a:prstGeom prst="wedgeEllipseCallout">
            <a:avLst/>
          </a:prstGeom>
          <a:solidFill>
            <a:srgbClr val="FFF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Ali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595ACFFF-7034-468E-84CC-A0A0AFB9BD13}"/>
              </a:ext>
            </a:extLst>
          </p:cNvPr>
          <p:cNvSpPr/>
          <p:nvPr/>
        </p:nvSpPr>
        <p:spPr>
          <a:xfrm>
            <a:off x="10309336" y="4929128"/>
            <a:ext cx="1178361" cy="794922"/>
          </a:xfrm>
          <a:prstGeom prst="wedgeEllipseCallou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Farah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E455F6BE-242E-4A8C-955F-719E81AE5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88458" y="2900085"/>
            <a:ext cx="1800225" cy="183832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31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B4EA6-F183-422C-A86E-DB3EC89AB918}"/>
              </a:ext>
            </a:extLst>
          </p:cNvPr>
          <p:cNvSpPr txBox="1">
            <a:spLocks/>
          </p:cNvSpPr>
          <p:nvPr/>
        </p:nvSpPr>
        <p:spPr>
          <a:xfrm>
            <a:off x="1066800" y="147391"/>
            <a:ext cx="10058400" cy="1321188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cap="none" dirty="0">
                <a:solidFill>
                  <a:schemeClr val="tx2">
                    <a:lumMod val="50000"/>
                  </a:schemeClr>
                </a:solidFill>
                <a:latin typeface="Forte" panose="03060902040502070203" pitchFamily="66" charset="0"/>
              </a:rPr>
              <a:t>Make a Family Tree for </a:t>
            </a:r>
          </a:p>
          <a:p>
            <a:pPr algn="ctr"/>
            <a:r>
              <a:rPr lang="en-US" sz="4000" cap="none" dirty="0">
                <a:solidFill>
                  <a:schemeClr val="tx2">
                    <a:lumMod val="50000"/>
                  </a:schemeClr>
                </a:solidFill>
                <a:latin typeface="Forte" panose="03060902040502070203" pitchFamily="66" charset="0"/>
              </a:rPr>
              <a:t>Ahmed’s family </a:t>
            </a:r>
            <a:endParaRPr lang="ar-SA" sz="4000" cap="none" dirty="0">
              <a:solidFill>
                <a:schemeClr val="tx2">
                  <a:lumMod val="5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3" name="2 minutes">
            <a:hlinkClick r:id="" action="ppaction://media"/>
            <a:extLst>
              <a:ext uri="{FF2B5EF4-FFF2-40B4-BE49-F238E27FC236}">
                <a16:creationId xmlns:a16="http://schemas.microsoft.com/office/drawing/2014/main" id="{D043EF08-A22A-4EAB-9E3B-C65E981753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0638" y="5579170"/>
            <a:ext cx="2510723" cy="115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F9790C-78C3-4513-92FE-9A12D95E0D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9" r="16047" b="48000"/>
          <a:stretch/>
        </p:blipFill>
        <p:spPr>
          <a:xfrm>
            <a:off x="1856509" y="1445936"/>
            <a:ext cx="8686799" cy="4266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FB01AF-958A-45EC-8F46-6ECA156AF25F}"/>
              </a:ext>
            </a:extLst>
          </p:cNvPr>
          <p:cNvSpPr/>
          <p:nvPr/>
        </p:nvSpPr>
        <p:spPr>
          <a:xfrm>
            <a:off x="6400798" y="3144982"/>
            <a:ext cx="1357746" cy="284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Asma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97626-D4E5-490A-A369-69EE2CB9BF01}"/>
              </a:ext>
            </a:extLst>
          </p:cNvPr>
          <p:cNvSpPr/>
          <p:nvPr/>
        </p:nvSpPr>
        <p:spPr>
          <a:xfrm>
            <a:off x="4668980" y="3135770"/>
            <a:ext cx="1357746" cy="284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Adel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B9A8C6-C613-4A2F-83BF-83B39D371295}"/>
              </a:ext>
            </a:extLst>
          </p:cNvPr>
          <p:cNvSpPr/>
          <p:nvPr/>
        </p:nvSpPr>
        <p:spPr>
          <a:xfrm>
            <a:off x="6915059" y="4158039"/>
            <a:ext cx="1357746" cy="284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Hameed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30EA73-691E-4F3D-AAE0-480CB5188E56}"/>
              </a:ext>
            </a:extLst>
          </p:cNvPr>
          <p:cNvSpPr/>
          <p:nvPr/>
        </p:nvSpPr>
        <p:spPr>
          <a:xfrm>
            <a:off x="8790709" y="4185749"/>
            <a:ext cx="1357746" cy="284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Mona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E34EA-C16B-4078-B422-D68B812D1503}"/>
              </a:ext>
            </a:extLst>
          </p:cNvPr>
          <p:cNvSpPr/>
          <p:nvPr/>
        </p:nvSpPr>
        <p:spPr>
          <a:xfrm>
            <a:off x="2722419" y="4185749"/>
            <a:ext cx="1357746" cy="4139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Ahmed’s father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59EF73-B464-4C3F-AD45-4A3A0432003A}"/>
              </a:ext>
            </a:extLst>
          </p:cNvPr>
          <p:cNvSpPr/>
          <p:nvPr/>
        </p:nvSpPr>
        <p:spPr>
          <a:xfrm>
            <a:off x="4267202" y="4199603"/>
            <a:ext cx="1357746" cy="4139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Ahmed’s mother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55B5DB-3B39-428F-94BC-E35162DF078C}"/>
              </a:ext>
            </a:extLst>
          </p:cNvPr>
          <p:cNvSpPr/>
          <p:nvPr/>
        </p:nvSpPr>
        <p:spPr>
          <a:xfrm>
            <a:off x="2043546" y="4644558"/>
            <a:ext cx="1357746" cy="965607"/>
          </a:xfrm>
          <a:prstGeom prst="rect">
            <a:avLst/>
          </a:prstGeom>
          <a:solidFill>
            <a:srgbClr val="FFC37B"/>
          </a:solidFill>
          <a:ln>
            <a:solidFill>
              <a:srgbClr val="FFC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D92285-443A-49F9-A843-C969171FAFE1}"/>
              </a:ext>
            </a:extLst>
          </p:cNvPr>
          <p:cNvSpPr/>
          <p:nvPr/>
        </p:nvSpPr>
        <p:spPr>
          <a:xfrm>
            <a:off x="4915079" y="4615251"/>
            <a:ext cx="1625206" cy="965607"/>
          </a:xfrm>
          <a:prstGeom prst="rect">
            <a:avLst/>
          </a:prstGeom>
          <a:solidFill>
            <a:srgbClr val="FFC37B"/>
          </a:solidFill>
          <a:ln>
            <a:solidFill>
              <a:srgbClr val="FFC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7029DD-9934-493D-A8F7-67D76717BC96}"/>
              </a:ext>
            </a:extLst>
          </p:cNvPr>
          <p:cNvSpPr/>
          <p:nvPr/>
        </p:nvSpPr>
        <p:spPr>
          <a:xfrm>
            <a:off x="3538553" y="5315005"/>
            <a:ext cx="1357746" cy="284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Ahmed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778AA7-B532-4524-B8E2-E7582BA5387F}"/>
              </a:ext>
            </a:extLst>
          </p:cNvPr>
          <p:cNvSpPr/>
          <p:nvPr/>
        </p:nvSpPr>
        <p:spPr>
          <a:xfrm>
            <a:off x="6982922" y="5295152"/>
            <a:ext cx="1357746" cy="284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Ali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D17619-59F4-416D-B630-8C4299DD862D}"/>
              </a:ext>
            </a:extLst>
          </p:cNvPr>
          <p:cNvSpPr/>
          <p:nvPr/>
        </p:nvSpPr>
        <p:spPr>
          <a:xfrm>
            <a:off x="8689497" y="5295152"/>
            <a:ext cx="1357746" cy="284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Farah</a:t>
            </a:r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26"/>
          <a:stretch/>
        </p:blipFill>
        <p:spPr bwMode="auto">
          <a:xfrm>
            <a:off x="201991" y="643638"/>
            <a:ext cx="6481835" cy="5670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389922" y="1891682"/>
            <a:ext cx="3309257" cy="1846659"/>
          </a:xfrm>
          <a:prstGeom prst="rect">
            <a:avLst/>
          </a:prstGeom>
          <a:solidFill>
            <a:srgbClr val="CCECFF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1-my aunt</a:t>
            </a:r>
          </a:p>
          <a:p>
            <a:pPr algn="l" rtl="0">
              <a:lnSpc>
                <a:spcPct val="120000"/>
              </a:lnSpc>
            </a:pPr>
            <a:r>
              <a:rPr lang="en-US" sz="2400" b="1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2-my grandfather</a:t>
            </a:r>
          </a:p>
          <a:p>
            <a:pPr algn="l" rtl="0">
              <a:lnSpc>
                <a:spcPct val="120000"/>
              </a:lnSpc>
            </a:pP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3-my uncle</a:t>
            </a:r>
          </a:p>
          <a:p>
            <a:pPr algn="l" rtl="0">
              <a:lnSpc>
                <a:spcPct val="120000"/>
              </a:lnSpc>
            </a:pPr>
            <a:r>
              <a:rPr lang="en-US" sz="2400" b="1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4-my cousin</a:t>
            </a:r>
            <a:endParaRPr lang="ar-SA" sz="2400" b="1" dirty="0">
              <a:solidFill>
                <a:srgbClr val="7030A0"/>
              </a:solidFill>
              <a:latin typeface="MV Boli" panose="02000500030200090000" pitchFamily="2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463783" y="3836865"/>
            <a:ext cx="5630249" cy="2289858"/>
          </a:xfrm>
          <a:prstGeom prst="rect">
            <a:avLst/>
          </a:prstGeom>
          <a:solidFill>
            <a:srgbClr val="CCECFF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1-He has two children, a son and a daughter.</a:t>
            </a:r>
          </a:p>
          <a:p>
            <a:pPr algn="l" rtl="0">
              <a:lnSpc>
                <a:spcPct val="120000"/>
              </a:lnSpc>
            </a:pPr>
            <a:r>
              <a:rPr lang="en-US" sz="2400" b="1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2-Adel’s wife is Asma.</a:t>
            </a:r>
          </a:p>
          <a:p>
            <a:pPr algn="l" rtl="0">
              <a:lnSpc>
                <a:spcPct val="120000"/>
              </a:lnSpc>
            </a:pP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3-Farah has one brother.</a:t>
            </a:r>
          </a:p>
          <a:p>
            <a:pPr algn="l" rtl="0">
              <a:lnSpc>
                <a:spcPct val="120000"/>
              </a:lnSpc>
            </a:pPr>
            <a:r>
              <a:rPr lang="en-US" sz="2400" b="1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4-Mona’s husband is Hameed.</a:t>
            </a:r>
            <a:endParaRPr lang="ar-SA" sz="2400" b="1" dirty="0">
              <a:solidFill>
                <a:srgbClr val="7030A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EF810EE-FD28-4364-A90E-B53F001E6FA1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41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3467EE9-47FA-40A5-A54D-56D0190B6C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57392" y="738683"/>
            <a:ext cx="1651235" cy="15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E18A3-C389-453B-AB84-21B3F0231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53" t="3031" r="1"/>
          <a:stretch/>
        </p:blipFill>
        <p:spPr bwMode="auto">
          <a:xfrm>
            <a:off x="1454727" y="239702"/>
            <a:ext cx="9199418" cy="58829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BE86B3A-CCEA-43AD-85AF-EF57DAD632B4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41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SG Bk 1 F-SA_'16_29.mp3">
            <a:hlinkClick r:id="" action="ppaction://media"/>
            <a:extLst>
              <a:ext uri="{FF2B5EF4-FFF2-40B4-BE49-F238E27FC236}">
                <a16:creationId xmlns:a16="http://schemas.microsoft.com/office/drawing/2014/main" id="{0960EC0A-3D65-458E-B46C-23B982A63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010" y="3181198"/>
            <a:ext cx="495604" cy="495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35D127B-7CD0-48E0-ABF3-FD976FF62FD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78755" y="1731860"/>
            <a:ext cx="2275390" cy="21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393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5">
            <a:extLst>
              <a:ext uri="{FF2B5EF4-FFF2-40B4-BE49-F238E27FC236}">
                <a16:creationId xmlns:a16="http://schemas.microsoft.com/office/drawing/2014/main" id="{5F55A420-BEBE-4A11-A775-E79352990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1329"/>
          <a:stretch/>
        </p:blipFill>
        <p:spPr>
          <a:xfrm>
            <a:off x="2197820" y="872836"/>
            <a:ext cx="7763598" cy="5056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60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صورة 32" descr="1068922-Clipart-Back-To-School-Border-Royalty-Free-Vector-Illustration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5084"/>
          <a:stretch>
            <a:fillRect/>
          </a:stretch>
        </p:blipFill>
        <p:spPr bwMode="auto">
          <a:xfrm>
            <a:off x="616944" y="627961"/>
            <a:ext cx="10774496" cy="5552501"/>
          </a:xfrm>
          <a:prstGeom prst="roundRect">
            <a:avLst>
              <a:gd name="adj" fmla="val 16667"/>
            </a:avLst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113012" y="1122576"/>
            <a:ext cx="5832648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u="sng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Segoe UI" pitchFamily="34" charset="0"/>
              </a:rPr>
              <a:t>Memory game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9270349" y="1352901"/>
            <a:ext cx="1134126" cy="113412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شكل بيضاوي 4"/>
          <p:cNvSpPr/>
          <p:nvPr/>
        </p:nvSpPr>
        <p:spPr>
          <a:xfrm>
            <a:off x="9270349" y="1347081"/>
            <a:ext cx="1134126" cy="113412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88F0770-24C5-4245-AC20-0D30F3209F87}"/>
              </a:ext>
            </a:extLst>
          </p:cNvPr>
          <p:cNvSpPr/>
          <p:nvPr/>
        </p:nvSpPr>
        <p:spPr>
          <a:xfrm>
            <a:off x="5088263" y="627961"/>
            <a:ext cx="1831859" cy="599304"/>
          </a:xfrm>
          <a:prstGeom prst="rect">
            <a:avLst/>
          </a:prstGeom>
          <a:noFill/>
        </p:spPr>
        <p:txBody>
          <a:bodyPr wrap="none" lIns="59346" tIns="29673" rIns="59346" bIns="29673">
            <a:spAutoFit/>
          </a:bodyPr>
          <a:lstStyle/>
          <a:p>
            <a:pPr algn="ctr"/>
            <a:r>
              <a:rPr lang="en-US" sz="3505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Warm up</a:t>
            </a:r>
            <a:endParaRPr lang="ar-SA" sz="3505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9" name="Picture 2" descr="Find 6 words hidden in the picture whatsapp riddle">
            <a:extLst>
              <a:ext uri="{FF2B5EF4-FFF2-40B4-BE49-F238E27FC236}">
                <a16:creationId xmlns:a16="http://schemas.microsoft.com/office/drawing/2014/main" id="{B07255FF-2080-4F7F-AA32-6648ABCF3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9337" r="2644" b="10244"/>
          <a:stretch/>
        </p:blipFill>
        <p:spPr bwMode="auto">
          <a:xfrm>
            <a:off x="1808082" y="1825230"/>
            <a:ext cx="7280499" cy="4229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ndgezeichnete Cartoonkinder Die Auf Leere Schild Mit Kopierraum Schauen  Hintergrund Mit Niedlichen Cartoonkinder Stock Vektor Art und mehr Bilder  von Kind - iStock">
            <a:extLst>
              <a:ext uri="{FF2B5EF4-FFF2-40B4-BE49-F238E27FC236}">
                <a16:creationId xmlns:a16="http://schemas.microsoft.com/office/drawing/2014/main" id="{46EE9CC2-F139-4D09-84F9-CCCBA078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5" y="0"/>
            <a:ext cx="11874285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2">
            <a:extLst>
              <a:ext uri="{FF2B5EF4-FFF2-40B4-BE49-F238E27FC236}">
                <a16:creationId xmlns:a16="http://schemas.microsoft.com/office/drawing/2014/main" id="{B79DAB1B-7EF1-4ECA-AD56-F6C41A620109}"/>
              </a:ext>
            </a:extLst>
          </p:cNvPr>
          <p:cNvSpPr/>
          <p:nvPr/>
        </p:nvSpPr>
        <p:spPr>
          <a:xfrm>
            <a:off x="3430752" y="291778"/>
            <a:ext cx="5330495" cy="658642"/>
          </a:xfrm>
          <a:prstGeom prst="rect">
            <a:avLst/>
          </a:prstGeom>
          <a:solidFill>
            <a:srgbClr val="E2FEFF"/>
          </a:solidFill>
          <a:ln w="28575">
            <a:solidFill>
              <a:srgbClr val="E2FEFF"/>
            </a:solidFill>
          </a:ln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en-US" sz="3200" b="1" dirty="0">
                <a:latin typeface="MV Boli" panose="02000500030200090000" pitchFamily="2" charset="0"/>
                <a:cs typeface="MV Boli" panose="02000500030200090000" pitchFamily="2" charset="0"/>
              </a:rPr>
              <a:t>Comment:</a:t>
            </a:r>
            <a:endParaRPr lang="ar-SA" sz="3200" b="1" dirty="0">
              <a:solidFill>
                <a:srgbClr val="7030A0"/>
              </a:solidFill>
              <a:latin typeface="MV Boli" panose="0200050003020009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1B6EB-E4A5-40FB-B754-07C34DD05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"/>
          <a:stretch/>
        </p:blipFill>
        <p:spPr>
          <a:xfrm>
            <a:off x="3127010" y="1366775"/>
            <a:ext cx="6474190" cy="4124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2 minutes">
            <a:hlinkClick r:id="" action="ppaction://media"/>
            <a:extLst>
              <a:ext uri="{FF2B5EF4-FFF2-40B4-BE49-F238E27FC236}">
                <a16:creationId xmlns:a16="http://schemas.microsoft.com/office/drawing/2014/main" id="{3FF26A76-55FC-4E55-BAD8-EA53C57E59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0491" y="5662297"/>
            <a:ext cx="2510723" cy="115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59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7A1936A-BBD4-4D09-AD15-4BE209EC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6650" y="293650"/>
            <a:ext cx="11796750" cy="62992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4351250" y="725126"/>
            <a:ext cx="3013981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Evaluation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CF93D9C-6C0A-422E-B210-4920A3322CA8}"/>
              </a:ext>
            </a:extLst>
          </p:cNvPr>
          <p:cNvSpPr txBox="1"/>
          <p:nvPr/>
        </p:nvSpPr>
        <p:spPr>
          <a:xfrm>
            <a:off x="3104368" y="2115350"/>
            <a:ext cx="5507744" cy="7316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77" dirty="0">
                <a:hlinkClick r:id="rId4"/>
              </a:rPr>
              <a:t>https://www.liveworksheets.com/mi1258601ml</a:t>
            </a:r>
            <a:endParaRPr lang="en-US" sz="2077" dirty="0"/>
          </a:p>
          <a:p>
            <a:pPr algn="ctr"/>
            <a:endParaRPr lang="ar-SA" sz="2077" dirty="0"/>
          </a:p>
        </p:txBody>
      </p:sp>
    </p:spTree>
    <p:extLst>
      <p:ext uri="{BB962C8B-B14F-4D97-AF65-F5344CB8AC3E}">
        <p14:creationId xmlns:p14="http://schemas.microsoft.com/office/powerpoint/2010/main" val="4288437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AC6B113-EB22-4A91-85A8-76C88C3F7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83870" y="297996"/>
            <a:ext cx="9144000" cy="645795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09E91A7-8670-40DF-985E-5ECB64B39DD1}"/>
              </a:ext>
            </a:extLst>
          </p:cNvPr>
          <p:cNvSpPr/>
          <p:nvPr/>
        </p:nvSpPr>
        <p:spPr>
          <a:xfrm>
            <a:off x="4574711" y="2008856"/>
            <a:ext cx="3042577" cy="1518115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Homework:</a:t>
            </a:r>
          </a:p>
          <a:p>
            <a:pPr algn="ctr"/>
            <a:r>
              <a:rPr lang="en-US" sz="4673" dirty="0">
                <a:ln w="0"/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Page: 107</a:t>
            </a:r>
            <a:endParaRPr lang="ar-SA" sz="4673" dirty="0">
              <a:ln w="0"/>
              <a:solidFill>
                <a:schemeClr val="bg1"/>
              </a:solidFill>
              <a:effectLst/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5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6306E48-8D18-48BF-BF8D-E79A3670F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11163" y="808074"/>
            <a:ext cx="6989135" cy="5241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3534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DC34140-F103-4E5C-9CB3-1FC9175B6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71575" y="381000"/>
            <a:ext cx="9867900" cy="6096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4885888" y="3225642"/>
            <a:ext cx="2439273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Warm up</a:t>
            </a:r>
            <a:endParaRPr lang="ar-SA" sz="4673" dirty="0">
              <a:ln w="0"/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CF93D9C-6C0A-422E-B210-4920A3322CA8}"/>
              </a:ext>
            </a:extLst>
          </p:cNvPr>
          <p:cNvSpPr txBox="1"/>
          <p:nvPr/>
        </p:nvSpPr>
        <p:spPr>
          <a:xfrm>
            <a:off x="4267306" y="4725200"/>
            <a:ext cx="3676438" cy="13708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77" dirty="0">
                <a:solidFill>
                  <a:srgbClr val="3A6D99"/>
                </a:solidFill>
                <a:latin typeface="Tahoma" panose="020B0604030504040204" pitchFamily="34" charset="0"/>
                <a:hlinkClick r:id="rId4"/>
              </a:rPr>
              <a:t>https://www.jigsawplanet.com/?rc=play&amp;pid=32034ec9d582</a:t>
            </a:r>
            <a:endParaRPr lang="ar-SA" sz="2077" dirty="0">
              <a:solidFill>
                <a:srgbClr val="3A6D99"/>
              </a:solidFill>
              <a:latin typeface="Tahoma" panose="020B0604030504040204" pitchFamily="34" charset="0"/>
            </a:endParaRPr>
          </a:p>
          <a:p>
            <a:pPr algn="ctr"/>
            <a:endParaRPr lang="ar-SA" sz="2077" dirty="0"/>
          </a:p>
        </p:txBody>
      </p:sp>
    </p:spTree>
    <p:extLst>
      <p:ext uri="{BB962C8B-B14F-4D97-AF65-F5344CB8AC3E}">
        <p14:creationId xmlns:p14="http://schemas.microsoft.com/office/powerpoint/2010/main" val="3167902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247698BE-B53F-4F50-82BB-B6E044256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200" y="427301"/>
            <a:ext cx="11296650" cy="597349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AABF9BB-397F-44F1-A0D8-D85D57B97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971" y="3775287"/>
            <a:ext cx="5514975" cy="96293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158CB71-D6AF-4428-A356-954612D2F170}"/>
              </a:ext>
            </a:extLst>
          </p:cNvPr>
          <p:cNvSpPr/>
          <p:nvPr/>
        </p:nvSpPr>
        <p:spPr>
          <a:xfrm>
            <a:off x="4565320" y="5086150"/>
            <a:ext cx="339227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ar-SA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abic Typesetting" panose="03020402040406030203" pitchFamily="66" charset="-78"/>
                <a:cs typeface="DecoType Naskh" panose="02010400000000000000" pitchFamily="2" charset="-78"/>
              </a:rPr>
              <a:t>{ وَآتِ ذَا الْقُرْبَى حَقَّهُ }</a:t>
            </a:r>
          </a:p>
        </p:txBody>
      </p:sp>
    </p:spTree>
    <p:extLst>
      <p:ext uri="{BB962C8B-B14F-4D97-AF65-F5344CB8AC3E}">
        <p14:creationId xmlns:p14="http://schemas.microsoft.com/office/powerpoint/2010/main" val="29111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247698BE-B53F-4F50-82BB-B6E044256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200" y="427301"/>
            <a:ext cx="11296650" cy="597349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EA5AB28-2DA6-4E2E-8076-F552011B51EE}"/>
              </a:ext>
            </a:extLst>
          </p:cNvPr>
          <p:cNvSpPr/>
          <p:nvPr/>
        </p:nvSpPr>
        <p:spPr>
          <a:xfrm>
            <a:off x="2392090" y="4595248"/>
            <a:ext cx="8053768" cy="646331"/>
          </a:xfrm>
          <a:prstGeom prst="rect">
            <a:avLst/>
          </a:prstGeom>
          <a:solidFill>
            <a:srgbClr val="FF99FF">
              <a:alpha val="6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3600" dirty="0">
                <a:latin typeface="MyriadPro-SemiboldIt"/>
              </a:rPr>
              <a:t>How many brothers, sisters do you have?</a:t>
            </a:r>
            <a:r>
              <a:rPr lang="en-US" sz="3600" dirty="0">
                <a:latin typeface="MyriadPro-Light"/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D590675-B764-4F7C-A64D-39A9018BB03D}"/>
              </a:ext>
            </a:extLst>
          </p:cNvPr>
          <p:cNvSpPr/>
          <p:nvPr/>
        </p:nvSpPr>
        <p:spPr>
          <a:xfrm>
            <a:off x="2536321" y="5324591"/>
            <a:ext cx="7605095" cy="646331"/>
          </a:xfrm>
          <a:prstGeom prst="rect">
            <a:avLst/>
          </a:prstGeom>
          <a:solidFill>
            <a:srgbClr val="FF99FF">
              <a:alpha val="6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3600" dirty="0">
                <a:latin typeface="MyriadPro-SemiboldIt"/>
              </a:rPr>
              <a:t>What’s your dad’s name, mum’s name?</a:t>
            </a:r>
            <a:r>
              <a:rPr lang="en-US" sz="3600" dirty="0">
                <a:latin typeface="MyriadPro-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01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247698BE-B53F-4F50-82BB-B6E044256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200" y="427301"/>
            <a:ext cx="11296650" cy="597349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550FCC1-C5A6-4AE2-AC40-86B63908A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544" y="2880167"/>
            <a:ext cx="5544911" cy="10976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5A06067-D17E-4FEA-BBA7-71ABB7BDB253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40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016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11CE821-A206-4656-A911-A8E122671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5211"/>
          <a:stretch/>
        </p:blipFill>
        <p:spPr>
          <a:xfrm>
            <a:off x="328612" y="295276"/>
            <a:ext cx="11534776" cy="574530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4784586" y="1554159"/>
            <a:ext cx="2784752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Objectives: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8DE00-2E57-4A09-910A-36D1FE29F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500" y="3612050"/>
            <a:ext cx="4922688" cy="2264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ar-SA" altLang="ar-SA" sz="952" dirty="0">
              <a:solidFill>
                <a:srgbClr val="4F4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760BBC7-6B13-4FA7-AB10-8A6AAFC10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175" y="3482273"/>
            <a:ext cx="159866" cy="4527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ar-SA" altLang="ar-SA" sz="2423" dirty="0"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27AAB7B-F662-472F-917B-0C486E41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4806" y="2494881"/>
            <a:ext cx="4558057" cy="22343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At the end of this session,</a:t>
            </a:r>
          </a:p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 the students will be able to:</a:t>
            </a:r>
          </a:p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ar-SA" altLang="ar-SA" sz="2800" dirty="0">
              <a:solidFill>
                <a:srgbClr val="4F4F4F"/>
              </a:solidFill>
              <a:latin typeface="Bodoni MT" panose="02070603080606020203" pitchFamily="18" charset="0"/>
            </a:endParaRPr>
          </a:p>
          <a:p>
            <a:pPr algn="l" rtl="0"/>
            <a:r>
              <a:rPr lang="en-US" sz="2800" dirty="0">
                <a:latin typeface="Bodoni MT" panose="02070603080606020203" pitchFamily="18" charset="0"/>
                <a:cs typeface="Angsana New" panose="02020603050405020304" pitchFamily="18" charset="-34"/>
              </a:rPr>
              <a:t>Identify family members </a:t>
            </a:r>
          </a:p>
          <a:p>
            <a:pPr algn="l"/>
            <a:r>
              <a:rPr lang="en-US" sz="2800" dirty="0">
                <a:latin typeface="Bodoni MT" panose="02070603080606020203" pitchFamily="18" charset="0"/>
                <a:cs typeface="Angsana New" panose="02020603050405020304" pitchFamily="18" charset="-34"/>
              </a:rPr>
              <a:t>Define family relations </a:t>
            </a:r>
            <a:endParaRPr lang="ar-SA" altLang="ar-SA" sz="28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15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ل باتت السعودية &quot;عزبة&quot; لسلمان وأولاده؟ | الخليج أونلاين">
            <a:extLst>
              <a:ext uri="{FF2B5EF4-FFF2-40B4-BE49-F238E27FC236}">
                <a16:creationId xmlns:a16="http://schemas.microsoft.com/office/drawing/2014/main" id="{19144EE1-EA46-4976-B37E-81F5699B5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6" y="930657"/>
            <a:ext cx="8791574" cy="46964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D7929B9B-FA52-4D68-9A24-B332374E9635}"/>
              </a:ext>
            </a:extLst>
          </p:cNvPr>
          <p:cNvSpPr/>
          <p:nvPr/>
        </p:nvSpPr>
        <p:spPr>
          <a:xfrm>
            <a:off x="10025063" y="942263"/>
            <a:ext cx="2042246" cy="794922"/>
          </a:xfrm>
          <a:prstGeom prst="wedgeEllipseCallout">
            <a:avLst>
              <a:gd name="adj1" fmla="val -29017"/>
              <a:gd name="adj2" fmla="val 104952"/>
            </a:avLst>
          </a:prstGeom>
          <a:solidFill>
            <a:srgbClr val="FFF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grandfather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" name="سهم: منحني لليمين 3">
            <a:extLst>
              <a:ext uri="{FF2B5EF4-FFF2-40B4-BE49-F238E27FC236}">
                <a16:creationId xmlns:a16="http://schemas.microsoft.com/office/drawing/2014/main" id="{56DE5BAD-2551-4CCE-A046-135617740E3E}"/>
              </a:ext>
            </a:extLst>
          </p:cNvPr>
          <p:cNvSpPr/>
          <p:nvPr/>
        </p:nvSpPr>
        <p:spPr>
          <a:xfrm>
            <a:off x="468086" y="317981"/>
            <a:ext cx="1698171" cy="2960914"/>
          </a:xfrm>
          <a:prstGeom prst="curv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76C4DAC1-5D46-4426-90DA-5F47655BF524}"/>
              </a:ext>
            </a:extLst>
          </p:cNvPr>
          <p:cNvSpPr/>
          <p:nvPr/>
        </p:nvSpPr>
        <p:spPr>
          <a:xfrm>
            <a:off x="4440010" y="278752"/>
            <a:ext cx="1862137" cy="794922"/>
          </a:xfrm>
          <a:prstGeom prst="wedgeEllipseCallout">
            <a:avLst>
              <a:gd name="adj1" fmla="val -35447"/>
              <a:gd name="adj2" fmla="val 180269"/>
            </a:avLst>
          </a:prstGeom>
          <a:solidFill>
            <a:srgbClr val="FFF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father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0ECB9B21-DEE8-4B7E-817B-B042CDE70B1F}"/>
              </a:ext>
            </a:extLst>
          </p:cNvPr>
          <p:cNvSpPr/>
          <p:nvPr/>
        </p:nvSpPr>
        <p:spPr>
          <a:xfrm>
            <a:off x="7411131" y="226858"/>
            <a:ext cx="1862137" cy="794922"/>
          </a:xfrm>
          <a:prstGeom prst="wedgeEllipseCallout">
            <a:avLst>
              <a:gd name="adj1" fmla="val -26679"/>
              <a:gd name="adj2" fmla="val 161098"/>
            </a:avLst>
          </a:prstGeom>
          <a:solidFill>
            <a:srgbClr val="FFF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uncles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D9824AF6-1DE5-4D66-960E-883AD0F09405}"/>
              </a:ext>
            </a:extLst>
          </p:cNvPr>
          <p:cNvSpPr/>
          <p:nvPr/>
        </p:nvSpPr>
        <p:spPr>
          <a:xfrm>
            <a:off x="3276602" y="4361712"/>
            <a:ext cx="1862137" cy="794922"/>
          </a:xfrm>
          <a:prstGeom prst="wedgeEllipseCallout">
            <a:avLst>
              <a:gd name="adj1" fmla="val -43631"/>
              <a:gd name="adj2" fmla="val -170299"/>
            </a:avLst>
          </a:prstGeom>
          <a:solidFill>
            <a:srgbClr val="FFF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son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السيرة الذاتية لصاحب السمو الملكي الأمير خالد الفيصل آل سعود - معلومات مباشر">
            <a:extLst>
              <a:ext uri="{FF2B5EF4-FFF2-40B4-BE49-F238E27FC236}">
                <a16:creationId xmlns:a16="http://schemas.microsoft.com/office/drawing/2014/main" id="{E27465EE-2116-46CA-B1EF-4B8595F1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" y="3429000"/>
            <a:ext cx="2286254" cy="2286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B1CA541C-2D02-47A6-916C-0BC008AAC321}"/>
              </a:ext>
            </a:extLst>
          </p:cNvPr>
          <p:cNvSpPr/>
          <p:nvPr/>
        </p:nvSpPr>
        <p:spPr>
          <a:xfrm>
            <a:off x="2091760" y="5933471"/>
            <a:ext cx="1862137" cy="794922"/>
          </a:xfrm>
          <a:prstGeom prst="wedgeEllipseCallout">
            <a:avLst>
              <a:gd name="adj1" fmla="val -43631"/>
              <a:gd name="adj2" fmla="val -170299"/>
            </a:avLst>
          </a:prstGeom>
          <a:solidFill>
            <a:srgbClr val="FFF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cousin</a:t>
            </a:r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948</TotalTime>
  <Words>218</Words>
  <Application>Microsoft Office PowerPoint</Application>
  <PresentationFormat>Widescreen</PresentationFormat>
  <Paragraphs>71</Paragraphs>
  <Slides>22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Arabic Typesetting</vt:lpstr>
      <vt:lpstr>Arial</vt:lpstr>
      <vt:lpstr>Bodoni MT</vt:lpstr>
      <vt:lpstr>Calibri</vt:lpstr>
      <vt:lpstr>Century Gothic</vt:lpstr>
      <vt:lpstr>Forte</vt:lpstr>
      <vt:lpstr>Gill Sans MT</vt:lpstr>
      <vt:lpstr>MV Boli</vt:lpstr>
      <vt:lpstr>MyriadPro-Light</vt:lpstr>
      <vt:lpstr>MyriadPro-SemiboldIt</vt:lpstr>
      <vt:lpstr>Segoe Print</vt:lpstr>
      <vt:lpstr>Tahoma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Haleema Al-Hassan</dc:creator>
  <cp:lastModifiedBy>dreamy dreamy</cp:lastModifiedBy>
  <cp:revision>30</cp:revision>
  <dcterms:created xsi:type="dcterms:W3CDTF">2020-10-17T12:56:11Z</dcterms:created>
  <dcterms:modified xsi:type="dcterms:W3CDTF">2021-10-18T17:16:09Z</dcterms:modified>
</cp:coreProperties>
</file>