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467" r:id="rId2"/>
    <p:sldId id="468" r:id="rId3"/>
    <p:sldId id="419" r:id="rId4"/>
    <p:sldId id="464" r:id="rId5"/>
    <p:sldId id="463" r:id="rId6"/>
    <p:sldId id="461" r:id="rId7"/>
    <p:sldId id="460" r:id="rId8"/>
    <p:sldId id="454" r:id="rId9"/>
    <p:sldId id="465" r:id="rId10"/>
    <p:sldId id="455" r:id="rId11"/>
    <p:sldId id="422" r:id="rId12"/>
    <p:sldId id="466" r:id="rId13"/>
    <p:sldId id="459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sour Alzahrani" initials="M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00" autoAdjust="0"/>
    <p:restoredTop sz="94660"/>
  </p:normalViewPr>
  <p:slideViewPr>
    <p:cSldViewPr>
      <p:cViewPr varScale="1">
        <p:scale>
          <a:sx n="79" d="100"/>
          <a:sy n="79" d="100"/>
        </p:scale>
        <p:origin x="7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39FBCDC-31B4-4372-9494-1983424778B6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69ECBF-FAE1-49DD-93BB-BD144479FD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707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 rtl="0" eaLnBrk="1" latinLnBrk="0" hangingPunct="1"/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AE4FA-1C0C-3846-AE63-9291EFDB89C1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919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538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939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137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931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15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308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4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991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19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168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859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417A8-5ED1-49F7-BEC1-8AF0108E2C97}" type="datetimeFigureOut">
              <a:rPr lang="ar-SA" smtClean="0"/>
              <a:t>10/03/42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4D1CD-7A36-4B1F-B7DE-46DF9C824A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38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6">
            <a:extLst>
              <a:ext uri="{FF2B5EF4-FFF2-40B4-BE49-F238E27FC236}">
                <a16:creationId xmlns:a16="http://schemas.microsoft.com/office/drawing/2014/main" id="{61325A19-21DB-41AF-81E2-A299FE030D75}"/>
              </a:ext>
            </a:extLst>
          </p:cNvPr>
          <p:cNvSpPr txBox="1"/>
          <p:nvPr/>
        </p:nvSpPr>
        <p:spPr>
          <a:xfrm>
            <a:off x="2391936" y="1876736"/>
            <a:ext cx="4772352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000" b="1" u="sng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Our lesson today is : </a:t>
            </a:r>
            <a:endParaRPr lang="ar-SA" sz="3000" b="1" u="sng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D048C094-E62F-4825-9A7E-9AA63A5E416E}"/>
              </a:ext>
            </a:extLst>
          </p:cNvPr>
          <p:cNvSpPr txBox="1"/>
          <p:nvPr/>
        </p:nvSpPr>
        <p:spPr>
          <a:xfrm>
            <a:off x="3605597" y="2701912"/>
            <a:ext cx="4050450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000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Unit 5</a:t>
            </a:r>
            <a:endParaRPr lang="ar-SA" sz="3000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4AE85F63-BCD9-4DA5-AF40-801CE42DE818}"/>
              </a:ext>
            </a:extLst>
          </p:cNvPr>
          <p:cNvSpPr txBox="1"/>
          <p:nvPr/>
        </p:nvSpPr>
        <p:spPr>
          <a:xfrm>
            <a:off x="3420394" y="3429000"/>
            <a:ext cx="2891630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000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Grammar</a:t>
            </a:r>
            <a:endParaRPr lang="ar-SA" sz="3000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2E5E881-F53C-4D80-A017-B93579E6A267}"/>
              </a:ext>
            </a:extLst>
          </p:cNvPr>
          <p:cNvSpPr txBox="1"/>
          <p:nvPr/>
        </p:nvSpPr>
        <p:spPr>
          <a:xfrm>
            <a:off x="3513178" y="4352263"/>
            <a:ext cx="2117644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000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P : 42</a:t>
            </a:r>
            <a:endParaRPr lang="ar-SA" sz="3000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7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مربع نص 28">
            <a:extLst>
              <a:ext uri="{FF2B5EF4-FFF2-40B4-BE49-F238E27FC236}">
                <a16:creationId xmlns:a16="http://schemas.microsoft.com/office/drawing/2014/main" id="{5764054C-4CFB-4097-B401-3A55B25E8240}"/>
              </a:ext>
            </a:extLst>
          </p:cNvPr>
          <p:cNvSpPr txBox="1"/>
          <p:nvPr/>
        </p:nvSpPr>
        <p:spPr>
          <a:xfrm>
            <a:off x="12575" y="12145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Quantity Expressions: any, a lot of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56568856-4B3B-46FC-90E1-21DA24D4D7F1}"/>
              </a:ext>
            </a:extLst>
          </p:cNvPr>
          <p:cNvSpPr txBox="1"/>
          <p:nvPr/>
        </p:nvSpPr>
        <p:spPr>
          <a:xfrm>
            <a:off x="1547664" y="3762755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/>
              <a:t>Do you have </a:t>
            </a:r>
            <a:r>
              <a:rPr lang="en-US" sz="4000" b="1" u="sng" dirty="0"/>
              <a:t>any</a:t>
            </a:r>
            <a:r>
              <a:rPr lang="en-US" sz="4000" b="1" dirty="0"/>
              <a:t> brothers?</a:t>
            </a:r>
            <a:endParaRPr lang="ar-SA" sz="4000" b="1" dirty="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3C5BA615-CA59-4CF0-A58D-A535E6826DA3}"/>
              </a:ext>
            </a:extLst>
          </p:cNvPr>
          <p:cNvSpPr txBox="1"/>
          <p:nvPr/>
        </p:nvSpPr>
        <p:spPr>
          <a:xfrm>
            <a:off x="1472873" y="4633101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solidFill>
                  <a:schemeClr val="tx2"/>
                </a:solidFill>
              </a:rPr>
              <a:t>Yes, I have </a:t>
            </a:r>
            <a:r>
              <a:rPr lang="en-US" sz="4000" b="1" dirty="0">
                <a:solidFill>
                  <a:srgbClr val="00B050"/>
                </a:solidFill>
              </a:rPr>
              <a:t>a lot of </a:t>
            </a:r>
            <a:r>
              <a:rPr lang="en-US" sz="4000" b="1" dirty="0">
                <a:solidFill>
                  <a:schemeClr val="tx2"/>
                </a:solidFill>
              </a:rPr>
              <a:t>brothers.</a:t>
            </a:r>
            <a:endParaRPr lang="ar-SA" sz="4000" b="1" dirty="0">
              <a:solidFill>
                <a:schemeClr val="tx2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C78A13A-5809-4878-846C-C59454DA5924}"/>
              </a:ext>
            </a:extLst>
          </p:cNvPr>
          <p:cNvSpPr txBox="1"/>
          <p:nvPr/>
        </p:nvSpPr>
        <p:spPr>
          <a:xfrm>
            <a:off x="1259632" y="5436892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solidFill>
                  <a:schemeClr val="tx2"/>
                </a:solidFill>
              </a:rPr>
              <a:t>No, I don’t have </a:t>
            </a:r>
            <a:r>
              <a:rPr lang="en-US" sz="4000" b="1" dirty="0">
                <a:solidFill>
                  <a:srgbClr val="00B050"/>
                </a:solidFill>
              </a:rPr>
              <a:t>any</a:t>
            </a:r>
            <a:r>
              <a:rPr lang="en-US" sz="4000" b="1" dirty="0">
                <a:solidFill>
                  <a:srgbClr val="00B0F0"/>
                </a:solidFill>
              </a:rPr>
              <a:t> </a:t>
            </a:r>
            <a:r>
              <a:rPr lang="en-US" sz="4000" b="1" dirty="0">
                <a:solidFill>
                  <a:schemeClr val="tx2"/>
                </a:solidFill>
              </a:rPr>
              <a:t>brothers.</a:t>
            </a:r>
            <a:endParaRPr lang="ar-SA" sz="4000" b="1" dirty="0">
              <a:solidFill>
                <a:schemeClr val="tx2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BF0C4DD-FD2B-4FAD-876B-C6C76F99B9FD}"/>
              </a:ext>
            </a:extLst>
          </p:cNvPr>
          <p:cNvSpPr/>
          <p:nvPr/>
        </p:nvSpPr>
        <p:spPr>
          <a:xfrm>
            <a:off x="485875" y="2265047"/>
            <a:ext cx="212750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 a lot of</a:t>
            </a:r>
            <a:endParaRPr lang="ar-SA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8F332F3B-313A-4FBD-908B-90593148A5B4}"/>
              </a:ext>
            </a:extLst>
          </p:cNvPr>
          <p:cNvSpPr/>
          <p:nvPr/>
        </p:nvSpPr>
        <p:spPr>
          <a:xfrm>
            <a:off x="1131878" y="1080552"/>
            <a:ext cx="123957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 any</a:t>
            </a:r>
            <a:endParaRPr lang="ar-SA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66BDACA-6D62-47B6-B8F2-B3312039F09A}"/>
              </a:ext>
            </a:extLst>
          </p:cNvPr>
          <p:cNvSpPr/>
          <p:nvPr/>
        </p:nvSpPr>
        <p:spPr>
          <a:xfrm>
            <a:off x="2602577" y="2273901"/>
            <a:ext cx="204254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chemeClr val="tx2"/>
                </a:solidFill>
              </a:rPr>
              <a:t>الكثير من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416F1931-16DA-4CCB-A40D-CC39765D4125}"/>
              </a:ext>
            </a:extLst>
          </p:cNvPr>
          <p:cNvSpPr/>
          <p:nvPr/>
        </p:nvSpPr>
        <p:spPr>
          <a:xfrm>
            <a:off x="2373948" y="1076051"/>
            <a:ext cx="147508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chemeClr val="tx2"/>
                </a:solidFill>
              </a:rPr>
              <a:t>أي من</a:t>
            </a:r>
          </a:p>
        </p:txBody>
      </p:sp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id="{CE76F981-B381-4FB1-AD65-91317F75C51F}"/>
              </a:ext>
            </a:extLst>
          </p:cNvPr>
          <p:cNvCxnSpPr/>
          <p:nvPr/>
        </p:nvCxnSpPr>
        <p:spPr>
          <a:xfrm flipH="1">
            <a:off x="4122508" y="1526913"/>
            <a:ext cx="792088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ADBEBC0E-0898-4028-9BC8-A2BCCBB12245}"/>
              </a:ext>
            </a:extLst>
          </p:cNvPr>
          <p:cNvCxnSpPr>
            <a:cxnSpLocks/>
          </p:cNvCxnSpPr>
          <p:nvPr/>
        </p:nvCxnSpPr>
        <p:spPr>
          <a:xfrm flipH="1">
            <a:off x="4788024" y="2852936"/>
            <a:ext cx="718964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E0420988-1D68-4037-B1EE-52EEAAE305C4}"/>
              </a:ext>
            </a:extLst>
          </p:cNvPr>
          <p:cNvSpPr/>
          <p:nvPr/>
        </p:nvSpPr>
        <p:spPr>
          <a:xfrm>
            <a:off x="5076056" y="1215879"/>
            <a:ext cx="3618298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chemeClr val="accent6">
                    <a:lumMod val="75000"/>
                  </a:schemeClr>
                </a:solidFill>
              </a:rPr>
              <a:t>تستخدم في النفي والسؤال</a:t>
            </a:r>
            <a:endParaRPr lang="ar-SA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5506FBE6-FD1B-4696-89DA-40A7CCD0C4D6}"/>
              </a:ext>
            </a:extLst>
          </p:cNvPr>
          <p:cNvSpPr/>
          <p:nvPr/>
        </p:nvSpPr>
        <p:spPr>
          <a:xfrm>
            <a:off x="5581329" y="2489317"/>
            <a:ext cx="3469219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chemeClr val="accent6">
                    <a:lumMod val="75000"/>
                  </a:schemeClr>
                </a:solidFill>
              </a:rPr>
              <a:t>تستخدم في الجمل المثبتة</a:t>
            </a:r>
            <a:endParaRPr lang="ar-SA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0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ربع نص 14">
            <a:extLst>
              <a:ext uri="{FF2B5EF4-FFF2-40B4-BE49-F238E27FC236}">
                <a16:creationId xmlns:a16="http://schemas.microsoft.com/office/drawing/2014/main" id="{7F61F534-6697-499C-8790-8FBE6AFBBB49}"/>
              </a:ext>
            </a:extLst>
          </p:cNvPr>
          <p:cNvSpPr txBox="1"/>
          <p:nvPr/>
        </p:nvSpPr>
        <p:spPr>
          <a:xfrm>
            <a:off x="12575" y="12145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       Possessive s  </a:t>
            </a:r>
            <a:r>
              <a:rPr lang="ar-SA" sz="4000" b="1" dirty="0"/>
              <a:t>(اس) الملكية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9F4A3F8D-CC59-496A-9E5E-204CA17710B7}"/>
              </a:ext>
            </a:extLst>
          </p:cNvPr>
          <p:cNvSpPr txBox="1"/>
          <p:nvPr/>
        </p:nvSpPr>
        <p:spPr>
          <a:xfrm>
            <a:off x="683568" y="2217058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/>
              <a:t>Omar</a:t>
            </a:r>
            <a:r>
              <a:rPr lang="en-US" sz="4000" b="1" dirty="0">
                <a:solidFill>
                  <a:srgbClr val="FF0000"/>
                </a:solidFill>
              </a:rPr>
              <a:t>’s </a:t>
            </a:r>
            <a:r>
              <a:rPr lang="en-US" sz="4000" b="1" dirty="0"/>
              <a:t>book.</a:t>
            </a:r>
            <a:endParaRPr lang="ar-SA" sz="4000" b="1" dirty="0"/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17071359-54D2-4466-B691-59591A088F62}"/>
              </a:ext>
            </a:extLst>
          </p:cNvPr>
          <p:cNvSpPr txBox="1"/>
          <p:nvPr/>
        </p:nvSpPr>
        <p:spPr>
          <a:xfrm>
            <a:off x="662270" y="2885864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/>
              <a:t>Sarah</a:t>
            </a:r>
            <a:r>
              <a:rPr lang="en-US" sz="4000" b="1" dirty="0">
                <a:solidFill>
                  <a:srgbClr val="FF0000"/>
                </a:solidFill>
              </a:rPr>
              <a:t>’s </a:t>
            </a:r>
            <a:r>
              <a:rPr lang="en-US" sz="4000" b="1" dirty="0"/>
              <a:t>pen.</a:t>
            </a:r>
            <a:endParaRPr lang="ar-SA" sz="4000" b="1" dirty="0"/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6A5FA63E-495A-493B-B6BD-15BEED46A246}"/>
              </a:ext>
            </a:extLst>
          </p:cNvPr>
          <p:cNvSpPr txBox="1"/>
          <p:nvPr/>
        </p:nvSpPr>
        <p:spPr>
          <a:xfrm>
            <a:off x="3995936" y="2217058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4000" b="1" dirty="0">
                <a:solidFill>
                  <a:srgbClr val="0000CC"/>
                </a:solidFill>
              </a:rPr>
              <a:t>كتاب عمر</a:t>
            </a:r>
            <a:endParaRPr lang="ar-SA" sz="4000" b="1" dirty="0"/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82476280-3030-4D0F-B5F7-239C1C87E0C6}"/>
              </a:ext>
            </a:extLst>
          </p:cNvPr>
          <p:cNvSpPr txBox="1"/>
          <p:nvPr/>
        </p:nvSpPr>
        <p:spPr>
          <a:xfrm>
            <a:off x="3851920" y="2857061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4000" b="1" dirty="0">
                <a:solidFill>
                  <a:srgbClr val="0000CC"/>
                </a:solidFill>
              </a:rPr>
              <a:t>قلم سارة</a:t>
            </a:r>
            <a:endParaRPr lang="ar-SA" sz="4000" b="1" dirty="0"/>
          </a:p>
        </p:txBody>
      </p:sp>
      <p:sp>
        <p:nvSpPr>
          <p:cNvPr id="30" name="مربع نص 29">
            <a:extLst>
              <a:ext uri="{FF2B5EF4-FFF2-40B4-BE49-F238E27FC236}">
                <a16:creationId xmlns:a16="http://schemas.microsoft.com/office/drawing/2014/main" id="{B28EB0A7-280E-4BA1-822B-1D733906A226}"/>
              </a:ext>
            </a:extLst>
          </p:cNvPr>
          <p:cNvSpPr txBox="1"/>
          <p:nvPr/>
        </p:nvSpPr>
        <p:spPr>
          <a:xfrm>
            <a:off x="662270" y="4627525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/>
              <a:t>Students</a:t>
            </a:r>
            <a:r>
              <a:rPr lang="en-US" sz="4000" b="1" dirty="0">
                <a:solidFill>
                  <a:srgbClr val="FF0000"/>
                </a:solidFill>
              </a:rPr>
              <a:t>’ </a:t>
            </a:r>
            <a:r>
              <a:rPr lang="en-US" sz="4000" b="1" dirty="0"/>
              <a:t>books.</a:t>
            </a:r>
            <a:endParaRPr lang="ar-SA" sz="4000" b="1" dirty="0"/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BA87C991-45CD-4EDC-B4ED-1C415E9F9EDB}"/>
              </a:ext>
            </a:extLst>
          </p:cNvPr>
          <p:cNvSpPr txBox="1"/>
          <p:nvPr/>
        </p:nvSpPr>
        <p:spPr>
          <a:xfrm>
            <a:off x="662270" y="5347582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/>
              <a:t>My cousins</a:t>
            </a:r>
            <a:r>
              <a:rPr lang="en-US" sz="4000" b="1" dirty="0">
                <a:solidFill>
                  <a:srgbClr val="FF0000"/>
                </a:solidFill>
              </a:rPr>
              <a:t>’ </a:t>
            </a:r>
            <a:r>
              <a:rPr lang="en-US" sz="4000" b="1" dirty="0"/>
              <a:t>car.</a:t>
            </a:r>
            <a:endParaRPr lang="ar-SA" sz="4000" b="1" dirty="0"/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7C473678-95BA-4F44-A01D-F8E95D0AEF09}"/>
              </a:ext>
            </a:extLst>
          </p:cNvPr>
          <p:cNvSpPr txBox="1"/>
          <p:nvPr/>
        </p:nvSpPr>
        <p:spPr>
          <a:xfrm>
            <a:off x="4499992" y="4598722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4000" b="1" dirty="0">
                <a:solidFill>
                  <a:srgbClr val="0000CC"/>
                </a:solidFill>
              </a:rPr>
              <a:t>كتب الطلاب</a:t>
            </a:r>
            <a:endParaRPr lang="ar-SA" sz="4000" b="1" dirty="0"/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A4C1020D-ABAD-495A-9BA5-B8EB8836DA8B}"/>
              </a:ext>
            </a:extLst>
          </p:cNvPr>
          <p:cNvSpPr txBox="1"/>
          <p:nvPr/>
        </p:nvSpPr>
        <p:spPr>
          <a:xfrm>
            <a:off x="4499992" y="5335411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4000" b="1" dirty="0">
                <a:solidFill>
                  <a:srgbClr val="0000CC"/>
                </a:solidFill>
              </a:rPr>
              <a:t>سيارة أبناء عمي</a:t>
            </a:r>
            <a:endParaRPr lang="ar-SA" sz="4000" b="1" dirty="0"/>
          </a:p>
        </p:txBody>
      </p:sp>
      <p:sp>
        <p:nvSpPr>
          <p:cNvPr id="34" name="مربع نص 33">
            <a:extLst>
              <a:ext uri="{FF2B5EF4-FFF2-40B4-BE49-F238E27FC236}">
                <a16:creationId xmlns:a16="http://schemas.microsoft.com/office/drawing/2014/main" id="{511FE17E-0F12-43D2-9EBD-7F9DBB527CB7}"/>
              </a:ext>
            </a:extLst>
          </p:cNvPr>
          <p:cNvSpPr txBox="1"/>
          <p:nvPr/>
        </p:nvSpPr>
        <p:spPr>
          <a:xfrm>
            <a:off x="662270" y="1366939"/>
            <a:ext cx="897706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3200" b="1" dirty="0"/>
              <a:t>1- اذا كان الاسم مفرد نضيف له </a:t>
            </a:r>
            <a:r>
              <a:rPr lang="en-US" sz="3200" b="1" dirty="0">
                <a:solidFill>
                  <a:srgbClr val="FF0000"/>
                </a:solidFill>
              </a:rPr>
              <a:t>‘s 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SA" sz="3200" b="1" dirty="0"/>
              <a:t>لملكية الشيء </a:t>
            </a:r>
            <a:r>
              <a:rPr lang="ar-SA" sz="3200" b="1" dirty="0" err="1"/>
              <a:t>اللذي</a:t>
            </a:r>
            <a:r>
              <a:rPr lang="ar-SA" sz="3200" b="1" dirty="0"/>
              <a:t> يليه</a:t>
            </a: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B95832F6-A8C0-490B-8992-8B0AD18F0C59}"/>
              </a:ext>
            </a:extLst>
          </p:cNvPr>
          <p:cNvSpPr txBox="1"/>
          <p:nvPr/>
        </p:nvSpPr>
        <p:spPr>
          <a:xfrm>
            <a:off x="539552" y="3791211"/>
            <a:ext cx="991316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800" b="1" dirty="0"/>
              <a:t>2- اذا كان الاسم جمع نضيف له فقط الفاصلة</a:t>
            </a:r>
            <a:r>
              <a:rPr lang="en-US" sz="4000" b="1" dirty="0">
                <a:solidFill>
                  <a:srgbClr val="FF0000"/>
                </a:solidFill>
              </a:rPr>
              <a:t>’ 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/>
              <a:t>لملكية الشيء الذي يليه</a:t>
            </a:r>
          </a:p>
        </p:txBody>
      </p:sp>
    </p:spTree>
    <p:extLst>
      <p:ext uri="{BB962C8B-B14F-4D97-AF65-F5344CB8AC3E}">
        <p14:creationId xmlns:p14="http://schemas.microsoft.com/office/powerpoint/2010/main" val="92008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ربع نص 14">
            <a:extLst>
              <a:ext uri="{FF2B5EF4-FFF2-40B4-BE49-F238E27FC236}">
                <a16:creationId xmlns:a16="http://schemas.microsoft.com/office/drawing/2014/main" id="{7F61F534-6697-499C-8790-8FBE6AFBBB49}"/>
              </a:ext>
            </a:extLst>
          </p:cNvPr>
          <p:cNvSpPr txBox="1"/>
          <p:nvPr/>
        </p:nvSpPr>
        <p:spPr>
          <a:xfrm>
            <a:off x="12575" y="12145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Question Words: How many, Who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9F4A3F8D-CC59-496A-9E5E-204CA17710B7}"/>
              </a:ext>
            </a:extLst>
          </p:cNvPr>
          <p:cNvSpPr txBox="1"/>
          <p:nvPr/>
        </p:nvSpPr>
        <p:spPr>
          <a:xfrm>
            <a:off x="683567" y="1460910"/>
            <a:ext cx="847300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How many </a:t>
            </a:r>
            <a:r>
              <a:rPr lang="en-US" sz="4000" b="1" dirty="0"/>
              <a:t>brothers do you have ?</a:t>
            </a:r>
            <a:endParaRPr lang="ar-SA" sz="4000" b="1" dirty="0"/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17071359-54D2-4466-B691-59591A088F62}"/>
              </a:ext>
            </a:extLst>
          </p:cNvPr>
          <p:cNvSpPr txBox="1"/>
          <p:nvPr/>
        </p:nvSpPr>
        <p:spPr>
          <a:xfrm>
            <a:off x="1115616" y="2345687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solidFill>
                  <a:srgbClr val="00B0F0"/>
                </a:solidFill>
              </a:rPr>
              <a:t>I have one brother</a:t>
            </a:r>
            <a:endParaRPr lang="ar-SA" sz="4000" b="1" dirty="0">
              <a:solidFill>
                <a:srgbClr val="00B0F0"/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7B5F925E-785E-4D81-BF88-6C5E4D306D03}"/>
              </a:ext>
            </a:extLst>
          </p:cNvPr>
          <p:cNvSpPr txBox="1"/>
          <p:nvPr/>
        </p:nvSpPr>
        <p:spPr>
          <a:xfrm>
            <a:off x="688436" y="3713945"/>
            <a:ext cx="847300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Who </a:t>
            </a:r>
            <a:r>
              <a:rPr lang="en-US" sz="4000" b="1" dirty="0"/>
              <a:t>are they?</a:t>
            </a:r>
            <a:endParaRPr lang="ar-SA" sz="4000" b="1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79E4857-0280-4170-AF95-2E1FB0B3BB56}"/>
              </a:ext>
            </a:extLst>
          </p:cNvPr>
          <p:cNvSpPr txBox="1"/>
          <p:nvPr/>
        </p:nvSpPr>
        <p:spPr>
          <a:xfrm>
            <a:off x="971600" y="4517621"/>
            <a:ext cx="70567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solidFill>
                  <a:srgbClr val="00B0F0"/>
                </a:solidFill>
              </a:rPr>
              <a:t>They are my cousins</a:t>
            </a:r>
            <a:endParaRPr lang="ar-SA" sz="4000" b="1" dirty="0">
              <a:solidFill>
                <a:srgbClr val="00B0F0"/>
              </a:solidFill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5F0C964E-04C7-4FC5-AE59-9233F2C95D27}"/>
              </a:ext>
            </a:extLst>
          </p:cNvPr>
          <p:cNvSpPr txBox="1"/>
          <p:nvPr/>
        </p:nvSpPr>
        <p:spPr>
          <a:xfrm>
            <a:off x="1187624" y="977429"/>
            <a:ext cx="105679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4000" b="1" dirty="0">
                <a:solidFill>
                  <a:srgbClr val="FFC000"/>
                </a:solidFill>
              </a:rPr>
              <a:t>كـــــم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AD386DC0-F60C-4119-9D3E-D61E1B87E4EC}"/>
              </a:ext>
            </a:extLst>
          </p:cNvPr>
          <p:cNvSpPr txBox="1"/>
          <p:nvPr/>
        </p:nvSpPr>
        <p:spPr>
          <a:xfrm>
            <a:off x="971600" y="3169294"/>
            <a:ext cx="105679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4000" b="1" dirty="0">
                <a:solidFill>
                  <a:srgbClr val="FFC000"/>
                </a:solidFill>
              </a:rPr>
              <a:t>من</a:t>
            </a:r>
          </a:p>
        </p:txBody>
      </p:sp>
    </p:spTree>
    <p:extLst>
      <p:ext uri="{BB962C8B-B14F-4D97-AF65-F5344CB8AC3E}">
        <p14:creationId xmlns:p14="http://schemas.microsoft.com/office/powerpoint/2010/main" val="392062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FC6C1C5B-7400-4DBB-A2BB-0EDC60CC45C0}"/>
              </a:ext>
            </a:extLst>
          </p:cNvPr>
          <p:cNvSpPr txBox="1"/>
          <p:nvPr/>
        </p:nvSpPr>
        <p:spPr>
          <a:xfrm>
            <a:off x="-14511" y="2151727"/>
            <a:ext cx="9144000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Thank you</a:t>
            </a:r>
          </a:p>
          <a:p>
            <a:pPr algn="ctr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5385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88EBF9A8-35DE-4C07-ADDE-791E66B4B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1400"/>
            <a:ext cx="8604448" cy="7292950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B5C58231-8068-4F3B-AA3A-9487B4DD802D}"/>
              </a:ext>
            </a:extLst>
          </p:cNvPr>
          <p:cNvSpPr txBox="1"/>
          <p:nvPr/>
        </p:nvSpPr>
        <p:spPr>
          <a:xfrm>
            <a:off x="7956376" y="3415816"/>
            <a:ext cx="108012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Page</a:t>
            </a:r>
          </a:p>
          <a:p>
            <a:pPr algn="ctr"/>
            <a:r>
              <a:rPr lang="en-US" sz="2800" b="1" dirty="0"/>
              <a:t>42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165115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1917" y="1566511"/>
            <a:ext cx="4104456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ar-SA" sz="3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Have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3416779" y="493627"/>
            <a:ext cx="2310441" cy="707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Verb have</a:t>
            </a:r>
            <a:endParaRPr lang="ar-SA" sz="40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86325" y="1550366"/>
            <a:ext cx="4104456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3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Has</a:t>
            </a:r>
          </a:p>
          <a:p>
            <a:pPr algn="ctr"/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53483" y="3342947"/>
            <a:ext cx="3901324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/>
              <a:t>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</a:t>
            </a:r>
          </a:p>
          <a:p>
            <a:pPr algn="l"/>
            <a:r>
              <a:rPr lang="en-US" sz="4000" b="1" dirty="0"/>
              <a:t>You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 </a:t>
            </a:r>
          </a:p>
          <a:p>
            <a:pPr algn="l"/>
            <a:r>
              <a:rPr lang="en-US" sz="4000" b="1" dirty="0"/>
              <a:t>They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</a:t>
            </a:r>
          </a:p>
          <a:p>
            <a:pPr algn="l"/>
            <a:r>
              <a:rPr lang="en-US" sz="4000" b="1" dirty="0"/>
              <a:t>We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</a:t>
            </a:r>
            <a:endParaRPr lang="ar-SA" sz="4000" b="1" dirty="0"/>
          </a:p>
        </p:txBody>
      </p:sp>
      <p:sp>
        <p:nvSpPr>
          <p:cNvPr id="7" name="مستطيل 6"/>
          <p:cNvSpPr/>
          <p:nvPr/>
        </p:nvSpPr>
        <p:spPr>
          <a:xfrm>
            <a:off x="5193959" y="3480166"/>
            <a:ext cx="368722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400" b="1" dirty="0"/>
              <a:t>He </a:t>
            </a:r>
            <a:r>
              <a:rPr lang="en-US" sz="4400" b="1" dirty="0">
                <a:solidFill>
                  <a:srgbClr val="92D050"/>
                </a:solidFill>
              </a:rPr>
              <a:t>has</a:t>
            </a:r>
            <a:r>
              <a:rPr lang="en-US" sz="4400" b="1" dirty="0"/>
              <a:t> a book</a:t>
            </a:r>
          </a:p>
          <a:p>
            <a:pPr algn="l"/>
            <a:r>
              <a:rPr lang="en-US" sz="4400" b="1" dirty="0"/>
              <a:t>She </a:t>
            </a:r>
            <a:r>
              <a:rPr lang="en-US" sz="4400" b="1" dirty="0">
                <a:solidFill>
                  <a:srgbClr val="92D050"/>
                </a:solidFill>
              </a:rPr>
              <a:t>has</a:t>
            </a:r>
            <a:r>
              <a:rPr lang="en-US" sz="4400" b="1" dirty="0"/>
              <a:t> a book</a:t>
            </a:r>
          </a:p>
        </p:txBody>
      </p:sp>
    </p:spTree>
    <p:extLst>
      <p:ext uri="{BB962C8B-B14F-4D97-AF65-F5344CB8AC3E}">
        <p14:creationId xmlns:p14="http://schemas.microsoft.com/office/powerpoint/2010/main" val="184133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7214" y="3801124"/>
            <a:ext cx="8352928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We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( have – has )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three bags.</a:t>
            </a: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0947" y="1067451"/>
            <a:ext cx="857098" cy="841995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48854" y="2206103"/>
            <a:ext cx="1669052" cy="887558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28740" y="3713775"/>
            <a:ext cx="1771815" cy="1345517"/>
          </a:xfrm>
          <a:prstGeom prst="rect">
            <a:avLst/>
          </a:prstGeom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22653" y="5394746"/>
            <a:ext cx="1029351" cy="1001901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91A40F03-67F9-4BDF-9AA9-73E0B3B68B14}"/>
              </a:ext>
            </a:extLst>
          </p:cNvPr>
          <p:cNvSpPr txBox="1"/>
          <p:nvPr/>
        </p:nvSpPr>
        <p:spPr>
          <a:xfrm>
            <a:off x="11638373" y="2132856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SA" dirty="0"/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319F2B4F-311D-4B12-8801-3C5DBBE93AF3}"/>
              </a:ext>
            </a:extLst>
          </p:cNvPr>
          <p:cNvSpPr/>
          <p:nvPr/>
        </p:nvSpPr>
        <p:spPr>
          <a:xfrm>
            <a:off x="463211" y="784508"/>
            <a:ext cx="6033033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I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( have – has )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a ball.</a:t>
            </a:r>
          </a:p>
        </p:txBody>
      </p:sp>
      <p:sp>
        <p:nvSpPr>
          <p:cNvPr id="38" name="مستطيل 37">
            <a:extLst>
              <a:ext uri="{FF2B5EF4-FFF2-40B4-BE49-F238E27FC236}">
                <a16:creationId xmlns:a16="http://schemas.microsoft.com/office/drawing/2014/main" id="{5447ED49-D26A-4BE4-85BA-CCEF02CD27CB}"/>
              </a:ext>
            </a:extLst>
          </p:cNvPr>
          <p:cNvSpPr/>
          <p:nvPr/>
        </p:nvSpPr>
        <p:spPr>
          <a:xfrm>
            <a:off x="281767" y="1942490"/>
            <a:ext cx="6162441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He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( have – has )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a car.</a:t>
            </a:r>
          </a:p>
        </p:txBody>
      </p:sp>
      <p:sp>
        <p:nvSpPr>
          <p:cNvPr id="40" name="مستطيل 39">
            <a:extLst>
              <a:ext uri="{FF2B5EF4-FFF2-40B4-BE49-F238E27FC236}">
                <a16:creationId xmlns:a16="http://schemas.microsoft.com/office/drawing/2014/main" id="{63C11FE5-C4C9-4020-B008-7EC5AE761F6C}"/>
              </a:ext>
            </a:extLst>
          </p:cNvPr>
          <p:cNvSpPr/>
          <p:nvPr/>
        </p:nvSpPr>
        <p:spPr>
          <a:xfrm>
            <a:off x="395536" y="5178079"/>
            <a:ext cx="8352928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She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( have – has )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omic Sans MS" panose="030F0702030302020204" pitchFamily="66" charset="0"/>
              </a:rPr>
              <a:t>a pen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anose="030F0702030302020204" pitchFamily="66" charset="0"/>
            </a:endParaRPr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641B7BDF-F0F0-42C5-8721-2017FFD359BA}"/>
              </a:ext>
            </a:extLst>
          </p:cNvPr>
          <p:cNvSpPr/>
          <p:nvPr/>
        </p:nvSpPr>
        <p:spPr>
          <a:xfrm>
            <a:off x="1319489" y="1047918"/>
            <a:ext cx="1152128" cy="9012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id="{49E783A7-623A-450D-8978-959088F50722}"/>
              </a:ext>
            </a:extLst>
          </p:cNvPr>
          <p:cNvSpPr/>
          <p:nvPr/>
        </p:nvSpPr>
        <p:spPr>
          <a:xfrm>
            <a:off x="2903664" y="2198042"/>
            <a:ext cx="1152128" cy="9012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بيضاوي 24">
            <a:extLst>
              <a:ext uri="{FF2B5EF4-FFF2-40B4-BE49-F238E27FC236}">
                <a16:creationId xmlns:a16="http://schemas.microsoft.com/office/drawing/2014/main" id="{F44DBDEA-A8AC-4FE3-9AB2-682AAA3EDB4C}"/>
              </a:ext>
            </a:extLst>
          </p:cNvPr>
          <p:cNvSpPr/>
          <p:nvPr/>
        </p:nvSpPr>
        <p:spPr>
          <a:xfrm>
            <a:off x="1319489" y="4034930"/>
            <a:ext cx="1584175" cy="9012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شكل بيضاوي 25">
            <a:extLst>
              <a:ext uri="{FF2B5EF4-FFF2-40B4-BE49-F238E27FC236}">
                <a16:creationId xmlns:a16="http://schemas.microsoft.com/office/drawing/2014/main" id="{64B832B3-9491-4054-91FA-B14EA976F966}"/>
              </a:ext>
            </a:extLst>
          </p:cNvPr>
          <p:cNvSpPr/>
          <p:nvPr/>
        </p:nvSpPr>
        <p:spPr>
          <a:xfrm>
            <a:off x="3367068" y="5434803"/>
            <a:ext cx="1029361" cy="9012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712C1850-CD1B-44FF-B534-8D38881D52B1}"/>
              </a:ext>
            </a:extLst>
          </p:cNvPr>
          <p:cNvSpPr/>
          <p:nvPr/>
        </p:nvSpPr>
        <p:spPr>
          <a:xfrm>
            <a:off x="909427" y="-5569"/>
            <a:ext cx="65435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Choose ( have , has ) :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968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31760" y="458940"/>
            <a:ext cx="83433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Complete with ( have , has )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353070" y="2177353"/>
            <a:ext cx="6028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cs typeface="+mj-cs"/>
              </a:rPr>
              <a:t>1- I _ _ _ _ _  seven books.</a:t>
            </a:r>
            <a:endParaRPr lang="ar-SA" sz="4000" dirty="0">
              <a:cs typeface="+mj-cs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829928" y="46531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br>
              <a:rPr lang="en-US" sz="1200" dirty="0">
                <a:solidFill>
                  <a:prstClr val="black"/>
                </a:solidFill>
              </a:rPr>
            </a:br>
            <a:br>
              <a:rPr lang="en-US" sz="1200" dirty="0">
                <a:solidFill>
                  <a:prstClr val="black"/>
                </a:solidFill>
              </a:rPr>
            </a:br>
            <a:r>
              <a:rPr lang="en-US" sz="1200" dirty="0">
                <a:solidFill>
                  <a:prstClr val="black"/>
                </a:solidFill>
              </a:rPr>
              <a:t>.</a:t>
            </a:r>
            <a:br>
              <a:rPr lang="en-US" sz="1200" dirty="0">
                <a:solidFill>
                  <a:prstClr val="black"/>
                </a:solidFill>
              </a:rPr>
            </a:br>
            <a:br>
              <a:rPr lang="en-US" sz="1200" dirty="0">
                <a:solidFill>
                  <a:prstClr val="black"/>
                </a:solidFill>
              </a:rPr>
            </a:br>
            <a:br>
              <a:rPr lang="en-US" sz="1200" dirty="0">
                <a:solidFill>
                  <a:prstClr val="black"/>
                </a:solidFill>
              </a:rPr>
            </a:b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683568" y="4029741"/>
            <a:ext cx="7964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  <a:latin typeface="Arial"/>
                <a:cs typeface="+mj-cs"/>
              </a:rPr>
              <a:t> 2- He </a:t>
            </a:r>
            <a:r>
              <a:rPr lang="en-US" sz="4000" dirty="0">
                <a:latin typeface="Arial"/>
                <a:cs typeface="+mj-cs"/>
              </a:rPr>
              <a:t>_ _ _ _ _ _ </a:t>
            </a:r>
            <a:r>
              <a:rPr lang="en-US" sz="4000" dirty="0">
                <a:solidFill>
                  <a:srgbClr val="FF0000"/>
                </a:solidFill>
                <a:latin typeface="Arial"/>
                <a:cs typeface="+mj-cs"/>
              </a:rPr>
              <a:t> </a:t>
            </a:r>
            <a:r>
              <a:rPr lang="en-US" sz="4000" dirty="0">
                <a:solidFill>
                  <a:srgbClr val="000000"/>
                </a:solidFill>
                <a:latin typeface="Arial"/>
                <a:cs typeface="+mj-cs"/>
              </a:rPr>
              <a:t>a green jacket.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2915816" y="3833607"/>
            <a:ext cx="132600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</a:rPr>
              <a:t>has</a:t>
            </a:r>
            <a:r>
              <a:rPr lang="en-US" sz="6000" dirty="0">
                <a:solidFill>
                  <a:prstClr val="black"/>
                </a:solidFill>
              </a:rPr>
              <a:t> </a:t>
            </a:r>
            <a:endParaRPr lang="ar-SA" sz="6000" dirty="0"/>
          </a:p>
        </p:txBody>
      </p:sp>
      <p:sp>
        <p:nvSpPr>
          <p:cNvPr id="20" name="مستطيل 19"/>
          <p:cNvSpPr/>
          <p:nvPr/>
        </p:nvSpPr>
        <p:spPr>
          <a:xfrm>
            <a:off x="2411760" y="1918614"/>
            <a:ext cx="16941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</a:rPr>
              <a:t>have</a:t>
            </a:r>
            <a:r>
              <a:rPr lang="en-US" sz="6000" dirty="0">
                <a:solidFill>
                  <a:prstClr val="black"/>
                </a:solidFill>
              </a:rPr>
              <a:t> </a:t>
            </a:r>
            <a:endParaRPr lang="ar-SA" sz="6000" dirty="0"/>
          </a:p>
        </p:txBody>
      </p:sp>
    </p:spTree>
    <p:extLst>
      <p:ext uri="{BB962C8B-B14F-4D97-AF65-F5344CB8AC3E}">
        <p14:creationId xmlns:p14="http://schemas.microsoft.com/office/powerpoint/2010/main" val="4189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1917" y="1566511"/>
            <a:ext cx="4104456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ar-SA" sz="3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Have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3563888" y="232279"/>
            <a:ext cx="2310441" cy="707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Verb have</a:t>
            </a:r>
            <a:endParaRPr lang="ar-SA" sz="40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86325" y="1550366"/>
            <a:ext cx="4104456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3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Has</a:t>
            </a:r>
          </a:p>
          <a:p>
            <a:pPr algn="ctr"/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53483" y="3342947"/>
            <a:ext cx="3901324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/>
              <a:t>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</a:t>
            </a:r>
          </a:p>
          <a:p>
            <a:pPr algn="l"/>
            <a:r>
              <a:rPr lang="en-US" sz="4000" b="1" dirty="0"/>
              <a:t>You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 </a:t>
            </a:r>
          </a:p>
          <a:p>
            <a:pPr algn="l"/>
            <a:r>
              <a:rPr lang="en-US" sz="4000" b="1" dirty="0"/>
              <a:t>They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</a:t>
            </a:r>
          </a:p>
          <a:p>
            <a:pPr algn="l"/>
            <a:r>
              <a:rPr lang="en-US" sz="4000" b="1" dirty="0"/>
              <a:t>We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92D050"/>
                </a:solidFill>
              </a:rPr>
              <a:t>have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/>
              <a:t>a book</a:t>
            </a:r>
            <a:endParaRPr lang="ar-SA" sz="4000" b="1" dirty="0"/>
          </a:p>
        </p:txBody>
      </p:sp>
      <p:sp>
        <p:nvSpPr>
          <p:cNvPr id="7" name="مستطيل 6"/>
          <p:cNvSpPr/>
          <p:nvPr/>
        </p:nvSpPr>
        <p:spPr>
          <a:xfrm>
            <a:off x="5193959" y="3480166"/>
            <a:ext cx="368722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400" b="1" dirty="0"/>
              <a:t>He </a:t>
            </a:r>
            <a:r>
              <a:rPr lang="en-US" sz="4400" b="1" dirty="0">
                <a:solidFill>
                  <a:srgbClr val="92D050"/>
                </a:solidFill>
              </a:rPr>
              <a:t>has</a:t>
            </a:r>
            <a:r>
              <a:rPr lang="en-US" sz="4400" b="1" dirty="0"/>
              <a:t> a book</a:t>
            </a:r>
          </a:p>
          <a:p>
            <a:pPr algn="l"/>
            <a:r>
              <a:rPr lang="en-US" sz="4400" b="1" dirty="0"/>
              <a:t>She </a:t>
            </a:r>
            <a:r>
              <a:rPr lang="en-US" sz="4400" b="1" dirty="0">
                <a:solidFill>
                  <a:srgbClr val="92D050"/>
                </a:solidFill>
              </a:rPr>
              <a:t>has</a:t>
            </a:r>
            <a:r>
              <a:rPr lang="en-US" sz="4400" b="1" dirty="0"/>
              <a:t> a book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6D0C769D-F83B-4208-BEA2-229EB5043871}"/>
              </a:ext>
            </a:extLst>
          </p:cNvPr>
          <p:cNvSpPr txBox="1"/>
          <p:nvPr/>
        </p:nvSpPr>
        <p:spPr>
          <a:xfrm>
            <a:off x="0" y="1156492"/>
            <a:ext cx="8890517" cy="2123658"/>
          </a:xfrm>
          <a:prstGeom prst="rect">
            <a:avLst/>
          </a:prstGeom>
          <a:solidFill>
            <a:srgbClr val="C00000"/>
          </a:solidFill>
        </p:spPr>
        <p:txBody>
          <a:bodyPr wrap="square" rtlCol="1">
            <a:spAutoFit/>
          </a:bodyPr>
          <a:lstStyle/>
          <a:p>
            <a:pPr algn="ctr"/>
            <a:endParaRPr lang="ar-SA" sz="4400" b="1" dirty="0">
              <a:solidFill>
                <a:schemeClr val="bg1"/>
              </a:solidFill>
            </a:endParaRPr>
          </a:p>
          <a:p>
            <a:pPr algn="ctr"/>
            <a:r>
              <a:rPr lang="ar-SA" sz="4400" b="1" dirty="0">
                <a:solidFill>
                  <a:schemeClr val="bg1"/>
                </a:solidFill>
              </a:rPr>
              <a:t>في حالة النفي </a:t>
            </a:r>
            <a:r>
              <a:rPr lang="en-US" sz="4400" b="1" dirty="0">
                <a:solidFill>
                  <a:schemeClr val="bg1"/>
                </a:solidFill>
              </a:rPr>
              <a:t>Negative</a:t>
            </a:r>
          </a:p>
          <a:p>
            <a:pPr algn="ctr"/>
            <a:endParaRPr lang="ar-SA" sz="4400" b="1" dirty="0">
              <a:solidFill>
                <a:schemeClr val="bg1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8A56B94A-8A32-4D50-B8D4-904E6EA84377}"/>
              </a:ext>
            </a:extLst>
          </p:cNvPr>
          <p:cNvSpPr/>
          <p:nvPr/>
        </p:nvSpPr>
        <p:spPr>
          <a:xfrm>
            <a:off x="25912" y="3537164"/>
            <a:ext cx="4405565" cy="21852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l"/>
            <a:r>
              <a:rPr lang="en-US" sz="3400" b="1" dirty="0"/>
              <a:t>I </a:t>
            </a:r>
            <a:r>
              <a:rPr lang="en-US" sz="3400" b="1" dirty="0">
                <a:solidFill>
                  <a:srgbClr val="FF0000"/>
                </a:solidFill>
              </a:rPr>
              <a:t>don’t</a:t>
            </a:r>
            <a:r>
              <a:rPr lang="en-US" sz="3400" b="1" dirty="0"/>
              <a:t> have a book</a:t>
            </a:r>
          </a:p>
          <a:p>
            <a:pPr algn="l"/>
            <a:r>
              <a:rPr lang="en-US" sz="3400" b="1" dirty="0"/>
              <a:t>You </a:t>
            </a:r>
            <a:r>
              <a:rPr lang="en-US" sz="3400" b="1" dirty="0">
                <a:solidFill>
                  <a:srgbClr val="FF0000"/>
                </a:solidFill>
              </a:rPr>
              <a:t>don’t</a:t>
            </a:r>
            <a:r>
              <a:rPr lang="en-US" sz="3400" b="1" dirty="0"/>
              <a:t> have a book </a:t>
            </a:r>
          </a:p>
          <a:p>
            <a:pPr algn="l"/>
            <a:r>
              <a:rPr lang="en-US" sz="3400" b="1" dirty="0"/>
              <a:t>They </a:t>
            </a:r>
            <a:r>
              <a:rPr lang="en-US" sz="3400" b="1" dirty="0">
                <a:solidFill>
                  <a:srgbClr val="FF0000"/>
                </a:solidFill>
              </a:rPr>
              <a:t>don’t</a:t>
            </a:r>
            <a:r>
              <a:rPr lang="en-US" sz="3400" b="1" dirty="0"/>
              <a:t> have a book</a:t>
            </a:r>
          </a:p>
          <a:p>
            <a:pPr algn="l"/>
            <a:r>
              <a:rPr lang="en-US" sz="3400" b="1" dirty="0"/>
              <a:t>We </a:t>
            </a:r>
            <a:r>
              <a:rPr lang="en-US" sz="3400" b="1" dirty="0">
                <a:solidFill>
                  <a:srgbClr val="FF0000"/>
                </a:solidFill>
              </a:rPr>
              <a:t>don’t </a:t>
            </a:r>
            <a:r>
              <a:rPr lang="en-US" sz="3400" b="1" dirty="0"/>
              <a:t>have a book</a:t>
            </a:r>
            <a:endParaRPr lang="ar-SA" sz="3400" b="1" dirty="0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FDFCBE6A-6AE2-4B7C-87FB-98B29D6021F4}"/>
              </a:ext>
            </a:extLst>
          </p:cNvPr>
          <p:cNvSpPr/>
          <p:nvPr/>
        </p:nvSpPr>
        <p:spPr>
          <a:xfrm>
            <a:off x="4638804" y="3674024"/>
            <a:ext cx="442300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l"/>
            <a:r>
              <a:rPr lang="en-US" sz="3200" b="1" dirty="0"/>
              <a:t>He </a:t>
            </a:r>
            <a:r>
              <a:rPr lang="en-US" sz="3200" b="1" dirty="0">
                <a:solidFill>
                  <a:srgbClr val="FF0000"/>
                </a:solidFill>
              </a:rPr>
              <a:t>doesn’t</a:t>
            </a:r>
            <a:r>
              <a:rPr lang="en-US" sz="3200" b="1" dirty="0"/>
              <a:t> have a book</a:t>
            </a:r>
          </a:p>
          <a:p>
            <a:pPr algn="l"/>
            <a:r>
              <a:rPr lang="en-US" sz="3200" b="1" dirty="0"/>
              <a:t>She </a:t>
            </a:r>
            <a:r>
              <a:rPr lang="en-US" sz="3200" b="1" dirty="0">
                <a:solidFill>
                  <a:srgbClr val="FF0000"/>
                </a:solidFill>
              </a:rPr>
              <a:t>doesn’t</a:t>
            </a:r>
            <a:r>
              <a:rPr lang="en-US" sz="3200" b="1" dirty="0"/>
              <a:t> have a book </a:t>
            </a:r>
          </a:p>
        </p:txBody>
      </p:sp>
    </p:spTree>
    <p:extLst>
      <p:ext uri="{BB962C8B-B14F-4D97-AF65-F5344CB8AC3E}">
        <p14:creationId xmlns:p14="http://schemas.microsoft.com/office/powerpoint/2010/main" val="287119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>
            <a:extLst>
              <a:ext uri="{FF2B5EF4-FFF2-40B4-BE49-F238E27FC236}">
                <a16:creationId xmlns:a16="http://schemas.microsoft.com/office/drawing/2014/main" id="{191FA2E6-6F11-4817-ABFB-FE73BFFEAAF9}"/>
              </a:ext>
            </a:extLst>
          </p:cNvPr>
          <p:cNvSpPr/>
          <p:nvPr/>
        </p:nvSpPr>
        <p:spPr>
          <a:xfrm>
            <a:off x="2224712" y="116632"/>
            <a:ext cx="5070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Make it negative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3E60DD84-5645-42AF-97EE-92B9DEF0A667}"/>
              </a:ext>
            </a:extLst>
          </p:cNvPr>
          <p:cNvSpPr txBox="1"/>
          <p:nvPr/>
        </p:nvSpPr>
        <p:spPr>
          <a:xfrm>
            <a:off x="2224712" y="1628800"/>
            <a:ext cx="6028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cs typeface="+mj-cs"/>
              </a:rPr>
              <a:t>1- I have a blue shirt.</a:t>
            </a:r>
            <a:endParaRPr lang="ar-SA" sz="4000" b="1" dirty="0">
              <a:cs typeface="+mj-cs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7CF47928-B16A-489C-A228-42E0112A1E60}"/>
              </a:ext>
            </a:extLst>
          </p:cNvPr>
          <p:cNvSpPr txBox="1"/>
          <p:nvPr/>
        </p:nvSpPr>
        <p:spPr>
          <a:xfrm>
            <a:off x="2254733" y="2420888"/>
            <a:ext cx="6028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solidFill>
                  <a:srgbClr val="00B0F0"/>
                </a:solidFill>
                <a:cs typeface="+mj-cs"/>
              </a:rPr>
              <a:t>I  don’t have a blue shirt.</a:t>
            </a:r>
            <a:endParaRPr lang="ar-SA" sz="4000" dirty="0">
              <a:solidFill>
                <a:srgbClr val="00B0F0"/>
              </a:solidFill>
              <a:cs typeface="+mj-cs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FA2ACB4-7584-47D6-8B91-03462AF94BD6}"/>
              </a:ext>
            </a:extLst>
          </p:cNvPr>
          <p:cNvSpPr txBox="1"/>
          <p:nvPr/>
        </p:nvSpPr>
        <p:spPr>
          <a:xfrm>
            <a:off x="2224712" y="3686833"/>
            <a:ext cx="6028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cs typeface="+mj-cs"/>
              </a:rPr>
              <a:t>2- She has a notebook.</a:t>
            </a:r>
            <a:endParaRPr lang="ar-SA" sz="4000" b="1" dirty="0">
              <a:cs typeface="+mj-cs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62A16929-92F9-4BF8-8221-D5FBED577CEB}"/>
              </a:ext>
            </a:extLst>
          </p:cNvPr>
          <p:cNvSpPr txBox="1"/>
          <p:nvPr/>
        </p:nvSpPr>
        <p:spPr>
          <a:xfrm>
            <a:off x="1789576" y="4598835"/>
            <a:ext cx="649373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solidFill>
                  <a:srgbClr val="00B0F0"/>
                </a:solidFill>
                <a:cs typeface="+mj-cs"/>
              </a:rPr>
              <a:t> She doesn’t have a notebook.</a:t>
            </a:r>
            <a:endParaRPr lang="ar-SA" sz="4000" dirty="0">
              <a:solidFill>
                <a:srgbClr val="00B0F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255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مربع نص 53">
            <a:extLst>
              <a:ext uri="{FF2B5EF4-FFF2-40B4-BE49-F238E27FC236}">
                <a16:creationId xmlns:a16="http://schemas.microsoft.com/office/drawing/2014/main" id="{230C3210-20A4-4B7A-BDA5-501B077511BC}"/>
              </a:ext>
            </a:extLst>
          </p:cNvPr>
          <p:cNvSpPr txBox="1"/>
          <p:nvPr/>
        </p:nvSpPr>
        <p:spPr>
          <a:xfrm>
            <a:off x="12575" y="12145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/>
              <a:t>السؤال</a:t>
            </a:r>
            <a:r>
              <a:rPr lang="en-US" sz="4000" b="1" dirty="0"/>
              <a:t>Questions </a:t>
            </a:r>
            <a:endParaRPr lang="ar-SA" sz="4000" b="1" dirty="0"/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27F077C1-6FEA-4E94-86B4-1897A0DFD4D9}"/>
              </a:ext>
            </a:extLst>
          </p:cNvPr>
          <p:cNvSpPr/>
          <p:nvPr/>
        </p:nvSpPr>
        <p:spPr>
          <a:xfrm>
            <a:off x="2923001" y="745980"/>
            <a:ext cx="3901324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/>
              <a:t>I have a book</a:t>
            </a:r>
          </a:p>
          <a:p>
            <a:pPr algn="l"/>
            <a:r>
              <a:rPr lang="en-US" sz="4000" b="1" dirty="0"/>
              <a:t>You have a book </a:t>
            </a:r>
          </a:p>
          <a:p>
            <a:pPr algn="l"/>
            <a:r>
              <a:rPr lang="en-US" sz="4000" b="1" dirty="0"/>
              <a:t>They have a book</a:t>
            </a:r>
          </a:p>
          <a:p>
            <a:pPr algn="l"/>
            <a:r>
              <a:rPr lang="en-US" sz="4000" b="1" dirty="0"/>
              <a:t>We have a book</a:t>
            </a:r>
            <a:endParaRPr lang="ar-SA" sz="4000" b="1" dirty="0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261629B3-399F-45F3-8750-23AA9F4C08EE}"/>
              </a:ext>
            </a:extLst>
          </p:cNvPr>
          <p:cNvSpPr/>
          <p:nvPr/>
        </p:nvSpPr>
        <p:spPr>
          <a:xfrm>
            <a:off x="3037666" y="3459440"/>
            <a:ext cx="348364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/>
              <a:t>He has  a book</a:t>
            </a:r>
          </a:p>
          <a:p>
            <a:pPr algn="l"/>
            <a:r>
              <a:rPr lang="en-US" sz="4000" b="1" dirty="0"/>
              <a:t>She has  a book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649E2B7D-6D76-419F-96B9-971BBEB939C9}"/>
              </a:ext>
            </a:extLst>
          </p:cNvPr>
          <p:cNvSpPr/>
          <p:nvPr/>
        </p:nvSpPr>
        <p:spPr>
          <a:xfrm>
            <a:off x="2180917" y="699372"/>
            <a:ext cx="899605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Do</a:t>
            </a:r>
          </a:p>
          <a:p>
            <a:pPr algn="l"/>
            <a:r>
              <a:rPr lang="en-US" sz="4000" b="1" dirty="0">
                <a:solidFill>
                  <a:srgbClr val="FFC000"/>
                </a:solidFill>
              </a:rPr>
              <a:t>Do </a:t>
            </a:r>
          </a:p>
          <a:p>
            <a:pPr algn="l"/>
            <a:r>
              <a:rPr lang="en-US" sz="4000" b="1" dirty="0">
                <a:solidFill>
                  <a:srgbClr val="FFC000"/>
                </a:solidFill>
              </a:rPr>
              <a:t>Do</a:t>
            </a:r>
          </a:p>
          <a:p>
            <a:pPr algn="l"/>
            <a:r>
              <a:rPr lang="en-US" sz="4000" b="1" dirty="0">
                <a:solidFill>
                  <a:srgbClr val="FFC000"/>
                </a:solidFill>
              </a:rPr>
              <a:t>Do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BA47B51C-166A-4337-AE37-5D489FF6319B}"/>
              </a:ext>
            </a:extLst>
          </p:cNvPr>
          <p:cNvSpPr/>
          <p:nvPr/>
        </p:nvSpPr>
        <p:spPr>
          <a:xfrm>
            <a:off x="5924941" y="788634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?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EECFFFC0-ED51-4F6E-97C2-BF2FC0492B7D}"/>
              </a:ext>
            </a:extLst>
          </p:cNvPr>
          <p:cNvSpPr/>
          <p:nvPr/>
        </p:nvSpPr>
        <p:spPr>
          <a:xfrm>
            <a:off x="6506298" y="1367198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?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63C3324D-1C06-448F-B3F3-5D4FB8459CB5}"/>
              </a:ext>
            </a:extLst>
          </p:cNvPr>
          <p:cNvSpPr/>
          <p:nvPr/>
        </p:nvSpPr>
        <p:spPr>
          <a:xfrm>
            <a:off x="6752128" y="1989924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?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8F14215-CAD1-4A95-9D59-D71495685286}"/>
              </a:ext>
            </a:extLst>
          </p:cNvPr>
          <p:cNvSpPr/>
          <p:nvPr/>
        </p:nvSpPr>
        <p:spPr>
          <a:xfrm>
            <a:off x="6393514" y="2612110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?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F6E77B12-EC6A-4F0E-866A-8CF39940C80C}"/>
              </a:ext>
            </a:extLst>
          </p:cNvPr>
          <p:cNvSpPr/>
          <p:nvPr/>
        </p:nvSpPr>
        <p:spPr>
          <a:xfrm>
            <a:off x="1833065" y="3449705"/>
            <a:ext cx="124745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Does</a:t>
            </a:r>
          </a:p>
          <a:p>
            <a:pPr algn="l"/>
            <a:r>
              <a:rPr lang="en-US" sz="4000" b="1" dirty="0">
                <a:solidFill>
                  <a:srgbClr val="FFC000"/>
                </a:solidFill>
              </a:rPr>
              <a:t>Does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CD12EBC1-912E-44A1-BDF3-5E5F4724F5C7}"/>
              </a:ext>
            </a:extLst>
          </p:cNvPr>
          <p:cNvSpPr/>
          <p:nvPr/>
        </p:nvSpPr>
        <p:spPr>
          <a:xfrm>
            <a:off x="6283318" y="3444050"/>
            <a:ext cx="421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?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5533E19B-2C55-42B4-AA0E-D8C737019FAA}"/>
              </a:ext>
            </a:extLst>
          </p:cNvPr>
          <p:cNvSpPr/>
          <p:nvPr/>
        </p:nvSpPr>
        <p:spPr>
          <a:xfrm>
            <a:off x="6543454" y="4106982"/>
            <a:ext cx="378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000" b="1" dirty="0">
                <a:solidFill>
                  <a:srgbClr val="FFC000"/>
                </a:solidFill>
              </a:rPr>
              <a:t>?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D7E084BD-2453-4E90-AACC-BFB99A0E57E0}"/>
              </a:ext>
            </a:extLst>
          </p:cNvPr>
          <p:cNvSpPr/>
          <p:nvPr/>
        </p:nvSpPr>
        <p:spPr>
          <a:xfrm>
            <a:off x="3700551" y="3474828"/>
            <a:ext cx="1100366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l"/>
            <a:r>
              <a:rPr lang="en-US" sz="3600" b="1" u="sng" dirty="0"/>
              <a:t>have</a:t>
            </a:r>
            <a:endParaRPr lang="ar-SA" sz="3600" b="1" u="sng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B76E2D14-4F21-476C-9C74-CAAF8E564430}"/>
              </a:ext>
            </a:extLst>
          </p:cNvPr>
          <p:cNvSpPr/>
          <p:nvPr/>
        </p:nvSpPr>
        <p:spPr>
          <a:xfrm>
            <a:off x="3948495" y="4045605"/>
            <a:ext cx="1100366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l"/>
            <a:r>
              <a:rPr lang="en-US" sz="3600" b="1" u="sng" dirty="0"/>
              <a:t>have</a:t>
            </a:r>
            <a:endParaRPr lang="ar-SA" sz="3600" b="1" u="sng" dirty="0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8488280D-074F-4A6F-9872-FA2DE4DC9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95" y="4914176"/>
            <a:ext cx="8084810" cy="1713497"/>
          </a:xfrm>
          <a:prstGeom prst="rect">
            <a:avLst/>
          </a:prstGeom>
        </p:spPr>
      </p:pic>
      <p:cxnSp>
        <p:nvCxnSpPr>
          <p:cNvPr id="18" name="رابط مستقيم 17">
            <a:extLst>
              <a:ext uri="{FF2B5EF4-FFF2-40B4-BE49-F238E27FC236}">
                <a16:creationId xmlns:a16="http://schemas.microsoft.com/office/drawing/2014/main" id="{11B1D816-C016-4700-8906-6179EC675E61}"/>
              </a:ext>
            </a:extLst>
          </p:cNvPr>
          <p:cNvCxnSpPr/>
          <p:nvPr/>
        </p:nvCxnSpPr>
        <p:spPr>
          <a:xfrm>
            <a:off x="683568" y="3350507"/>
            <a:ext cx="7416824" cy="23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92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>
            <a:extLst>
              <a:ext uri="{FF2B5EF4-FFF2-40B4-BE49-F238E27FC236}">
                <a16:creationId xmlns:a16="http://schemas.microsoft.com/office/drawing/2014/main" id="{191FA2E6-6F11-4817-ABFB-FE73BFFEAAF9}"/>
              </a:ext>
            </a:extLst>
          </p:cNvPr>
          <p:cNvSpPr/>
          <p:nvPr/>
        </p:nvSpPr>
        <p:spPr>
          <a:xfrm>
            <a:off x="1937329" y="116632"/>
            <a:ext cx="5645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Make it a question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3E60DD84-5645-42AF-97EE-92B9DEF0A667}"/>
              </a:ext>
            </a:extLst>
          </p:cNvPr>
          <p:cNvSpPr txBox="1"/>
          <p:nvPr/>
        </p:nvSpPr>
        <p:spPr>
          <a:xfrm>
            <a:off x="2224712" y="1628800"/>
            <a:ext cx="6028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cs typeface="+mj-cs"/>
              </a:rPr>
              <a:t>1- you have a blue shirt.</a:t>
            </a:r>
            <a:endParaRPr lang="ar-SA" sz="4000" b="1" dirty="0">
              <a:cs typeface="+mj-cs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7CF47928-B16A-489C-A228-42E0112A1E60}"/>
              </a:ext>
            </a:extLst>
          </p:cNvPr>
          <p:cNvSpPr txBox="1"/>
          <p:nvPr/>
        </p:nvSpPr>
        <p:spPr>
          <a:xfrm>
            <a:off x="2254733" y="2420888"/>
            <a:ext cx="6028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solidFill>
                  <a:srgbClr val="00B0F0"/>
                </a:solidFill>
                <a:cs typeface="+mj-cs"/>
              </a:rPr>
              <a:t>Do  you have a blue shirt ?</a:t>
            </a:r>
            <a:endParaRPr lang="ar-SA" sz="4000" dirty="0">
              <a:solidFill>
                <a:srgbClr val="00B0F0"/>
              </a:solidFill>
              <a:cs typeface="+mj-cs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FA2ACB4-7584-47D6-8B91-03462AF94BD6}"/>
              </a:ext>
            </a:extLst>
          </p:cNvPr>
          <p:cNvSpPr txBox="1"/>
          <p:nvPr/>
        </p:nvSpPr>
        <p:spPr>
          <a:xfrm>
            <a:off x="2224712" y="3686833"/>
            <a:ext cx="6028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dirty="0">
                <a:cs typeface="+mj-cs"/>
              </a:rPr>
              <a:t>2- She has a notebook.</a:t>
            </a:r>
            <a:endParaRPr lang="ar-SA" sz="4000" b="1" dirty="0">
              <a:cs typeface="+mj-cs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62A16929-92F9-4BF8-8221-D5FBED577CEB}"/>
              </a:ext>
            </a:extLst>
          </p:cNvPr>
          <p:cNvSpPr txBox="1"/>
          <p:nvPr/>
        </p:nvSpPr>
        <p:spPr>
          <a:xfrm>
            <a:off x="1789576" y="4598835"/>
            <a:ext cx="649373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solidFill>
                  <a:srgbClr val="00B0F0"/>
                </a:solidFill>
                <a:cs typeface="+mj-cs"/>
              </a:rPr>
              <a:t> Does she have a notebook ?</a:t>
            </a:r>
            <a:endParaRPr lang="ar-SA" sz="4000" dirty="0">
              <a:solidFill>
                <a:srgbClr val="00B0F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682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5582</TotalTime>
  <Words>428</Words>
  <Application>Microsoft Office PowerPoint</Application>
  <PresentationFormat>عرض على الشاشة (4:3)</PresentationFormat>
  <Paragraphs>111</Paragraphs>
  <Slides>13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MV Boli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Majed .</cp:lastModifiedBy>
  <cp:revision>360</cp:revision>
  <dcterms:created xsi:type="dcterms:W3CDTF">2017-01-07T17:08:37Z</dcterms:created>
  <dcterms:modified xsi:type="dcterms:W3CDTF">2020-10-26T12:05:01Z</dcterms:modified>
</cp:coreProperties>
</file>