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rtl="1" latinLnBrk="0">
      <a:defRPr sz="1000">
        <a:latin typeface="+mj-lt"/>
        <a:ea typeface="+mj-ea"/>
        <a:cs typeface="+mj-cs"/>
        <a:sym typeface="Arial"/>
      </a:defRPr>
    </a:lvl1pPr>
    <a:lvl2pPr indent="228600" defTabSz="685800" rtl="1" latinLnBrk="0">
      <a:defRPr sz="1000">
        <a:latin typeface="+mj-lt"/>
        <a:ea typeface="+mj-ea"/>
        <a:cs typeface="+mj-cs"/>
        <a:sym typeface="Arial"/>
      </a:defRPr>
    </a:lvl2pPr>
    <a:lvl3pPr indent="457200" defTabSz="685800" rtl="1" latinLnBrk="0">
      <a:defRPr sz="1000">
        <a:latin typeface="+mj-lt"/>
        <a:ea typeface="+mj-ea"/>
        <a:cs typeface="+mj-cs"/>
        <a:sym typeface="Arial"/>
      </a:defRPr>
    </a:lvl3pPr>
    <a:lvl4pPr indent="685800" defTabSz="685800" rtl="1" latinLnBrk="0">
      <a:defRPr sz="1000">
        <a:latin typeface="+mj-lt"/>
        <a:ea typeface="+mj-ea"/>
        <a:cs typeface="+mj-cs"/>
        <a:sym typeface="Arial"/>
      </a:defRPr>
    </a:lvl4pPr>
    <a:lvl5pPr indent="914400" defTabSz="685800" rtl="1" latinLnBrk="0">
      <a:defRPr sz="1000">
        <a:latin typeface="+mj-lt"/>
        <a:ea typeface="+mj-ea"/>
        <a:cs typeface="+mj-cs"/>
        <a:sym typeface="Arial"/>
      </a:defRPr>
    </a:lvl5pPr>
    <a:lvl6pPr indent="1143000" defTabSz="685800" rtl="1" latinLnBrk="0">
      <a:defRPr sz="1000">
        <a:latin typeface="+mj-lt"/>
        <a:ea typeface="+mj-ea"/>
        <a:cs typeface="+mj-cs"/>
        <a:sym typeface="Arial"/>
      </a:defRPr>
    </a:lvl6pPr>
    <a:lvl7pPr indent="1371600" defTabSz="685800" rtl="1" latinLnBrk="0">
      <a:defRPr sz="1000">
        <a:latin typeface="+mj-lt"/>
        <a:ea typeface="+mj-ea"/>
        <a:cs typeface="+mj-cs"/>
        <a:sym typeface="Arial"/>
      </a:defRPr>
    </a:lvl7pPr>
    <a:lvl8pPr indent="1600200" defTabSz="685800" rtl="1" latinLnBrk="0">
      <a:defRPr sz="1000">
        <a:latin typeface="+mj-lt"/>
        <a:ea typeface="+mj-ea"/>
        <a:cs typeface="+mj-cs"/>
        <a:sym typeface="Arial"/>
      </a:defRPr>
    </a:lvl8pPr>
    <a:lvl9pPr indent="1828800" defTabSz="685800" rtl="1" latinLnBrk="0">
      <a:defRPr sz="10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9" name="Google Shape;15;p2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" name="Google Shape;16;p2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" name="Google Shape;17;p2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" name="Google Shape;18;p2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" name="Google Shape;19;p2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" name="Google Shape;20;p2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" name="Google Shape;21;p2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" name="Google Shape;22;p2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" name="Google Shape;23;p2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" name="Google Shape;24;p2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" name="Google Shape;25;p2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chemeClr val="accent1">
              <a:lumOff val="6372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1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" name="Google Shape;35;p2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4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6" b="35650"/>
          <a:stretch>
            <a:fillRect/>
          </a:stretch>
        </p:blipFill>
        <p:spPr>
          <a:xfrm>
            <a:off x="7813241" y="4525048"/>
            <a:ext cx="1105086" cy="39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4" t="22788" r="8093" b="17178"/>
          <a:stretch>
            <a:fillRect/>
          </a:stretch>
        </p:blipFill>
        <p:spPr>
          <a:xfrm>
            <a:off x="7710483" y="662063"/>
            <a:ext cx="1280859" cy="9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26;p2"/>
          <p:cNvSpPr/>
          <p:nvPr/>
        </p:nvSpPr>
        <p:spPr>
          <a:xfrm flipH="1">
            <a:off x="214084" y="167757"/>
            <a:ext cx="8689363" cy="4731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4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57" name="Google Shape;37;p3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Google Shape;38;p3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Google Shape;39;p3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Google Shape;40;p3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Google Shape;41;p3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Google Shape;42;p3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" name="Google Shape;43;p3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Google Shape;44;p3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Google Shape;45;p3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Google Shape;46;p3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" name="Google Shape;47;p3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chemeClr val="accent2">
              <a:lumOff val="514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58;p3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71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219041" y="4622411"/>
            <a:ext cx="1097838" cy="243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G_1539.png" descr="IMG_1539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7678" t="20232" r="7678" b="12249"/>
          <a:stretch>
            <a:fillRect/>
          </a:stretch>
        </p:blipFill>
        <p:spPr>
          <a:xfrm>
            <a:off x="214801" y="2845903"/>
            <a:ext cx="2127949" cy="170380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Google Shape;48;p3"/>
          <p:cNvSpPr/>
          <p:nvPr/>
        </p:nvSpPr>
        <p:spPr>
          <a:xfrm flipH="1">
            <a:off x="217142" y="161748"/>
            <a:ext cx="8684316" cy="4706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82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85" name="Google Shape;60;p4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Google Shape;61;p4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Google Shape;62;p4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Google Shape;63;p4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Google Shape;64;p4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Google Shape;65;p4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Google Shape;66;p4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Google Shape;67;p4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Google Shape;68;p4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Google Shape;69;p4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Google Shape;70;p4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chemeClr val="accent3">
              <a:lumOff val="710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7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8" name="Google Shape;81;p4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99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Google Shape;71;p4"/>
          <p:cNvSpPr/>
          <p:nvPr/>
        </p:nvSpPr>
        <p:spPr>
          <a:xfrm flipH="1">
            <a:off x="207592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10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13" name="Google Shape;83;p5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Google Shape;84;p5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Google Shape;85;p5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" name="Google Shape;86;p5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" name="Google Shape;87;p5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Google Shape;88;p5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" name="Google Shape;89;p5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" name="Google Shape;90;p5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" name="Google Shape;91;p5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" name="Google Shape;92;p5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3" name="Google Shape;93;p5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chemeClr val="accent4">
              <a:lumOff val="9509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4" name="Google Shape;94;p5"/>
          <p:cNvSpPr/>
          <p:nvPr/>
        </p:nvSpPr>
        <p:spPr>
          <a:xfrm>
            <a:off x="269803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26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7" name="Google Shape;104;p5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28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38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41" name="Google Shape;106;p6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Google Shape;107;p6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3" name="Google Shape;108;p6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Google Shape;109;p6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Google Shape;110;p6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Google Shape;111;p6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Google Shape;112;p6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8" name="Google Shape;113;p6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9" name="Google Shape;114;p6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5;p6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116;p6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chemeClr val="accent5">
              <a:lumOff val="11274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7;p6"/>
          <p:cNvSpPr/>
          <p:nvPr/>
        </p:nvSpPr>
        <p:spPr>
          <a:xfrm>
            <a:off x="229454" y="174448"/>
            <a:ext cx="8685092" cy="4690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54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Google Shape;127;p6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56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6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9" name="Google Shape;129;p7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130;p7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131;p7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132;p7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133;p7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134;p7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135;p7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136;p7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137;p7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138;p7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139;p7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chemeClr val="accent6">
              <a:lumOff val="6666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140;p7"/>
          <p:cNvSpPr/>
          <p:nvPr/>
        </p:nvSpPr>
        <p:spPr>
          <a:xfrm>
            <a:off x="236843" y="174448"/>
            <a:ext cx="8689364" cy="472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2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3" name="Google Shape;150;p7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8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5.pn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Relationship Id="rId15" Type="http://schemas.openxmlformats.org/officeDocument/2006/relationships/slideLayout" Target="../slideLayouts/slideLayout3.xml"/><Relationship Id="rId16" Type="http://schemas.openxmlformats.org/officeDocument/2006/relationships/slideLayout" Target="../slideLayouts/slideLayout4.xml"/><Relationship Id="rId17" Type="http://schemas.openxmlformats.org/officeDocument/2006/relationships/slideLayout" Target="../slideLayouts/slideLayout5.xml"/><Relationship Id="rId18" Type="http://schemas.openxmlformats.org/officeDocument/2006/relationships/slideLayout" Target="../slideLayouts/slideLayout6.xml"/><Relationship Id="rId1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15" name="Google Shape;15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" name="Google Shape;153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  <p:pic>
          <p:nvPicPr>
            <p:cNvPr id="7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9199" y="248325"/>
              <a:ext cx="3826101" cy="1650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Google Shape;155;p8"/>
            <p:cNvSpPr txBox="1"/>
            <p:nvPr/>
          </p:nvSpPr>
          <p:spPr>
            <a:xfrm>
              <a:off x="381918" y="2143545"/>
              <a:ext cx="6648789" cy="288795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200">
                  <a:solidFill>
                    <a:srgbClr val="FFCB25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NOT to be sold as is or modified!</a:t>
              </a:r>
            </a:p>
            <a:p>
              <a:pPr rtl="0">
                <a:defRPr sz="20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Read </a:t>
              </a:r>
              <a:r>
                <a:rPr u="sng">
                  <a:solidFill>
                    <a:srgbClr val="0097A7"/>
                  </a:solidFill>
                  <a:uFill>
                    <a:solidFill>
                      <a:srgbClr val="0097A7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32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14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9" name="Google Shape;156;p8"/>
            <p:cNvSpPr/>
            <p:nvPr/>
          </p:nvSpPr>
          <p:spPr>
            <a:xfrm>
              <a:off x="7817525" y="4266643"/>
              <a:ext cx="1121401" cy="9676"/>
            </a:xfrm>
            <a:prstGeom prst="line">
              <a:avLst/>
            </a:prstGeom>
            <a:noFill/>
            <a:ln w="254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/>
            </a:p>
          </p:txBody>
        </p:sp>
        <p:pic>
          <p:nvPicPr>
            <p:cNvPr id="10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36918" y="4434229"/>
              <a:ext cx="534925" cy="4783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3321" y="4437598"/>
              <a:ext cx="531496" cy="471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06286" y="4429176"/>
              <a:ext cx="459487" cy="4682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14287" y="4437599"/>
              <a:ext cx="524638" cy="451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Google Shape;161;p8"/>
            <p:cNvSpPr txBox="1"/>
            <p:nvPr/>
          </p:nvSpPr>
          <p:spPr>
            <a:xfrm>
              <a:off x="5304375" y="3610031"/>
              <a:ext cx="3686626" cy="41653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r" rtl="0">
                <a:defRPr b="1" sz="1800">
                  <a:solidFill>
                    <a:srgbClr val="252525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6" name="نص العنوان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" name="رقم الشريحة"/>
          <p:cNvSpPr txBox="1"/>
          <p:nvPr>
            <p:ph type="sldNum" sz="quarter" idx="2"/>
          </p:nvPr>
        </p:nvSpPr>
        <p:spPr>
          <a:xfrm>
            <a:off x="4419600" y="4614207"/>
            <a:ext cx="2133600" cy="306111"/>
          </a:xfrm>
          <a:prstGeom prst="rect">
            <a:avLst/>
          </a:prstGeom>
          <a:ln w="3175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900">
                <a:solidFill>
                  <a:srgbClr val="1E4E7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</p:sldLayoutIdLst>
  <p:transition xmlns:p14="http://schemas.microsoft.com/office/powerpoint/2010/main" spd="med" advClick="1"/>
  <p:txStyles>
    <p:title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61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819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1276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1733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21907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2647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3105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3562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4019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image" Target="../media/image8.png"/><Relationship Id="rId5" Type="http://schemas.openxmlformats.org/officeDocument/2006/relationships/slide" Target="slide9.xml"/><Relationship Id="rId6" Type="http://schemas.openxmlformats.org/officeDocument/2006/relationships/slide" Target="slide6.xml"/><Relationship Id="rId7" Type="http://schemas.openxmlformats.org/officeDocument/2006/relationships/slide" Target="slide1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12.xml"/><Relationship Id="rId6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Relationship Id="rId3" Type="http://schemas.openxmlformats.org/officeDocument/2006/relationships/slide" Target="slide2.xml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" Target="slide2.xml"/><Relationship Id="rId5" Type="http://schemas.openxmlformats.org/officeDocument/2006/relationships/slide" Target="slide3.xml"/><Relationship Id="rId6" Type="http://schemas.openxmlformats.org/officeDocument/2006/relationships/slide" Target="slide9.xml"/><Relationship Id="rId7" Type="http://schemas.openxmlformats.org/officeDocument/2006/relationships/slide" Target="slide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" Target="slide12.xml"/><Relationship Id="rId6" Type="http://schemas.openxmlformats.org/officeDocument/2006/relationships/slide" Target="slide1.xml"/><Relationship Id="rId7" Type="http://schemas.openxmlformats.org/officeDocument/2006/relationships/slide" Target="slide3.xml"/><Relationship Id="rId8" Type="http://schemas.openxmlformats.org/officeDocument/2006/relationships/slide" Target="slide9.xml"/><Relationship Id="rId9" Type="http://schemas.openxmlformats.org/officeDocument/2006/relationships/slide" Target="slide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slide" Target="slide2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slide" Target="slide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9.xml"/><Relationship Id="rId4" Type="http://schemas.openxmlformats.org/officeDocument/2006/relationships/slide" Target="slide6.xml"/><Relationship Id="rId5" Type="http://schemas.openxmlformats.org/officeDocument/2006/relationships/slide" Target="slide12.xml"/><Relationship Id="rId6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9.xml"/><Relationship Id="rId4" Type="http://schemas.openxmlformats.org/officeDocument/2006/relationships/slide" Target="slide6.xml"/><Relationship Id="rId5" Type="http://schemas.openxmlformats.org/officeDocument/2006/relationships/slide" Target="slide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slide" Target="slide2.xml"/><Relationship Id="rId4" Type="http://schemas.openxmlformats.org/officeDocument/2006/relationships/slide" Target="slide3.xml"/><Relationship Id="rId5" Type="http://schemas.openxmlformats.org/officeDocument/2006/relationships/slide" Target="slide9.xml"/><Relationship Id="rId6" Type="http://schemas.openxmlformats.org/officeDocument/2006/relationships/slide" Target="slide1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9.xml"/><Relationship Id="rId5" Type="http://schemas.openxmlformats.org/officeDocument/2006/relationships/slide" Target="slide12.xml"/><Relationship Id="rId6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slide" Target="slide2.xml"/><Relationship Id="rId4" Type="http://schemas.openxmlformats.org/officeDocument/2006/relationships/slide" Target="slide3.xml"/><Relationship Id="rId5" Type="http://schemas.openxmlformats.org/officeDocument/2006/relationships/slide" Target="slide9.xml"/><Relationship Id="rId6" Type="http://schemas.openxmlformats.org/officeDocument/2006/relationships/slide" Target="slide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slide" Target="slide2.xml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3947831" y="1209318"/>
            <a:ext cx="4603276" cy="3324826"/>
          </a:xfrm>
          <a:prstGeom prst="roundRect">
            <a:avLst>
              <a:gd name="adj" fmla="val 9327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599172" y="105985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673769" y="11164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595010" y="201700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669606" y="20735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599172" y="2974157"/>
            <a:ext cx="2595151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673769" y="30307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599172" y="3931308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673769" y="39878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3012082" y="3305847"/>
            <a:ext cx="946402" cy="1263988"/>
            <a:chOff x="0" y="0"/>
            <a:chExt cx="946401" cy="1263987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135732" y="68717"/>
              <a:ext cx="674938" cy="1126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84063" y="73421"/>
              <a:ext cx="778936" cy="1109650"/>
              <a:chOff x="0" y="0"/>
              <a:chExt cx="778935" cy="1109648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49138" y="602803"/>
                <a:ext cx="535037" cy="444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63268" y="573942"/>
                <a:ext cx="262846" cy="44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149363" y="64115"/>
                <a:ext cx="529538" cy="815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237300" y="62906"/>
                <a:ext cx="347291" cy="819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233500" y="66517"/>
                <a:ext cx="529538" cy="191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180783" y="956437"/>
                <a:ext cx="171051" cy="8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184793" y="235848"/>
                <a:ext cx="548573" cy="129168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156102" y="105791"/>
              <a:ext cx="638931" cy="106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٣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6210" y="349613"/>
            <a:ext cx="4884086" cy="463988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/>
          <p:nvPr/>
        </p:nvSpPr>
        <p:spPr>
          <a:xfrm>
            <a:off x="1890767" y="1224852"/>
            <a:ext cx="1176203" cy="301291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…."/>
          <p:cNvSpPr/>
          <p:nvPr/>
        </p:nvSpPr>
        <p:spPr>
          <a:xfrm>
            <a:off x="1266471" y="4060764"/>
            <a:ext cx="1176202" cy="439899"/>
          </a:xfrm>
          <a:prstGeom prst="roundRect">
            <a:avLst>
              <a:gd name="adj" fmla="val 20927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…. </a:t>
            </a:r>
          </a:p>
        </p:txBody>
      </p:sp>
      <p:sp>
        <p:nvSpPr>
          <p:cNvPr id="227" name="الحصة"/>
          <p:cNvSpPr/>
          <p:nvPr/>
        </p:nvSpPr>
        <p:spPr>
          <a:xfrm>
            <a:off x="1834524" y="218352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/>
          <p:nvPr/>
        </p:nvSpPr>
        <p:spPr>
          <a:xfrm>
            <a:off x="1779487" y="3169295"/>
            <a:ext cx="1176203" cy="297583"/>
          </a:xfrm>
          <a:prstGeom prst="roundRect">
            <a:avLst>
              <a:gd name="adj" fmla="val 30936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الفصل الثالث : العمليات على الكسور العشرية"/>
          <p:cNvSpPr txBox="1"/>
          <p:nvPr>
            <p:ph type="body" sz="quarter" idx="1"/>
          </p:nvPr>
        </p:nvSpPr>
        <p:spPr>
          <a:xfrm>
            <a:off x="4181714" y="3024358"/>
            <a:ext cx="4278323" cy="751243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marL="0" indent="0" algn="ctr" defTabSz="676655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924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الثالث : العمليات على الكسور العشرية</a:t>
            </a:r>
          </a:p>
        </p:txBody>
      </p:sp>
      <p:sp>
        <p:nvSpPr>
          <p:cNvPr id="230" name="٣-١٠ خطة التحقق من معقولية الجواب"/>
          <p:cNvSpPr txBox="1"/>
          <p:nvPr/>
        </p:nvSpPr>
        <p:spPr>
          <a:xfrm>
            <a:off x="4128980" y="3619228"/>
            <a:ext cx="4331057" cy="6241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 defTabSz="886968" rtl="0">
              <a:lnSpc>
                <a:spcPct val="90000"/>
              </a:lnSpc>
              <a:spcBef>
                <a:spcPts val="900"/>
              </a:spcBef>
              <a:defRPr sz="2037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rgbClr val="B92D5D"/>
                </a:solidFill>
              </a:rPr>
              <a:t>٣-١٠</a:t>
            </a:r>
            <a:r>
              <a:t> خطة التحقق من معقولية الجواب</a:t>
            </a:r>
          </a:p>
        </p:txBody>
      </p:sp>
      <p:sp>
        <p:nvSpPr>
          <p:cNvPr id="231" name="مسألة ١٢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١٢ </a:t>
            </a:r>
          </a:p>
        </p:txBody>
      </p:sp>
      <p:sp>
        <p:nvSpPr>
          <p:cNvPr id="232" name="مسألة ٦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sp>
        <p:nvSpPr>
          <p:cNvPr id="233" name="الواج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4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1"/>
      <p:bldP build="whole" bldLvl="1" animBg="1" rev="0" advAuto="0" spid="23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547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545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543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4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46" name="١٢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١٢</a:t>
                </a:r>
              </a:p>
            </p:txBody>
          </p:sp>
        </p:grpSp>
        <p:grpSp>
          <p:nvGrpSpPr>
            <p:cNvPr id="558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548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56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549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0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1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2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3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4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5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57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60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61" name="Google Shape;145;p11"/>
          <p:cNvSpPr txBox="1"/>
          <p:nvPr/>
        </p:nvSpPr>
        <p:spPr>
          <a:xfrm>
            <a:off x="79800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562" name="مستطيل"/>
          <p:cNvSpPr/>
          <p:nvPr/>
        </p:nvSpPr>
        <p:spPr>
          <a:xfrm>
            <a:off x="8035318" y="3896811"/>
            <a:ext cx="585914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63" name="Google Shape;145;p11"/>
          <p:cNvSpPr txBox="1"/>
          <p:nvPr/>
        </p:nvSpPr>
        <p:spPr>
          <a:xfrm>
            <a:off x="7980071" y="3707234"/>
            <a:ext cx="747152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57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576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564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75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565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73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566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7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8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9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0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1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2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74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77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579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80" name="مسألة  ٣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581" name="مسألة ٦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sp>
        <p:nvSpPr>
          <p:cNvPr id="582" name="الواج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83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84" name="استعمل خطة تحقق من معقولية الإجابة"/>
          <p:cNvSpPr txBox="1"/>
          <p:nvPr/>
        </p:nvSpPr>
        <p:spPr>
          <a:xfrm>
            <a:off x="4276064" y="3975137"/>
            <a:ext cx="3583883" cy="3074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190500" indent="-190500" algn="r">
              <a:buSzPct val="60000"/>
              <a:buBlip>
                <a:blip r:embed="rId6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استعمل خطة تحقق من معقولية الإجابة</a:t>
            </a:r>
          </a:p>
        </p:txBody>
      </p:sp>
      <p:sp>
        <p:nvSpPr>
          <p:cNvPr id="585" name="المعطيات:…"/>
          <p:cNvSpPr txBox="1"/>
          <p:nvPr/>
        </p:nvSpPr>
        <p:spPr>
          <a:xfrm>
            <a:off x="1047490" y="1504556"/>
            <a:ext cx="6812456" cy="1714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lnSpc>
                <a:spcPct val="125000"/>
              </a:lnSpc>
              <a:defRPr b="1" sz="1900">
                <a:solidFill>
                  <a:srgbClr val="B51A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المعطيات: </a:t>
            </a:r>
          </a:p>
          <a:p>
            <a:pPr marL="190500" indent="-190500" algn="r" rtl="0">
              <a:lnSpc>
                <a:spcPct val="125000"/>
              </a:lnSpc>
              <a:buSzPct val="60000"/>
              <a:buBlip>
                <a:blip r:embed="rId6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جدول يبين أوزان بعض أنواع الحيتان.</a:t>
            </a:r>
          </a:p>
          <a:p>
            <a:pPr marL="190500" indent="-190500" algn="r" rtl="0">
              <a:lnSpc>
                <a:spcPct val="125000"/>
              </a:lnSpc>
              <a:buSzPct val="60000"/>
              <a:buBlip>
                <a:blip r:embed="rId6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125000"/>
              </a:lnSpc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B51A00"/>
                </a:solidFill>
              </a:rPr>
              <a:t>المطلوب</a:t>
            </a:r>
            <a:r>
              <a:t> </a:t>
            </a:r>
          </a:p>
          <a:p>
            <a:pPr marL="190500" indent="-190500" algn="r" rtl="0">
              <a:lnSpc>
                <a:spcPct val="125000"/>
              </a:lnSpc>
              <a:buSzPct val="60000"/>
              <a:buBlip>
                <a:blip r:embed="rId6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هل وزن الحوت الأزرق يعادل تقريبا ٣، أم ٤ أم ٥ أمثال وزن الحوت الرمادي 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1" grpId="2"/>
      <p:bldP build="whole" bldLvl="1" animBg="1" rev="0" advAuto="0" spid="562" grpId="3"/>
      <p:bldP build="whole" bldLvl="1" animBg="1" rev="0" advAuto="0" spid="563" grpId="4"/>
      <p:bldP build="whole" bldLvl="1" animBg="1" rev="0" advAuto="0" spid="578" grpId="5"/>
      <p:bldP build="whole" bldLvl="1" animBg="1" rev="0" advAuto="0" spid="56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591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589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587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8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90" name="١٢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١٢</a:t>
                </a:r>
              </a:p>
            </p:txBody>
          </p:sp>
        </p:grpSp>
        <p:grpSp>
          <p:nvGrpSpPr>
            <p:cNvPr id="602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592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00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593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4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5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6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7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8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9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01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04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05" name="Google Shape;145;p11"/>
          <p:cNvSpPr txBox="1"/>
          <p:nvPr/>
        </p:nvSpPr>
        <p:spPr>
          <a:xfrm>
            <a:off x="8026505" y="1861214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606" name="مستطيل"/>
          <p:cNvSpPr/>
          <p:nvPr/>
        </p:nvSpPr>
        <p:spPr>
          <a:xfrm>
            <a:off x="8032458" y="3923207"/>
            <a:ext cx="585915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07" name="Google Shape;145;p11"/>
          <p:cNvSpPr txBox="1"/>
          <p:nvPr/>
        </p:nvSpPr>
        <p:spPr>
          <a:xfrm>
            <a:off x="7992771" y="3921620"/>
            <a:ext cx="671008" cy="4901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77824">
              <a:lnSpc>
                <a:spcPct val="115000"/>
              </a:lnSpc>
              <a:spcBef>
                <a:spcPts val="1500"/>
              </a:spcBef>
              <a:defRPr sz="2079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pic>
        <p:nvPicPr>
          <p:cNvPr id="608" name="IMG_3460.jpeg" descr="IMG_3460.jpeg"/>
          <p:cNvPicPr>
            <a:picLocks noChangeAspect="1"/>
          </p:cNvPicPr>
          <p:nvPr/>
        </p:nvPicPr>
        <p:blipFill>
          <a:blip r:embed="rId2">
            <a:extLst/>
          </a:blip>
          <a:srcRect l="18506" t="51270" r="17200" b="27223"/>
          <a:stretch>
            <a:fillRect/>
          </a:stretch>
        </p:blipFill>
        <p:spPr>
          <a:xfrm>
            <a:off x="2973237" y="1579765"/>
            <a:ext cx="4614721" cy="1406308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</p:pic>
      <p:sp>
        <p:nvSpPr>
          <p:cNvPr id="609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10" name="مسألة  ٣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611" name="مسألة ٦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sp>
        <p:nvSpPr>
          <p:cNvPr id="612" name="الواج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13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14" name="الاجابة معقولة"/>
          <p:cNvSpPr txBox="1"/>
          <p:nvPr/>
        </p:nvSpPr>
        <p:spPr>
          <a:xfrm>
            <a:off x="6406833" y="4019635"/>
            <a:ext cx="1296618" cy="3074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الاجابة معقولة</a:t>
            </a:r>
          </a:p>
        </p:txBody>
      </p:sp>
      <p:sp>
        <p:nvSpPr>
          <p:cNvPr id="615" name="وزن الحوت الأزرق يعادل ٤ أمثال وزن الحوت الرمادي"/>
          <p:cNvSpPr txBox="1"/>
          <p:nvPr/>
        </p:nvSpPr>
        <p:spPr>
          <a:xfrm>
            <a:off x="2432859" y="3077325"/>
            <a:ext cx="5161591" cy="4622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500">
                <a:solidFill>
                  <a:srgbClr val="FFFFFF"/>
                </a:solidFill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وزن الحوت الأزرق يعادل ٤ أمثال وزن الحوت الرمادي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4"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7" grpId="4"/>
      <p:bldP build="whole" bldLvl="1" animBg="1" rev="0" advAuto="0" spid="608" grpId="5"/>
      <p:bldP build="whole" bldLvl="1" animBg="1" rev="0" advAuto="0" spid="604" grpId="1"/>
      <p:bldP build="whole" bldLvl="1" animBg="1" rev="0" advAuto="0" spid="606" grpId="3"/>
      <p:bldP build="whole" bldLvl="1" animBg="1" rev="0" advAuto="0" spid="605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IMG_2054.png" descr="IMG_205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9423"/>
          <a:stretch>
            <a:fillRect/>
          </a:stretch>
        </p:blipFill>
        <p:spPr>
          <a:xfrm>
            <a:off x="7171225" y="311028"/>
            <a:ext cx="1761174" cy="8281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2" name="تجميع"/>
          <p:cNvGrpSpPr/>
          <p:nvPr/>
        </p:nvGrpSpPr>
        <p:grpSpPr>
          <a:xfrm>
            <a:off x="3538820" y="1300857"/>
            <a:ext cx="2340839" cy="936973"/>
            <a:chOff x="0" y="0"/>
            <a:chExt cx="2340838" cy="936971"/>
          </a:xfrm>
        </p:grpSpPr>
        <p:grpSp>
          <p:nvGrpSpPr>
            <p:cNvPr id="620" name="تجميع"/>
            <p:cNvGrpSpPr/>
            <p:nvPr/>
          </p:nvGrpSpPr>
          <p:grpSpPr>
            <a:xfrm>
              <a:off x="143832" y="285626"/>
              <a:ext cx="2053175" cy="531185"/>
              <a:chOff x="0" y="0"/>
              <a:chExt cx="2053173" cy="531183"/>
            </a:xfrm>
          </p:grpSpPr>
          <p:sp>
            <p:nvSpPr>
              <p:cNvPr id="618" name="Google Shape;717;p19"/>
              <p:cNvSpPr/>
              <p:nvPr/>
            </p:nvSpPr>
            <p:spPr>
              <a:xfrm>
                <a:off x="0" y="0"/>
                <a:ext cx="2053174" cy="531184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19" name="Google Shape;718;p19"/>
              <p:cNvSpPr/>
              <p:nvPr/>
            </p:nvSpPr>
            <p:spPr>
              <a:xfrm>
                <a:off x="62303" y="49486"/>
                <a:ext cx="1928567" cy="432211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621" name="الواجب"/>
            <p:cNvSpPr/>
            <p:nvPr/>
          </p:nvSpPr>
          <p:spPr>
            <a:xfrm>
              <a:off x="0" y="0"/>
              <a:ext cx="2340839" cy="936972"/>
            </a:xfrm>
            <a:prstGeom prst="roundRect">
              <a:avLst>
                <a:gd name="adj" fmla="val 9825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sz="3500">
                  <a:ln w="3175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5">
                      <a:satOff val="-7608"/>
                      <a:lumOff val="-10980"/>
                    </a:schemeClr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الواجب </a:t>
              </a:r>
            </a:p>
          </p:txBody>
        </p:sp>
      </p:grpSp>
      <p:sp>
        <p:nvSpPr>
          <p:cNvPr id="623" name="إنّ النجاح هو محصِّلة اجتهادات صغيرة تتراكم يوماً بعد يوم."/>
          <p:cNvSpPr txBox="1"/>
          <p:nvPr/>
        </p:nvSpPr>
        <p:spPr>
          <a:xfrm>
            <a:off x="3521838" y="3702183"/>
            <a:ext cx="4674127" cy="1107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/>
            <a:r>
              <a:t>إنّ النجاح هو محصِّلة اجتهادات صغيرة تتراكم يوماً بعد يوم.</a:t>
            </a:r>
          </a:p>
        </p:txBody>
      </p:sp>
      <p:sp>
        <p:nvSpPr>
          <p:cNvPr id="624" name="ختاماً"/>
          <p:cNvSpPr txBox="1"/>
          <p:nvPr/>
        </p:nvSpPr>
        <p:spPr>
          <a:xfrm>
            <a:off x="4746413" y="2876624"/>
            <a:ext cx="1741990" cy="11709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41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/>
            <a:r>
              <a:t>ختاماً</a:t>
            </a:r>
          </a:p>
        </p:txBody>
      </p:sp>
      <p:pic>
        <p:nvPicPr>
          <p:cNvPr id="625" name="IMG_3107.png" descr="IMG_3107.png"/>
          <p:cNvPicPr>
            <a:picLocks noChangeAspect="1"/>
          </p:cNvPicPr>
          <p:nvPr/>
        </p:nvPicPr>
        <p:blipFill>
          <a:blip r:embed="rId3">
            <a:extLst/>
          </a:blip>
          <a:srcRect l="65604" t="66240" r="3567" b="0"/>
          <a:stretch>
            <a:fillRect/>
          </a:stretch>
        </p:blipFill>
        <p:spPr>
          <a:xfrm>
            <a:off x="1857069" y="2529616"/>
            <a:ext cx="2217960" cy="23449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6" name="تجميع"/>
          <p:cNvGrpSpPr/>
          <p:nvPr/>
        </p:nvGrpSpPr>
        <p:grpSpPr>
          <a:xfrm>
            <a:off x="2158005" y="1386761"/>
            <a:ext cx="1620900" cy="851069"/>
            <a:chOff x="0" y="0"/>
            <a:chExt cx="1620899" cy="851067"/>
          </a:xfrm>
        </p:grpSpPr>
        <p:grpSp>
          <p:nvGrpSpPr>
            <p:cNvPr id="630" name="تجميع"/>
            <p:cNvGrpSpPr/>
            <p:nvPr/>
          </p:nvGrpSpPr>
          <p:grpSpPr>
            <a:xfrm>
              <a:off x="761886" y="-1"/>
              <a:ext cx="859014" cy="706874"/>
              <a:chOff x="0" y="0"/>
              <a:chExt cx="859013" cy="706872"/>
            </a:xfrm>
          </p:grpSpPr>
          <p:grpSp>
            <p:nvGrpSpPr>
              <p:cNvPr id="628" name="تجميع"/>
              <p:cNvGrpSpPr/>
              <p:nvPr/>
            </p:nvGrpSpPr>
            <p:grpSpPr>
              <a:xfrm>
                <a:off x="137351" y="122563"/>
                <a:ext cx="584311" cy="584310"/>
                <a:chOff x="0" y="0"/>
                <a:chExt cx="584309" cy="584309"/>
              </a:xfrm>
            </p:grpSpPr>
            <p:sp>
              <p:nvSpPr>
                <p:cNvPr id="626" name="Google Shape;712;p19"/>
                <p:cNvSpPr/>
                <p:nvPr/>
              </p:nvSpPr>
              <p:spPr>
                <a:xfrm>
                  <a:off x="-1" y="-1"/>
                  <a:ext cx="584311" cy="584311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27" name="Google Shape;713;p19"/>
                <p:cNvSpPr/>
                <p:nvPr/>
              </p:nvSpPr>
              <p:spPr>
                <a:xfrm>
                  <a:off x="20467" y="20467"/>
                  <a:ext cx="543376" cy="54337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29" name="ص"/>
              <p:cNvSpPr/>
              <p:nvPr/>
            </p:nvSpPr>
            <p:spPr>
              <a:xfrm>
                <a:off x="0" y="0"/>
                <a:ext cx="859014" cy="643373"/>
              </a:xfrm>
              <a:prstGeom prst="roundRect">
                <a:avLst>
                  <a:gd name="adj" fmla="val 14309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sz="25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ص</a:t>
                </a:r>
              </a:p>
            </p:txBody>
          </p:sp>
        </p:grpSp>
        <p:grpSp>
          <p:nvGrpSpPr>
            <p:cNvPr id="635" name="تجميع"/>
            <p:cNvGrpSpPr/>
            <p:nvPr/>
          </p:nvGrpSpPr>
          <p:grpSpPr>
            <a:xfrm>
              <a:off x="0" y="44618"/>
              <a:ext cx="899239" cy="806450"/>
              <a:chOff x="0" y="0"/>
              <a:chExt cx="899238" cy="806449"/>
            </a:xfrm>
          </p:grpSpPr>
          <p:grpSp>
            <p:nvGrpSpPr>
              <p:cNvPr id="633" name="تجميع"/>
              <p:cNvGrpSpPr/>
              <p:nvPr/>
            </p:nvGrpSpPr>
            <p:grpSpPr>
              <a:xfrm>
                <a:off x="0" y="62914"/>
                <a:ext cx="899239" cy="553622"/>
                <a:chOff x="0" y="0"/>
                <a:chExt cx="899238" cy="553621"/>
              </a:xfrm>
            </p:grpSpPr>
            <p:sp>
              <p:nvSpPr>
                <p:cNvPr id="631" name="Google Shape;712;p19"/>
                <p:cNvSpPr/>
                <p:nvPr/>
              </p:nvSpPr>
              <p:spPr>
                <a:xfrm rot="5460000">
                  <a:off x="180533" y="-168181"/>
                  <a:ext cx="538172" cy="889983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2" name="Google Shape;713;p19"/>
                <p:cNvSpPr/>
                <p:nvPr/>
              </p:nvSpPr>
              <p:spPr>
                <a:xfrm rot="5460000">
                  <a:off x="199384" y="-137007"/>
                  <a:ext cx="500470" cy="827635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34" name="Google Shape;1337;p51"/>
              <p:cNvSpPr txBox="1"/>
              <p:nvPr/>
            </p:nvSpPr>
            <p:spPr>
              <a:xfrm>
                <a:off x="12699" y="0"/>
                <a:ext cx="806451" cy="80645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t">
                <a:normAutofit fontScale="100000" lnSpcReduction="0"/>
              </a:bodyPr>
              <a:lstStyle>
                <a:lvl1pPr algn="ctr" defTabSz="457200" rtl="0">
                  <a:defRPr sz="35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/>
                <a:r>
                  <a:t>١٣٢</a:t>
                </a:r>
              </a:p>
            </p:txBody>
          </p:sp>
        </p:grpSp>
      </p:grpSp>
      <p:grpSp>
        <p:nvGrpSpPr>
          <p:cNvPr id="647" name="تجميع"/>
          <p:cNvGrpSpPr/>
          <p:nvPr/>
        </p:nvGrpSpPr>
        <p:grpSpPr>
          <a:xfrm>
            <a:off x="5617407" y="1386761"/>
            <a:ext cx="1715629" cy="1280772"/>
            <a:chOff x="0" y="0"/>
            <a:chExt cx="1715627" cy="1280770"/>
          </a:xfrm>
        </p:grpSpPr>
        <p:grpSp>
          <p:nvGrpSpPr>
            <p:cNvPr id="641" name="تجميع"/>
            <p:cNvGrpSpPr/>
            <p:nvPr/>
          </p:nvGrpSpPr>
          <p:grpSpPr>
            <a:xfrm>
              <a:off x="732556" y="38903"/>
              <a:ext cx="983072" cy="1241868"/>
              <a:chOff x="0" y="0"/>
              <a:chExt cx="983071" cy="1241866"/>
            </a:xfrm>
          </p:grpSpPr>
          <p:grpSp>
            <p:nvGrpSpPr>
              <p:cNvPr id="639" name="تجميع"/>
              <p:cNvGrpSpPr/>
              <p:nvPr/>
            </p:nvGrpSpPr>
            <p:grpSpPr>
              <a:xfrm rot="5460000">
                <a:off x="197364" y="-51302"/>
                <a:ext cx="588343" cy="972952"/>
                <a:chOff x="0" y="0"/>
                <a:chExt cx="588342" cy="972951"/>
              </a:xfrm>
            </p:grpSpPr>
            <p:sp>
              <p:nvSpPr>
                <p:cNvPr id="637" name="Google Shape;712;p19"/>
                <p:cNvSpPr/>
                <p:nvPr/>
              </p:nvSpPr>
              <p:spPr>
                <a:xfrm rot="21600000">
                  <a:off x="-1" y="-1"/>
                  <a:ext cx="588344" cy="972953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8" name="Google Shape;713;p19"/>
                <p:cNvSpPr/>
                <p:nvPr/>
              </p:nvSpPr>
              <p:spPr>
                <a:xfrm rot="21600000">
                  <a:off x="20608" y="34080"/>
                  <a:ext cx="547127" cy="90479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40" name="Google Shape;1337;p51"/>
              <p:cNvSpPr txBox="1"/>
              <p:nvPr/>
            </p:nvSpPr>
            <p:spPr>
              <a:xfrm>
                <a:off x="12839" y="0"/>
                <a:ext cx="970233" cy="124186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t">
                <a:normAutofit fontScale="100000" lnSpcReduction="0"/>
              </a:bodyPr>
              <a:lstStyle>
                <a:lvl1pPr algn="ctr" defTabSz="713231" rtl="0">
                  <a:defRPr sz="4212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/>
                <a:r>
                  <a:t>٥، ٨</a:t>
                </a:r>
              </a:p>
            </p:txBody>
          </p:sp>
        </p:grpSp>
        <p:grpSp>
          <p:nvGrpSpPr>
            <p:cNvPr id="646" name="تجميع"/>
            <p:cNvGrpSpPr/>
            <p:nvPr/>
          </p:nvGrpSpPr>
          <p:grpSpPr>
            <a:xfrm>
              <a:off x="0" y="0"/>
              <a:ext cx="859014" cy="790240"/>
              <a:chOff x="0" y="0"/>
              <a:chExt cx="859013" cy="790239"/>
            </a:xfrm>
          </p:grpSpPr>
          <p:grpSp>
            <p:nvGrpSpPr>
              <p:cNvPr id="644" name="تجميع"/>
              <p:cNvGrpSpPr/>
              <p:nvPr/>
            </p:nvGrpSpPr>
            <p:grpSpPr>
              <a:xfrm>
                <a:off x="150051" y="180529"/>
                <a:ext cx="584311" cy="584311"/>
                <a:chOff x="0" y="0"/>
                <a:chExt cx="584309" cy="584309"/>
              </a:xfrm>
            </p:grpSpPr>
            <p:sp>
              <p:nvSpPr>
                <p:cNvPr id="642" name="Google Shape;712;p19"/>
                <p:cNvSpPr/>
                <p:nvPr/>
              </p:nvSpPr>
              <p:spPr>
                <a:xfrm>
                  <a:off x="-1" y="-1"/>
                  <a:ext cx="584311" cy="584311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3" name="Google Shape;713;p19"/>
                <p:cNvSpPr/>
                <p:nvPr/>
              </p:nvSpPr>
              <p:spPr>
                <a:xfrm>
                  <a:off x="20467" y="20467"/>
                  <a:ext cx="543376" cy="54337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45" name="س"/>
              <p:cNvSpPr/>
              <p:nvPr/>
            </p:nvSpPr>
            <p:spPr>
              <a:xfrm>
                <a:off x="0" y="0"/>
                <a:ext cx="859014" cy="790240"/>
              </a:xfrm>
              <a:prstGeom prst="roundRect">
                <a:avLst>
                  <a:gd name="adj" fmla="val 11649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sz="25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س</a:t>
                </a:r>
              </a:p>
            </p:txBody>
          </p:sp>
        </p:grpSp>
      </p:grpSp>
      <p:sp>
        <p:nvSpPr>
          <p:cNvPr id="648" name="المقدمة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49" name="مسألة  ٣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3146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650" name="مسألة ١٢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1695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١٢ </a:t>
            </a:r>
          </a:p>
        </p:txBody>
      </p:sp>
      <p:sp>
        <p:nvSpPr>
          <p:cNvPr id="651" name="مسألة ٦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7749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sp>
        <p:nvSpPr>
          <p:cNvPr id="652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1000" fill="hold" tmFilter="0, 0; .2, .5; .8, .5; 1, 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fill="hold"/>
                                        <p:tgtEl>
                                          <p:spTgt spid="6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Class="entr" nodeType="afterEffect" presetSubtype="10" presetID="19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Class="entr" nodeType="after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7" grpId="3"/>
      <p:bldP build="whole" bldLvl="1" animBg="1" rev="0" advAuto="0" spid="617" grpId="1"/>
      <p:bldP build="whole" bldLvl="1" animBg="1" rev="0" advAuto="0" spid="622" grpId="2"/>
      <p:bldP build="whole" bldLvl="1" animBg="1" rev="0" advAuto="0" spid="636" grpId="4"/>
      <p:bldP build="whole" bldLvl="1" animBg="1" rev="0" advAuto="0" spid="624" grpId="5"/>
      <p:bldP build="whole" bldLvl="1" animBg="1" rev="0" advAuto="0" spid="623" grpId="6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4383" y="1904686"/>
            <a:ext cx="5033619" cy="2969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3273.png" descr="IMG_3273.png"/>
          <p:cNvPicPr>
            <a:picLocks noChangeAspect="1"/>
          </p:cNvPicPr>
          <p:nvPr/>
        </p:nvPicPr>
        <p:blipFill>
          <a:blip r:embed="rId3">
            <a:extLst/>
          </a:blip>
          <a:srcRect l="27000" t="0" r="0" b="50000"/>
          <a:stretch>
            <a:fillRect/>
          </a:stretch>
        </p:blipFill>
        <p:spPr>
          <a:xfrm>
            <a:off x="2769478" y="638544"/>
            <a:ext cx="3250497" cy="6310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6634746" y="1054773"/>
            <a:ext cx="2147103" cy="849913"/>
            <a:chOff x="0" y="0"/>
            <a:chExt cx="2147102" cy="849912"/>
          </a:xfrm>
        </p:grpSpPr>
        <p:grpSp>
          <p:nvGrpSpPr>
            <p:cNvPr id="240" name="تجميع"/>
            <p:cNvGrpSpPr/>
            <p:nvPr/>
          </p:nvGrpSpPr>
          <p:grpSpPr>
            <a:xfrm>
              <a:off x="0" y="269584"/>
              <a:ext cx="1596440" cy="528147"/>
              <a:chOff x="0" y="0"/>
              <a:chExt cx="1596439" cy="528145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0" y="0"/>
                <a:ext cx="1596440" cy="52814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6082" y="26733"/>
                <a:ext cx="1584276" cy="47468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1386156" y="-1"/>
              <a:ext cx="760947" cy="849914"/>
              <a:chOff x="0" y="0"/>
              <a:chExt cx="760945" cy="849912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161980" y="60266"/>
                <a:ext cx="436986" cy="729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60734" y="56440"/>
                <a:ext cx="641617" cy="733555"/>
                <a:chOff x="0" y="0"/>
                <a:chExt cx="641615" cy="733553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50216" y="375240"/>
                  <a:ext cx="346408" cy="2875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68748" y="333831"/>
                  <a:ext cx="170179" cy="286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180546" y="55787"/>
                  <a:ext cx="342848" cy="527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237388" y="54359"/>
                  <a:ext cx="224853" cy="530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292436" y="82791"/>
                  <a:ext cx="342847" cy="124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103164" y="589287"/>
                  <a:ext cx="110747" cy="55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235328" y="180749"/>
                  <a:ext cx="355172" cy="836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174043" y="84566"/>
                <a:ext cx="413673" cy="688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122490" y="335796"/>
              <a:ext cx="1471035" cy="395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4" name="IMG_3458.png" descr="IMG_3458.png"/>
          <p:cNvPicPr>
            <a:picLocks noChangeAspect="1"/>
          </p:cNvPicPr>
          <p:nvPr/>
        </p:nvPicPr>
        <p:blipFill>
          <a:blip r:embed="rId4">
            <a:extLst/>
          </a:blip>
          <a:srcRect l="0" t="46979" r="21728" b="31180"/>
          <a:stretch>
            <a:fillRect/>
          </a:stretch>
        </p:blipFill>
        <p:spPr>
          <a:xfrm>
            <a:off x="1415024" y="1336598"/>
            <a:ext cx="5120913" cy="519525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Google Shape;209;p10"/>
          <p:cNvSpPr/>
          <p:nvPr/>
        </p:nvSpPr>
        <p:spPr>
          <a:xfrm>
            <a:off x="1162703" y="1375303"/>
            <a:ext cx="5409000" cy="423655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6" name="الواج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7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58" name="مسألة 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259" name="مسألة ١٢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١٢ </a:t>
            </a:r>
          </a:p>
        </p:txBody>
      </p:sp>
      <p:sp>
        <p:nvSpPr>
          <p:cNvPr id="260" name="مسألة ٦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7" grpId="1"/>
      <p:bldP build="whole" bldLvl="1" animBg="1" rev="0" advAuto="0" spid="253" grpId="2"/>
      <p:bldP build="whole" bldLvl="1" animBg="1" rev="0" advAuto="0" spid="254" grpId="4"/>
      <p:bldP build="whole" bldLvl="1" animBg="1" rev="0" advAuto="0" spid="255" grpId="3"/>
      <p:bldP build="whole" bldLvl="1" animBg="1" rev="0" advAuto="0" spid="236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G_3454.png" descr="IMG_3454.png"/>
          <p:cNvPicPr>
            <a:picLocks noChangeAspect="1"/>
          </p:cNvPicPr>
          <p:nvPr/>
        </p:nvPicPr>
        <p:blipFill>
          <a:blip r:embed="rId2">
            <a:extLst/>
          </a:blip>
          <a:srcRect l="2642" t="0" r="10131" b="5371"/>
          <a:stretch>
            <a:fillRect/>
          </a:stretch>
        </p:blipFill>
        <p:spPr>
          <a:xfrm>
            <a:off x="1996202" y="1296079"/>
            <a:ext cx="5921087" cy="28395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275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263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74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264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2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265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6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7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8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9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0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1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3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76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282" name="تجميع"/>
          <p:cNvGrpSpPr/>
          <p:nvPr/>
        </p:nvGrpSpPr>
        <p:grpSpPr>
          <a:xfrm>
            <a:off x="7532198" y="922535"/>
            <a:ext cx="1176203" cy="692251"/>
            <a:chOff x="0" y="0"/>
            <a:chExt cx="1176201" cy="692249"/>
          </a:xfrm>
        </p:grpSpPr>
        <p:grpSp>
          <p:nvGrpSpPr>
            <p:cNvPr id="280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278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9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1" name="٣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٣ </a:t>
              </a:r>
            </a:p>
          </p:txBody>
        </p:sp>
      </p:grpSp>
      <p:grpSp>
        <p:nvGrpSpPr>
          <p:cNvPr id="298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283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96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289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284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5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6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7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8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2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290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1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5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293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4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97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99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00" name="الواجب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01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02" name="مسألة ١٢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١٢ </a:t>
            </a:r>
          </a:p>
        </p:txBody>
      </p:sp>
      <p:sp>
        <p:nvSpPr>
          <p:cNvPr id="303" name="مسألة ٦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2" grpId="1"/>
      <p:bldP build="whole" bldLvl="1" animBg="1" rev="0" advAuto="0" spid="277" grpId="3"/>
      <p:bldP build="whole" bldLvl="1" animBg="1" rev="0" advAuto="0" spid="26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تجميع"/>
          <p:cNvGrpSpPr/>
          <p:nvPr/>
        </p:nvGrpSpPr>
        <p:grpSpPr>
          <a:xfrm>
            <a:off x="7587975" y="615363"/>
            <a:ext cx="1249651" cy="776675"/>
            <a:chOff x="0" y="0"/>
            <a:chExt cx="1249650" cy="776673"/>
          </a:xfrm>
        </p:grpSpPr>
        <p:grpSp>
          <p:nvGrpSpPr>
            <p:cNvPr id="309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307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305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6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08" name="٣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grpSp>
          <p:nvGrpSpPr>
            <p:cNvPr id="320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310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18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311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2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3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4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5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6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7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19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22" name="مستطيل"/>
          <p:cNvSpPr/>
          <p:nvPr/>
        </p:nvSpPr>
        <p:spPr>
          <a:xfrm>
            <a:off x="7907143" y="1444425"/>
            <a:ext cx="585915" cy="1952088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23" name="Google Shape;145;p11"/>
          <p:cNvSpPr txBox="1"/>
          <p:nvPr/>
        </p:nvSpPr>
        <p:spPr>
          <a:xfrm>
            <a:off x="7851896" y="1919791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324" name="مستطيل"/>
          <p:cNvSpPr/>
          <p:nvPr/>
        </p:nvSpPr>
        <p:spPr>
          <a:xfrm>
            <a:off x="7919843" y="3868056"/>
            <a:ext cx="585915" cy="575063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25" name="Google Shape;145;p11"/>
          <p:cNvSpPr txBox="1"/>
          <p:nvPr/>
        </p:nvSpPr>
        <p:spPr>
          <a:xfrm>
            <a:off x="7851896" y="3866469"/>
            <a:ext cx="772100" cy="5083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77824">
              <a:lnSpc>
                <a:spcPct val="115000"/>
              </a:lnSpc>
              <a:spcBef>
                <a:spcPts val="1500"/>
              </a:spcBef>
              <a:defRPr sz="2178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4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338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326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37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327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35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328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9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0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1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2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3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4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36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39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341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42" name="مسألة ١٢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١٢ </a:t>
            </a:r>
          </a:p>
        </p:txBody>
      </p:sp>
      <p:sp>
        <p:nvSpPr>
          <p:cNvPr id="343" name="مسألة ٦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sp>
        <p:nvSpPr>
          <p:cNvPr id="344" name="الواج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75294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45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46" name="المعطيات:…"/>
          <p:cNvSpPr txBox="1"/>
          <p:nvPr/>
        </p:nvSpPr>
        <p:spPr>
          <a:xfrm>
            <a:off x="3127986" y="1442837"/>
            <a:ext cx="4636596" cy="2066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lnSpc>
                <a:spcPct val="125000"/>
              </a:lnSpc>
              <a:defRPr b="1" sz="1900">
                <a:solidFill>
                  <a:srgbClr val="B51A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المعطيات: </a:t>
            </a:r>
          </a:p>
          <a:p>
            <a:pPr marL="190500" indent="-190500" algn="r" rtl="0">
              <a:lnSpc>
                <a:spcPct val="125000"/>
              </a:lnSpc>
              <a:buSzPct val="60000"/>
              <a:buBlip>
                <a:blip r:embed="rId6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أرادت آمنة شراء قميصين ثمن الواحد منها ٣٤,٩٥ ريالا</a:t>
            </a:r>
          </a:p>
          <a:p>
            <a:pPr marL="190500" indent="-190500" algn="r" rtl="0">
              <a:lnSpc>
                <a:spcPct val="125000"/>
              </a:lnSpc>
              <a:buSzPct val="60000"/>
              <a:buBlip>
                <a:blip r:embed="rId6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و ٣ أزواج من الجوارب ثمن الواحد منها ٧,٩٥ ريالا. </a:t>
            </a:r>
            <a:r>
              <a:rPr>
                <a:solidFill>
                  <a:srgbClr val="B51A00"/>
                </a:solidFill>
              </a:rPr>
              <a:t>المطلوب</a:t>
            </a:r>
            <a:r>
              <a:t> </a:t>
            </a:r>
          </a:p>
          <a:p>
            <a:pPr marL="190500" indent="-190500" algn="r" rtl="0">
              <a:lnSpc>
                <a:spcPct val="125000"/>
              </a:lnSpc>
              <a:buSzPct val="60000"/>
              <a:buBlip>
                <a:blip r:embed="rId6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هل تحتج أن توفر ۱۰۰ ريال أم ١٥٠ ريالا لشراء ذلك؟</a:t>
            </a:r>
          </a:p>
        </p:txBody>
      </p:sp>
      <p:sp>
        <p:nvSpPr>
          <p:cNvPr id="347" name="استعمل خطة تحقق من معقولية الإجابة"/>
          <p:cNvSpPr txBox="1"/>
          <p:nvPr/>
        </p:nvSpPr>
        <p:spPr>
          <a:xfrm>
            <a:off x="4108364" y="4001875"/>
            <a:ext cx="3583883" cy="3074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190500" indent="-190500" algn="r">
              <a:buSzPct val="60000"/>
              <a:buBlip>
                <a:blip r:embed="rId6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استعمل خطة تحقق من معقولية الإجابة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3" grpId="2"/>
      <p:bldP build="whole" bldLvl="1" animBg="1" rev="0" advAuto="0" spid="325" grpId="4"/>
      <p:bldP build="whole" bldLvl="1" animBg="1" rev="0" advAuto="0" spid="340" grpId="5"/>
      <p:bldP build="whole" bldLvl="1" animBg="1" rev="0" advAuto="0" spid="324" grpId="3"/>
      <p:bldP build="whole" bldLvl="1" animBg="1" rev="0" advAuto="0" spid="3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تجميع"/>
          <p:cNvGrpSpPr/>
          <p:nvPr/>
        </p:nvGrpSpPr>
        <p:grpSpPr>
          <a:xfrm>
            <a:off x="7617474" y="607586"/>
            <a:ext cx="1249651" cy="776675"/>
            <a:chOff x="0" y="0"/>
            <a:chExt cx="1249650" cy="776673"/>
          </a:xfrm>
        </p:grpSpPr>
        <p:grpSp>
          <p:nvGrpSpPr>
            <p:cNvPr id="353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351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349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0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2" name="٣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grpSp>
          <p:nvGrpSpPr>
            <p:cNvPr id="364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354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62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355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6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7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8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9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0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1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63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66" name="مستطيل"/>
          <p:cNvSpPr/>
          <p:nvPr/>
        </p:nvSpPr>
        <p:spPr>
          <a:xfrm>
            <a:off x="7919843" y="1462709"/>
            <a:ext cx="585915" cy="1952089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67" name="Google Shape;145;p11"/>
          <p:cNvSpPr txBox="1"/>
          <p:nvPr/>
        </p:nvSpPr>
        <p:spPr>
          <a:xfrm>
            <a:off x="7864596" y="1934313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368" name="مستطيل"/>
          <p:cNvSpPr/>
          <p:nvPr/>
        </p:nvSpPr>
        <p:spPr>
          <a:xfrm>
            <a:off x="7807185" y="3806645"/>
            <a:ext cx="669074" cy="624275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69" name="Google Shape;145;p11"/>
          <p:cNvSpPr txBox="1"/>
          <p:nvPr/>
        </p:nvSpPr>
        <p:spPr>
          <a:xfrm>
            <a:off x="7780197" y="3827171"/>
            <a:ext cx="755408" cy="5332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1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370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71" name="مسألة ١٢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١٢ </a:t>
            </a:r>
          </a:p>
        </p:txBody>
      </p:sp>
      <p:sp>
        <p:nvSpPr>
          <p:cNvPr id="372" name="مسألة ٦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sp>
        <p:nvSpPr>
          <p:cNvPr id="373" name="الواج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74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75" name="قدر ٣٤٩٥ - ۳٥ ≈  ٣٥ × ۲ = ۷۰ ريال ( ثمن القميصين)…"/>
          <p:cNvSpPr txBox="1"/>
          <p:nvPr/>
        </p:nvSpPr>
        <p:spPr>
          <a:xfrm>
            <a:off x="3365087" y="1667758"/>
            <a:ext cx="4349114" cy="15489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r" rtl="0">
              <a:lnSpc>
                <a:spcPct val="150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قدر ٣٤٩٥ - ۳٥ ≈  ٣٥ × ۲ =</a:t>
            </a:r>
            <a:r>
              <a:rPr>
                <a:solidFill>
                  <a:srgbClr val="99244F"/>
                </a:solidFill>
              </a:rPr>
              <a:t> ۷۰ ريال</a:t>
            </a:r>
            <a:r>
              <a:t> ( ثمن القميصين)</a:t>
            </a:r>
          </a:p>
          <a:p>
            <a:pPr algn="r" rtl="0">
              <a:lnSpc>
                <a:spcPct val="150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قدر ٧٫٩٥ ≈ ٨  ، ٨ × ٣ = </a:t>
            </a:r>
            <a:r>
              <a:rPr>
                <a:solidFill>
                  <a:srgbClr val="99244F"/>
                </a:solidFill>
              </a:rPr>
              <a:t>٢٤ ريال</a:t>
            </a:r>
            <a:r>
              <a:t> ( ثمن ٣ جوارب) </a:t>
            </a:r>
          </a:p>
          <a:p>
            <a:pPr algn="r" rtl="0">
              <a:lnSpc>
                <a:spcPct val="150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۷۰ + ٢٤ = ٩٤ ريال</a:t>
            </a:r>
          </a:p>
          <a:p>
            <a:pPr algn="r" rtl="0">
              <a:lnSpc>
                <a:spcPct val="150000"/>
              </a:lnSpc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r>
              <a:rPr>
                <a:solidFill>
                  <a:srgbClr val="99244F"/>
                </a:solidFill>
              </a:rPr>
              <a:t>إذن تحتاج أن توفر ۱۰۰ ريال.</a:t>
            </a:r>
          </a:p>
        </p:txBody>
      </p:sp>
      <p:sp>
        <p:nvSpPr>
          <p:cNvPr id="376" name="٣٤٫٩٥ × ٢ = ٦٩٫٩ ريال ، ٧٫٩٥ × ٣ = ٢٣٫٨٥ ريال…"/>
          <p:cNvSpPr txBox="1"/>
          <p:nvPr/>
        </p:nvSpPr>
        <p:spPr>
          <a:xfrm>
            <a:off x="2839722" y="3692441"/>
            <a:ext cx="4777753" cy="1040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lnSpc>
                <a:spcPct val="150000"/>
              </a:lnSpc>
              <a:defRPr b="1" sz="1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٣٤٫٩٥ × ٢ = ٦٩٫٩ ريال ، ٧٫٩٥ × ٣ = ٢٣٫٨٥ ريال</a:t>
            </a:r>
          </a:p>
          <a:p>
            <a:pPr algn="r" rtl="0">
              <a:lnSpc>
                <a:spcPct val="150000"/>
              </a:lnSpc>
              <a:defRPr b="1" sz="1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٦٩٫٩ + ٢٣٫٨٥= ٩٣٫٧٥ </a:t>
            </a:r>
          </a:p>
          <a:p>
            <a:pPr algn="r" rtl="0">
              <a:lnSpc>
                <a:spcPct val="150000"/>
              </a:lnSpc>
              <a:defRPr b="1" sz="1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إذن التقدير ٩٤ ريال معقول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7" grpId="2"/>
      <p:bldP build="whole" bldLvl="1" animBg="1" rev="0" advAuto="0" spid="368" grpId="3"/>
      <p:bldP build="whole" bldLvl="1" animBg="1" rev="0" advAuto="0" spid="369" grpId="4"/>
      <p:bldP build="whole" bldLvl="1" animBg="1" rev="0" advAuto="0" spid="36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تجميع"/>
          <p:cNvGrpSpPr/>
          <p:nvPr/>
        </p:nvGrpSpPr>
        <p:grpSpPr>
          <a:xfrm>
            <a:off x="7732882" y="793181"/>
            <a:ext cx="1176203" cy="692251"/>
            <a:chOff x="0" y="0"/>
            <a:chExt cx="1176201" cy="692249"/>
          </a:xfrm>
        </p:grpSpPr>
        <p:grpSp>
          <p:nvGrpSpPr>
            <p:cNvPr id="380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378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79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81" name="٦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pic>
        <p:nvPicPr>
          <p:cNvPr id="383" name="IMG_3456.png" descr="IMG_3456.png"/>
          <p:cNvPicPr>
            <a:picLocks noChangeAspect="1"/>
          </p:cNvPicPr>
          <p:nvPr/>
        </p:nvPicPr>
        <p:blipFill>
          <a:blip r:embed="rId2">
            <a:extLst/>
          </a:blip>
          <a:srcRect l="3633" t="11437" r="8743" b="0"/>
          <a:stretch>
            <a:fillRect/>
          </a:stretch>
        </p:blipFill>
        <p:spPr>
          <a:xfrm>
            <a:off x="970064" y="1571813"/>
            <a:ext cx="7350888" cy="14560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9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384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97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390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385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6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7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8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9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3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391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2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6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394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5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98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1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412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400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11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401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09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402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3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4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5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6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7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8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10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13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415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16" name="مسألة  ٣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417" name="مسألة ١٢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١٢ </a:t>
            </a:r>
          </a:p>
        </p:txBody>
      </p:sp>
      <p:sp>
        <p:nvSpPr>
          <p:cNvPr id="418" name="الواج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19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1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6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2" grpId="1"/>
      <p:bldP build="whole" bldLvl="1" animBg="1" rev="0" advAuto="0" spid="383" grpId="2"/>
      <p:bldP build="whole" bldLvl="1" animBg="1" rev="0" advAuto="0" spid="414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425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423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421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2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24" name="٦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grpSp>
          <p:nvGrpSpPr>
            <p:cNvPr id="436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426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34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427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8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9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0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1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2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3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35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38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39" name="Google Shape;145;p11"/>
          <p:cNvSpPr txBox="1"/>
          <p:nvPr/>
        </p:nvSpPr>
        <p:spPr>
          <a:xfrm>
            <a:off x="79800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440" name="مستطيل"/>
          <p:cNvSpPr/>
          <p:nvPr/>
        </p:nvSpPr>
        <p:spPr>
          <a:xfrm>
            <a:off x="8035318" y="3753405"/>
            <a:ext cx="585914" cy="613163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41" name="Google Shape;145;p11"/>
          <p:cNvSpPr txBox="1"/>
          <p:nvPr/>
        </p:nvSpPr>
        <p:spPr>
          <a:xfrm>
            <a:off x="7980071" y="3656434"/>
            <a:ext cx="747152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45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454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442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53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443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51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444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5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6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7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8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9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0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52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55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457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58" name="مسألة  ٣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459" name="مسألة ١٢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١٢ </a:t>
            </a:r>
          </a:p>
        </p:txBody>
      </p:sp>
      <p:sp>
        <p:nvSpPr>
          <p:cNvPr id="460" name="الواج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61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62" name="المعطيات:…"/>
          <p:cNvSpPr txBox="1"/>
          <p:nvPr/>
        </p:nvSpPr>
        <p:spPr>
          <a:xfrm>
            <a:off x="2829045" y="1565604"/>
            <a:ext cx="5070782" cy="15925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lnSpc>
                <a:spcPct val="125000"/>
              </a:lnSpc>
              <a:defRPr b="1" sz="1900">
                <a:solidFill>
                  <a:srgbClr val="B51A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المعطيات: </a:t>
            </a:r>
          </a:p>
          <a:p>
            <a:pPr marL="190500" indent="-190500" algn="r" rtl="0">
              <a:lnSpc>
                <a:spcPct val="125000"/>
              </a:lnSpc>
              <a:buSzPct val="60000"/>
              <a:buBlip>
                <a:blip r:embed="rId6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اصطفاف ؛ طلاب على خط واحد واثنان منهم متجاورين</a:t>
            </a:r>
          </a:p>
          <a:p>
            <a:pPr algn="r" rtl="0">
              <a:lnSpc>
                <a:spcPct val="125000"/>
              </a:lnSpc>
              <a:defRPr b="1" sz="12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lnSpc>
                <a:spcPct val="125000"/>
              </a:lnSpc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B51A00"/>
                </a:solidFill>
              </a:rPr>
              <a:t>المطلوب</a:t>
            </a:r>
            <a:r>
              <a:t> </a:t>
            </a:r>
          </a:p>
          <a:p>
            <a:pPr marL="190500" indent="-190500" algn="r" rtl="0">
              <a:lnSpc>
                <a:spcPct val="125000"/>
              </a:lnSpc>
              <a:buSzPct val="60000"/>
              <a:buBlip>
                <a:blip r:embed="rId6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بكم طريقة يمكن أن يصطف هؤلاء الطلاب؟</a:t>
            </a:r>
          </a:p>
        </p:txBody>
      </p:sp>
      <p:sp>
        <p:nvSpPr>
          <p:cNvPr id="463" name="استعمل خطة تحقق من معقولية الإجابة"/>
          <p:cNvSpPr txBox="1"/>
          <p:nvPr/>
        </p:nvSpPr>
        <p:spPr>
          <a:xfrm>
            <a:off x="4315944" y="3924337"/>
            <a:ext cx="3583883" cy="3074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190500" indent="-190500" algn="r">
              <a:buSzPct val="60000"/>
              <a:buBlip>
                <a:blip r:embed="rId6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استعمل خطة تحقق من معقولية الإجابة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8" grpId="1"/>
      <p:bldP build="whole" bldLvl="1" animBg="1" rev="0" advAuto="0" spid="439" grpId="2"/>
      <p:bldP build="whole" bldLvl="1" animBg="1" rev="0" advAuto="0" spid="440" grpId="3"/>
      <p:bldP build="whole" bldLvl="1" animBg="1" rev="0" advAuto="0" spid="456" grpId="5"/>
      <p:bldP build="whole" bldLvl="1" animBg="1" rev="0" advAuto="0" spid="441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469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467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465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6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68" name="٦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grpSp>
          <p:nvGrpSpPr>
            <p:cNvPr id="480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470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78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471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2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3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4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5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6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7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79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82" name="مستطيل"/>
          <p:cNvSpPr/>
          <p:nvPr/>
        </p:nvSpPr>
        <p:spPr>
          <a:xfrm>
            <a:off x="8009946" y="1658794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83" name="Google Shape;145;p11"/>
          <p:cNvSpPr txBox="1"/>
          <p:nvPr/>
        </p:nvSpPr>
        <p:spPr>
          <a:xfrm>
            <a:off x="8005499" y="2134161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84" name="مستطيل"/>
          <p:cNvSpPr/>
          <p:nvPr/>
        </p:nvSpPr>
        <p:spPr>
          <a:xfrm>
            <a:off x="8035318" y="3994705"/>
            <a:ext cx="585914" cy="613163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85" name="Google Shape;145;p11"/>
          <p:cNvSpPr txBox="1"/>
          <p:nvPr/>
        </p:nvSpPr>
        <p:spPr>
          <a:xfrm>
            <a:off x="8005499" y="4114609"/>
            <a:ext cx="747152" cy="4775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68957">
              <a:lnSpc>
                <a:spcPct val="115000"/>
              </a:lnSpc>
              <a:spcBef>
                <a:spcPts val="1500"/>
              </a:spcBef>
              <a:defRPr sz="2058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grpSp>
        <p:nvGrpSpPr>
          <p:cNvPr id="490" name="تجميع"/>
          <p:cNvGrpSpPr/>
          <p:nvPr/>
        </p:nvGrpSpPr>
        <p:grpSpPr>
          <a:xfrm>
            <a:off x="3374708" y="1809983"/>
            <a:ext cx="4142086" cy="2183135"/>
            <a:chOff x="0" y="0"/>
            <a:chExt cx="4142085" cy="2183134"/>
          </a:xfrm>
        </p:grpSpPr>
        <p:pic>
          <p:nvPicPr>
            <p:cNvPr id="486" name="IMG_3450.png" descr="IMG_345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7998" t="51044" r="14424" b="14517"/>
            <a:stretch>
              <a:fillRect/>
            </a:stretch>
          </p:blipFill>
          <p:spPr>
            <a:xfrm>
              <a:off x="2452" y="1998"/>
              <a:ext cx="4137197" cy="2179193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487" name="خط"/>
            <p:cNvSpPr/>
            <p:nvPr/>
          </p:nvSpPr>
          <p:spPr>
            <a:xfrm flipV="1">
              <a:off x="1146333" y="-1"/>
              <a:ext cx="1" cy="218313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25400" dist="12700" dir="5400000">
                <a:srgbClr val="000000">
                  <a:alpha val="38000"/>
                </a:srgbClr>
              </a:outerShdw>
            </a:effectLst>
          </p:spPr>
          <p:txBody>
            <a:bodyPr wrap="square" lIns="34289" tIns="34289" rIns="34289" bIns="34289" numCol="1" anchor="t">
              <a:noAutofit/>
            </a:bodyPr>
            <a:lstStyle/>
            <a:p>
              <a:pPr/>
            </a:p>
          </p:txBody>
        </p:sp>
        <p:sp>
          <p:nvSpPr>
            <p:cNvPr id="488" name="خط"/>
            <p:cNvSpPr/>
            <p:nvPr/>
          </p:nvSpPr>
          <p:spPr>
            <a:xfrm flipV="1">
              <a:off x="2419628" y="0"/>
              <a:ext cx="1" cy="218313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25400" dist="12700" dir="5400000">
                <a:srgbClr val="000000">
                  <a:alpha val="38000"/>
                </a:srgbClr>
              </a:outerShdw>
            </a:effectLst>
          </p:spPr>
          <p:txBody>
            <a:bodyPr wrap="square" lIns="34289" tIns="34289" rIns="34289" bIns="34289" numCol="1" anchor="t">
              <a:noAutofit/>
            </a:bodyPr>
            <a:lstStyle/>
            <a:p>
              <a:pPr/>
            </a:p>
          </p:txBody>
        </p:sp>
        <p:sp>
          <p:nvSpPr>
            <p:cNvPr id="489" name="خط"/>
            <p:cNvSpPr/>
            <p:nvPr/>
          </p:nvSpPr>
          <p:spPr>
            <a:xfrm>
              <a:off x="0" y="164772"/>
              <a:ext cx="4142086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25400" dist="12700" dir="5400000">
                <a:srgbClr val="000000">
                  <a:alpha val="38000"/>
                </a:srgbClr>
              </a:outerShdw>
            </a:effectLst>
          </p:spPr>
          <p:txBody>
            <a:bodyPr wrap="square" lIns="34289" tIns="34289" rIns="34289" bIns="34289" numCol="1" anchor="t">
              <a:noAutofit/>
            </a:bodyPr>
            <a:lstStyle/>
            <a:p>
              <a:pPr/>
            </a:p>
          </p:txBody>
        </p:sp>
      </p:grpSp>
      <p:sp>
        <p:nvSpPr>
          <p:cNvPr id="491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92" name="مسألة  ٣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33146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493" name="مسألة ١٢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1441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١٢ </a:t>
            </a:r>
          </a:p>
        </p:txBody>
      </p:sp>
      <p:sp>
        <p:nvSpPr>
          <p:cNvPr id="494" name="الواج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75167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95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96" name="الاجابة معقولة"/>
          <p:cNvSpPr txBox="1"/>
          <p:nvPr/>
        </p:nvSpPr>
        <p:spPr>
          <a:xfrm>
            <a:off x="6535902" y="4198374"/>
            <a:ext cx="1296618" cy="3074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الاجابة معقولة</a:t>
            </a:r>
          </a:p>
        </p:txBody>
      </p:sp>
      <p:sp>
        <p:nvSpPr>
          <p:cNvPr id="497" name="إذا اشترط أن يكون اثنان منهم متجاورين فأنه يمكن اعتبار هذين الطالبان طالب واحد ونقوم بترتيب ۳ طلاب بدلا من ٤ طلاب.…"/>
          <p:cNvSpPr txBox="1"/>
          <p:nvPr/>
        </p:nvSpPr>
        <p:spPr>
          <a:xfrm>
            <a:off x="1987773" y="995923"/>
            <a:ext cx="5844747" cy="7857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b="1" sz="16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إذا اشترط أن يكون اثنان منهم متجاورين فأنه يمكن اعتبار هذين الطالبان طالب واحد ونقوم بترتيب ۳ طلاب بدلا من ٤ طلاب.</a:t>
            </a:r>
          </a:p>
          <a:p>
            <a:pPr algn="r" rtl="0">
              <a:defRPr b="1" sz="16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الطالبان يمكن وضعهما بشكلين مختلفين في كل حالة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3" grpId="2"/>
      <p:bldP build="whole" bldLvl="1" animBg="1" rev="0" advAuto="0" spid="482" grpId="1"/>
      <p:bldP build="whole" bldLvl="1" animBg="1" rev="0" advAuto="0" spid="485" grpId="4"/>
      <p:bldP build="whole" bldLvl="1" animBg="1" rev="0" advAuto="0" spid="484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499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12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505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500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1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2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3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4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08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506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7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1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509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0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13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19" name="تجميع"/>
          <p:cNvGrpSpPr/>
          <p:nvPr/>
        </p:nvGrpSpPr>
        <p:grpSpPr>
          <a:xfrm>
            <a:off x="7744693" y="793181"/>
            <a:ext cx="1176203" cy="692251"/>
            <a:chOff x="0" y="0"/>
            <a:chExt cx="1176201" cy="692249"/>
          </a:xfrm>
        </p:grpSpPr>
        <p:grpSp>
          <p:nvGrpSpPr>
            <p:cNvPr id="517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515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6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18" name="١٢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١٢</a:t>
              </a:r>
            </a:p>
          </p:txBody>
        </p:sp>
      </p:grpSp>
      <p:pic>
        <p:nvPicPr>
          <p:cNvPr id="520" name="IMG_3463.png" descr="IMG_3463.png"/>
          <p:cNvPicPr>
            <a:picLocks noChangeAspect="1"/>
          </p:cNvPicPr>
          <p:nvPr/>
        </p:nvPicPr>
        <p:blipFill>
          <a:blip r:embed="rId2">
            <a:extLst/>
          </a:blip>
          <a:srcRect l="0" t="0" r="9512" b="67029"/>
          <a:stretch>
            <a:fillRect/>
          </a:stretch>
        </p:blipFill>
        <p:spPr>
          <a:xfrm>
            <a:off x="2078045" y="1139306"/>
            <a:ext cx="5703642" cy="16698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533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521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32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522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30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523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4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5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6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7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8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9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31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34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pic>
        <p:nvPicPr>
          <p:cNvPr id="536" name="IMG_3463.png" descr="IMG_3463.png"/>
          <p:cNvPicPr>
            <a:picLocks noChangeAspect="1"/>
          </p:cNvPicPr>
          <p:nvPr/>
        </p:nvPicPr>
        <p:blipFill>
          <a:blip r:embed="rId2">
            <a:extLst/>
          </a:blip>
          <a:srcRect l="19980" t="35441" r="18010" b="6004"/>
          <a:stretch>
            <a:fillRect/>
          </a:stretch>
        </p:blipFill>
        <p:spPr>
          <a:xfrm>
            <a:off x="2016771" y="2351736"/>
            <a:ext cx="2830802" cy="214786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537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38" name="مسألة  ٣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539" name="مسألة ٦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sp>
        <p:nvSpPr>
          <p:cNvPr id="540" name="الواج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41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6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0" grpId="2"/>
      <p:bldP build="whole" bldLvl="1" animBg="1" rev="0" advAuto="0" spid="519" grpId="1"/>
      <p:bldP build="whole" bldLvl="1" animBg="1" rev="0" advAuto="0" spid="536" grpId="4"/>
      <p:bldP build="whole" bldLvl="1" animBg="1" rev="0" advAuto="0" spid="535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