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2" r:id="rId5"/>
    <p:sldId id="270" r:id="rId6"/>
    <p:sldId id="271" r:id="rId7"/>
    <p:sldId id="262" r:id="rId8"/>
    <p:sldId id="258" r:id="rId9"/>
    <p:sldId id="261" r:id="rId10"/>
    <p:sldId id="263" r:id="rId11"/>
    <p:sldId id="269" r:id="rId12"/>
    <p:sldId id="266" r:id="rId13"/>
    <p:sldId id="260" r:id="rId14"/>
    <p:sldId id="268" r:id="rId15"/>
    <p:sldId id="27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1"/>
    <a:srgbClr val="FFFFE5"/>
    <a:srgbClr val="FF9900"/>
    <a:srgbClr val="FF6600"/>
    <a:srgbClr val="9900CC"/>
    <a:srgbClr val="D99B01"/>
    <a:srgbClr val="FF66CC"/>
    <a:srgbClr val="FF67AC"/>
    <a:srgbClr val="CC0099"/>
    <a:srgbClr val="FFD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28720" y="2724455"/>
            <a:ext cx="6719020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1044700"/>
            <a:ext cx="6719020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4155680"/>
            <a:ext cx="1200836" cy="43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89199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2797" y="3793390"/>
            <a:ext cx="3206805" cy="539206"/>
          </a:xfrm>
        </p:spPr>
        <p:txBody>
          <a:bodyPr>
            <a:normAutofit/>
          </a:bodyPr>
          <a:lstStyle/>
          <a:p>
            <a:r>
              <a:rPr lang="en-US" sz="1800" b="1" dirty="0"/>
              <a:t>Done by: </a:t>
            </a:r>
            <a:r>
              <a:rPr lang="en-US" sz="1800" b="1" dirty="0" err="1"/>
              <a:t>Entisar</a:t>
            </a:r>
            <a:r>
              <a:rPr lang="en-US" sz="1800" b="1" dirty="0"/>
              <a:t> Al-</a:t>
            </a:r>
            <a:r>
              <a:rPr lang="en-US" sz="1800" b="1" dirty="0" err="1"/>
              <a:t>Obaidallah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7877" y="186509"/>
            <a:ext cx="6871725" cy="12216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                              Unit 3 </a:t>
            </a:r>
          </a:p>
          <a:p>
            <a:r>
              <a:rPr lang="en-US" sz="4200" b="1" dirty="0"/>
              <a:t>Far And Away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25D293-FBCB-4659-8FA3-AE536599BE24}"/>
              </a:ext>
            </a:extLst>
          </p:cNvPr>
          <p:cNvSpPr txBox="1">
            <a:spLocks/>
          </p:cNvSpPr>
          <p:nvPr/>
        </p:nvSpPr>
        <p:spPr>
          <a:xfrm>
            <a:off x="6404460" y="1655520"/>
            <a:ext cx="2443280" cy="53920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Conversation+ Listening</a:t>
            </a:r>
          </a:p>
        </p:txBody>
      </p:sp>
      <p:sp>
        <p:nvSpPr>
          <p:cNvPr id="5" name="Google Shape;1317;p53">
            <a:extLst>
              <a:ext uri="{FF2B5EF4-FFF2-40B4-BE49-F238E27FC236}">
                <a16:creationId xmlns:a16="http://schemas.microsoft.com/office/drawing/2014/main" id="{66BA5E35-F9E5-070F-5615-3359F7B0D420}"/>
              </a:ext>
            </a:extLst>
          </p:cNvPr>
          <p:cNvSpPr txBox="1">
            <a:spLocks/>
          </p:cNvSpPr>
          <p:nvPr/>
        </p:nvSpPr>
        <p:spPr>
          <a:xfrm>
            <a:off x="143555" y="52511"/>
            <a:ext cx="1679755" cy="381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dirty="0">
                <a:latin typeface="Selawik Semibold" panose="020B0702040204020203" pitchFamily="34" charset="0"/>
              </a:rPr>
              <a:t>Mega Goal 2.1</a:t>
            </a:r>
          </a:p>
          <a:p>
            <a:pPr algn="l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8F1178A9-9356-4686-AEA0-A47FD3C575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30" t="25630" r="11590" b="20311"/>
          <a:stretch/>
        </p:blipFill>
        <p:spPr>
          <a:xfrm>
            <a:off x="2586835" y="586585"/>
            <a:ext cx="7787955" cy="427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C0762AC-D06F-48ED-A973-0FB719FA2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82" y="2706320"/>
            <a:ext cx="322718" cy="2085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ACC396D-A92F-45BF-A56E-65136E210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56" y="3989507"/>
            <a:ext cx="322718" cy="20851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1251BF5-480B-4C50-AE20-2755CCB0D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56" y="3434530"/>
            <a:ext cx="322718" cy="20851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A75BAA6-719E-4F7B-8730-8B7F444E1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56" y="3712018"/>
            <a:ext cx="322718" cy="20851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3A9C91F-3A75-41FF-87F8-3B6752C31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56" y="3196153"/>
            <a:ext cx="322718" cy="20851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0A5FA5D-C6E4-45B7-9459-BFD79CAF2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29" y="2950984"/>
            <a:ext cx="322718" cy="20851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B905CB9-7240-4AD1-9939-7CD64A9C2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77" y="3467785"/>
            <a:ext cx="322718" cy="2085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8BF26EF-A15F-443E-A166-6C0C234AE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29" y="3989507"/>
            <a:ext cx="322718" cy="208518"/>
          </a:xfrm>
          <a:prstGeom prst="rect">
            <a:avLst/>
          </a:prstGeom>
        </p:spPr>
      </p:pic>
      <p:pic>
        <p:nvPicPr>
          <p:cNvPr id="20" name="MG Bk 3 F-SA_2020_1-19">
            <a:hlinkClick r:id="" action="ppaction://media"/>
            <a:extLst>
              <a:ext uri="{FF2B5EF4-FFF2-40B4-BE49-F238E27FC236}">
                <a16:creationId xmlns:a16="http://schemas.microsoft.com/office/drawing/2014/main" id="{D98D160C-78C7-4E84-B8DD-73238DFA8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4460" y="739289"/>
            <a:ext cx="864515" cy="763525"/>
          </a:xfrm>
          <a:prstGeom prst="rect">
            <a:avLst/>
          </a:prstGeom>
          <a:effectLst>
            <a:glow rad="228600">
              <a:srgbClr val="FF6600">
                <a:alpha val="40000"/>
              </a:srgbClr>
            </a:glow>
          </a:effectLst>
        </p:spPr>
      </p:pic>
      <p:sp>
        <p:nvSpPr>
          <p:cNvPr id="21" name="مستطيل: زوايا مستديرة 26">
            <a:extLst>
              <a:ext uri="{FF2B5EF4-FFF2-40B4-BE49-F238E27FC236}">
                <a16:creationId xmlns:a16="http://schemas.microsoft.com/office/drawing/2014/main" id="{25635CAD-5D91-429D-B608-31468B01C8C9}"/>
              </a:ext>
            </a:extLst>
          </p:cNvPr>
          <p:cNvSpPr/>
          <p:nvPr/>
        </p:nvSpPr>
        <p:spPr>
          <a:xfrm>
            <a:off x="3044950" y="2031270"/>
            <a:ext cx="2748690" cy="393735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9673FC-31A7-4168-A2BF-A686CF8E97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60" t="32187" r="18270" b="17342"/>
          <a:stretch/>
        </p:blipFill>
        <p:spPr>
          <a:xfrm>
            <a:off x="1212490" y="1655520"/>
            <a:ext cx="6566315" cy="305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7215FB3A-B05D-4960-9981-3EC4290E8012}"/>
              </a:ext>
            </a:extLst>
          </p:cNvPr>
          <p:cNvCxnSpPr>
            <a:cxnSpLocks/>
          </p:cNvCxnSpPr>
          <p:nvPr/>
        </p:nvCxnSpPr>
        <p:spPr>
          <a:xfrm>
            <a:off x="1841615" y="2266340"/>
            <a:ext cx="1661450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MG Bk 3 F-SA_2020_1-20">
            <a:hlinkClick r:id="" action="ppaction://media"/>
            <a:extLst>
              <a:ext uri="{FF2B5EF4-FFF2-40B4-BE49-F238E27FC236}">
                <a16:creationId xmlns:a16="http://schemas.microsoft.com/office/drawing/2014/main" id="{BBA229FD-FAD9-4131-A826-738CEF111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3640" y="137089"/>
            <a:ext cx="728743" cy="7635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مستطيل: زوايا مستديرة 26">
            <a:extLst>
              <a:ext uri="{FF2B5EF4-FFF2-40B4-BE49-F238E27FC236}">
                <a16:creationId xmlns:a16="http://schemas.microsoft.com/office/drawing/2014/main" id="{CF4AA254-5FD4-4212-8E6D-C9326DE62F8C}"/>
              </a:ext>
            </a:extLst>
          </p:cNvPr>
          <p:cNvSpPr/>
          <p:nvPr/>
        </p:nvSpPr>
        <p:spPr>
          <a:xfrm>
            <a:off x="2586835" y="2742294"/>
            <a:ext cx="3535498" cy="269731"/>
          </a:xfrm>
          <a:prstGeom prst="roundRect">
            <a:avLst/>
          </a:prstGeom>
          <a:solidFill>
            <a:schemeClr val="accent5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05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C2EDF6F6-757E-4C16-AAFD-B28A0D6A5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12" t="23336" r="31154" b="26249"/>
          <a:stretch/>
        </p:blipFill>
        <p:spPr>
          <a:xfrm>
            <a:off x="2586835" y="739290"/>
            <a:ext cx="6426338" cy="3895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bg1"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F021E7C-4824-422D-8AAC-F89C65413064}"/>
              </a:ext>
            </a:extLst>
          </p:cNvPr>
          <p:cNvSpPr txBox="1"/>
          <p:nvPr/>
        </p:nvSpPr>
        <p:spPr>
          <a:xfrm>
            <a:off x="3655770" y="4098800"/>
            <a:ext cx="441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A3EC227-7A94-441E-9D8C-150B68D0AAD5}"/>
              </a:ext>
            </a:extLst>
          </p:cNvPr>
          <p:cNvSpPr txBox="1"/>
          <p:nvPr/>
        </p:nvSpPr>
        <p:spPr>
          <a:xfrm>
            <a:off x="3655770" y="3793390"/>
            <a:ext cx="441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g</a:t>
            </a:r>
            <a:endParaRPr lang="ar-SA" sz="2000" b="1" dirty="0">
              <a:solidFill>
                <a:srgbClr val="FF66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D1A5897-A6B8-4BEE-97A0-444FCB5D85AD}"/>
              </a:ext>
            </a:extLst>
          </p:cNvPr>
          <p:cNvSpPr txBox="1"/>
          <p:nvPr/>
        </p:nvSpPr>
        <p:spPr>
          <a:xfrm>
            <a:off x="3655770" y="3623907"/>
            <a:ext cx="441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A80F8CE-0FA6-4A8F-8FDD-436D6178B878}"/>
              </a:ext>
            </a:extLst>
          </p:cNvPr>
          <p:cNvSpPr txBox="1"/>
          <p:nvPr/>
        </p:nvSpPr>
        <p:spPr>
          <a:xfrm>
            <a:off x="3655770" y="3335275"/>
            <a:ext cx="441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b</a:t>
            </a:r>
            <a:endParaRPr lang="ar-SA" b="1" dirty="0">
              <a:solidFill>
                <a:srgbClr val="FF66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DD3D0CC-7B3C-4E25-80DA-4FC36FD8F6AA}"/>
              </a:ext>
            </a:extLst>
          </p:cNvPr>
          <p:cNvSpPr txBox="1"/>
          <p:nvPr/>
        </p:nvSpPr>
        <p:spPr>
          <a:xfrm>
            <a:off x="3655770" y="2877160"/>
            <a:ext cx="441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c</a:t>
            </a:r>
            <a:endParaRPr lang="ar-SA" sz="2000" b="1" dirty="0">
              <a:solidFill>
                <a:srgbClr val="FF66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DB7F03A-7DA8-47E2-BE20-0B62C8542D7C}"/>
              </a:ext>
            </a:extLst>
          </p:cNvPr>
          <p:cNvSpPr txBox="1"/>
          <p:nvPr/>
        </p:nvSpPr>
        <p:spPr>
          <a:xfrm>
            <a:off x="3655770" y="2571750"/>
            <a:ext cx="441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E2C83A1-3435-4F65-A424-1B01670C2F4B}"/>
              </a:ext>
            </a:extLst>
          </p:cNvPr>
          <p:cNvSpPr txBox="1"/>
          <p:nvPr/>
        </p:nvSpPr>
        <p:spPr>
          <a:xfrm>
            <a:off x="3655770" y="2419045"/>
            <a:ext cx="4224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f</a:t>
            </a:r>
            <a:endParaRPr lang="ar-SA" sz="2000" b="1" dirty="0">
              <a:solidFill>
                <a:srgbClr val="FF66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04B2176-117B-4357-ADD1-7135577536D2}"/>
              </a:ext>
            </a:extLst>
          </p:cNvPr>
          <p:cNvSpPr txBox="1"/>
          <p:nvPr/>
        </p:nvSpPr>
        <p:spPr>
          <a:xfrm>
            <a:off x="3655770" y="2113635"/>
            <a:ext cx="441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i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C076B1-F2F6-E822-31C3-FDE42D98E042}"/>
              </a:ext>
            </a:extLst>
          </p:cNvPr>
          <p:cNvSpPr txBox="1"/>
          <p:nvPr/>
        </p:nvSpPr>
        <p:spPr>
          <a:xfrm>
            <a:off x="3655770" y="3029865"/>
            <a:ext cx="441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CE885-04FA-4CE5-A51C-D0CECDCE0B76}"/>
              </a:ext>
            </a:extLst>
          </p:cNvPr>
          <p:cNvSpPr txBox="1">
            <a:spLocks/>
          </p:cNvSpPr>
          <p:nvPr/>
        </p:nvSpPr>
        <p:spPr>
          <a:xfrm>
            <a:off x="-619970" y="1350110"/>
            <a:ext cx="5955495" cy="5726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bg1"/>
                </a:solidFill>
              </a:rPr>
              <a:t>Homework</a:t>
            </a:r>
          </a:p>
        </p:txBody>
      </p:sp>
      <p:pic>
        <p:nvPicPr>
          <p:cNvPr id="2" name="Picture 2" descr="حل كتاب الانجليزي Mega Goal 2 مقررات محلول » موقع كتبي">
            <a:extLst>
              <a:ext uri="{FF2B5EF4-FFF2-40B4-BE49-F238E27FC236}">
                <a16:creationId xmlns:a16="http://schemas.microsoft.com/office/drawing/2014/main" id="{511FA0BB-81E2-C36E-7751-A58D2685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281175"/>
            <a:ext cx="3653736" cy="4629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D5A7FDD-C1B1-95F0-28EE-702548249C76}"/>
              </a:ext>
            </a:extLst>
          </p:cNvPr>
          <p:cNvSpPr txBox="1"/>
          <p:nvPr/>
        </p:nvSpPr>
        <p:spPr>
          <a:xfrm>
            <a:off x="143555" y="2571750"/>
            <a:ext cx="4883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workbook p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.(242)</a:t>
            </a:r>
            <a:b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</a:b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exercise 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(G)</a:t>
            </a:r>
            <a:endParaRPr lang="ar-S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8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260905" cy="572644"/>
          </a:xfrm>
        </p:spPr>
        <p:txBody>
          <a:bodyPr>
            <a:noAutofit/>
          </a:bodyPr>
          <a:lstStyle/>
          <a:p>
            <a:r>
              <a:rPr lang="en-US" sz="4800" b="1" dirty="0">
                <a:effectLst/>
              </a:rPr>
              <a:t>From The Holy </a:t>
            </a:r>
            <a:r>
              <a:rPr lang="en-US" sz="4800" b="1" dirty="0" err="1">
                <a:effectLst/>
              </a:rPr>
              <a:t>Qura’an</a:t>
            </a:r>
            <a:endParaRPr lang="en-US" sz="4800" b="1" dirty="0">
              <a:effectLst/>
            </a:endParaRPr>
          </a:p>
        </p:txBody>
      </p:sp>
      <p:grpSp>
        <p:nvGrpSpPr>
          <p:cNvPr id="3" name="Google Shape;257;p38">
            <a:extLst>
              <a:ext uri="{FF2B5EF4-FFF2-40B4-BE49-F238E27FC236}">
                <a16:creationId xmlns:a16="http://schemas.microsoft.com/office/drawing/2014/main" id="{03486D16-A1F8-8097-8609-01D6032DA717}"/>
              </a:ext>
            </a:extLst>
          </p:cNvPr>
          <p:cNvGrpSpPr/>
          <p:nvPr/>
        </p:nvGrpSpPr>
        <p:grpSpPr>
          <a:xfrm>
            <a:off x="3551066" y="1406754"/>
            <a:ext cx="4014121" cy="3480382"/>
            <a:chOff x="1325694" y="1778089"/>
            <a:chExt cx="2926500" cy="2170297"/>
          </a:xfrm>
        </p:grpSpPr>
        <p:sp>
          <p:nvSpPr>
            <p:cNvPr id="5" name="Google Shape;258;p38">
              <a:extLst>
                <a:ext uri="{FF2B5EF4-FFF2-40B4-BE49-F238E27FC236}">
                  <a16:creationId xmlns:a16="http://schemas.microsoft.com/office/drawing/2014/main" id="{D15DF5B1-F396-D9CA-6E72-7B2E51441CEE}"/>
                </a:ext>
              </a:extLst>
            </p:cNvPr>
            <p:cNvSpPr/>
            <p:nvPr/>
          </p:nvSpPr>
          <p:spPr>
            <a:xfrm>
              <a:off x="1325694" y="1778089"/>
              <a:ext cx="2926500" cy="1765500"/>
            </a:xfrm>
            <a:prstGeom prst="roundRect">
              <a:avLst>
                <a:gd name="adj" fmla="val 4005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9;p38">
              <a:extLst>
                <a:ext uri="{FF2B5EF4-FFF2-40B4-BE49-F238E27FC236}">
                  <a16:creationId xmlns:a16="http://schemas.microsoft.com/office/drawing/2014/main" id="{A64A0BDF-63C8-FB0E-6679-4325EFE21914}"/>
                </a:ext>
              </a:extLst>
            </p:cNvPr>
            <p:cNvSpPr/>
            <p:nvPr/>
          </p:nvSpPr>
          <p:spPr>
            <a:xfrm>
              <a:off x="2415044" y="3538776"/>
              <a:ext cx="747600" cy="341400"/>
            </a:xfrm>
            <a:prstGeom prst="trapezoid">
              <a:avLst>
                <a:gd name="adj" fmla="val 25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0;p38">
              <a:extLst>
                <a:ext uri="{FF2B5EF4-FFF2-40B4-BE49-F238E27FC236}">
                  <a16:creationId xmlns:a16="http://schemas.microsoft.com/office/drawing/2014/main" id="{81CEED86-1F08-F4FA-FBDB-79C09070DDFA}"/>
                </a:ext>
              </a:extLst>
            </p:cNvPr>
            <p:cNvSpPr/>
            <p:nvPr/>
          </p:nvSpPr>
          <p:spPr>
            <a:xfrm>
              <a:off x="2225019" y="3876385"/>
              <a:ext cx="1114800" cy="7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Pin on Quran verses 2 آيات قرآنية">
            <a:extLst>
              <a:ext uri="{FF2B5EF4-FFF2-40B4-BE49-F238E27FC236}">
                <a16:creationId xmlns:a16="http://schemas.microsoft.com/office/drawing/2014/main" id="{54290DC1-92DE-BFDF-20C6-9B48C56F5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 bwMode="auto">
          <a:xfrm>
            <a:off x="3808475" y="1655520"/>
            <a:ext cx="3396522" cy="2378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8475" y="433880"/>
            <a:ext cx="5955495" cy="572644"/>
          </a:xfrm>
        </p:spPr>
        <p:txBody>
          <a:bodyPr>
            <a:noAutofit/>
          </a:bodyPr>
          <a:lstStyle/>
          <a:p>
            <a:r>
              <a:rPr lang="en-US" sz="8000" b="1" dirty="0">
                <a:effectLst/>
              </a:rPr>
              <a:t>Thanks!</a:t>
            </a:r>
          </a:p>
        </p:txBody>
      </p:sp>
      <p:pic>
        <p:nvPicPr>
          <p:cNvPr id="1026" name="Picture 2" descr="Have A Nice Day Words On Sky Stock Photo, Picture And Royalty Free Image.  Image 25720173.">
            <a:extLst>
              <a:ext uri="{FF2B5EF4-FFF2-40B4-BE49-F238E27FC236}">
                <a16:creationId xmlns:a16="http://schemas.microsoft.com/office/drawing/2014/main" id="{B82C0E34-5018-41D4-8659-006B19DC5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1655520"/>
            <a:ext cx="5162162" cy="287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788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4" y="128470"/>
            <a:ext cx="8856891" cy="89199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effectLst/>
              </a:rPr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94" y="1502815"/>
            <a:ext cx="8246070" cy="33595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Name</a:t>
            </a:r>
            <a:r>
              <a:rPr lang="en-US" sz="2400" b="1" dirty="0">
                <a:latin typeface="Constantia" panose="02030602050306030303" pitchFamily="18" charset="0"/>
              </a:rPr>
              <a:t> stuff to take along when traveling</a:t>
            </a:r>
          </a:p>
          <a:p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Use </a:t>
            </a:r>
            <a:r>
              <a:rPr lang="en-US" sz="2400" b="1" dirty="0">
                <a:latin typeface="Constantia" panose="02030602050306030303" pitchFamily="18" charset="0"/>
              </a:rPr>
              <a:t>the </a:t>
            </a:r>
            <a:r>
              <a:rPr lang="en-US" sz="2400" b="1" u="sng" dirty="0">
                <a:latin typeface="Constantia" panose="02030602050306030303" pitchFamily="18" charset="0"/>
              </a:rPr>
              <a:t>"real talk " </a:t>
            </a:r>
            <a:r>
              <a:rPr lang="en-US" sz="2400" b="1" dirty="0">
                <a:latin typeface="Constantia" panose="02030602050306030303" pitchFamily="18" charset="0"/>
              </a:rPr>
              <a:t>phrases in new sentences</a:t>
            </a:r>
          </a:p>
          <a:p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Make</a:t>
            </a:r>
            <a:r>
              <a:rPr lang="en-US" sz="2400" b="1" dirty="0">
                <a:latin typeface="Constantia" panose="02030602050306030303" pitchFamily="18" charset="0"/>
              </a:rPr>
              <a:t> and decline special requests</a:t>
            </a:r>
          </a:p>
          <a:p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Listen</a:t>
            </a:r>
            <a:r>
              <a:rPr lang="en-US" sz="2400" b="1" dirty="0">
                <a:latin typeface="Constantia" panose="02030602050306030303" pitchFamily="18" charset="0"/>
              </a:rPr>
              <a:t> for specific information</a:t>
            </a:r>
          </a:p>
          <a:p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stressed</a:t>
            </a:r>
            <a:r>
              <a:rPr lang="en-US" sz="2400" b="1" dirty="0">
                <a:latin typeface="Constantia" panose="02030602050306030303" pitchFamily="18" charset="0"/>
              </a:rPr>
              <a:t> the compound nouns correctly.</a:t>
            </a:r>
          </a:p>
          <a:p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Match</a:t>
            </a:r>
            <a:r>
              <a:rPr lang="en-US" sz="2400" b="1" dirty="0">
                <a:latin typeface="Constantia" panose="02030602050306030303" pitchFamily="18" charset="0"/>
              </a:rPr>
              <a:t> the words with their meanings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BBC9F8C-2714-42DC-AACE-DB66B33696F8}"/>
              </a:ext>
            </a:extLst>
          </p:cNvPr>
          <p:cNvGrpSpPr/>
          <p:nvPr/>
        </p:nvGrpSpPr>
        <p:grpSpPr>
          <a:xfrm>
            <a:off x="3961180" y="52117"/>
            <a:ext cx="5182820" cy="5115617"/>
            <a:chOff x="583517" y="-392894"/>
            <a:chExt cx="8163904" cy="5851907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CC12347-C6E2-42F3-B54D-DBF1232C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517" y="-392894"/>
              <a:ext cx="8163904" cy="56740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4477A9C2-4A0C-4246-AAA5-5F49C30C2851}"/>
                </a:ext>
              </a:extLst>
            </p:cNvPr>
            <p:cNvSpPr/>
            <p:nvPr/>
          </p:nvSpPr>
          <p:spPr>
            <a:xfrm>
              <a:off x="5440675" y="4343445"/>
              <a:ext cx="2816353" cy="1115568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9" name="Google Shape;1802;p59">
            <a:extLst>
              <a:ext uri="{FF2B5EF4-FFF2-40B4-BE49-F238E27FC236}">
                <a16:creationId xmlns:a16="http://schemas.microsoft.com/office/drawing/2014/main" id="{0E702236-9B5A-43F5-877A-92F4F7930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61855" y="1478411"/>
            <a:ext cx="44213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effectLst/>
              </a:rPr>
              <a:t>Open UR book p.(38)</a:t>
            </a:r>
            <a:endParaRPr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" name="Picture 4" descr="animated transparent book gif - Clip Art Library">
            <a:extLst>
              <a:ext uri="{FF2B5EF4-FFF2-40B4-BE49-F238E27FC236}">
                <a16:creationId xmlns:a16="http://schemas.microsoft.com/office/drawing/2014/main" id="{E83682F7-E7A2-4CE5-9774-51637E0AF9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7" y="1840407"/>
            <a:ext cx="2564498" cy="12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317;p53">
            <a:extLst>
              <a:ext uri="{FF2B5EF4-FFF2-40B4-BE49-F238E27FC236}">
                <a16:creationId xmlns:a16="http://schemas.microsoft.com/office/drawing/2014/main" id="{BAEE3DF4-D7DF-482A-99BA-ACCDF3F6A155}"/>
              </a:ext>
            </a:extLst>
          </p:cNvPr>
          <p:cNvSpPr txBox="1">
            <a:spLocks/>
          </p:cNvSpPr>
          <p:nvPr/>
        </p:nvSpPr>
        <p:spPr>
          <a:xfrm>
            <a:off x="143555" y="3162578"/>
            <a:ext cx="3664920" cy="3254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Selawik Semibold" panose="020B0702040204020203" pitchFamily="34" charset="0"/>
              </a:rPr>
              <a:t>Read along as u listen</a:t>
            </a:r>
          </a:p>
          <a:p>
            <a:pPr algn="l">
              <a:spcBef>
                <a:spcPts val="0"/>
              </a:spcBef>
            </a:pPr>
            <a:endParaRPr lang="en-US" dirty="0"/>
          </a:p>
        </p:txBody>
      </p:sp>
      <p:pic>
        <p:nvPicPr>
          <p:cNvPr id="12" name="MG Bk 3 F-SA_'17_1-18">
            <a:hlinkClick r:id="" action="ppaction://media"/>
            <a:extLst>
              <a:ext uri="{FF2B5EF4-FFF2-40B4-BE49-F238E27FC236}">
                <a16:creationId xmlns:a16="http://schemas.microsoft.com/office/drawing/2014/main" id="{8962B677-85B9-4E84-9D72-01A0D218D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3996" y="3793390"/>
            <a:ext cx="609600" cy="60960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984274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BBC9F8C-2714-42DC-AACE-DB66B33696F8}"/>
              </a:ext>
            </a:extLst>
          </p:cNvPr>
          <p:cNvGrpSpPr/>
          <p:nvPr/>
        </p:nvGrpSpPr>
        <p:grpSpPr>
          <a:xfrm>
            <a:off x="3961180" y="91676"/>
            <a:ext cx="5182820" cy="4960147"/>
            <a:chOff x="583517" y="-420255"/>
            <a:chExt cx="8163904" cy="567406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CC12347-C6E2-42F3-B54D-DBF1232C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517" y="-420255"/>
              <a:ext cx="8163904" cy="56740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70C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4477A9C2-4A0C-4246-AAA5-5F49C30C2851}"/>
                </a:ext>
              </a:extLst>
            </p:cNvPr>
            <p:cNvSpPr/>
            <p:nvPr/>
          </p:nvSpPr>
          <p:spPr>
            <a:xfrm>
              <a:off x="5596150" y="4263949"/>
              <a:ext cx="2816353" cy="937720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3" name="فقاعة التفكير: على شكل سحابة 12">
            <a:extLst>
              <a:ext uri="{FF2B5EF4-FFF2-40B4-BE49-F238E27FC236}">
                <a16:creationId xmlns:a16="http://schemas.microsoft.com/office/drawing/2014/main" id="{C76D5DB1-F71D-4EEF-8A6B-149B34CA3EC8}"/>
              </a:ext>
            </a:extLst>
          </p:cNvPr>
          <p:cNvSpPr/>
          <p:nvPr/>
        </p:nvSpPr>
        <p:spPr>
          <a:xfrm>
            <a:off x="73760" y="1502815"/>
            <a:ext cx="3512215" cy="763525"/>
          </a:xfrm>
          <a:prstGeom prst="cloudCallout">
            <a:avLst>
              <a:gd name="adj1" fmla="val 57633"/>
              <a:gd name="adj2" fmla="val -359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What is your opinion of the man’s request?.</a:t>
            </a:r>
            <a:endParaRPr lang="ar-SA" b="1" dirty="0"/>
          </a:p>
        </p:txBody>
      </p:sp>
      <p:sp>
        <p:nvSpPr>
          <p:cNvPr id="17" name="فقاعة التفكير: على شكل سحابة 16">
            <a:extLst>
              <a:ext uri="{FF2B5EF4-FFF2-40B4-BE49-F238E27FC236}">
                <a16:creationId xmlns:a16="http://schemas.microsoft.com/office/drawing/2014/main" id="{0B173D81-E2AE-4166-959E-840280B8D2C6}"/>
              </a:ext>
            </a:extLst>
          </p:cNvPr>
          <p:cNvSpPr/>
          <p:nvPr/>
        </p:nvSpPr>
        <p:spPr>
          <a:xfrm>
            <a:off x="73760" y="2648103"/>
            <a:ext cx="3512215" cy="763525"/>
          </a:xfrm>
          <a:prstGeom prst="cloudCallout">
            <a:avLst>
              <a:gd name="adj1" fmla="val 57633"/>
              <a:gd name="adj2" fmla="val -359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Was it OK to ask for the seat change?</a:t>
            </a:r>
          </a:p>
        </p:txBody>
      </p:sp>
      <p:sp>
        <p:nvSpPr>
          <p:cNvPr id="18" name="فقاعة التفكير: على شكل سحابة 17">
            <a:extLst>
              <a:ext uri="{FF2B5EF4-FFF2-40B4-BE49-F238E27FC236}">
                <a16:creationId xmlns:a16="http://schemas.microsoft.com/office/drawing/2014/main" id="{D6FB3C60-5C0F-4D7D-A1CC-13A7AC224533}"/>
              </a:ext>
            </a:extLst>
          </p:cNvPr>
          <p:cNvSpPr/>
          <p:nvPr/>
        </p:nvSpPr>
        <p:spPr>
          <a:xfrm>
            <a:off x="212621" y="3892371"/>
            <a:ext cx="3512215" cy="763525"/>
          </a:xfrm>
          <a:prstGeom prst="cloudCallout">
            <a:avLst>
              <a:gd name="adj1" fmla="val 57633"/>
              <a:gd name="adj2" fmla="val -359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What do you think of the airline policy?</a:t>
            </a:r>
          </a:p>
        </p:txBody>
      </p:sp>
    </p:spTree>
    <p:extLst>
      <p:ext uri="{BB962C8B-B14F-4D97-AF65-F5344CB8AC3E}">
        <p14:creationId xmlns:p14="http://schemas.microsoft.com/office/powerpoint/2010/main" val="30237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67964BB-EAB1-4956-BF76-8552508B9E42}"/>
              </a:ext>
            </a:extLst>
          </p:cNvPr>
          <p:cNvGrpSpPr/>
          <p:nvPr/>
        </p:nvGrpSpPr>
        <p:grpSpPr>
          <a:xfrm>
            <a:off x="0" y="0"/>
            <a:ext cx="4813544" cy="5143500"/>
            <a:chOff x="0" y="0"/>
            <a:chExt cx="8163904" cy="685800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376145C-EB2F-4F0D-84DC-1FC59BFB3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63904" cy="6858000"/>
            </a:xfrm>
            <a:prstGeom prst="rect">
              <a:avLst/>
            </a:prstGeom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35203ED1-8F53-450D-9F9F-DD71F8F0DA8D}"/>
                </a:ext>
              </a:extLst>
            </p:cNvPr>
            <p:cNvSpPr/>
            <p:nvPr/>
          </p:nvSpPr>
          <p:spPr>
            <a:xfrm>
              <a:off x="4949952" y="5742432"/>
              <a:ext cx="2816352" cy="1115568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96B48975-1435-4D5C-B501-C397A1947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974" y="895438"/>
            <a:ext cx="5955495" cy="134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101600">
              <a:schemeClr val="bg1"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مستطيل: زوايا مستديرة 26">
            <a:extLst>
              <a:ext uri="{FF2B5EF4-FFF2-40B4-BE49-F238E27FC236}">
                <a16:creationId xmlns:a16="http://schemas.microsoft.com/office/drawing/2014/main" id="{9DEC482F-00B1-4DF1-881F-3B693B5C83A2}"/>
              </a:ext>
            </a:extLst>
          </p:cNvPr>
          <p:cNvSpPr/>
          <p:nvPr/>
        </p:nvSpPr>
        <p:spPr>
          <a:xfrm>
            <a:off x="1059785" y="2242390"/>
            <a:ext cx="763524" cy="131034"/>
          </a:xfrm>
          <a:prstGeom prst="roundRect">
            <a:avLst/>
          </a:prstGeom>
          <a:solidFill>
            <a:srgbClr val="FFFF2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DF96F9A9-4575-4D5E-9C8E-E221AAC930C0}"/>
              </a:ext>
            </a:extLst>
          </p:cNvPr>
          <p:cNvSpPr/>
          <p:nvPr/>
        </p:nvSpPr>
        <p:spPr>
          <a:xfrm>
            <a:off x="881013" y="1943824"/>
            <a:ext cx="305410" cy="28328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4" name="مستطيل: زوايا مستديرة 26">
            <a:extLst>
              <a:ext uri="{FF2B5EF4-FFF2-40B4-BE49-F238E27FC236}">
                <a16:creationId xmlns:a16="http://schemas.microsoft.com/office/drawing/2014/main" id="{84B0E001-8930-44E0-BDA5-24E3D54FBBD7}"/>
              </a:ext>
            </a:extLst>
          </p:cNvPr>
          <p:cNvSpPr/>
          <p:nvPr/>
        </p:nvSpPr>
        <p:spPr>
          <a:xfrm>
            <a:off x="1365194" y="2704560"/>
            <a:ext cx="1374345" cy="172600"/>
          </a:xfrm>
          <a:prstGeom prst="roundRect">
            <a:avLst/>
          </a:prstGeom>
          <a:solidFill>
            <a:srgbClr val="FFFF2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: زوايا مستديرة 26">
            <a:extLst>
              <a:ext uri="{FF2B5EF4-FFF2-40B4-BE49-F238E27FC236}">
                <a16:creationId xmlns:a16="http://schemas.microsoft.com/office/drawing/2014/main" id="{C3644E53-F5A7-4EC1-8065-B0121C7D8567}"/>
              </a:ext>
            </a:extLst>
          </p:cNvPr>
          <p:cNvSpPr/>
          <p:nvPr/>
        </p:nvSpPr>
        <p:spPr>
          <a:xfrm>
            <a:off x="927465" y="2877160"/>
            <a:ext cx="258958" cy="172600"/>
          </a:xfrm>
          <a:prstGeom prst="roundRect">
            <a:avLst/>
          </a:prstGeom>
          <a:solidFill>
            <a:srgbClr val="FFFF2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92E74BF0-BA67-4559-BE6D-F46FA8827D0B}"/>
              </a:ext>
            </a:extLst>
          </p:cNvPr>
          <p:cNvSpPr/>
          <p:nvPr/>
        </p:nvSpPr>
        <p:spPr>
          <a:xfrm>
            <a:off x="904239" y="2518488"/>
            <a:ext cx="305410" cy="28328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9FE05BC-021A-408F-B4D7-A688E963AB2E}"/>
              </a:ext>
            </a:extLst>
          </p:cNvPr>
          <p:cNvSpPr txBox="1"/>
          <p:nvPr/>
        </p:nvSpPr>
        <p:spPr>
          <a:xfrm>
            <a:off x="4992315" y="2639547"/>
            <a:ext cx="3970331" cy="1136837"/>
          </a:xfrm>
          <a:prstGeom prst="wedgeRoundRectCallout">
            <a:avLst>
              <a:gd name="adj1" fmla="val -41996"/>
              <a:gd name="adj2" fmla="val -85386"/>
              <a:gd name="adj3" fmla="val 16667"/>
            </a:avLst>
          </a:prstGeom>
          <a:solidFill>
            <a:srgbClr val="305DB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The passenger was in the wrong seat to begin with. He moves to his assigned seat, which is the one that he wanted</a:t>
            </a:r>
            <a:endParaRPr lang="en-US" sz="1400" b="1" kern="0" dirty="0">
              <a:solidFill>
                <a:schemeClr val="bg1"/>
              </a:solidFill>
              <a:latin typeface="Arial Nova" panose="020B0504020202020204" pitchFamily="34" charset="0"/>
              <a:ea typeface="Microsoft YaHei UI" panose="020B0503020204020204" pitchFamily="34" charset="-122"/>
              <a:cs typeface="MV Boli" panose="02000500030200090000" pitchFamily="2" charset="0"/>
              <a:sym typeface="Arial"/>
            </a:endParaRP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8E53A60B-ABC0-40B7-A36B-6A613E00F0A3}"/>
              </a:ext>
            </a:extLst>
          </p:cNvPr>
          <p:cNvSpPr/>
          <p:nvPr/>
        </p:nvSpPr>
        <p:spPr>
          <a:xfrm>
            <a:off x="5745781" y="2496451"/>
            <a:ext cx="305410" cy="28328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44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1F6BD20-ED20-4370-8712-1FAE0600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13" t="33003" r="10703" b="42307"/>
          <a:stretch/>
        </p:blipFill>
        <p:spPr>
          <a:xfrm>
            <a:off x="4572000" y="739290"/>
            <a:ext cx="4428446" cy="310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456B0F7-8E92-4565-A286-9E385E8DC4FF}"/>
              </a:ext>
            </a:extLst>
          </p:cNvPr>
          <p:cNvSpPr txBox="1"/>
          <p:nvPr/>
        </p:nvSpPr>
        <p:spPr>
          <a:xfrm>
            <a:off x="335198" y="1121372"/>
            <a:ext cx="3970331" cy="775603"/>
          </a:xfrm>
          <a:prstGeom prst="wedgeRoundRectCallout">
            <a:avLst>
              <a:gd name="adj1" fmla="val 56901"/>
              <a:gd name="adj2" fmla="val 24028"/>
              <a:gd name="adj3" fmla="val 16667"/>
            </a:avLst>
          </a:prstGeom>
          <a:solidFill>
            <a:srgbClr val="305DB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Why do you think that </a:t>
            </a:r>
            <a:r>
              <a:rPr lang="en-US" sz="1400" b="1" u="sng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overnight flights </a:t>
            </a:r>
            <a:r>
              <a:rPr lang="en-US" sz="14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are called </a:t>
            </a:r>
            <a:r>
              <a:rPr lang="en-US" sz="1400" b="1" u="sng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red-eye flights</a:t>
            </a:r>
            <a:r>
              <a:rPr lang="en-US" sz="14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?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9557F7C-09E0-4868-9742-471414BF9A71}"/>
              </a:ext>
            </a:extLst>
          </p:cNvPr>
          <p:cNvSpPr txBox="1"/>
          <p:nvPr/>
        </p:nvSpPr>
        <p:spPr>
          <a:xfrm>
            <a:off x="69955" y="1960930"/>
            <a:ext cx="4300745" cy="681251"/>
          </a:xfrm>
          <a:prstGeom prst="wedgeRoundRectCallout">
            <a:avLst>
              <a:gd name="adj1" fmla="val 56901"/>
              <a:gd name="adj2" fmla="val 24028"/>
              <a:gd name="adj3" fmla="val 16667"/>
            </a:avLst>
          </a:prstGeom>
          <a:solidFill>
            <a:srgbClr val="FFFFE5"/>
          </a:solidFill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1200" b="1" kern="0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  <a:sym typeface="Arial"/>
              </a:rPr>
              <a:t>because overnight travelers are usually very tired and have red eyes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5B8E17-F480-4F97-AF45-DE8FB38DE828}"/>
              </a:ext>
            </a:extLst>
          </p:cNvPr>
          <p:cNvSpPr txBox="1"/>
          <p:nvPr/>
        </p:nvSpPr>
        <p:spPr>
          <a:xfrm>
            <a:off x="296260" y="2877160"/>
            <a:ext cx="3970331" cy="727505"/>
          </a:xfrm>
          <a:prstGeom prst="wedgeRoundRectCallout">
            <a:avLst>
              <a:gd name="adj1" fmla="val 56901"/>
              <a:gd name="adj2" fmla="val 24028"/>
              <a:gd name="adj3" fmla="val 16667"/>
            </a:avLst>
          </a:prstGeom>
          <a:solidFill>
            <a:srgbClr val="305DB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13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Are the expressions </a:t>
            </a:r>
            <a:r>
              <a:rPr lang="en-US" sz="1300" b="1" u="sng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crummy</a:t>
            </a:r>
            <a:r>
              <a:rPr lang="en-US" sz="13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 and </a:t>
            </a:r>
            <a:r>
              <a:rPr lang="en-US" sz="1300" b="1" u="sng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a drag </a:t>
            </a:r>
            <a:r>
              <a:rPr lang="en-US" sz="13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formal or informal expressions?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726FA5-365D-484A-B96B-392BC0BD1ECA}"/>
              </a:ext>
            </a:extLst>
          </p:cNvPr>
          <p:cNvSpPr txBox="1"/>
          <p:nvPr/>
        </p:nvSpPr>
        <p:spPr>
          <a:xfrm>
            <a:off x="907080" y="3640685"/>
            <a:ext cx="2748690" cy="374784"/>
          </a:xfrm>
          <a:prstGeom prst="wedgeRoundRectCallout">
            <a:avLst>
              <a:gd name="adj1" fmla="val 56901"/>
              <a:gd name="adj2" fmla="val 24028"/>
              <a:gd name="adj3" fmla="val 16667"/>
            </a:avLst>
          </a:prstGeom>
          <a:solidFill>
            <a:srgbClr val="FFFFE5"/>
          </a:solidFill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1200" b="1" kern="0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  <a:sym typeface="Arial"/>
              </a:rPr>
              <a:t>They are informal.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1E41A68-45A7-458B-A73B-42D39D9E2FA8}"/>
              </a:ext>
            </a:extLst>
          </p:cNvPr>
          <p:cNvSpPr txBox="1"/>
          <p:nvPr/>
        </p:nvSpPr>
        <p:spPr>
          <a:xfrm>
            <a:off x="4877410" y="4098800"/>
            <a:ext cx="3823626" cy="418058"/>
          </a:xfrm>
          <a:prstGeom prst="wedgeRoundRectCallout">
            <a:avLst>
              <a:gd name="adj1" fmla="val 56901"/>
              <a:gd name="adj2" fmla="val 24028"/>
              <a:gd name="adj3" fmla="val 16667"/>
            </a:avLst>
          </a:prstGeom>
          <a:solidFill>
            <a:srgbClr val="305DB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What doesn’t the passenger get?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4096CE8-0F3A-4335-A99A-1A7DF058E5B6}"/>
              </a:ext>
            </a:extLst>
          </p:cNvPr>
          <p:cNvSpPr txBox="1"/>
          <p:nvPr/>
        </p:nvSpPr>
        <p:spPr>
          <a:xfrm>
            <a:off x="4795057" y="4601729"/>
            <a:ext cx="3970330" cy="374784"/>
          </a:xfrm>
          <a:prstGeom prst="wedgeRoundRectCallout">
            <a:avLst>
              <a:gd name="adj1" fmla="val 56901"/>
              <a:gd name="adj2" fmla="val 24028"/>
              <a:gd name="adj3" fmla="val 16667"/>
            </a:avLst>
          </a:prstGeom>
          <a:solidFill>
            <a:srgbClr val="FFFFE5"/>
          </a:solidFill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1200" b="1" kern="0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  <a:sym typeface="Arial"/>
              </a:rPr>
              <a:t>He doesn’t know why he can’t sit in the open sea.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8E24A5E-2F3C-454A-B264-676C73C09941}"/>
              </a:ext>
            </a:extLst>
          </p:cNvPr>
          <p:cNvSpPr txBox="1"/>
          <p:nvPr/>
        </p:nvSpPr>
        <p:spPr>
          <a:xfrm>
            <a:off x="143555" y="4098800"/>
            <a:ext cx="3689927" cy="418058"/>
          </a:xfrm>
          <a:prstGeom prst="wedgeRoundRectCallout">
            <a:avLst>
              <a:gd name="adj1" fmla="val 56901"/>
              <a:gd name="adj2" fmla="val 24028"/>
              <a:gd name="adj3" fmla="val 16667"/>
            </a:avLst>
          </a:prstGeom>
          <a:solidFill>
            <a:srgbClr val="305DB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>
              <a:buClr>
                <a:srgbClr val="000000"/>
              </a:buClr>
              <a:defRPr/>
            </a:pPr>
            <a:r>
              <a:rPr lang="en-US" sz="12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Why does the passenger say </a:t>
            </a:r>
            <a:r>
              <a:rPr lang="en-US" sz="1400" b="1" u="sng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Awesome</a:t>
            </a:r>
            <a:r>
              <a:rPr lang="en-US" sz="1200" b="1" kern="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V Boli" panose="02000500030200090000" pitchFamily="2" charset="0"/>
                <a:sym typeface="Arial"/>
              </a:rPr>
              <a:t>?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DEFA150-87BE-44AA-949C-861F54B09ED0}"/>
              </a:ext>
            </a:extLst>
          </p:cNvPr>
          <p:cNvSpPr txBox="1"/>
          <p:nvPr/>
        </p:nvSpPr>
        <p:spPr>
          <a:xfrm>
            <a:off x="145463" y="4638549"/>
            <a:ext cx="3970330" cy="374784"/>
          </a:xfrm>
          <a:prstGeom prst="wedgeRoundRectCallout">
            <a:avLst>
              <a:gd name="adj1" fmla="val 56901"/>
              <a:gd name="adj2" fmla="val 24028"/>
              <a:gd name="adj3" fmla="val 16667"/>
            </a:avLst>
          </a:prstGeom>
          <a:solidFill>
            <a:srgbClr val="FFFFE5"/>
          </a:solidFill>
          <a:ln w="38100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>
              <a:buClr>
                <a:srgbClr val="000000"/>
              </a:buClr>
              <a:defRPr/>
            </a:pPr>
            <a:r>
              <a:rPr lang="en-US" sz="1200" b="1" kern="0" dirty="0">
                <a:solidFill>
                  <a:srgbClr val="0070C0"/>
                </a:solidFill>
                <a:latin typeface="Comic Sans MS" panose="030F0702030302020204" pitchFamily="66" charset="0"/>
                <a:cs typeface="MV Boli" panose="02000500030200090000" pitchFamily="2" charset="0"/>
                <a:sym typeface="Arial"/>
              </a:rPr>
              <a:t>He’s happy that he will get the seat he wanted.</a:t>
            </a:r>
          </a:p>
        </p:txBody>
      </p:sp>
    </p:spTree>
    <p:extLst>
      <p:ext uri="{BB962C8B-B14F-4D97-AF65-F5344CB8AC3E}">
        <p14:creationId xmlns:p14="http://schemas.microsoft.com/office/powerpoint/2010/main" val="13527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6D4B9C3D-1D57-42F3-B808-6CA0B4823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6"/>
          <a:stretch/>
        </p:blipFill>
        <p:spPr>
          <a:xfrm>
            <a:off x="1812744" y="1350110"/>
            <a:ext cx="7570273" cy="183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3BB9DDD9-0F82-4650-94D8-EF206328446F}"/>
              </a:ext>
            </a:extLst>
          </p:cNvPr>
          <p:cNvSpPr/>
          <p:nvPr/>
        </p:nvSpPr>
        <p:spPr>
          <a:xfrm>
            <a:off x="4419295" y="3398127"/>
            <a:ext cx="4461744" cy="1459648"/>
          </a:xfrm>
          <a:prstGeom prst="cloudCallout">
            <a:avLst>
              <a:gd name="adj1" fmla="val -41251"/>
              <a:gd name="adj2" fmla="val -62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/>
              <a:t>using phrases like these makes the </a:t>
            </a:r>
          </a:p>
          <a:p>
            <a:pPr algn="ctr"/>
            <a:r>
              <a:rPr lang="en-US" b="1" dirty="0"/>
              <a:t>request sound </a:t>
            </a:r>
            <a:r>
              <a:rPr lang="en-US" sz="2000" b="1" u="sng" dirty="0"/>
              <a:t>more polite</a:t>
            </a:r>
            <a:r>
              <a:rPr lang="en-US" sz="2000" b="1" dirty="0"/>
              <a:t>.</a:t>
            </a:r>
            <a:endParaRPr lang="ar-SA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DBD37C1-8AB4-474D-8E96-DECED303D447}"/>
              </a:ext>
            </a:extLst>
          </p:cNvPr>
          <p:cNvSpPr txBox="1"/>
          <p:nvPr/>
        </p:nvSpPr>
        <p:spPr>
          <a:xfrm>
            <a:off x="2314724" y="285725"/>
            <a:ext cx="6685721" cy="514325"/>
          </a:xfrm>
          <a:prstGeom prst="wedgeRoundRectCallout">
            <a:avLst>
              <a:gd name="adj1" fmla="val -41749"/>
              <a:gd name="adj2" fmla="val 101716"/>
              <a:gd name="adj3" fmla="val 16667"/>
            </a:avLst>
          </a:prstGeom>
          <a:solidFill>
            <a:srgbClr val="305DB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>
              <a:buClr>
                <a:srgbClr val="000000"/>
              </a:buClr>
              <a:defRPr/>
            </a:pPr>
            <a:r>
              <a:rPr lang="en-US" sz="1800" b="1" kern="0" dirty="0">
                <a:solidFill>
                  <a:srgbClr val="FFFFFF"/>
                </a:solidFill>
                <a:cs typeface="MV Boli" panose="02000500030200090000" pitchFamily="2" charset="0"/>
                <a:sym typeface="Arial"/>
              </a:rPr>
              <a:t>these Expressions used for Making and Declining Special Requests</a:t>
            </a:r>
          </a:p>
        </p:txBody>
      </p:sp>
    </p:spTree>
    <p:extLst>
      <p:ext uri="{BB962C8B-B14F-4D97-AF65-F5344CB8AC3E}">
        <p14:creationId xmlns:p14="http://schemas.microsoft.com/office/powerpoint/2010/main" val="42899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65C744E-3C80-4EDD-B3AC-CEBC2127C493}"/>
              </a:ext>
            </a:extLst>
          </p:cNvPr>
          <p:cNvGrpSpPr/>
          <p:nvPr/>
        </p:nvGrpSpPr>
        <p:grpSpPr>
          <a:xfrm>
            <a:off x="4388600" y="63138"/>
            <a:ext cx="4498984" cy="5017223"/>
            <a:chOff x="-277100" y="-19506"/>
            <a:chExt cx="8163904" cy="687750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0AA6FE3-F504-4559-8159-2A1CDD9A0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77100" y="-19506"/>
              <a:ext cx="8163904" cy="6858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A315FC06-1FA3-4A47-ADEF-3375F8EA48B7}"/>
                </a:ext>
              </a:extLst>
            </p:cNvPr>
            <p:cNvSpPr/>
            <p:nvPr/>
          </p:nvSpPr>
          <p:spPr>
            <a:xfrm>
              <a:off x="4710702" y="5742432"/>
              <a:ext cx="2816352" cy="1115568"/>
            </a:xfrm>
            <a:prstGeom prst="rect">
              <a:avLst/>
            </a:prstGeom>
            <a:solidFill>
              <a:srgbClr val="E6E6E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F6E91B9E-6359-4884-802F-BA742F6FEE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94"/>
          <a:stretch/>
        </p:blipFill>
        <p:spPr>
          <a:xfrm>
            <a:off x="177153" y="1855468"/>
            <a:ext cx="4790520" cy="1418331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C5E29AA9-091E-4592-9F01-F31513C71009}"/>
              </a:ext>
            </a:extLst>
          </p:cNvPr>
          <p:cNvSpPr/>
          <p:nvPr/>
        </p:nvSpPr>
        <p:spPr>
          <a:xfrm>
            <a:off x="5394040" y="1462903"/>
            <a:ext cx="1468536" cy="19261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FE8CD37-981F-4019-9A85-4E5FB77CC20F}"/>
              </a:ext>
            </a:extLst>
          </p:cNvPr>
          <p:cNvSpPr/>
          <p:nvPr/>
        </p:nvSpPr>
        <p:spPr>
          <a:xfrm>
            <a:off x="5093998" y="2217653"/>
            <a:ext cx="394232" cy="19261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6C7AED6-803F-439B-BF49-9501B22781F5}"/>
              </a:ext>
            </a:extLst>
          </p:cNvPr>
          <p:cNvSpPr/>
          <p:nvPr/>
        </p:nvSpPr>
        <p:spPr>
          <a:xfrm>
            <a:off x="5112598" y="2695480"/>
            <a:ext cx="1468536" cy="19261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B55242A-3765-46C5-97AE-0D063BC07D01}"/>
              </a:ext>
            </a:extLst>
          </p:cNvPr>
          <p:cNvSpPr/>
          <p:nvPr/>
        </p:nvSpPr>
        <p:spPr>
          <a:xfrm>
            <a:off x="5546746" y="2020901"/>
            <a:ext cx="1315830" cy="19261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726DE12-6223-4146-9226-1AF9941494C1}"/>
              </a:ext>
            </a:extLst>
          </p:cNvPr>
          <p:cNvSpPr/>
          <p:nvPr/>
        </p:nvSpPr>
        <p:spPr>
          <a:xfrm>
            <a:off x="5946345" y="3400380"/>
            <a:ext cx="916230" cy="19261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رسم 30" descr="Back مع تعبئة خالصة">
            <a:extLst>
              <a:ext uri="{FF2B5EF4-FFF2-40B4-BE49-F238E27FC236}">
                <a16:creationId xmlns:a16="http://schemas.microsoft.com/office/drawing/2014/main" id="{9D801A3F-0917-464D-AADA-979601923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7280" y="1202809"/>
            <a:ext cx="1074815" cy="914400"/>
          </a:xfrm>
          <a:prstGeom prst="rect">
            <a:avLst/>
          </a:prstGeom>
        </p:spPr>
      </p:pic>
      <p:sp>
        <p:nvSpPr>
          <p:cNvPr id="34" name="فقاعة التفكير: على شكل سحابة 33">
            <a:extLst>
              <a:ext uri="{FF2B5EF4-FFF2-40B4-BE49-F238E27FC236}">
                <a16:creationId xmlns:a16="http://schemas.microsoft.com/office/drawing/2014/main" id="{AB5B4B6C-4820-4E87-9628-AE56A68321FE}"/>
              </a:ext>
            </a:extLst>
          </p:cNvPr>
          <p:cNvSpPr/>
          <p:nvPr/>
        </p:nvSpPr>
        <p:spPr>
          <a:xfrm>
            <a:off x="310326" y="3431717"/>
            <a:ext cx="3512215" cy="1418331"/>
          </a:xfrm>
          <a:prstGeom prst="cloudCallout">
            <a:avLst>
              <a:gd name="adj1" fmla="val -35680"/>
              <a:gd name="adj2" fmla="val -62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Find examples of those phrases in the conversation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9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BB7D95-1ECC-4672-B3C6-2833774F5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0" t="50000" r="3240" b="17342"/>
          <a:stretch/>
        </p:blipFill>
        <p:spPr>
          <a:xfrm>
            <a:off x="983432" y="2153328"/>
            <a:ext cx="7177136" cy="244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9E96A01-B544-4416-A983-9463145A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98" y="891996"/>
            <a:ext cx="1647188" cy="126133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C5EB408-4B67-4363-8B5C-B47209EB1196}"/>
              </a:ext>
            </a:extLst>
          </p:cNvPr>
          <p:cNvSpPr txBox="1"/>
          <p:nvPr/>
        </p:nvSpPr>
        <p:spPr>
          <a:xfrm>
            <a:off x="1834638" y="1350110"/>
            <a:ext cx="3208149" cy="460268"/>
          </a:xfrm>
          <a:prstGeom prst="wedgeRoundRectCallout">
            <a:avLst>
              <a:gd name="adj1" fmla="val 64375"/>
              <a:gd name="adj2" fmla="val -21089"/>
              <a:gd name="adj3" fmla="val 16667"/>
            </a:avLst>
          </a:prstGeom>
          <a:solidFill>
            <a:srgbClr val="0070C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>
              <a:buClr>
                <a:srgbClr val="000000"/>
              </a:buClr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/>
                <a:sym typeface="Arial"/>
              </a:rPr>
              <a:t>Create requests </a:t>
            </a:r>
          </a:p>
        </p:txBody>
      </p:sp>
    </p:spTree>
    <p:extLst>
      <p:ext uri="{BB962C8B-B14F-4D97-AF65-F5344CB8AC3E}">
        <p14:creationId xmlns:p14="http://schemas.microsoft.com/office/powerpoint/2010/main" val="26920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256</Words>
  <Application>Microsoft Office PowerPoint</Application>
  <PresentationFormat>عرض على الشاشة (16:9)</PresentationFormat>
  <Paragraphs>47</Paragraphs>
  <Slides>15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Microsoft YaHei UI</vt:lpstr>
      <vt:lpstr>Arial</vt:lpstr>
      <vt:lpstr>Arial Nova</vt:lpstr>
      <vt:lpstr>Arial Rounded MT Bold</vt:lpstr>
      <vt:lpstr>Calibri</vt:lpstr>
      <vt:lpstr>Comic Sans MS</vt:lpstr>
      <vt:lpstr>Constantia</vt:lpstr>
      <vt:lpstr>Selawik Semibold</vt:lpstr>
      <vt:lpstr>Office Theme</vt:lpstr>
      <vt:lpstr>Done by: Entisar Al-Obaidallah</vt:lpstr>
      <vt:lpstr>Lesson Objectives</vt:lpstr>
      <vt:lpstr>Open UR book p.(38)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From The Holy Qura’an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انتصار العبيدالله</cp:lastModifiedBy>
  <cp:revision>147</cp:revision>
  <dcterms:created xsi:type="dcterms:W3CDTF">2013-08-21T19:17:07Z</dcterms:created>
  <dcterms:modified xsi:type="dcterms:W3CDTF">2023-09-26T18:16:03Z</dcterms:modified>
</cp:coreProperties>
</file>