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6" r:id="rId4"/>
    <p:sldId id="288" r:id="rId5"/>
    <p:sldId id="289" r:id="rId6"/>
    <p:sldId id="291" r:id="rId7"/>
    <p:sldId id="294" r:id="rId8"/>
    <p:sldId id="290" r:id="rId9"/>
    <p:sldId id="293" r:id="rId10"/>
    <p:sldId id="273" r:id="rId11"/>
    <p:sldId id="277" r:id="rId12"/>
    <p:sldId id="279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06" autoAdjust="0"/>
    <p:restoredTop sz="94840" autoAdjust="0"/>
  </p:normalViewPr>
  <p:slideViewPr>
    <p:cSldViewPr>
      <p:cViewPr>
        <p:scale>
          <a:sx n="80" d="100"/>
          <a:sy n="80" d="100"/>
        </p:scale>
        <p:origin x="-109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286965-8EC0-4331-81EF-25136AE13CF8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C7E42EC-9B73-41DB-905C-4F57953F5E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138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g"/><Relationship Id="rId3" Type="http://schemas.microsoft.com/office/2007/relationships/media" Target="../media/media2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jp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7.jpeg"/><Relationship Id="rId5" Type="http://schemas.microsoft.com/office/2007/relationships/media" Target="../media/media3.wma"/><Relationship Id="rId10" Type="http://schemas.openxmlformats.org/officeDocument/2006/relationships/image" Target="../media/image6.png"/><Relationship Id="rId4" Type="http://schemas.openxmlformats.org/officeDocument/2006/relationships/audio" Target="../media/media2.wma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6.wma"/><Relationship Id="rId7" Type="http://schemas.openxmlformats.org/officeDocument/2006/relationships/image" Target="../media/image12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ma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576" y="476672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 goal 1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99592" y="2132856"/>
            <a:ext cx="74888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</a:p>
          <a:p>
            <a:pPr algn="ctr"/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Lesson 1  </a:t>
            </a:r>
            <a:r>
              <a:rPr lang="en-US" sz="28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listening </a:t>
            </a:r>
            <a:r>
              <a:rPr lang="en-US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&amp;</a:t>
            </a:r>
            <a:r>
              <a:rPr lang="en-US" sz="28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 discuss </a:t>
            </a:r>
            <a:r>
              <a:rPr lang="en-US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+</a:t>
            </a:r>
            <a:r>
              <a:rPr lang="en-US" sz="28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 pair work </a:t>
            </a:r>
            <a:endParaRPr lang="en-US" sz="2800" b="1" cap="all" dirty="0" smtClean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339752" y="5535408"/>
            <a:ext cx="382677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/>
              <a:t>ا</a:t>
            </a:r>
            <a:r>
              <a:rPr lang="ar-SA" sz="1100" b="1" dirty="0" smtClean="0"/>
              <a:t>عداد المعلم / يحيى المنقري    متوسطة المأمون بالهفوف  </a:t>
            </a:r>
            <a:endParaRPr lang="ar-SA" sz="1100" b="1" dirty="0"/>
          </a:p>
        </p:txBody>
      </p:sp>
    </p:spTree>
    <p:extLst>
      <p:ext uri="{BB962C8B-B14F-4D97-AF65-F5344CB8AC3E}">
        <p14:creationId xmlns:p14="http://schemas.microsoft.com/office/powerpoint/2010/main" val="3937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9334807-the-end-word-on-black-board-background-composed-from-colorful-abc-alphabet-block-wooden-letter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tock-illustration-thumbs-up-emoticon-vector-design-showin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1857388" cy="1714512"/>
          </a:xfrm>
          <a:prstGeom prst="rect">
            <a:avLst/>
          </a:prstGeom>
        </p:spPr>
      </p:pic>
      <p:sp>
        <p:nvSpPr>
          <p:cNvPr id="12" name="سهم إلى اليسار 11">
            <a:hlinkClick r:id="rId3" action="ppaction://hlinksldjump"/>
          </p:cNvPr>
          <p:cNvSpPr/>
          <p:nvPr/>
        </p:nvSpPr>
        <p:spPr>
          <a:xfrm>
            <a:off x="214282" y="5286388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3" action="ppaction://hlinksldjump"/>
          </p:cNvPr>
          <p:cNvSpPr/>
          <p:nvPr/>
        </p:nvSpPr>
        <p:spPr>
          <a:xfrm>
            <a:off x="-89338" y="5058237"/>
            <a:ext cx="242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صورة 14" descr="imagew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5286412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سار 11">
            <a:hlinkClick r:id="rId2" action="ppaction://hlinksldjump"/>
          </p:cNvPr>
          <p:cNvSpPr/>
          <p:nvPr/>
        </p:nvSpPr>
        <p:spPr>
          <a:xfrm>
            <a:off x="214282" y="5214950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2" action="ppaction://hlinksldjump"/>
          </p:cNvPr>
          <p:cNvSpPr/>
          <p:nvPr/>
        </p:nvSpPr>
        <p:spPr>
          <a:xfrm>
            <a:off x="0" y="4950095"/>
            <a:ext cx="22145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 descr="x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857364"/>
            <a:ext cx="4310066" cy="3706657"/>
          </a:xfrm>
          <a:prstGeom prst="rect">
            <a:avLst/>
          </a:prstGeom>
        </p:spPr>
      </p:pic>
      <p:pic>
        <p:nvPicPr>
          <p:cNvPr id="8" name="صورة 7" descr="teary-eyed-emoticon-cry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0750" y="1047750"/>
            <a:ext cx="1595432" cy="15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80128135931-shutterstock-4667155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" y="0"/>
            <a:ext cx="917085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9592" y="260648"/>
            <a:ext cx="442915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600" b="1" dirty="0" smtClean="0">
                <a:solidFill>
                  <a:srgbClr val="FF0000"/>
                </a:solidFill>
              </a:rPr>
              <a:t>Learning Objectives 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6670" y="1057271"/>
            <a:ext cx="589500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0719" y="1076471"/>
            <a:ext cx="6181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2400" b="1" i="1" u="sng" dirty="0" smtClean="0">
                <a:solidFill>
                  <a:schemeClr val="bg2">
                    <a:lumMod val="50000"/>
                  </a:schemeClr>
                </a:solidFill>
              </a:rPr>
              <a:t>By the end of this lesson, Ss will be able to: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-26856" y="1772816"/>
            <a:ext cx="692478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1-answer </a:t>
            </a:r>
            <a:r>
              <a:rPr lang="en-US" sz="2800" b="1" dirty="0">
                <a:solidFill>
                  <a:schemeClr val="bg1"/>
                </a:solidFill>
              </a:rPr>
              <a:t>about countries </a:t>
            </a:r>
            <a:r>
              <a:rPr lang="en-US" sz="2800" b="1" dirty="0" smtClean="0">
                <a:solidFill>
                  <a:schemeClr val="bg1"/>
                </a:solidFill>
              </a:rPr>
              <a:t>and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nationalities. </a:t>
            </a:r>
          </a:p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2- </a:t>
            </a:r>
            <a:r>
              <a:rPr lang="en-US" sz="2800" b="1" dirty="0">
                <a:solidFill>
                  <a:schemeClr val="bg1"/>
                </a:solidFill>
              </a:rPr>
              <a:t>ask about countries </a:t>
            </a:r>
            <a:r>
              <a:rPr lang="en-US" sz="2800" b="1" dirty="0" smtClean="0">
                <a:solidFill>
                  <a:schemeClr val="bg1"/>
                </a:solidFill>
              </a:rPr>
              <a:t>and nationalities.  </a:t>
            </a:r>
          </a:p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3-answer </a:t>
            </a:r>
            <a:r>
              <a:rPr lang="en-US" sz="2800" b="1" dirty="0">
                <a:solidFill>
                  <a:schemeClr val="bg1"/>
                </a:solidFill>
              </a:rPr>
              <a:t>.questions related to pictures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Vocabu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ف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31666" y="4243400"/>
            <a:ext cx="609600" cy="609600"/>
          </a:xfrm>
          <a:prstGeom prst="rect">
            <a:avLst/>
          </a:prstGeom>
        </p:spPr>
      </p:pic>
      <p:pic>
        <p:nvPicPr>
          <p:cNvPr id="25" name="mexican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0" y="4263890"/>
            <a:ext cx="609600" cy="609600"/>
          </a:xfrm>
          <a:prstGeom prst="rect">
            <a:avLst/>
          </a:prstGeom>
        </p:spPr>
      </p:pic>
      <p:pic>
        <p:nvPicPr>
          <p:cNvPr id="24" name="n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74523" y="4204201"/>
            <a:ext cx="609600" cy="609600"/>
          </a:xfrm>
          <a:prstGeom prst="rect">
            <a:avLst/>
          </a:prstGeom>
        </p:spPr>
      </p:pic>
      <p:pic>
        <p:nvPicPr>
          <p:cNvPr id="4" name="صورة 3" descr="6866730-colourful-letters-making-a-border-on-a-white-background-alphabet-border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98" y="1628800"/>
            <a:ext cx="9144000" cy="5229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934482" y="3409222"/>
            <a:ext cx="18896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Tourist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485697" y="3400999"/>
            <a:ext cx="3312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Mexican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663535" y="3438292"/>
            <a:ext cx="21458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Egyptian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3" y="580728"/>
            <a:ext cx="2247900" cy="2857500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18" y="866287"/>
            <a:ext cx="2227134" cy="2571941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66288"/>
            <a:ext cx="2517889" cy="26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6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1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825750" cy="6858000"/>
          </a:xfrm>
          <a:prstGeom prst="rect">
            <a:avLst/>
          </a:prstGeom>
        </p:spPr>
      </p:pic>
      <p:pic>
        <p:nvPicPr>
          <p:cNvPr id="3" name="20-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2268" y="116632"/>
            <a:ext cx="609600" cy="609600"/>
          </a:xfrm>
          <a:prstGeom prst="rect">
            <a:avLst/>
          </a:prstGeom>
          <a:ln w="381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3131840" y="2780928"/>
            <a:ext cx="2444828" cy="50405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761950" y="3212976"/>
            <a:ext cx="2698482" cy="64807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364088" y="3861048"/>
            <a:ext cx="3384376" cy="50405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6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07" y="0"/>
            <a:ext cx="8224045" cy="6858000"/>
          </a:xfrm>
          <a:prstGeom prst="rect">
            <a:avLst/>
          </a:prstGeom>
        </p:spPr>
      </p:pic>
      <p:pic>
        <p:nvPicPr>
          <p:cNvPr id="2" name="20-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0" y="169462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20-3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0873" y="2996952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مستطيل مستدير الزوايا 16"/>
          <p:cNvSpPr/>
          <p:nvPr/>
        </p:nvSpPr>
        <p:spPr>
          <a:xfrm>
            <a:off x="251520" y="-8526"/>
            <a:ext cx="4248472" cy="64807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5444404" y="130990"/>
            <a:ext cx="3035194" cy="50855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1691680" y="1412776"/>
            <a:ext cx="2232248" cy="79208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959063" y="1808820"/>
            <a:ext cx="2698482" cy="54006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20" y="2492896"/>
            <a:ext cx="705802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03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4" y="0"/>
            <a:ext cx="8284281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219749" y="1772816"/>
            <a:ext cx="46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yes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219749" y="2249484"/>
            <a:ext cx="46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yes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255318" y="2039833"/>
            <a:ext cx="405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no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260207" y="2688053"/>
            <a:ext cx="405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no</a:t>
            </a:r>
            <a:endParaRPr lang="ar-SA" sz="1600" b="1" dirty="0">
              <a:solidFill>
                <a:srgbClr val="FF0000"/>
              </a:solidFill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7162217" y="2301050"/>
            <a:ext cx="28803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7183044" y="1938984"/>
            <a:ext cx="341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is </a:t>
            </a:r>
            <a:endParaRPr lang="ar-SA" sz="1400" b="1" dirty="0">
              <a:solidFill>
                <a:srgbClr val="0000FF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660250" y="2977207"/>
            <a:ext cx="824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business</a:t>
            </a:r>
            <a:endParaRPr lang="ar-SA" sz="1400" b="1" dirty="0">
              <a:solidFill>
                <a:srgbClr val="0000FF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7054875" y="3284984"/>
            <a:ext cx="56305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SG Bk 1 F-SA__18_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9582" y="4077072"/>
            <a:ext cx="609600" cy="609600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مستطيل 13"/>
          <p:cNvSpPr/>
          <p:nvPr/>
        </p:nvSpPr>
        <p:spPr>
          <a:xfrm>
            <a:off x="1032130" y="3292378"/>
            <a:ext cx="703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Kuwait</a:t>
            </a:r>
            <a:endParaRPr lang="ar-SA" sz="1400" dirty="0"/>
          </a:p>
        </p:txBody>
      </p:sp>
      <p:sp>
        <p:nvSpPr>
          <p:cNvPr id="15" name="مستطيل 14"/>
          <p:cNvSpPr/>
          <p:nvPr/>
        </p:nvSpPr>
        <p:spPr>
          <a:xfrm>
            <a:off x="2870932" y="3290889"/>
            <a:ext cx="748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Kuwaiti</a:t>
            </a:r>
            <a:endParaRPr lang="ar-SA" sz="1400" dirty="0"/>
          </a:p>
        </p:txBody>
      </p:sp>
      <p:sp>
        <p:nvSpPr>
          <p:cNvPr id="16" name="مستطيل 15"/>
          <p:cNvSpPr/>
          <p:nvPr/>
        </p:nvSpPr>
        <p:spPr>
          <a:xfrm>
            <a:off x="4069582" y="3292378"/>
            <a:ext cx="703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Kuwait</a:t>
            </a: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313986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6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28" y="0"/>
            <a:ext cx="7468528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537303" y="329136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o   r   d   a   n   i   a   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497360" y="620688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r    a   n  c   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97360" y="909764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u   s   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  i    a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537303" y="1196752"/>
            <a:ext cx="19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m  e    r   i   c   a   n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515829" y="1484784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a   n   a   d   a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537303" y="1772816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h   i    n   a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538174" y="2071020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   g    l    i   s   h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578264" y="2351248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r   e  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  c   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572000" y="2638200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  n   e   z   u   e   l     a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580179" y="2925153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g   y   p   t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239018" y="4293096"/>
            <a:ext cx="654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Saudi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114334" y="4581128"/>
            <a:ext cx="752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Omani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225755" y="4869160"/>
            <a:ext cx="864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England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318146" y="5157192"/>
            <a:ext cx="940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Australia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810704" y="5445224"/>
            <a:ext cx="912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Brazilian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547666" y="5733256"/>
            <a:ext cx="921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Egyptian</a:t>
            </a:r>
            <a:endParaRPr lang="ar-SA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مستطيل مستدير الزوايا 45"/>
          <p:cNvSpPr/>
          <p:nvPr/>
        </p:nvSpPr>
        <p:spPr>
          <a:xfrm>
            <a:off x="0" y="3853769"/>
            <a:ext cx="4214810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مستطيل مستدير الزوايا 35">
            <a:hlinkClick r:id="rId2" action="ppaction://hlinksldjump"/>
          </p:cNvPr>
          <p:cNvSpPr/>
          <p:nvPr/>
        </p:nvSpPr>
        <p:spPr>
          <a:xfrm>
            <a:off x="2321703" y="3220798"/>
            <a:ext cx="214869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-18220" y="142852"/>
            <a:ext cx="55007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18220" y="133304"/>
            <a:ext cx="5519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the correct answer :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12285" y="857232"/>
            <a:ext cx="571504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5984" y="857232"/>
            <a:ext cx="5454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He’s from Spain . </a:t>
            </a:r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(He is …… )</a:t>
            </a:r>
            <a:endParaRPr lang="ar-SA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>
            <a:hlinkClick r:id="rId2" action="ppaction://hlinksldjump"/>
          </p:cNvPr>
          <p:cNvSpPr/>
          <p:nvPr/>
        </p:nvSpPr>
        <p:spPr>
          <a:xfrm>
            <a:off x="2357422" y="1643050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>
            <a:hlinkClick r:id="rId3" action="ppaction://hlinksldjump"/>
          </p:cNvPr>
          <p:cNvSpPr/>
          <p:nvPr/>
        </p:nvSpPr>
        <p:spPr>
          <a:xfrm>
            <a:off x="5579791" y="1626531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>
            <a:hlinkClick r:id="rId2" action="ppaction://hlinksldjump"/>
          </p:cNvPr>
          <p:cNvSpPr/>
          <p:nvPr/>
        </p:nvSpPr>
        <p:spPr>
          <a:xfrm>
            <a:off x="2110168" y="1643050"/>
            <a:ext cx="22453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Spainian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1" name="مستطيل 10">
            <a:hlinkClick r:id="rId3" action="ppaction://hlinksldjump"/>
          </p:cNvPr>
          <p:cNvSpPr/>
          <p:nvPr/>
        </p:nvSpPr>
        <p:spPr>
          <a:xfrm>
            <a:off x="5474059" y="1593494"/>
            <a:ext cx="20688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Spanish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659512" y="2491129"/>
            <a:ext cx="700089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مستدير الزوايا 15">
            <a:hlinkClick r:id="rId3" action="ppaction://hlinksldjump"/>
          </p:cNvPr>
          <p:cNvSpPr/>
          <p:nvPr/>
        </p:nvSpPr>
        <p:spPr>
          <a:xfrm>
            <a:off x="5209506" y="3214172"/>
            <a:ext cx="2244705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5500791" y="3173824"/>
            <a:ext cx="16621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American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702497" y="714356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702497" y="2327755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مستطيل 34">
            <a:hlinkClick r:id="rId2" action="ppaction://hlinksldjump"/>
          </p:cNvPr>
          <p:cNvSpPr/>
          <p:nvPr/>
        </p:nvSpPr>
        <p:spPr>
          <a:xfrm>
            <a:off x="2110168" y="3197654"/>
            <a:ext cx="24618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Washington dc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3407528" y="4350746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6258745" y="4256623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مستطيل مستدير الزوايا 37">
            <a:hlinkClick r:id="rId2" action="ppaction://hlinksldjump"/>
          </p:cNvPr>
          <p:cNvSpPr/>
          <p:nvPr/>
        </p:nvSpPr>
        <p:spPr>
          <a:xfrm>
            <a:off x="3869673" y="5517251"/>
            <a:ext cx="200026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مستطيل مستدير الزوايا 38">
            <a:hlinkClick r:id="rId3" action="ppaction://hlinksldjump"/>
          </p:cNvPr>
          <p:cNvSpPr/>
          <p:nvPr/>
        </p:nvSpPr>
        <p:spPr>
          <a:xfrm>
            <a:off x="3985958" y="6198563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ستطيل مستدير الزوايا 39">
            <a:hlinkClick r:id="rId2" action="ppaction://hlinksldjump"/>
          </p:cNvPr>
          <p:cNvSpPr/>
          <p:nvPr/>
        </p:nvSpPr>
        <p:spPr>
          <a:xfrm>
            <a:off x="6715140" y="5572140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مستطيل مستدير الزوايا 40">
            <a:hlinkClick r:id="rId3" action="ppaction://hlinksldjump"/>
          </p:cNvPr>
          <p:cNvSpPr/>
          <p:nvPr/>
        </p:nvSpPr>
        <p:spPr>
          <a:xfrm>
            <a:off x="6715140" y="6215082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ستطيل 41">
            <a:hlinkClick r:id="rId2" action="ppaction://hlinksldjump"/>
          </p:cNvPr>
          <p:cNvSpPr/>
          <p:nvPr/>
        </p:nvSpPr>
        <p:spPr>
          <a:xfrm>
            <a:off x="3913830" y="5513069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Mexico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3" name="مستطيل 42">
            <a:hlinkClick r:id="rId3" action="ppaction://hlinksldjump"/>
          </p:cNvPr>
          <p:cNvSpPr/>
          <p:nvPr/>
        </p:nvSpPr>
        <p:spPr>
          <a:xfrm>
            <a:off x="4023173" y="6165526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Mexican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4" name="مستطيل 43">
            <a:hlinkClick r:id="rId2" action="ppaction://hlinksldjump"/>
          </p:cNvPr>
          <p:cNvSpPr/>
          <p:nvPr/>
        </p:nvSpPr>
        <p:spPr>
          <a:xfrm>
            <a:off x="6715140" y="5539103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Saudi Arabia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5" name="مستطيل 44">
            <a:hlinkClick r:id="rId3" action="ppaction://hlinksldjump"/>
          </p:cNvPr>
          <p:cNvSpPr/>
          <p:nvPr/>
        </p:nvSpPr>
        <p:spPr>
          <a:xfrm>
            <a:off x="6632405" y="6215082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Saudi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7858148" y="5286388"/>
            <a:ext cx="214314" cy="71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1659512" y="2491129"/>
            <a:ext cx="70008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am from America my nationality is …...</a:t>
            </a:r>
            <a:endParaRPr lang="ar-SA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92" y="3865102"/>
            <a:ext cx="1275957" cy="158956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13" y="3923508"/>
            <a:ext cx="1305248" cy="1589561"/>
          </a:xfrm>
          <a:prstGeom prst="rect">
            <a:avLst/>
          </a:prstGeom>
        </p:spPr>
      </p:pic>
      <p:sp>
        <p:nvSpPr>
          <p:cNvPr id="37" name="مستطيل 36"/>
          <p:cNvSpPr/>
          <p:nvPr/>
        </p:nvSpPr>
        <p:spPr>
          <a:xfrm>
            <a:off x="-19198" y="3865102"/>
            <a:ext cx="4258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Write their nationalities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6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4647</TotalTime>
  <Words>177</Words>
  <Application>Microsoft Office PowerPoint</Application>
  <PresentationFormat>عرض على الشاشة (3:4)‏</PresentationFormat>
  <Paragraphs>58</Paragraphs>
  <Slides>12</Slides>
  <Notes>0</Notes>
  <HiddenSlides>0</HiddenSlides>
  <MMClips>7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113</cp:revision>
  <dcterms:created xsi:type="dcterms:W3CDTF">2020-08-04T01:19:29Z</dcterms:created>
  <dcterms:modified xsi:type="dcterms:W3CDTF">2020-10-10T18:12:17Z</dcterms:modified>
</cp:coreProperties>
</file>