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66" r:id="rId4"/>
    <p:sldId id="271" r:id="rId5"/>
    <p:sldId id="280" r:id="rId6"/>
    <p:sldId id="282" r:id="rId7"/>
    <p:sldId id="285" r:id="rId8"/>
    <p:sldId id="284" r:id="rId9"/>
    <p:sldId id="273" r:id="rId10"/>
    <p:sldId id="277" r:id="rId11"/>
    <p:sldId id="279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500" autoAdjust="0"/>
    <p:restoredTop sz="94660"/>
  </p:normalViewPr>
  <p:slideViewPr>
    <p:cSldViewPr>
      <p:cViewPr varScale="1">
        <p:scale>
          <a:sx n="66" d="100"/>
          <a:sy n="66" d="100"/>
        </p:scale>
        <p:origin x="-16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21/02/42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m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image" Target="../media/image7.jpeg"/><Relationship Id="rId5" Type="http://schemas.microsoft.com/office/2007/relationships/media" Target="../media/media3.wma"/><Relationship Id="rId10" Type="http://schemas.openxmlformats.org/officeDocument/2006/relationships/image" Target="../media/image6.jpeg"/><Relationship Id="rId4" Type="http://schemas.openxmlformats.org/officeDocument/2006/relationships/audio" Target="../media/media2.wma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55576" y="476672"/>
            <a:ext cx="76328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Super </a:t>
            </a:r>
            <a:r>
              <a:rPr lang="en-US" sz="8800" b="1" cap="all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goal 5</a:t>
            </a:r>
            <a:endParaRPr lang="en-US" sz="8800" b="1" cap="all" dirty="0" smtClean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275857" y="5526359"/>
            <a:ext cx="320953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/>
              <a:t>ا</a:t>
            </a:r>
            <a:r>
              <a:rPr lang="ar-SA" sz="1100" b="1" dirty="0" smtClean="0"/>
              <a:t>عداد المعلم / يحيى المنقري      متوسطة المأمون بالهفوف  </a:t>
            </a:r>
            <a:endParaRPr lang="ar-SA" sz="1100" b="1" dirty="0"/>
          </a:p>
        </p:txBody>
      </p:sp>
      <p:sp>
        <p:nvSpPr>
          <p:cNvPr id="8" name="مستطيل 7"/>
          <p:cNvSpPr/>
          <p:nvPr/>
        </p:nvSpPr>
        <p:spPr>
          <a:xfrm>
            <a:off x="899592" y="2132856"/>
            <a:ext cx="74888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</a:p>
          <a:p>
            <a:pPr algn="ctr"/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Lesson 4  </a:t>
            </a:r>
            <a:r>
              <a:rPr lang="en-US" sz="28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conversation</a:t>
            </a:r>
          </a:p>
        </p:txBody>
      </p:sp>
    </p:spTree>
    <p:extLst>
      <p:ext uri="{BB962C8B-B14F-4D97-AF65-F5344CB8AC3E}">
        <p14:creationId xmlns:p14="http://schemas.microsoft.com/office/powerpoint/2010/main" val="39378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stock-illustration-thumbs-up-emoticon-vector-design-showing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1857388" cy="1714512"/>
          </a:xfrm>
          <a:prstGeom prst="rect">
            <a:avLst/>
          </a:prstGeom>
        </p:spPr>
      </p:pic>
      <p:sp>
        <p:nvSpPr>
          <p:cNvPr id="12" name="سهم إلى اليسار 11">
            <a:hlinkClick r:id="rId3" action="ppaction://hlinksldjump"/>
          </p:cNvPr>
          <p:cNvSpPr/>
          <p:nvPr/>
        </p:nvSpPr>
        <p:spPr>
          <a:xfrm>
            <a:off x="214282" y="5286388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3" action="ppaction://hlinksldjump"/>
          </p:cNvPr>
          <p:cNvSpPr/>
          <p:nvPr/>
        </p:nvSpPr>
        <p:spPr>
          <a:xfrm>
            <a:off x="-71438" y="5058237"/>
            <a:ext cx="24288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صورة 14" descr="imagew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071546"/>
            <a:ext cx="5286412" cy="4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هم إلى اليسار 11">
            <a:hlinkClick r:id="rId2" action="ppaction://hlinksldjump"/>
          </p:cNvPr>
          <p:cNvSpPr/>
          <p:nvPr/>
        </p:nvSpPr>
        <p:spPr>
          <a:xfrm>
            <a:off x="214282" y="5214950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2" action="ppaction://hlinksldjump"/>
          </p:cNvPr>
          <p:cNvSpPr/>
          <p:nvPr/>
        </p:nvSpPr>
        <p:spPr>
          <a:xfrm>
            <a:off x="0" y="4948867"/>
            <a:ext cx="22145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صورة 5" descr="x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857364"/>
            <a:ext cx="4310066" cy="3706657"/>
          </a:xfrm>
          <a:prstGeom prst="rect">
            <a:avLst/>
          </a:prstGeom>
        </p:spPr>
      </p:pic>
      <p:pic>
        <p:nvPicPr>
          <p:cNvPr id="8" name="صورة 7" descr="teary-eyed-emoticon-cry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0" y="1047750"/>
            <a:ext cx="1595432" cy="15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180128135931-shutterstock-4667155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56" y="0"/>
            <a:ext cx="9170855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99592" y="260648"/>
            <a:ext cx="4429156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altLang="ar-SA" sz="3600" b="1" dirty="0" smtClean="0">
                <a:solidFill>
                  <a:srgbClr val="FF0000"/>
                </a:solidFill>
              </a:rPr>
              <a:t>Learning Objectives 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6670" y="1057271"/>
            <a:ext cx="5895000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30719" y="1076471"/>
            <a:ext cx="6181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/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en-US" sz="2400" b="1" i="1" u="sng" dirty="0" smtClean="0">
                <a:solidFill>
                  <a:schemeClr val="bg2">
                    <a:lumMod val="50000"/>
                  </a:schemeClr>
                </a:solidFill>
              </a:rPr>
              <a:t>By the end of this lesson, Ss will be able to: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66670" y="2060848"/>
            <a:ext cx="6181380" cy="16970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1- </a:t>
            </a:r>
            <a:r>
              <a:rPr lang="en-US" sz="2400" b="1" dirty="0">
                <a:solidFill>
                  <a:schemeClr val="bg1"/>
                </a:solidFill>
              </a:rPr>
              <a:t>Use the "real talk" in new sentences.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2- Listen </a:t>
            </a:r>
            <a:r>
              <a:rPr lang="en-US" sz="2400" b="1" dirty="0">
                <a:solidFill>
                  <a:schemeClr val="bg1"/>
                </a:solidFill>
              </a:rPr>
              <a:t>for specific information in a conversation between </a:t>
            </a:r>
            <a:r>
              <a:rPr lang="en-US" sz="2400" b="1" dirty="0" smtClean="0">
                <a:solidFill>
                  <a:schemeClr val="bg1"/>
                </a:solidFill>
              </a:rPr>
              <a:t>travelers 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Vocabul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frenc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45063" y="3674540"/>
            <a:ext cx="609600" cy="609600"/>
          </a:xfrm>
          <a:prstGeom prst="rect">
            <a:avLst/>
          </a:prstGeom>
        </p:spPr>
      </p:pic>
      <p:pic>
        <p:nvPicPr>
          <p:cNvPr id="6" name="university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6800" y="3905062"/>
            <a:ext cx="609600" cy="609600"/>
          </a:xfrm>
          <a:prstGeom prst="rect">
            <a:avLst/>
          </a:prstGeom>
        </p:spPr>
      </p:pic>
      <p:pic>
        <p:nvPicPr>
          <p:cNvPr id="2" name="CLIMATE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1736" y="3654133"/>
            <a:ext cx="609600" cy="609600"/>
          </a:xfrm>
          <a:prstGeom prst="rect">
            <a:avLst/>
          </a:prstGeom>
        </p:spPr>
      </p:pic>
      <p:pic>
        <p:nvPicPr>
          <p:cNvPr id="4" name="صورة 3" descr="6866730-colourful-letters-making-a-border-on-a-white-background-alphabet-borde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68" y="2164982"/>
            <a:ext cx="9144000" cy="475932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0" y="3212975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Climate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891701" y="3221220"/>
            <a:ext cx="2426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University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774949" y="3036701"/>
            <a:ext cx="24245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Conference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" y="764704"/>
            <a:ext cx="3329822" cy="2448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764704"/>
            <a:ext cx="2664298" cy="2224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34" y="606567"/>
            <a:ext cx="2062944" cy="2399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63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10" grpId="0" build="allAtOnce"/>
      <p:bldP spid="1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  <p:pic>
        <p:nvPicPr>
          <p:cNvPr id="2" name="SG Bk 5 F-SA__18_1-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08648" y="43745"/>
            <a:ext cx="609600" cy="504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916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239783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699792" y="472514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</p:txBody>
      </p:sp>
      <p:sp>
        <p:nvSpPr>
          <p:cNvPr id="3" name="مستطيل 2"/>
          <p:cNvSpPr/>
          <p:nvPr/>
        </p:nvSpPr>
        <p:spPr>
          <a:xfrm>
            <a:off x="2886854" y="1737118"/>
            <a:ext cx="2664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He’s </a:t>
            </a:r>
            <a:r>
              <a:rPr lang="en-US" b="1" dirty="0">
                <a:solidFill>
                  <a:srgbClr val="0000FF"/>
                </a:solidFill>
              </a:rPr>
              <a:t>going to Saudi </a:t>
            </a:r>
            <a:r>
              <a:rPr lang="en-US" b="1" dirty="0" smtClean="0">
                <a:solidFill>
                  <a:srgbClr val="0000FF"/>
                </a:solidFill>
              </a:rPr>
              <a:t>Arabia</a:t>
            </a:r>
          </a:p>
          <a:p>
            <a:pPr algn="l"/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to study Arabic.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886853" y="2284695"/>
            <a:ext cx="2369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He’s </a:t>
            </a:r>
            <a:r>
              <a:rPr lang="en-US" b="1" dirty="0">
                <a:solidFill>
                  <a:srgbClr val="0000FF"/>
                </a:solidFill>
              </a:rPr>
              <a:t>staying for a year.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523786" y="2654027"/>
            <a:ext cx="3764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       He </a:t>
            </a:r>
            <a:r>
              <a:rPr lang="en-US" b="1" dirty="0">
                <a:solidFill>
                  <a:srgbClr val="0000FF"/>
                </a:solidFill>
              </a:rPr>
              <a:t>still makes mistakes in Arabic.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886853" y="3001979"/>
            <a:ext cx="2686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 He’s </a:t>
            </a:r>
            <a:r>
              <a:rPr lang="en-US" b="1" dirty="0">
                <a:solidFill>
                  <a:srgbClr val="0000FF"/>
                </a:solidFill>
              </a:rPr>
              <a:t>going to stay in </a:t>
            </a:r>
            <a:r>
              <a:rPr lang="en-US" b="1" dirty="0" err="1">
                <a:solidFill>
                  <a:srgbClr val="0000FF"/>
                </a:solidFill>
              </a:rPr>
              <a:t>Abha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197878" y="1732521"/>
            <a:ext cx="2717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He’s </a:t>
            </a:r>
            <a:r>
              <a:rPr lang="en-US" b="1" dirty="0">
                <a:solidFill>
                  <a:srgbClr val="00B050"/>
                </a:solidFill>
              </a:rPr>
              <a:t>going to Saudi Arabia 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l"/>
            <a:r>
              <a:rPr lang="en-US" b="1" dirty="0" smtClean="0">
                <a:solidFill>
                  <a:srgbClr val="00B050"/>
                </a:solidFill>
              </a:rPr>
              <a:t>on </a:t>
            </a:r>
            <a:r>
              <a:rPr lang="en-US" b="1" dirty="0">
                <a:solidFill>
                  <a:srgbClr val="00B050"/>
                </a:solidFill>
              </a:rPr>
              <a:t>business. 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150238" y="2292343"/>
            <a:ext cx="281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He’s </a:t>
            </a:r>
            <a:r>
              <a:rPr lang="en-US" b="1" dirty="0">
                <a:solidFill>
                  <a:srgbClr val="00B050"/>
                </a:solidFill>
              </a:rPr>
              <a:t>staying for a few days. 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164344" y="2651940"/>
            <a:ext cx="2616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His </a:t>
            </a:r>
            <a:r>
              <a:rPr lang="en-US" b="1" dirty="0">
                <a:solidFill>
                  <a:srgbClr val="00B050"/>
                </a:solidFill>
              </a:rPr>
              <a:t>Arabic is pretty good. 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153369" y="2995113"/>
            <a:ext cx="2846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He’s </a:t>
            </a:r>
            <a:r>
              <a:rPr lang="en-US" b="1" dirty="0">
                <a:solidFill>
                  <a:srgbClr val="00B050"/>
                </a:solidFill>
              </a:rPr>
              <a:t>going to stay in Riyadh.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738016" y="1547855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Michael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843014" y="1413804"/>
            <a:ext cx="117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Mr. Parker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3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1"/>
            <a:ext cx="7989610" cy="4285837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642253" y="2743976"/>
            <a:ext cx="271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 want to go to Costa Rica. 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903929" y="3452585"/>
            <a:ext cx="3298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I’m going to leave in September. 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178491" y="3068960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I’m going to surf. 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916689" y="3821917"/>
            <a:ext cx="3174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I’m going to stay for one week. 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784108" y="4191249"/>
            <a:ext cx="378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 want to leave from JFK in New York. 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524208" y="4560581"/>
            <a:ext cx="3000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My brother is going with me. 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641757" y="4890646"/>
            <a:ext cx="3174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 want to stay at a cheap hotel. 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154092" y="5229200"/>
            <a:ext cx="4404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 want to see rainforests and a volcano, too. </a:t>
            </a:r>
            <a:endParaRPr lang="ar-SA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مستدير الزوايا 35">
            <a:hlinkClick r:id="rId2" action="ppaction://hlinksldjump"/>
          </p:cNvPr>
          <p:cNvSpPr/>
          <p:nvPr/>
        </p:nvSpPr>
        <p:spPr>
          <a:xfrm>
            <a:off x="1982217" y="3308486"/>
            <a:ext cx="200419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28596" y="142852"/>
            <a:ext cx="550072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8596" y="142852"/>
            <a:ext cx="5519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 the correct answer :</a:t>
            </a:r>
            <a:endParaRPr lang="ar-SA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888531" y="881374"/>
            <a:ext cx="3733948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12708" y="905516"/>
            <a:ext cx="76683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Pick up 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ar-SA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>
            <a:hlinkClick r:id="rId3" action="ppaction://hlinksldjump"/>
          </p:cNvPr>
          <p:cNvSpPr/>
          <p:nvPr/>
        </p:nvSpPr>
        <p:spPr>
          <a:xfrm>
            <a:off x="2310006" y="1593029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مستدير الزوايا 6">
            <a:hlinkClick r:id="rId2" action="ppaction://hlinksldjump"/>
          </p:cNvPr>
          <p:cNvSpPr/>
          <p:nvPr/>
        </p:nvSpPr>
        <p:spPr>
          <a:xfrm>
            <a:off x="5986002" y="1539000"/>
            <a:ext cx="2031590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>
            <a:hlinkClick r:id="rId3" action="ppaction://hlinksldjump"/>
          </p:cNvPr>
          <p:cNvSpPr/>
          <p:nvPr/>
        </p:nvSpPr>
        <p:spPr>
          <a:xfrm>
            <a:off x="2259787" y="1593029"/>
            <a:ext cx="18931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learn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1" name="مستطيل 10">
            <a:hlinkClick r:id="rId2" action="ppaction://hlinksldjump"/>
          </p:cNvPr>
          <p:cNvSpPr/>
          <p:nvPr/>
        </p:nvSpPr>
        <p:spPr>
          <a:xfrm>
            <a:off x="5929322" y="1549972"/>
            <a:ext cx="20864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 in some ways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888531" y="2530735"/>
            <a:ext cx="3704296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391870" y="2433850"/>
            <a:ext cx="27686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kind </a:t>
            </a:r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</a:t>
            </a: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مستطيل مستدير الزوايا 15">
            <a:hlinkClick r:id="rId3" action="ppaction://hlinksldjump"/>
          </p:cNvPr>
          <p:cNvSpPr/>
          <p:nvPr/>
        </p:nvSpPr>
        <p:spPr>
          <a:xfrm>
            <a:off x="6084168" y="3204660"/>
            <a:ext cx="2178153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مستطيل 18">
            <a:hlinkClick r:id="rId3" action="ppaction://hlinksldjump"/>
          </p:cNvPr>
          <p:cNvSpPr/>
          <p:nvPr/>
        </p:nvSpPr>
        <p:spPr>
          <a:xfrm>
            <a:off x="6084168" y="3171622"/>
            <a:ext cx="21781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 in some ways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1427575" y="819015"/>
            <a:ext cx="7473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1-</a:t>
            </a:r>
            <a:endParaRPr lang="ar-SA" sz="4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1285852" y="2285992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مستطيل 34">
            <a:hlinkClick r:id="rId2" action="ppaction://hlinksldjump"/>
          </p:cNvPr>
          <p:cNvSpPr/>
          <p:nvPr/>
        </p:nvSpPr>
        <p:spPr>
          <a:xfrm>
            <a:off x="1659512" y="3275449"/>
            <a:ext cx="23661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 very/quite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83235" y="4235007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5573947" y="4231843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مستطيل مستدير الزوايا 37">
            <a:hlinkClick r:id="rId3" action="ppaction://hlinksldjump"/>
          </p:cNvPr>
          <p:cNvSpPr/>
          <p:nvPr/>
        </p:nvSpPr>
        <p:spPr>
          <a:xfrm>
            <a:off x="1285852" y="5572140"/>
            <a:ext cx="200026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مستطيل مستدير الزوايا 38">
            <a:hlinkClick r:id="rId2" action="ppaction://hlinksldjump"/>
          </p:cNvPr>
          <p:cNvSpPr/>
          <p:nvPr/>
        </p:nvSpPr>
        <p:spPr>
          <a:xfrm>
            <a:off x="1357290" y="6215082"/>
            <a:ext cx="192882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مستطيل مستدير الزوايا 39">
            <a:hlinkClick r:id="rId2" action="ppaction://hlinksldjump"/>
          </p:cNvPr>
          <p:cNvSpPr/>
          <p:nvPr/>
        </p:nvSpPr>
        <p:spPr>
          <a:xfrm>
            <a:off x="6632405" y="5541029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مستطيل مستدير الزوايا 40">
            <a:hlinkClick r:id="rId3" action="ppaction://hlinksldjump"/>
          </p:cNvPr>
          <p:cNvSpPr/>
          <p:nvPr/>
        </p:nvSpPr>
        <p:spPr>
          <a:xfrm>
            <a:off x="6715140" y="6215082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مستطيل 41">
            <a:hlinkClick r:id="rId3" action="ppaction://hlinksldjump"/>
          </p:cNvPr>
          <p:cNvSpPr/>
          <p:nvPr/>
        </p:nvSpPr>
        <p:spPr>
          <a:xfrm>
            <a:off x="1267992" y="5572140"/>
            <a:ext cx="2000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Climate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3" name="مستطيل 42">
            <a:hlinkClick r:id="rId2" action="ppaction://hlinksldjump"/>
          </p:cNvPr>
          <p:cNvSpPr/>
          <p:nvPr/>
        </p:nvSpPr>
        <p:spPr>
          <a:xfrm>
            <a:off x="1394399" y="6198563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Sun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4" name="مستطيل 43">
            <a:hlinkClick r:id="rId2" action="ppaction://hlinksldjump"/>
          </p:cNvPr>
          <p:cNvSpPr/>
          <p:nvPr/>
        </p:nvSpPr>
        <p:spPr>
          <a:xfrm>
            <a:off x="6710402" y="5524510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Museum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5" name="مستطيل 44">
            <a:hlinkClick r:id="rId3" action="ppaction://hlinksldjump"/>
          </p:cNvPr>
          <p:cNvSpPr/>
          <p:nvPr/>
        </p:nvSpPr>
        <p:spPr>
          <a:xfrm>
            <a:off x="6622479" y="6182045"/>
            <a:ext cx="20228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Conference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7858148" y="5286388"/>
            <a:ext cx="214314" cy="71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7380312" y="4365104"/>
            <a:ext cx="263522" cy="33156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صورة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04" y="4231843"/>
            <a:ext cx="1939297" cy="1177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صورة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92" y="4231843"/>
            <a:ext cx="2062944" cy="1184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88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9334807-the-end-word-on-black-board-background-composed-from-colorful-abc-alphabet-block-wooden-letters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3817</TotalTime>
  <Words>217</Words>
  <Application>Microsoft Office PowerPoint</Application>
  <PresentationFormat>عرض على الشاشة (3:4)‏</PresentationFormat>
  <Paragraphs>50</Paragraphs>
  <Slides>11</Slides>
  <Notes>0</Notes>
  <HiddenSlides>0</HiddenSlides>
  <MMClips>4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55</cp:revision>
  <dcterms:created xsi:type="dcterms:W3CDTF">2020-08-04T01:19:29Z</dcterms:created>
  <dcterms:modified xsi:type="dcterms:W3CDTF">2020-10-07T22:11:18Z</dcterms:modified>
</cp:coreProperties>
</file>