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6"/>
  </p:notesMasterIdLst>
  <p:sldIdLst>
    <p:sldId id="337" r:id="rId2"/>
    <p:sldId id="361" r:id="rId3"/>
    <p:sldId id="364" r:id="rId4"/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73E3E-843C-4AEA-AC29-09B0311EBB1C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FAB1-9FF0-44D2-977B-26B9EC453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311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g70f1f795cd_1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5" name="Google Shape;695;g70f1f795cd_1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9/22/2023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289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8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14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Google Shape;85;p16"/>
          <p:cNvCxnSpPr/>
          <p:nvPr/>
        </p:nvCxnSpPr>
        <p:spPr>
          <a:xfrm>
            <a:off x="-52000" y="715065"/>
            <a:ext cx="12324800" cy="0"/>
          </a:xfrm>
          <a:prstGeom prst="straightConnector1">
            <a:avLst/>
          </a:prstGeom>
          <a:noFill/>
          <a:ln w="762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6" name="Google Shape;86;p16"/>
          <p:cNvSpPr txBox="1">
            <a:spLocks noGrp="1"/>
          </p:cNvSpPr>
          <p:nvPr>
            <p:ph type="title" hasCustomPrompt="1"/>
          </p:nvPr>
        </p:nvSpPr>
        <p:spPr>
          <a:xfrm>
            <a:off x="1900800" y="3044567"/>
            <a:ext cx="4195200" cy="1118800"/>
          </a:xfrm>
          <a:prstGeom prst="rect">
            <a:avLst/>
          </a:prstGeom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6667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87" name="Google Shape;87;p16"/>
          <p:cNvSpPr txBox="1">
            <a:spLocks noGrp="1"/>
          </p:cNvSpPr>
          <p:nvPr>
            <p:ph type="title" idx="2" hasCustomPrompt="1"/>
          </p:nvPr>
        </p:nvSpPr>
        <p:spPr>
          <a:xfrm>
            <a:off x="2140233" y="1269233"/>
            <a:ext cx="3718800" cy="111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None/>
              <a:defRPr sz="80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rPr lang="en-GB" dirty="0"/>
              <a:t>Talal</a:t>
            </a:r>
            <a:endParaRPr dirty="0"/>
          </a:p>
        </p:txBody>
      </p:sp>
      <p:grpSp>
        <p:nvGrpSpPr>
          <p:cNvPr id="88" name="Google Shape;88;p16"/>
          <p:cNvGrpSpPr/>
          <p:nvPr/>
        </p:nvGrpSpPr>
        <p:grpSpPr>
          <a:xfrm>
            <a:off x="9339285" y="0"/>
            <a:ext cx="1904368" cy="6858000"/>
            <a:chOff x="4572000" y="0"/>
            <a:chExt cx="3049917" cy="5143500"/>
          </a:xfrm>
        </p:grpSpPr>
        <p:cxnSp>
          <p:nvCxnSpPr>
            <p:cNvPr id="89" name="Google Shape;89;p16"/>
            <p:cNvCxnSpPr/>
            <p:nvPr/>
          </p:nvCxnSpPr>
          <p:spPr>
            <a:xfrm>
              <a:off x="4572000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16"/>
            <p:cNvCxnSpPr/>
            <p:nvPr/>
          </p:nvCxnSpPr>
          <p:spPr>
            <a:xfrm>
              <a:off x="6096958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" name="Google Shape;91;p16"/>
            <p:cNvCxnSpPr/>
            <p:nvPr/>
          </p:nvCxnSpPr>
          <p:spPr>
            <a:xfrm>
              <a:off x="7621917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2" name="Google Shape;92;p16"/>
          <p:cNvSpPr/>
          <p:nvPr/>
        </p:nvSpPr>
        <p:spPr>
          <a:xfrm rot="5400000">
            <a:off x="5056500" y="-309067"/>
            <a:ext cx="2106000" cy="1224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16"/>
          <p:cNvSpPr txBox="1">
            <a:spLocks noGrp="1"/>
          </p:cNvSpPr>
          <p:nvPr>
            <p:ph type="subTitle" idx="1" hasCustomPrompt="1"/>
          </p:nvPr>
        </p:nvSpPr>
        <p:spPr>
          <a:xfrm>
            <a:off x="1900967" y="5324433"/>
            <a:ext cx="4195200" cy="9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Done by Teacher Talal Alhazmi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35774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of Text 1">
  <p:cSld name="One Column of Text 1">
    <p:bg>
      <p:bgPr>
        <a:solidFill>
          <a:schemeClr val="accent2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>
            <a:spLocks noGrp="1"/>
          </p:cNvSpPr>
          <p:nvPr>
            <p:ph type="title" hasCustomPrompt="1"/>
          </p:nvPr>
        </p:nvSpPr>
        <p:spPr>
          <a:xfrm>
            <a:off x="1506500" y="2088633"/>
            <a:ext cx="4245600" cy="14180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cxnSp>
        <p:nvCxnSpPr>
          <p:cNvPr id="150" name="Google Shape;150;p25"/>
          <p:cNvCxnSpPr/>
          <p:nvPr/>
        </p:nvCxnSpPr>
        <p:spPr>
          <a:xfrm>
            <a:off x="-89400" y="725584"/>
            <a:ext cx="123932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" name="Google Shape;151;p25"/>
          <p:cNvSpPr/>
          <p:nvPr/>
        </p:nvSpPr>
        <p:spPr>
          <a:xfrm>
            <a:off x="-11167" y="6132567"/>
            <a:ext cx="12203200" cy="73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2" name="Google Shape;152;p25"/>
          <p:cNvSpPr txBox="1">
            <a:spLocks noGrp="1"/>
          </p:cNvSpPr>
          <p:nvPr>
            <p:ph type="subTitle" idx="1" hasCustomPrompt="1"/>
          </p:nvPr>
        </p:nvSpPr>
        <p:spPr>
          <a:xfrm>
            <a:off x="1506500" y="3603768"/>
            <a:ext cx="4039600" cy="11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 dirty="0"/>
              <a:t>Alhazmi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7B4D82-3CAF-4D5D-92C1-5775459E1E59}"/>
              </a:ext>
            </a:extLst>
          </p:cNvPr>
          <p:cNvSpPr txBox="1"/>
          <p:nvPr userDrawn="1"/>
        </p:nvSpPr>
        <p:spPr>
          <a:xfrm>
            <a:off x="8823158" y="6870167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3165788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1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/>
          <p:nvPr/>
        </p:nvSpPr>
        <p:spPr>
          <a:xfrm>
            <a:off x="0" y="4584000"/>
            <a:ext cx="12192000" cy="227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" name="Google Shape;137;p23"/>
          <p:cNvSpPr txBox="1">
            <a:spLocks noGrp="1"/>
          </p:cNvSpPr>
          <p:nvPr>
            <p:ph type="title" hasCustomPrompt="1"/>
          </p:nvPr>
        </p:nvSpPr>
        <p:spPr>
          <a:xfrm>
            <a:off x="4150633" y="5213533"/>
            <a:ext cx="6130400" cy="9132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18287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138" name="Google Shape;138;p23"/>
          <p:cNvSpPr txBox="1">
            <a:spLocks noGrp="1"/>
          </p:cNvSpPr>
          <p:nvPr>
            <p:ph type="subTitle" idx="1" hasCustomPrompt="1"/>
          </p:nvPr>
        </p:nvSpPr>
        <p:spPr>
          <a:xfrm>
            <a:off x="1911067" y="1888249"/>
            <a:ext cx="8370000" cy="19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33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rPr lang="en-GB" dirty="0"/>
              <a:t>Teacher Talal Alhazmi</a:t>
            </a:r>
            <a:endParaRPr dirty="0"/>
          </a:p>
        </p:txBody>
      </p:sp>
      <p:cxnSp>
        <p:nvCxnSpPr>
          <p:cNvPr id="139" name="Google Shape;139;p23"/>
          <p:cNvCxnSpPr/>
          <p:nvPr/>
        </p:nvCxnSpPr>
        <p:spPr>
          <a:xfrm>
            <a:off x="-28700" y="727307"/>
            <a:ext cx="122496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17591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Done by Talal Alhazmi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161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Done By Talal Alhazmi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Done by Talal Alhazmi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07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Done by Talal Alhazmi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0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Done by Talal Alhazmi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3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Done by Talal Alhazmi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Done By Talal Alhazmi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6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0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9/22/2023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4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2" r:id="rId12"/>
    <p:sldLayoutId id="2147483753" r:id="rId13"/>
    <p:sldLayoutId id="2147483754" r:id="rId14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18" Type="http://schemas.openxmlformats.org/officeDocument/2006/relationships/audio" Target="../media/media9.mp3"/><Relationship Id="rId3" Type="http://schemas.microsoft.com/office/2007/relationships/media" Target="../media/media2.mp3"/><Relationship Id="rId21" Type="http://schemas.openxmlformats.org/officeDocument/2006/relationships/image" Target="../media/image2.png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17" Type="http://schemas.microsoft.com/office/2007/relationships/media" Target="../media/media9.mp3"/><Relationship Id="rId2" Type="http://schemas.openxmlformats.org/officeDocument/2006/relationships/audio" Target="../media/media1.mp3"/><Relationship Id="rId16" Type="http://schemas.openxmlformats.org/officeDocument/2006/relationships/audio" Target="../media/media8.mp3"/><Relationship Id="rId20" Type="http://schemas.openxmlformats.org/officeDocument/2006/relationships/image" Target="../media/image1.jpg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5" Type="http://schemas.microsoft.com/office/2007/relationships/media" Target="../media/media3.mp3"/><Relationship Id="rId15" Type="http://schemas.microsoft.com/office/2007/relationships/media" Target="../media/media8.mp3"/><Relationship Id="rId10" Type="http://schemas.openxmlformats.org/officeDocument/2006/relationships/audio" Target="../media/media5.mp3"/><Relationship Id="rId19" Type="http://schemas.openxmlformats.org/officeDocument/2006/relationships/slideLayout" Target="../slideLayouts/slideLayout2.xml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F7710-EA88-4C20-8113-7DCD4D205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1411" y="2757798"/>
            <a:ext cx="5649178" cy="1921046"/>
          </a:xfrm>
        </p:spPr>
        <p:txBody>
          <a:bodyPr/>
          <a:lstStyle/>
          <a:p>
            <a:pPr algn="ctr"/>
            <a:r>
              <a:rPr lang="en-GB" sz="4400" dirty="0"/>
              <a:t>L7: Vocabulary Building</a:t>
            </a:r>
            <a:br>
              <a:rPr lang="en-GB" sz="4400" dirty="0"/>
            </a:br>
            <a:r>
              <a:rPr lang="en-GB" sz="4400" dirty="0"/>
              <a:t>Flash Cards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792524-C976-41FF-A29E-20B262723B6E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3811256" y="886745"/>
            <a:ext cx="4569487" cy="1572487"/>
          </a:xfrm>
        </p:spPr>
        <p:txBody>
          <a:bodyPr/>
          <a:lstStyle/>
          <a:p>
            <a:r>
              <a:rPr lang="en-GB" sz="4800" b="1" dirty="0"/>
              <a:t>Mega Goal 2.1</a:t>
            </a:r>
            <a:br>
              <a:rPr lang="en-GB" sz="4800" b="1" dirty="0"/>
            </a:br>
            <a:r>
              <a:rPr lang="en-GB" sz="4800" b="1" dirty="0"/>
              <a:t>Unit 3</a:t>
            </a:r>
            <a:br>
              <a:rPr lang="en-GB" sz="4800" b="1" dirty="0"/>
            </a:br>
            <a:r>
              <a:rPr lang="en-GB" sz="4800" b="1" dirty="0"/>
              <a:t>Far &amp; Away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35D6537-FECB-4487-BE6C-622EF47AE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0967" y="5324433"/>
            <a:ext cx="5863412" cy="988400"/>
          </a:xfrm>
        </p:spPr>
        <p:txBody>
          <a:bodyPr/>
          <a:lstStyle/>
          <a:p>
            <a:r>
              <a:rPr lang="en-US" b="1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>Designed and done by T. Talal Alhazmi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D37F94-DD9C-4D27-8ACC-FA3E6291030E}"/>
              </a:ext>
            </a:extLst>
          </p:cNvPr>
          <p:cNvSpPr txBox="1"/>
          <p:nvPr/>
        </p:nvSpPr>
        <p:spPr>
          <a:xfrm>
            <a:off x="3237300" y="8787569"/>
            <a:ext cx="61962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Inconsolata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Inconsolata"/>
              </a:rPr>
              <a:t>Done by T. Talal Alhazmi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consolata"/>
              <a:sym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1245060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60"/>
          <p:cNvSpPr/>
          <p:nvPr/>
        </p:nvSpPr>
        <p:spPr>
          <a:xfrm>
            <a:off x="8866524" y="463296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200" b="1" kern="0">
                <a:solidFill>
                  <a:srgbClr val="000000"/>
                </a:solidFill>
                <a:latin typeface="Arial"/>
                <a:sym typeface="Arial"/>
              </a:rPr>
              <a:t>abundantly green, fertile</a:t>
            </a:r>
            <a:endParaRPr lang="en-US" sz="32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866412" y="4632960"/>
            <a:ext cx="2834640" cy="207568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800" b="1" kern="0">
                <a:solidFill>
                  <a:prstClr val="white"/>
                </a:solidFill>
                <a:latin typeface="Arial"/>
                <a:sym typeface="Arial"/>
              </a:rPr>
              <a:t>lush</a:t>
            </a:r>
            <a:endParaRPr lang="en-US" sz="48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4678680" y="463296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667" b="1" kern="0">
                <a:solidFill>
                  <a:srgbClr val="000000"/>
                </a:solidFill>
                <a:latin typeface="Arial"/>
                <a:sym typeface="Arial"/>
              </a:rPr>
              <a:t>lessening, diminishing</a:t>
            </a:r>
            <a:endParaRPr lang="en-US" sz="2667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678680" y="4632960"/>
            <a:ext cx="2834640" cy="207568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000" b="1" kern="0">
                <a:solidFill>
                  <a:prstClr val="white"/>
                </a:solidFill>
                <a:latin typeface="Arial"/>
                <a:sym typeface="Arial"/>
              </a:rPr>
              <a:t>reduction </a:t>
            </a:r>
            <a:endParaRPr lang="en-US" sz="40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490727" y="463296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600" b="1" kern="0">
                <a:solidFill>
                  <a:srgbClr val="000000"/>
                </a:solidFill>
                <a:latin typeface="Arial"/>
                <a:sym typeface="Arial"/>
              </a:rPr>
              <a:t>geographically isolated</a:t>
            </a:r>
            <a:endParaRPr lang="en-US" sz="26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90811" y="4632960"/>
            <a:ext cx="2834640" cy="207568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800" b="1" kern="0">
                <a:solidFill>
                  <a:prstClr val="white"/>
                </a:solidFill>
                <a:latin typeface="Arial"/>
                <a:sym typeface="Arial"/>
              </a:rPr>
              <a:t>remote</a:t>
            </a:r>
            <a:endParaRPr lang="en-US" sz="48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8866550" y="237744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800" b="1" kern="0">
                <a:solidFill>
                  <a:srgbClr val="000000"/>
                </a:solidFill>
                <a:latin typeface="Arial"/>
                <a:sym typeface="Arial"/>
              </a:rPr>
              <a:t>distinguishing traits or qualities</a:t>
            </a:r>
            <a:endParaRPr lang="en-US" sz="28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866412" y="2377440"/>
            <a:ext cx="2834640" cy="207568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600" b="1" kern="0" dirty="0">
                <a:solidFill>
                  <a:prstClr val="white"/>
                </a:solidFill>
                <a:latin typeface="Arial"/>
                <a:sym typeface="Arial"/>
              </a:rPr>
              <a:t>characteristics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4678808" y="237744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800" b="1" kern="0">
                <a:solidFill>
                  <a:srgbClr val="000000"/>
                </a:solidFill>
                <a:latin typeface="Arial"/>
                <a:sym typeface="Arial"/>
              </a:rPr>
              <a:t>the action of cutting down trees to clear forests</a:t>
            </a:r>
            <a:endParaRPr lang="en-US" sz="28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678680" y="2377440"/>
            <a:ext cx="2834640" cy="207568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800" b="1" kern="0">
                <a:solidFill>
                  <a:prstClr val="white"/>
                </a:solidFill>
                <a:latin typeface="Arial"/>
                <a:sym typeface="Arial"/>
              </a:rPr>
              <a:t>deforestation</a:t>
            </a:r>
            <a:endParaRPr lang="en-US" sz="28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90727" y="237744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3200" b="1" kern="0">
                <a:solidFill>
                  <a:srgbClr val="000000"/>
                </a:solidFill>
                <a:latin typeface="Arial"/>
                <a:sym typeface="Arial"/>
              </a:rPr>
              <a:t>something that causes a person to act</a:t>
            </a:r>
            <a:endParaRPr lang="en-US" sz="32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0727" y="2377440"/>
            <a:ext cx="2834640" cy="207568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400" b="1" kern="0">
                <a:solidFill>
                  <a:prstClr val="white"/>
                </a:solidFill>
                <a:latin typeface="Arial"/>
                <a:sym typeface="Arial"/>
              </a:rPr>
              <a:t>incentive</a:t>
            </a:r>
            <a:endParaRPr lang="en-US" sz="44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8866412" y="12192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200" b="1" kern="0">
                <a:solidFill>
                  <a:srgbClr val="000000"/>
                </a:solidFill>
                <a:latin typeface="Arial"/>
                <a:sym typeface="Arial"/>
              </a:rPr>
              <a:t>careful protection of something</a:t>
            </a:r>
            <a:endParaRPr lang="en-US" sz="32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8866412" y="121920"/>
            <a:ext cx="2834640" cy="207568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800" b="1" kern="0">
                <a:solidFill>
                  <a:srgbClr val="FFFFFF"/>
                </a:solidFill>
                <a:latin typeface="Arial"/>
                <a:sym typeface="Arial"/>
              </a:rPr>
              <a:t>conservation</a:t>
            </a:r>
            <a:endParaRPr lang="en-US" sz="4400" b="1" kern="0" dirty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678680" y="12192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3200" b="1" kern="0">
                <a:solidFill>
                  <a:srgbClr val="000000"/>
                </a:solidFill>
                <a:latin typeface="Arial"/>
                <a:sym typeface="Arial"/>
              </a:rPr>
              <a:t>to keep safe from injury, harm, or destruction</a:t>
            </a:r>
            <a:endParaRPr lang="en-US" sz="32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678680" y="121920"/>
            <a:ext cx="2834640" cy="207568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400" b="1" kern="0">
                <a:solidFill>
                  <a:srgbClr val="FFFFFF"/>
                </a:solidFill>
                <a:latin typeface="Arial"/>
                <a:sym typeface="Arial"/>
              </a:rPr>
              <a:t>preserve</a:t>
            </a:r>
            <a:endParaRPr lang="en-US" sz="4400" b="1" kern="0" dirty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490727" y="12192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800" b="1" kern="0">
                <a:solidFill>
                  <a:srgbClr val="000000"/>
                </a:solidFill>
                <a:latin typeface="Arial"/>
                <a:sym typeface="Arial"/>
              </a:rPr>
              <a:t>not spoiled</a:t>
            </a:r>
            <a:endParaRPr lang="en-US" sz="48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90727" y="121920"/>
            <a:ext cx="2834640" cy="207568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4000" b="1" kern="0">
                <a:solidFill>
                  <a:schemeClr val="bg1"/>
                </a:solidFill>
                <a:latin typeface="Arial"/>
                <a:sym typeface="Arial"/>
              </a:rPr>
              <a:t>pristine</a:t>
            </a:r>
            <a:endParaRPr lang="en-US" sz="6600" b="1" kern="0" dirty="0">
              <a:solidFill>
                <a:schemeClr val="bg1"/>
              </a:solidFill>
              <a:latin typeface="Arial"/>
              <a:sym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24180A-B154-4739-8704-57A7487083B6}"/>
              </a:ext>
            </a:extLst>
          </p:cNvPr>
          <p:cNvSpPr txBox="1"/>
          <p:nvPr/>
        </p:nvSpPr>
        <p:spPr>
          <a:xfrm>
            <a:off x="9199932" y="6888480"/>
            <a:ext cx="283464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GB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Done by T. Talal Alhazmi</a:t>
            </a:r>
          </a:p>
        </p:txBody>
      </p:sp>
      <p:pic>
        <p:nvPicPr>
          <p:cNvPr id="2" name="pristine">
            <a:hlinkClick r:id="" action="ppaction://media"/>
            <a:extLst>
              <a:ext uri="{FF2B5EF4-FFF2-40B4-BE49-F238E27FC236}">
                <a16:creationId xmlns:a16="http://schemas.microsoft.com/office/drawing/2014/main" id="{5A2C6AD5-D780-4BD8-82FE-80303AFE2DC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1"/>
          <a:stretch>
            <a:fillRect/>
          </a:stretch>
        </p:blipFill>
        <p:spPr>
          <a:xfrm>
            <a:off x="490727" y="121920"/>
            <a:ext cx="609600" cy="609600"/>
          </a:xfrm>
          <a:prstGeom prst="rect">
            <a:avLst/>
          </a:prstGeom>
        </p:spPr>
      </p:pic>
      <p:pic>
        <p:nvPicPr>
          <p:cNvPr id="3" name="preserve">
            <a:hlinkClick r:id="" action="ppaction://media"/>
            <a:extLst>
              <a:ext uri="{FF2B5EF4-FFF2-40B4-BE49-F238E27FC236}">
                <a16:creationId xmlns:a16="http://schemas.microsoft.com/office/drawing/2014/main" id="{B53CAC93-12C1-4F64-8737-44E7BE361E37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1"/>
          <a:stretch>
            <a:fillRect/>
          </a:stretch>
        </p:blipFill>
        <p:spPr>
          <a:xfrm>
            <a:off x="4732005" y="121920"/>
            <a:ext cx="609600" cy="609600"/>
          </a:xfrm>
          <a:prstGeom prst="rect">
            <a:avLst/>
          </a:prstGeom>
        </p:spPr>
      </p:pic>
      <p:pic>
        <p:nvPicPr>
          <p:cNvPr id="4" name="conservation">
            <a:hlinkClick r:id="" action="ppaction://media"/>
            <a:extLst>
              <a:ext uri="{FF2B5EF4-FFF2-40B4-BE49-F238E27FC236}">
                <a16:creationId xmlns:a16="http://schemas.microsoft.com/office/drawing/2014/main" id="{9601C4C9-FD98-4980-9930-1CE3F2F1C864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1"/>
          <a:stretch>
            <a:fillRect/>
          </a:stretch>
        </p:blipFill>
        <p:spPr>
          <a:xfrm>
            <a:off x="8895132" y="121920"/>
            <a:ext cx="609600" cy="609600"/>
          </a:xfrm>
          <a:prstGeom prst="rect">
            <a:avLst/>
          </a:prstGeom>
        </p:spPr>
      </p:pic>
      <p:pic>
        <p:nvPicPr>
          <p:cNvPr id="8" name="incentive">
            <a:hlinkClick r:id="" action="ppaction://media"/>
            <a:extLst>
              <a:ext uri="{FF2B5EF4-FFF2-40B4-BE49-F238E27FC236}">
                <a16:creationId xmlns:a16="http://schemas.microsoft.com/office/drawing/2014/main" id="{A2364A8C-2F27-45DB-AB42-FDE5E3EAB994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1"/>
          <a:stretch>
            <a:fillRect/>
          </a:stretch>
        </p:blipFill>
        <p:spPr>
          <a:xfrm>
            <a:off x="490615" y="2377440"/>
            <a:ext cx="609600" cy="609600"/>
          </a:xfrm>
          <a:prstGeom prst="rect">
            <a:avLst/>
          </a:prstGeom>
        </p:spPr>
      </p:pic>
      <p:pic>
        <p:nvPicPr>
          <p:cNvPr id="9" name="deforestation">
            <a:hlinkClick r:id="" action="ppaction://media"/>
            <a:extLst>
              <a:ext uri="{FF2B5EF4-FFF2-40B4-BE49-F238E27FC236}">
                <a16:creationId xmlns:a16="http://schemas.microsoft.com/office/drawing/2014/main" id="{47F5910F-64B8-44D4-B1F8-D0F167ECDE36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1"/>
          <a:stretch>
            <a:fillRect/>
          </a:stretch>
        </p:blipFill>
        <p:spPr>
          <a:xfrm>
            <a:off x="4732005" y="2377440"/>
            <a:ext cx="609600" cy="609600"/>
          </a:xfrm>
          <a:prstGeom prst="rect">
            <a:avLst/>
          </a:prstGeom>
        </p:spPr>
      </p:pic>
      <p:pic>
        <p:nvPicPr>
          <p:cNvPr id="10" name="characteristic">
            <a:hlinkClick r:id="" action="ppaction://media"/>
            <a:extLst>
              <a:ext uri="{FF2B5EF4-FFF2-40B4-BE49-F238E27FC236}">
                <a16:creationId xmlns:a16="http://schemas.microsoft.com/office/drawing/2014/main" id="{B60936DB-2821-4A48-BEDB-BBCF636B60AB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1"/>
          <a:stretch>
            <a:fillRect/>
          </a:stretch>
        </p:blipFill>
        <p:spPr>
          <a:xfrm>
            <a:off x="8895244" y="2377440"/>
            <a:ext cx="609600" cy="609600"/>
          </a:xfrm>
          <a:prstGeom prst="rect">
            <a:avLst/>
          </a:prstGeom>
        </p:spPr>
      </p:pic>
      <p:pic>
        <p:nvPicPr>
          <p:cNvPr id="11" name="remote">
            <a:hlinkClick r:id="" action="ppaction://media"/>
            <a:extLst>
              <a:ext uri="{FF2B5EF4-FFF2-40B4-BE49-F238E27FC236}">
                <a16:creationId xmlns:a16="http://schemas.microsoft.com/office/drawing/2014/main" id="{6FBA3498-F4A2-4994-811D-B723FF2EEBAA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1"/>
          <a:stretch>
            <a:fillRect/>
          </a:stretch>
        </p:blipFill>
        <p:spPr>
          <a:xfrm>
            <a:off x="490615" y="4632960"/>
            <a:ext cx="609600" cy="609600"/>
          </a:xfrm>
          <a:prstGeom prst="rect">
            <a:avLst/>
          </a:prstGeom>
        </p:spPr>
      </p:pic>
      <p:pic>
        <p:nvPicPr>
          <p:cNvPr id="15" name="reduction">
            <a:hlinkClick r:id="" action="ppaction://media"/>
            <a:extLst>
              <a:ext uri="{FF2B5EF4-FFF2-40B4-BE49-F238E27FC236}">
                <a16:creationId xmlns:a16="http://schemas.microsoft.com/office/drawing/2014/main" id="{079176BE-6499-4A1C-B7E7-744CBE53963F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1"/>
          <a:stretch>
            <a:fillRect/>
          </a:stretch>
        </p:blipFill>
        <p:spPr>
          <a:xfrm>
            <a:off x="4732005" y="4632960"/>
            <a:ext cx="609600" cy="609600"/>
          </a:xfrm>
          <a:prstGeom prst="rect">
            <a:avLst/>
          </a:prstGeom>
        </p:spPr>
      </p:pic>
      <p:pic>
        <p:nvPicPr>
          <p:cNvPr id="16" name="lush">
            <a:hlinkClick r:id="" action="ppaction://media"/>
            <a:extLst>
              <a:ext uri="{FF2B5EF4-FFF2-40B4-BE49-F238E27FC236}">
                <a16:creationId xmlns:a16="http://schemas.microsoft.com/office/drawing/2014/main" id="{126628A9-858D-4A38-957C-AE7CF0023B17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1"/>
          <a:stretch>
            <a:fillRect/>
          </a:stretch>
        </p:blipFill>
        <p:spPr>
          <a:xfrm>
            <a:off x="8895132" y="463296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12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"/>
                            </p:stCondLst>
                            <p:childTnLst>
                              <p:par>
                                <p:cTn id="17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50"/>
                            </p:stCondLst>
                            <p:childTnLst>
                              <p:par>
                                <p:cTn id="20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50"/>
                            </p:stCondLst>
                            <p:childTnLst>
                              <p:par>
                                <p:cTn id="21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2" dur="148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2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8" dur="1198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 vol="80000">
                <p:cTn id="22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4" dur="125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3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0" dur="169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24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6" dur="145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24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2" dur="182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>
                <p:cTn id="25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8" dur="166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25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4" dur="130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80000">
                <p:cTn id="26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0" dur="1485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 vol="80000">
                <p:cTn id="27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61" grpId="0" animBg="1"/>
      <p:bldP spid="61" grpId="1" animBg="1"/>
      <p:bldP spid="14" grpId="0" animBg="1"/>
      <p:bldP spid="14" grpId="1" animBg="1"/>
      <p:bldP spid="60" grpId="0" animBg="1"/>
      <p:bldP spid="60" grpId="1" animBg="1"/>
      <p:bldP spid="13" grpId="0" animBg="1"/>
      <p:bldP spid="13" grpId="1" animBg="1"/>
      <p:bldP spid="58" grpId="0" animBg="1"/>
      <p:bldP spid="58" grpId="1" animBg="1"/>
      <p:bldP spid="12" grpId="0" animBg="1"/>
      <p:bldP spid="12" grpId="1" animBg="1"/>
      <p:bldP spid="54" grpId="0" animBg="1"/>
      <p:bldP spid="54" grpId="1" animBg="1"/>
      <p:bldP spid="7" grpId="0" animBg="1"/>
      <p:bldP spid="7" grpId="1" animBg="1"/>
      <p:bldP spid="53" grpId="0" animBg="1"/>
      <p:bldP spid="53" grpId="1" animBg="1"/>
      <p:bldP spid="6" grpId="0" animBg="1"/>
      <p:bldP spid="6" grpId="1" animBg="1"/>
      <p:bldP spid="50" grpId="0" animBg="1"/>
      <p:bldP spid="50" grpId="1" animBg="1"/>
      <p:bldP spid="5" grpId="0" animBg="1"/>
      <p:bldP spid="5" grpId="1" animBg="1"/>
      <p:bldP spid="47" grpId="0" animBg="1"/>
      <p:bldP spid="47" grpId="1" animBg="1"/>
      <p:bldP spid="20" grpId="0" animBg="1"/>
      <p:bldP spid="20" grpId="1" animBg="1"/>
      <p:bldP spid="46" grpId="0" animBg="1"/>
      <p:bldP spid="46" grpId="1" animBg="1"/>
      <p:bldP spid="19" grpId="0" animBg="1"/>
      <p:bldP spid="19" grpId="1" animBg="1"/>
      <p:bldP spid="44" grpId="0" animBg="1"/>
      <p:bldP spid="44" grpId="1" animBg="1"/>
      <p:bldP spid="18" grpId="0" animBg="1"/>
      <p:bldP spid="1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EE00-F551-42D8-9A40-D05C3EC64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9578" y="5164106"/>
            <a:ext cx="2803543" cy="913200"/>
          </a:xfrm>
        </p:spPr>
        <p:txBody>
          <a:bodyPr/>
          <a:lstStyle/>
          <a:p>
            <a:pPr algn="l"/>
            <a:r>
              <a:rPr lang="en-GB" dirty="0"/>
              <a:t>Mega Goal 2.1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A5854A-6676-4532-8FF2-E5A375881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8397" y="2172454"/>
            <a:ext cx="7685903" cy="793167"/>
          </a:xfrm>
        </p:spPr>
        <p:txBody>
          <a:bodyPr/>
          <a:lstStyle/>
          <a:p>
            <a:pPr algn="l"/>
            <a:r>
              <a:rPr lang="en-GB" sz="5400" b="1" dirty="0">
                <a:solidFill>
                  <a:schemeClr val="accent1">
                    <a:lumMod val="75000"/>
                  </a:schemeClr>
                </a:solidFill>
              </a:rPr>
              <a:t>Done by Talal Alhazmi </a:t>
            </a:r>
          </a:p>
        </p:txBody>
      </p:sp>
    </p:spTree>
    <p:extLst>
      <p:ext uri="{BB962C8B-B14F-4D97-AF65-F5344CB8AC3E}">
        <p14:creationId xmlns:p14="http://schemas.microsoft.com/office/powerpoint/2010/main" val="311433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62"/>
          <p:cNvSpPr txBox="1">
            <a:spLocks noGrp="1"/>
          </p:cNvSpPr>
          <p:nvPr>
            <p:ph type="title"/>
          </p:nvPr>
        </p:nvSpPr>
        <p:spPr>
          <a:xfrm>
            <a:off x="1062035" y="892125"/>
            <a:ext cx="4710730" cy="166429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n" b="1" dirty="0">
                <a:solidFill>
                  <a:schemeClr val="bg1"/>
                </a:solidFill>
              </a:rPr>
              <a:t>Term of use</a:t>
            </a:r>
            <a:br>
              <a:rPr lang="en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License Agreement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7" name="Google Shape;697;p62"/>
          <p:cNvSpPr txBox="1">
            <a:spLocks noGrp="1"/>
          </p:cNvSpPr>
          <p:nvPr>
            <p:ph type="subTitle" idx="1"/>
          </p:nvPr>
        </p:nvSpPr>
        <p:spPr>
          <a:xfrm>
            <a:off x="1091055" y="2808087"/>
            <a:ext cx="5538345" cy="73551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2133"/>
              </a:spcAft>
            </a:pPr>
            <a:r>
              <a:rPr lang="en-GB" dirty="0">
                <a:solidFill>
                  <a:schemeClr val="bg1"/>
                </a:solidFill>
              </a:rPr>
              <a:t>This PowerPoint project, including game slides and associated content is a copyrighted to </a:t>
            </a:r>
            <a:r>
              <a:rPr lang="en-GB" b="1" dirty="0">
                <a:solidFill>
                  <a:schemeClr val="bg1"/>
                </a:solidFill>
              </a:rPr>
              <a:t>Teacher. Talal Alhazmi.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8" name="Google Shape;698;p62"/>
          <p:cNvSpPr/>
          <p:nvPr/>
        </p:nvSpPr>
        <p:spPr>
          <a:xfrm>
            <a:off x="7760667" y="1272801"/>
            <a:ext cx="2091504" cy="4312436"/>
          </a:xfrm>
          <a:custGeom>
            <a:avLst/>
            <a:gdLst/>
            <a:ahLst/>
            <a:cxnLst/>
            <a:rect l="l" t="t" r="r" b="b"/>
            <a:pathLst>
              <a:path w="14020" h="29670" extrusionOk="0">
                <a:moveTo>
                  <a:pt x="8161" y="2281"/>
                </a:moveTo>
                <a:cubicBezTo>
                  <a:pt x="8328" y="2281"/>
                  <a:pt x="8474" y="2427"/>
                  <a:pt x="8474" y="2595"/>
                </a:cubicBezTo>
                <a:lnTo>
                  <a:pt x="8474" y="2616"/>
                </a:lnTo>
                <a:cubicBezTo>
                  <a:pt x="8474" y="2804"/>
                  <a:pt x="8328" y="2929"/>
                  <a:pt x="8161" y="2929"/>
                </a:cubicBezTo>
                <a:lnTo>
                  <a:pt x="6026" y="2929"/>
                </a:lnTo>
                <a:cubicBezTo>
                  <a:pt x="5838" y="2929"/>
                  <a:pt x="5692" y="2804"/>
                  <a:pt x="5692" y="2616"/>
                </a:cubicBezTo>
                <a:lnTo>
                  <a:pt x="5692" y="2595"/>
                </a:lnTo>
                <a:cubicBezTo>
                  <a:pt x="5692" y="2427"/>
                  <a:pt x="5838" y="2281"/>
                  <a:pt x="6026" y="2281"/>
                </a:cubicBezTo>
                <a:close/>
                <a:moveTo>
                  <a:pt x="13036" y="4248"/>
                </a:moveTo>
                <a:lnTo>
                  <a:pt x="13036" y="25422"/>
                </a:lnTo>
                <a:lnTo>
                  <a:pt x="1151" y="25422"/>
                </a:lnTo>
                <a:lnTo>
                  <a:pt x="1151" y="4248"/>
                </a:lnTo>
                <a:close/>
                <a:moveTo>
                  <a:pt x="1988" y="0"/>
                </a:moveTo>
                <a:cubicBezTo>
                  <a:pt x="900" y="0"/>
                  <a:pt x="0" y="900"/>
                  <a:pt x="0" y="2009"/>
                </a:cubicBezTo>
                <a:lnTo>
                  <a:pt x="0" y="27661"/>
                </a:lnTo>
                <a:cubicBezTo>
                  <a:pt x="0" y="28770"/>
                  <a:pt x="900" y="29670"/>
                  <a:pt x="1988" y="29670"/>
                </a:cubicBezTo>
                <a:lnTo>
                  <a:pt x="12010" y="29670"/>
                </a:lnTo>
                <a:cubicBezTo>
                  <a:pt x="13119" y="29670"/>
                  <a:pt x="14019" y="28770"/>
                  <a:pt x="14019" y="27661"/>
                </a:cubicBezTo>
                <a:lnTo>
                  <a:pt x="14019" y="2009"/>
                </a:lnTo>
                <a:cubicBezTo>
                  <a:pt x="14019" y="900"/>
                  <a:pt x="13119" y="0"/>
                  <a:pt x="12010" y="0"/>
                </a:cubicBezTo>
                <a:close/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699" name="Google Shape;699;p62"/>
          <p:cNvPicPr preferRelativeResize="0"/>
          <p:nvPr/>
        </p:nvPicPr>
        <p:blipFill rotWithShape="1">
          <a:blip r:embed="rId3">
            <a:alphaModFix/>
          </a:blip>
          <a:srcRect l="33684" r="33681"/>
          <a:stretch/>
        </p:blipFill>
        <p:spPr>
          <a:xfrm>
            <a:off x="7923919" y="1893030"/>
            <a:ext cx="1783744" cy="3074599"/>
          </a:xfrm>
          <a:prstGeom prst="rect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00" name="Google Shape;700;p62"/>
          <p:cNvSpPr/>
          <p:nvPr/>
        </p:nvSpPr>
        <p:spPr>
          <a:xfrm>
            <a:off x="8641783" y="5090604"/>
            <a:ext cx="347600" cy="347600"/>
          </a:xfrm>
          <a:prstGeom prst="ellipse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161EA0-C14D-4FBC-8BCC-3FCC5313ABAF}"/>
              </a:ext>
            </a:extLst>
          </p:cNvPr>
          <p:cNvSpPr txBox="1"/>
          <p:nvPr/>
        </p:nvSpPr>
        <p:spPr>
          <a:xfrm>
            <a:off x="706995" y="3674735"/>
            <a:ext cx="62306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Do not submit copies or modifications of this project to any website that requires sign in or paid subscription.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0D721E-F1E9-429B-863C-4F3F7915419A}"/>
              </a:ext>
            </a:extLst>
          </p:cNvPr>
          <p:cNvSpPr txBox="1"/>
          <p:nvPr/>
        </p:nvSpPr>
        <p:spPr>
          <a:xfrm>
            <a:off x="738637" y="4847556"/>
            <a:ext cx="6230677" cy="1118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You may download the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</a:rPr>
              <a:t>PowerPoint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, make archival copies, and customize the project only for your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personal use or use within your 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school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and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not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 for resale.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1219F7-7364-0B19-1F47-182C6E8D9408}"/>
              </a:ext>
            </a:extLst>
          </p:cNvPr>
          <p:cNvSpPr txBox="1"/>
          <p:nvPr/>
        </p:nvSpPr>
        <p:spPr>
          <a:xfrm>
            <a:off x="4287795" y="6253205"/>
            <a:ext cx="347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Don’t allow to delete my name.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179</Words>
  <Application>Microsoft Office PowerPoint</Application>
  <PresentationFormat>Widescreen</PresentationFormat>
  <Paragraphs>30</Paragraphs>
  <Slides>4</Slides>
  <Notes>1</Notes>
  <HiddenSlides>0</HiddenSlides>
  <MMClips>9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Aharoni</vt:lpstr>
      <vt:lpstr>Arial</vt:lpstr>
      <vt:lpstr>Avenir Next LT Pro</vt:lpstr>
      <vt:lpstr>Calibri</vt:lpstr>
      <vt:lpstr>Inconsolata</vt:lpstr>
      <vt:lpstr>PrismaticVTI</vt:lpstr>
      <vt:lpstr>L7: Vocabulary Building Flash Cards</vt:lpstr>
      <vt:lpstr>PowerPoint Presentation</vt:lpstr>
      <vt:lpstr>Mega Goal 2.1</vt:lpstr>
      <vt:lpstr>Term of use License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L: Vocabulary Building Flash Cards</dc:title>
  <dc:creator>Talal Alhazmi</dc:creator>
  <cp:keywords>flash_cards</cp:keywords>
  <cp:lastModifiedBy>Talal Alhazmi</cp:lastModifiedBy>
  <cp:revision>3</cp:revision>
  <dcterms:created xsi:type="dcterms:W3CDTF">2021-09-17T12:35:24Z</dcterms:created>
  <dcterms:modified xsi:type="dcterms:W3CDTF">2023-09-22T01:34:14Z</dcterms:modified>
</cp:coreProperties>
</file>