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2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j-lt"/>
        <a:ea typeface="+mj-ea"/>
        <a:cs typeface="+mj-cs"/>
        <a:sym typeface="Arial"/>
      </a:defRPr>
    </a:lvl1pPr>
    <a:lvl2pPr indent="228600" defTabSz="685800" rtl="1" latinLnBrk="0">
      <a:defRPr sz="1000">
        <a:latin typeface="+mj-lt"/>
        <a:ea typeface="+mj-ea"/>
        <a:cs typeface="+mj-cs"/>
        <a:sym typeface="Arial"/>
      </a:defRPr>
    </a:lvl2pPr>
    <a:lvl3pPr indent="457200" defTabSz="685800" rtl="1" latinLnBrk="0">
      <a:defRPr sz="1000">
        <a:latin typeface="+mj-lt"/>
        <a:ea typeface="+mj-ea"/>
        <a:cs typeface="+mj-cs"/>
        <a:sym typeface="Arial"/>
      </a:defRPr>
    </a:lvl3pPr>
    <a:lvl4pPr indent="685800" defTabSz="685800" rtl="1" latinLnBrk="0">
      <a:defRPr sz="1000">
        <a:latin typeface="+mj-lt"/>
        <a:ea typeface="+mj-ea"/>
        <a:cs typeface="+mj-cs"/>
        <a:sym typeface="Arial"/>
      </a:defRPr>
    </a:lvl4pPr>
    <a:lvl5pPr indent="914400" defTabSz="685800" rtl="1" latinLnBrk="0">
      <a:defRPr sz="1000">
        <a:latin typeface="+mj-lt"/>
        <a:ea typeface="+mj-ea"/>
        <a:cs typeface="+mj-cs"/>
        <a:sym typeface="Arial"/>
      </a:defRPr>
    </a:lvl5pPr>
    <a:lvl6pPr indent="1143000" defTabSz="685800" rtl="1" latinLnBrk="0">
      <a:defRPr sz="1000">
        <a:latin typeface="+mj-lt"/>
        <a:ea typeface="+mj-ea"/>
        <a:cs typeface="+mj-cs"/>
        <a:sym typeface="Arial"/>
      </a:defRPr>
    </a:lvl6pPr>
    <a:lvl7pPr indent="1371600" defTabSz="685800" rtl="1" latinLnBrk="0">
      <a:defRPr sz="1000">
        <a:latin typeface="+mj-lt"/>
        <a:ea typeface="+mj-ea"/>
        <a:cs typeface="+mj-cs"/>
        <a:sym typeface="Arial"/>
      </a:defRPr>
    </a:lvl7pPr>
    <a:lvl8pPr indent="1600200" defTabSz="685800" rtl="1" latinLnBrk="0">
      <a:defRPr sz="1000">
        <a:latin typeface="+mj-lt"/>
        <a:ea typeface="+mj-ea"/>
        <a:cs typeface="+mj-cs"/>
        <a:sym typeface="Arial"/>
      </a:defRPr>
    </a:lvl8pPr>
    <a:lvl9pPr indent="1828800" defTabSz="685800" rtl="1" latinLnBrk="0">
      <a:defRPr sz="10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6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43" name="Google Shape;37;p3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Google Shape;38;p3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Google Shape;39;p3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Google Shape;40;p3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" name="Google Shape;41;p3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Google Shape;42;p3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Google Shape;43;p3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" name="Google Shape;44;p3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Google Shape;45;p3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Google Shape;46;p3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Google Shape;47;p3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rgbClr val="FFB5B0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5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6" name="Google Shape;58;p3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57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0" y="4622410"/>
            <a:ext cx="1097840" cy="243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8"/>
          <a:stretch>
            <a:fillRect/>
          </a:stretch>
        </p:blipFill>
        <p:spPr>
          <a:xfrm>
            <a:off x="214801" y="2845902"/>
            <a:ext cx="2127949" cy="170380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Google Shape;48;p3"/>
          <p:cNvSpPr/>
          <p:nvPr/>
        </p:nvSpPr>
        <p:spPr>
          <a:xfrm flipH="1">
            <a:off x="217142" y="161747"/>
            <a:ext cx="8684316" cy="47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68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71" name="Google Shape;60;p4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Google Shape;61;p4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Google Shape;62;p4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Google Shape;63;p4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Google Shape;64;p4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Google Shape;65;p4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Google Shape;66;p4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Google Shape;67;p4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Google Shape;68;p4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Google Shape;69;p4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Google Shape;70;p4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rgbClr val="F9BE9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3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4" name="Google Shape;81;p4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3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85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Google Shape;71;p4"/>
          <p:cNvSpPr/>
          <p:nvPr/>
        </p:nvSpPr>
        <p:spPr>
          <a:xfrm flipH="1">
            <a:off x="207592" y="170170"/>
            <a:ext cx="8676948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96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99" name="Google Shape;83;p5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Google Shape;84;p5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Google Shape;85;p5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Google Shape;86;p5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Google Shape;87;p5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" name="Google Shape;88;p5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" name="Google Shape;89;p5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" name="Google Shape;90;p5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" name="Google Shape;91;p5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Google Shape;92;p5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" name="Google Shape;93;p5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rgbClr val="BED99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0" name="Google Shape;94;p5"/>
          <p:cNvSpPr/>
          <p:nvPr/>
        </p:nvSpPr>
        <p:spPr>
          <a:xfrm>
            <a:off x="269802" y="170170"/>
            <a:ext cx="8676949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2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3" name="Google Shape;104;p5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4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1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4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6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27" name="Google Shape;106;p6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8" name="Google Shape;107;p6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9" name="Google Shape;108;p6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0" name="Google Shape;109;p6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Google Shape;110;p6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Google Shape;111;p6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3" name="Google Shape;112;p6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Google Shape;113;p6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5" name="Google Shape;114;p6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6" name="Google Shape;115;p6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" name="Google Shape;116;p6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rgbClr val="84CDB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" name="Google Shape;117;p6"/>
          <p:cNvSpPr/>
          <p:nvPr/>
        </p:nvSpPr>
        <p:spPr>
          <a:xfrm>
            <a:off x="229416" y="174447"/>
            <a:ext cx="8685131" cy="4690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0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1" name="Google Shape;127;p6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5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42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52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55" name="Google Shape;129;p7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130;p7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131;p7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132;p7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133;p7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134;p7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135;p7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136;p7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137;p7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Google Shape;138;p7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139;p7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rgbClr val="B0BBE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140;p7"/>
          <p:cNvSpPr/>
          <p:nvPr/>
        </p:nvSpPr>
        <p:spPr>
          <a:xfrm>
            <a:off x="236842" y="174447"/>
            <a:ext cx="8689366" cy="4727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8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9" name="Google Shape;150;p7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6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70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8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grpSp>
        <p:nvGrpSpPr>
          <p:cNvPr id="192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83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pic>
          <p:nvPicPr>
            <p:cNvPr id="184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8" y="248324"/>
              <a:ext cx="3826102" cy="1650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Google Shape;155;p8"/>
            <p:cNvSpPr txBox="1"/>
            <p:nvPr/>
          </p:nvSpPr>
          <p:spPr>
            <a:xfrm>
              <a:off x="381918" y="2143544"/>
              <a:ext cx="6648789" cy="2672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</a:defRPr>
              </a:pPr>
              <a:r>
                <a:t>Read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186" name="Google Shape;156;p8"/>
            <p:cNvSpPr/>
            <p:nvPr/>
          </p:nvSpPr>
          <p:spPr>
            <a:xfrm>
              <a:off x="7817525" y="4266643"/>
              <a:ext cx="1121402" cy="9677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87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8"/>
              <a:ext cx="534926" cy="478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7" cy="471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8" cy="468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8"/>
              <a:ext cx="524639" cy="451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Google Shape;161;p8"/>
            <p:cNvSpPr txBox="1"/>
            <p:nvPr/>
          </p:nvSpPr>
          <p:spPr>
            <a:xfrm>
              <a:off x="5304375" y="3610031"/>
              <a:ext cx="3686627" cy="41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7" tIns="68567" rIns="68567" bIns="68567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xfrm>
            <a:off x="6237436" y="4614208"/>
            <a:ext cx="315765" cy="30610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6" name="Google Shape;15;p2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" name="Google Shape;16;p2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" name="Google Shape;17;p2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" name="Google Shape;18;p2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" name="Google Shape;19;p2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" name="Google Shape;20;p2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" name="Google Shape;21;p2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" name="Google Shape;22;p2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" name="Google Shape;23;p2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" name="Google Shape;24;p2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" name="Google Shape;25;p2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rgbClr val="FF9DA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idx="1"/>
          </p:nvPr>
        </p:nvSpPr>
        <p:spPr>
          <a:xfrm>
            <a:off x="4581525" y="1547927"/>
            <a:ext cx="4139775" cy="31961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" name="Google Shape;35;p2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1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0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5" b="35649"/>
          <a:stretch>
            <a:fillRect/>
          </a:stretch>
        </p:blipFill>
        <p:spPr>
          <a:xfrm>
            <a:off x="7813240" y="4525047"/>
            <a:ext cx="1105087" cy="39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3" t="22788" r="8092" b="17177"/>
          <a:stretch>
            <a:fillRect/>
          </a:stretch>
        </p:blipFill>
        <p:spPr>
          <a:xfrm>
            <a:off x="7710483" y="662063"/>
            <a:ext cx="1280860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Google Shape;26;p2"/>
          <p:cNvSpPr/>
          <p:nvPr/>
        </p:nvSpPr>
        <p:spPr>
          <a:xfrm flipH="1">
            <a:off x="214084" y="167756"/>
            <a:ext cx="8689363" cy="473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8705469" y="4706924"/>
            <a:ext cx="315765" cy="306110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900">
                <a:solidFill>
                  <a:srgbClr val="1E4E7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9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3.xml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Relationship Id="rId8" Type="http://schemas.openxmlformats.org/officeDocument/2006/relationships/slide" Target="slide1.xml"/><Relationship Id="rId9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9.xml"/><Relationship Id="rId4" Type="http://schemas.openxmlformats.org/officeDocument/2006/relationships/slide" Target="slide6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9.xml"/><Relationship Id="rId4" Type="http://schemas.openxmlformats.org/officeDocument/2006/relationships/slide" Target="slide6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9.xml"/><Relationship Id="rId4" Type="http://schemas.openxmlformats.org/officeDocument/2006/relationships/slide" Target="slide6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9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9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9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7" cy="3324827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2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8" y="11164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09" y="2017006"/>
            <a:ext cx="2595153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5" y="2073557"/>
            <a:ext cx="2437652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2" cy="671403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8" y="30307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2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8" y="398785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1" y="3305845"/>
            <a:ext cx="946405" cy="1263992"/>
            <a:chOff x="0" y="-1"/>
            <a:chExt cx="946404" cy="1263990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9" cy="112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2" y="73420"/>
              <a:ext cx="778939" cy="1109654"/>
              <a:chOff x="-1" y="0"/>
              <a:chExt cx="778938" cy="110965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4"/>
                <a:ext cx="535039" cy="444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3"/>
                <a:ext cx="262847" cy="442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40" cy="815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3" cy="81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40" cy="191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9"/>
                <a:ext cx="171052" cy="85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5" cy="129169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2" cy="10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7" cy="463988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 txBox="1"/>
          <p:nvPr/>
        </p:nvSpPr>
        <p:spPr>
          <a:xfrm>
            <a:off x="1917729" y="1229447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٢٨"/>
          <p:cNvSpPr txBox="1"/>
          <p:nvPr/>
        </p:nvSpPr>
        <p:spPr>
          <a:xfrm>
            <a:off x="1293433" y="41346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صفحة </a:t>
            </a:r>
            <a:r>
              <a:t>٩٥</a:t>
            </a:r>
            <a:r>
              <a:t> </a:t>
            </a:r>
          </a:p>
        </p:txBody>
      </p:sp>
      <p:sp>
        <p:nvSpPr>
          <p:cNvPr id="227" name="الحصة"/>
          <p:cNvSpPr txBox="1"/>
          <p:nvPr/>
        </p:nvSpPr>
        <p:spPr>
          <a:xfrm>
            <a:off x="1861487" y="218812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 txBox="1"/>
          <p:nvPr/>
        </p:nvSpPr>
        <p:spPr>
          <a:xfrm>
            <a:off x="1806450" y="3172036"/>
            <a:ext cx="112227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رابع : القسمة"/>
          <p:cNvSpPr txBox="1"/>
          <p:nvPr>
            <p:ph type="body" sz="quarter" idx="1"/>
          </p:nvPr>
        </p:nvSpPr>
        <p:spPr>
          <a:xfrm>
            <a:off x="4401973" y="3063835"/>
            <a:ext cx="3645254" cy="751244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الضرب : الفصل الثالث</a:t>
            </a:r>
          </a:p>
        </p:txBody>
      </p:sp>
      <p:sp>
        <p:nvSpPr>
          <p:cNvPr id="230" name="٤-٥ خطة تمثيل المعطيات"/>
          <p:cNvSpPr txBox="1"/>
          <p:nvPr/>
        </p:nvSpPr>
        <p:spPr>
          <a:xfrm>
            <a:off x="3927804" y="3645559"/>
            <a:ext cx="4532233" cy="62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21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chemeClr val="accent1">
                    <a:satOff val="-49514"/>
                    <a:lumOff val="-14901"/>
                  </a:schemeClr>
                </a:solidFill>
              </a:rPr>
              <a:t>٣-٥</a:t>
            </a:r>
            <a:r>
              <a:t> خطة حل المسألة رسم صورة</a:t>
            </a:r>
          </a:p>
        </p:txBody>
      </p:sp>
      <p:sp>
        <p:nvSpPr>
          <p:cNvPr id="231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232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33" name="الواجب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4" name="المنزل"/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2"/>
      <p:bldP build="whole" bldLvl="1" animBg="1" rev="0" advAuto="0" spid="2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501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499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97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8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00" name="١٠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grpSp>
          <p:nvGrpSpPr>
            <p:cNvPr id="512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502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10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03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4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7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8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9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11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14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15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516" name="مستطيل"/>
          <p:cNvSpPr/>
          <p:nvPr/>
        </p:nvSpPr>
        <p:spPr>
          <a:xfrm>
            <a:off x="8035318" y="3896810"/>
            <a:ext cx="585915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17" name="Google Shape;145;p11"/>
          <p:cNvSpPr txBox="1"/>
          <p:nvPr/>
        </p:nvSpPr>
        <p:spPr>
          <a:xfrm>
            <a:off x="8018171" y="3707234"/>
            <a:ext cx="747153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1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sp>
        <p:nvSpPr>
          <p:cNvPr id="518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19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20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21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22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53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753124" y="653642"/>
            <a:ext cx="1606328" cy="764679"/>
            <a:chOff x="0" y="0"/>
            <a:chExt cx="1606327" cy="764678"/>
          </a:xfrm>
        </p:grpSpPr>
        <p:grpSp>
          <p:nvGrpSpPr>
            <p:cNvPr id="535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523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4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524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2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25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6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7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8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0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1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3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36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538" name="Google Shape;145;p11"/>
          <p:cNvSpPr txBox="1"/>
          <p:nvPr/>
        </p:nvSpPr>
        <p:spPr>
          <a:xfrm>
            <a:off x="1906935" y="1270844"/>
            <a:ext cx="5214109" cy="1011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marL="200526" indent="-200526" algn="r">
              <a:lnSpc>
                <a:spcPct val="75000"/>
              </a:lnSpc>
              <a:spcBef>
                <a:spcPts val="1500"/>
              </a:spcBef>
              <a:buSzPct val="60000"/>
              <a:buBlip>
                <a:blip r:embed="rId7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قطعة قماش طولها ٤٣ متر</a:t>
            </a:r>
          </a:p>
        </p:txBody>
      </p:sp>
      <p:sp>
        <p:nvSpPr>
          <p:cNvPr id="539" name="كم قطعة طولها ١٣ متر يمكن أن يقص ؟ هل يبقي أي قماش من القطعة الأصلية؟"/>
          <p:cNvSpPr txBox="1"/>
          <p:nvPr/>
        </p:nvSpPr>
        <p:spPr>
          <a:xfrm>
            <a:off x="436050" y="2604548"/>
            <a:ext cx="6530132" cy="6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15000"/>
              </a:lnSpc>
              <a:spcBef>
                <a:spcPts val="1500"/>
              </a:spcBef>
              <a:buSzPct val="60000"/>
              <a:buBlip>
                <a:blip r:embed="rId7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كم قطعة طولها ١٣ متر يمكن أن يقص ؟ هل يبقي أي قماش من القطعة الأصلية؟</a:t>
            </a:r>
          </a:p>
        </p:txBody>
      </p:sp>
      <p:sp>
        <p:nvSpPr>
          <p:cNvPr id="540" name="ارسم صورة لحل المسألة."/>
          <p:cNvSpPr txBox="1"/>
          <p:nvPr/>
        </p:nvSpPr>
        <p:spPr>
          <a:xfrm>
            <a:off x="5357233" y="4037347"/>
            <a:ext cx="2470571" cy="31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200526" indent="-200526" algn="r">
              <a:lnSpc>
                <a:spcPct val="75000"/>
              </a:lnSpc>
              <a:spcBef>
                <a:spcPts val="1500"/>
              </a:spcBef>
              <a:buSzPct val="60000"/>
              <a:buBlip>
                <a:blip r:embed="rId7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ارسم صورة لحل المسألة.</a:t>
            </a:r>
          </a:p>
        </p:txBody>
      </p:sp>
      <p:sp>
        <p:nvSpPr>
          <p:cNvPr id="541" name="المعطى:"/>
          <p:cNvSpPr txBox="1"/>
          <p:nvPr/>
        </p:nvSpPr>
        <p:spPr>
          <a:xfrm>
            <a:off x="7074409" y="1539498"/>
            <a:ext cx="943763" cy="362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115000"/>
              </a:lnSpc>
              <a:spcBef>
                <a:spcPts val="1500"/>
              </a:spcBef>
              <a:defRPr b="1" sz="2200" u="sng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المعطى</a:t>
            </a:r>
            <a:r>
              <a:rPr u="none"/>
              <a:t>: </a:t>
            </a:r>
          </a:p>
        </p:txBody>
      </p:sp>
      <p:sp>
        <p:nvSpPr>
          <p:cNvPr id="542" name="المطلوب:"/>
          <p:cNvSpPr txBox="1"/>
          <p:nvPr/>
        </p:nvSpPr>
        <p:spPr>
          <a:xfrm>
            <a:off x="6891892" y="2571750"/>
            <a:ext cx="1082917" cy="362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115000"/>
              </a:lnSpc>
              <a:spcBef>
                <a:spcPts val="1500"/>
              </a:spcBef>
              <a:defRPr b="1" sz="2200" u="sng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المطلوب</a:t>
            </a:r>
            <a:r>
              <a:rPr u="none"/>
              <a:t>: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6" grpId="3"/>
      <p:bldP build="whole" bldLvl="1" animBg="1" rev="0" advAuto="0" spid="517" grpId="4"/>
      <p:bldP build="whole" bldLvl="1" animBg="1" rev="0" advAuto="0" spid="515" grpId="2"/>
      <p:bldP build="whole" bldLvl="1" animBg="1" rev="0" advAuto="0" spid="514" grpId="1"/>
      <p:bldP build="whole" bldLvl="1" animBg="1" rev="0" advAuto="0" spid="537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أولاً نرسم قطعة القماش بالطول المعطى ثم نقتص منها قطعة بطول ۱۳م ثم تكرر العملية عدة مرات…"/>
          <p:cNvSpPr txBox="1"/>
          <p:nvPr/>
        </p:nvSpPr>
        <p:spPr>
          <a:xfrm>
            <a:off x="395090" y="1529031"/>
            <a:ext cx="7597681" cy="1823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spcBef>
                <a:spcPts val="1500"/>
              </a:spcBef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أولاً نرسم قطعة القماش بالطول المعطى ثم نقتص منها قطعة بطول ۱۳م ثم تكرر العملية عدة مرات</a:t>
            </a:r>
          </a:p>
          <a:p>
            <a:pPr algn="r" rtl="0">
              <a:lnSpc>
                <a:spcPct val="125000"/>
              </a:lnSpc>
              <a:spcBef>
                <a:spcPts val="1500"/>
              </a:spcBef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125000"/>
              </a:lnSpc>
              <a:spcBef>
                <a:spcPts val="1500"/>
              </a:spcBef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125000"/>
              </a:lnSpc>
              <a:spcBef>
                <a:spcPts val="1500"/>
              </a:spcBef>
              <a:defRPr b="1" sz="17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من الرسم يستطيع أن يقص ۳ قطع ويبقي من القطعة الأصلية ٤ متر</a:t>
            </a:r>
          </a:p>
        </p:txBody>
      </p:sp>
      <p:grpSp>
        <p:nvGrpSpPr>
          <p:cNvPr id="561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549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547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545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6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8" name="١٠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grpSp>
          <p:nvGrpSpPr>
            <p:cNvPr id="560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550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8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51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2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3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4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5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6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7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9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62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63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564" name="مستطيل"/>
          <p:cNvSpPr/>
          <p:nvPr/>
        </p:nvSpPr>
        <p:spPr>
          <a:xfrm>
            <a:off x="8032457" y="3923207"/>
            <a:ext cx="585916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Waseem Regular"/>
                <a:ea typeface="Waseem Regular"/>
                <a:cs typeface="Waseem Regular"/>
                <a:sym typeface="Waseem Regular"/>
              </a:defRPr>
            </a:pPr>
          </a:p>
        </p:txBody>
      </p:sp>
      <p:sp>
        <p:nvSpPr>
          <p:cNvPr id="565" name="Google Shape;145;p11"/>
          <p:cNvSpPr txBox="1"/>
          <p:nvPr/>
        </p:nvSpPr>
        <p:spPr>
          <a:xfrm>
            <a:off x="7992771" y="3921619"/>
            <a:ext cx="671008" cy="490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60089">
              <a:lnSpc>
                <a:spcPct val="103500"/>
              </a:lnSpc>
              <a:spcBef>
                <a:spcPts val="1400"/>
              </a:spcBef>
              <a:defRPr sz="1843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566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67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68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69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70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575" name="تجميع"/>
          <p:cNvGrpSpPr/>
          <p:nvPr/>
        </p:nvGrpSpPr>
        <p:grpSpPr>
          <a:xfrm>
            <a:off x="548916" y="1823912"/>
            <a:ext cx="2874093" cy="1123543"/>
            <a:chOff x="0" y="0"/>
            <a:chExt cx="2874092" cy="1123541"/>
          </a:xfrm>
        </p:grpSpPr>
        <p:pic>
          <p:nvPicPr>
            <p:cNvPr id="571" name="IMG_2656.png" descr="IMG_2656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11493" t="32012" r="13827" b="32012"/>
            <a:stretch>
              <a:fillRect/>
            </a:stretch>
          </p:blipFill>
          <p:spPr>
            <a:xfrm>
              <a:off x="0" y="0"/>
              <a:ext cx="2874093" cy="1123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4" name="Google Shape;145;p11"/>
            <p:cNvGrpSpPr/>
            <p:nvPr/>
          </p:nvGrpSpPr>
          <p:grpSpPr>
            <a:xfrm>
              <a:off x="134849" y="392981"/>
              <a:ext cx="283055" cy="328844"/>
              <a:chOff x="0" y="0"/>
              <a:chExt cx="283054" cy="328843"/>
            </a:xfrm>
          </p:grpSpPr>
          <p:sp>
            <p:nvSpPr>
              <p:cNvPr id="572" name="مستطيل"/>
              <p:cNvSpPr/>
              <p:nvPr/>
            </p:nvSpPr>
            <p:spPr>
              <a:xfrm>
                <a:off x="0" y="-1"/>
                <a:ext cx="283055" cy="328844"/>
              </a:xfrm>
              <a:prstGeom prst="rect">
                <a:avLst/>
              </a:prstGeom>
              <a:solidFill>
                <a:srgbClr val="E3B1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r" defTabSz="594082" rtl="0">
                  <a:lnSpc>
                    <a:spcPct val="92000"/>
                  </a:lnSpc>
                  <a:spcBef>
                    <a:spcPts val="1000"/>
                  </a:spcBef>
                  <a:defRPr sz="2200"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573" name="٤ م"/>
              <p:cNvSpPr txBox="1"/>
              <p:nvPr/>
            </p:nvSpPr>
            <p:spPr>
              <a:xfrm>
                <a:off x="0" y="-1"/>
                <a:ext cx="283055" cy="3288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8653" tIns="88653" rIns="88653" bIns="88653" numCol="1" anchor="ctr">
                <a:normAutofit fontScale="100000" lnSpcReduction="0"/>
              </a:bodyPr>
              <a:lstStyle>
                <a:lvl1pPr algn="r" defTabSz="409916">
                  <a:lnSpc>
                    <a:spcPct val="92000"/>
                  </a:lnSpc>
                  <a:spcBef>
                    <a:spcPts val="600"/>
                  </a:spcBef>
                  <a:defRPr sz="897"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 rtl="0">
                  <a:defRPr/>
                </a:pPr>
                <a:r>
                  <a:t>٤ م</a:t>
                </a:r>
              </a:p>
            </p:txBody>
          </p:sp>
        </p:grpSp>
      </p:grpSp>
      <p:sp>
        <p:nvSpPr>
          <p:cNvPr id="576" name="١٣ + ١٣ +١٣ +٤ = ٤٣ متر"/>
          <p:cNvSpPr txBox="1"/>
          <p:nvPr/>
        </p:nvSpPr>
        <p:spPr>
          <a:xfrm>
            <a:off x="5109629" y="4049215"/>
            <a:ext cx="2691650" cy="362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lnSpc>
                <a:spcPct val="75000"/>
              </a:lnSpc>
              <a:spcBef>
                <a:spcPts val="1500"/>
              </a:spcBef>
              <a:defRPr b="1" sz="22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١٣ + ١٣ +١٣ +٤ = ٤٣ متر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4" grpId="3"/>
      <p:bldP build="whole" bldLvl="1" animBg="1" rev="0" advAuto="0" spid="562" grpId="1"/>
      <p:bldP build="whole" bldLvl="1" animBg="1" rev="0" advAuto="0" spid="563" grpId="2"/>
      <p:bldP build="whole" bldLvl="1" animBg="1" rev="0" advAuto="0" spid="565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إنّ النجاح هو محصِّلة اجتهادات صغيرة تتراكم يوماً بعد يوم."/>
          <p:cNvSpPr txBox="1"/>
          <p:nvPr/>
        </p:nvSpPr>
        <p:spPr>
          <a:xfrm>
            <a:off x="3521838" y="3702183"/>
            <a:ext cx="4674128" cy="110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 rtl="0">
              <a:defRPr/>
            </a:pPr>
            <a:r>
              <a:t>إنّ النجاح هو محصِّلة اجتهادات صغيرة تتراكم يوماً بعد يوم.</a:t>
            </a:r>
          </a:p>
        </p:txBody>
      </p:sp>
      <p:sp>
        <p:nvSpPr>
          <p:cNvPr id="579" name="ختاماً"/>
          <p:cNvSpPr txBox="1"/>
          <p:nvPr/>
        </p:nvSpPr>
        <p:spPr>
          <a:xfrm>
            <a:off x="7308001" y="2954136"/>
            <a:ext cx="1741991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 rtl="0">
              <a:defRPr/>
            </a:pPr>
            <a:r>
              <a:t>ختاماً</a:t>
            </a:r>
          </a:p>
        </p:txBody>
      </p:sp>
      <p:sp>
        <p:nvSpPr>
          <p:cNvPr id="58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81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82" name="مسألة ١٠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61837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583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84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589" name="تجميع"/>
          <p:cNvGrpSpPr/>
          <p:nvPr/>
        </p:nvGrpSpPr>
        <p:grpSpPr>
          <a:xfrm>
            <a:off x="3263991" y="1153030"/>
            <a:ext cx="2376182" cy="685801"/>
            <a:chOff x="0" y="0"/>
            <a:chExt cx="2376181" cy="685800"/>
          </a:xfrm>
        </p:grpSpPr>
        <p:grpSp>
          <p:nvGrpSpPr>
            <p:cNvPr id="587" name="تجميع"/>
            <p:cNvGrpSpPr/>
            <p:nvPr/>
          </p:nvGrpSpPr>
          <p:grpSpPr>
            <a:xfrm>
              <a:off x="323004" y="118569"/>
              <a:ext cx="2053178" cy="531186"/>
              <a:chOff x="0" y="0"/>
              <a:chExt cx="2053177" cy="531185"/>
            </a:xfrm>
          </p:grpSpPr>
          <p:sp>
            <p:nvSpPr>
              <p:cNvPr id="585" name="Google Shape;717;p19"/>
              <p:cNvSpPr/>
              <p:nvPr/>
            </p:nvSpPr>
            <p:spPr>
              <a:xfrm>
                <a:off x="0" y="-1"/>
                <a:ext cx="2053178" cy="531187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86" name="Google Shape;718;p19"/>
              <p:cNvSpPr/>
              <p:nvPr/>
            </p:nvSpPr>
            <p:spPr>
              <a:xfrm>
                <a:off x="62303" y="49486"/>
                <a:ext cx="1928570" cy="43221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88" name="الواجب"/>
            <p:cNvSpPr txBox="1"/>
            <p:nvPr/>
          </p:nvSpPr>
          <p:spPr>
            <a:xfrm>
              <a:off x="0" y="-1"/>
              <a:ext cx="2286915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sz="3500">
                  <a:ln w="3175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5">
                      <a:satOff val="-7608"/>
                      <a:lumOff val="-10980"/>
                    </a:schemeClr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الواجب </a:t>
              </a:r>
            </a:p>
          </p:txBody>
        </p:sp>
      </p:grpSp>
      <p:pic>
        <p:nvPicPr>
          <p:cNvPr id="590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55752" y="1000830"/>
            <a:ext cx="815573" cy="700970"/>
          </a:xfrm>
          <a:prstGeom prst="rect">
            <a:avLst/>
          </a:prstGeom>
          <a:ln w="12700">
            <a:miter lim="400000"/>
          </a:ln>
        </p:spPr>
      </p:pic>
      <p:sp>
        <p:nvSpPr>
          <p:cNvPr id="591" name="Google Shape;167;p9"/>
          <p:cNvSpPr/>
          <p:nvPr/>
        </p:nvSpPr>
        <p:spPr>
          <a:xfrm>
            <a:off x="5388011" y="2338440"/>
            <a:ext cx="2595152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2" name="Google Shape;168;p9"/>
          <p:cNvSpPr/>
          <p:nvPr/>
        </p:nvSpPr>
        <p:spPr>
          <a:xfrm>
            <a:off x="5462608" y="2394717"/>
            <a:ext cx="2437652" cy="54511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3" name="التاريخ"/>
          <p:cNvSpPr txBox="1"/>
          <p:nvPr/>
        </p:nvSpPr>
        <p:spPr>
          <a:xfrm>
            <a:off x="6706511" y="2506894"/>
            <a:ext cx="11223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سؤال </a:t>
            </a:r>
          </a:p>
        </p:txBody>
      </p:sp>
      <p:sp>
        <p:nvSpPr>
          <p:cNvPr id="594" name="Google Shape;1337;p51"/>
          <p:cNvSpPr txBox="1"/>
          <p:nvPr/>
        </p:nvSpPr>
        <p:spPr>
          <a:xfrm>
            <a:off x="5696568" y="2260223"/>
            <a:ext cx="1152252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defRPr sz="42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٧ ، ٩</a:t>
            </a:r>
          </a:p>
        </p:txBody>
      </p:sp>
      <p:sp>
        <p:nvSpPr>
          <p:cNvPr id="595" name="Google Shape;167;p9"/>
          <p:cNvSpPr/>
          <p:nvPr/>
        </p:nvSpPr>
        <p:spPr>
          <a:xfrm>
            <a:off x="1394549" y="2284199"/>
            <a:ext cx="2595153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6" name="Google Shape;168;p9"/>
          <p:cNvSpPr/>
          <p:nvPr/>
        </p:nvSpPr>
        <p:spPr>
          <a:xfrm>
            <a:off x="1469146" y="2340478"/>
            <a:ext cx="2437652" cy="545110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7" name="التاريخ"/>
          <p:cNvSpPr txBox="1"/>
          <p:nvPr/>
        </p:nvSpPr>
        <p:spPr>
          <a:xfrm>
            <a:off x="2713049" y="2452653"/>
            <a:ext cx="11223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</a:t>
            </a:r>
          </a:p>
        </p:txBody>
      </p:sp>
      <p:sp>
        <p:nvSpPr>
          <p:cNvPr id="598" name="Google Shape;1337;p51"/>
          <p:cNvSpPr txBox="1"/>
          <p:nvPr/>
        </p:nvSpPr>
        <p:spPr>
          <a:xfrm>
            <a:off x="1703108" y="2205982"/>
            <a:ext cx="1152252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defRPr sz="42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٩٦</a:t>
            </a:r>
          </a:p>
        </p:txBody>
      </p:sp>
      <p:sp>
        <p:nvSpPr>
          <p:cNvPr id="599" name="سهم: لليسار واليمين والأعلى 57"/>
          <p:cNvSpPr/>
          <p:nvPr/>
        </p:nvSpPr>
        <p:spPr>
          <a:xfrm>
            <a:off x="4011869" y="1962868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8" grpId="2"/>
      <p:bldP build="whole" bldLvl="1" animBg="1" rev="0" advAuto="0" spid="589" grpId="3"/>
      <p:bldP build="whole" bldLvl="1" animBg="1" rev="0" advAuto="0" spid="57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20" cy="2969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1"/>
            <a:ext cx="2147107" cy="849917"/>
            <a:chOff x="0" y="-1"/>
            <a:chExt cx="2147105" cy="849916"/>
          </a:xfrm>
        </p:grpSpPr>
        <p:grpSp>
          <p:nvGrpSpPr>
            <p:cNvPr id="240" name="تجميع"/>
            <p:cNvGrpSpPr/>
            <p:nvPr/>
          </p:nvGrpSpPr>
          <p:grpSpPr>
            <a:xfrm>
              <a:off x="-1" y="269584"/>
              <a:ext cx="1596443" cy="528149"/>
              <a:chOff x="0" y="0"/>
              <a:chExt cx="1596441" cy="528148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-1" y="0"/>
                <a:ext cx="1596443" cy="528149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1" y="26733"/>
                <a:ext cx="1584279" cy="47468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5" y="-2"/>
              <a:ext cx="760951" cy="849917"/>
              <a:chOff x="0" y="0"/>
              <a:chExt cx="760950" cy="849916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8" cy="729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3" y="56439"/>
                <a:ext cx="641622" cy="733561"/>
                <a:chOff x="0" y="0"/>
                <a:chExt cx="641621" cy="733559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2"/>
                  <a:ext cx="346411" cy="287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3"/>
                  <a:ext cx="170181" cy="286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7" y="55787"/>
                  <a:ext cx="342851" cy="5279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9" y="54359"/>
                  <a:ext cx="224855" cy="530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7" y="82791"/>
                  <a:ext cx="342850" cy="124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90"/>
                  <a:ext cx="110749" cy="55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9" y="180750"/>
                  <a:ext cx="355175" cy="8363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5" cy="68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2"/>
            <a:stretch>
              <a:fillRect/>
            </a:stretch>
          </p:blipFill>
          <p:spPr>
            <a:xfrm>
              <a:off x="122490" y="335796"/>
              <a:ext cx="1471036" cy="395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1162702" y="1386523"/>
            <a:ext cx="5409002" cy="423656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3288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56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257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58" name="الواجب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9" name="المنزل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260" name="IMG_2626.png" descr="IMG_2626.png"/>
          <p:cNvPicPr>
            <a:picLocks noChangeAspect="1"/>
          </p:cNvPicPr>
          <p:nvPr/>
        </p:nvPicPr>
        <p:blipFill>
          <a:blip r:embed="rId9">
            <a:extLst/>
          </a:blip>
          <a:srcRect l="6069" t="55071" r="28536" b="21114"/>
          <a:stretch>
            <a:fillRect/>
          </a:stretch>
        </p:blipFill>
        <p:spPr>
          <a:xfrm>
            <a:off x="1960636" y="1375445"/>
            <a:ext cx="4091754" cy="611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3"/>
      <p:bldP build="whole" bldLvl="1" animBg="1" rev="0" advAuto="0" spid="237" grpId="1"/>
      <p:bldP build="whole" bldLvl="1" animBg="1" rev="0" advAuto="0" spid="260" grpId="5"/>
      <p:bldP build="whole" bldLvl="1" animBg="1" rev="0" advAuto="0" spid="253" grpId="2"/>
      <p:bldP build="whole" bldLvl="1" animBg="1" rev="0" advAuto="0" spid="236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274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262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263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1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264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5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2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5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1" name="تجميع"/>
          <p:cNvGrpSpPr/>
          <p:nvPr/>
        </p:nvGrpSpPr>
        <p:grpSpPr>
          <a:xfrm>
            <a:off x="7868919" y="721767"/>
            <a:ext cx="1122281" cy="657279"/>
            <a:chOff x="0" y="0"/>
            <a:chExt cx="1122280" cy="657277"/>
          </a:xfrm>
        </p:grpSpPr>
        <p:grpSp>
          <p:nvGrpSpPr>
            <p:cNvPr id="279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277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٥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 </a:t>
              </a:r>
            </a:p>
          </p:txBody>
        </p:sp>
      </p:grpSp>
      <p:sp>
        <p:nvSpPr>
          <p:cNvPr id="28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83" name="مسألة ١٠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284" name="مسألة  ٦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85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86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287" name="IMG_2630.png" descr="IMG_2630.png"/>
          <p:cNvPicPr>
            <a:picLocks noChangeAspect="1"/>
          </p:cNvPicPr>
          <p:nvPr/>
        </p:nvPicPr>
        <p:blipFill>
          <a:blip r:embed="rId7">
            <a:extLst/>
          </a:blip>
          <a:srcRect l="0" t="3337" r="9476" b="0"/>
          <a:stretch>
            <a:fillRect/>
          </a:stretch>
        </p:blipFill>
        <p:spPr>
          <a:xfrm>
            <a:off x="2108129" y="1172129"/>
            <a:ext cx="5744527" cy="3107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3"/>
      <p:bldP build="whole" bldLvl="1" animBg="1" rev="0" advAuto="0" spid="276" grpId="2"/>
      <p:bldP build="whole" bldLvl="1" animBg="1" rev="0" advAuto="0" spid="28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تجميع"/>
          <p:cNvGrpSpPr/>
          <p:nvPr/>
        </p:nvGrpSpPr>
        <p:grpSpPr>
          <a:xfrm>
            <a:off x="7614936" y="615361"/>
            <a:ext cx="1222693" cy="754403"/>
            <a:chOff x="0" y="0"/>
            <a:chExt cx="1222691" cy="754401"/>
          </a:xfrm>
        </p:grpSpPr>
        <p:grpSp>
          <p:nvGrpSpPr>
            <p:cNvPr id="293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291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289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0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92" name="٥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 </a:t>
                </a:r>
              </a:p>
            </p:txBody>
          </p:sp>
        </p:grpSp>
        <p:grpSp>
          <p:nvGrpSpPr>
            <p:cNvPr id="304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294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02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295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6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7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8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9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0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1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03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06" name="مستطيل"/>
          <p:cNvSpPr/>
          <p:nvPr/>
        </p:nvSpPr>
        <p:spPr>
          <a:xfrm>
            <a:off x="7907142" y="1444425"/>
            <a:ext cx="585916" cy="1952089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07" name="Google Shape;145;p11"/>
          <p:cNvSpPr txBox="1"/>
          <p:nvPr/>
        </p:nvSpPr>
        <p:spPr>
          <a:xfrm>
            <a:off x="7915395" y="1919790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308" name="مستطيل"/>
          <p:cNvSpPr/>
          <p:nvPr/>
        </p:nvSpPr>
        <p:spPr>
          <a:xfrm>
            <a:off x="7919842" y="3614056"/>
            <a:ext cx="585916" cy="575064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09" name="Google Shape;145;p11"/>
          <p:cNvSpPr txBox="1"/>
          <p:nvPr/>
        </p:nvSpPr>
        <p:spPr>
          <a:xfrm>
            <a:off x="7912358" y="3653733"/>
            <a:ext cx="772101" cy="508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42355">
              <a:lnSpc>
                <a:spcPct val="115000"/>
              </a:lnSpc>
              <a:spcBef>
                <a:spcPts val="1400"/>
              </a:spcBef>
              <a:defRPr sz="1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2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322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310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1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311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19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312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3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4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5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6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7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8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20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23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325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26" name="مسألة ١٠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327" name="مسألة  ٦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328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29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30" name="Google Shape;145;p11"/>
          <p:cNvSpPr txBox="1"/>
          <p:nvPr/>
        </p:nvSpPr>
        <p:spPr>
          <a:xfrm>
            <a:off x="6837235" y="1614041"/>
            <a:ext cx="980932" cy="727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/>
          <a:p>
            <a:pPr algn="r" rtl="0">
              <a:lnSpc>
                <a:spcPct val="115000"/>
              </a:lnSpc>
              <a:spcBef>
                <a:spcPts val="1500"/>
              </a:spcBef>
              <a:defRPr b="1" sz="2200" u="sng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المعطى</a:t>
            </a:r>
            <a:r>
              <a:rPr u="none"/>
              <a:t>: </a:t>
            </a:r>
          </a:p>
        </p:txBody>
      </p:sp>
      <p:sp>
        <p:nvSpPr>
          <p:cNvPr id="331" name="Google Shape;145;p11"/>
          <p:cNvSpPr txBox="1"/>
          <p:nvPr/>
        </p:nvSpPr>
        <p:spPr>
          <a:xfrm>
            <a:off x="6740005" y="2626025"/>
            <a:ext cx="1175392" cy="727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/>
          <a:p>
            <a:pPr algn="r" rtl="0">
              <a:lnSpc>
                <a:spcPct val="115000"/>
              </a:lnSpc>
              <a:spcBef>
                <a:spcPts val="1500"/>
              </a:spcBef>
              <a:defRPr b="1" sz="2200" u="sng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المطلوب</a:t>
            </a:r>
            <a:r>
              <a:rPr u="none"/>
              <a:t>: </a:t>
            </a:r>
          </a:p>
        </p:txBody>
      </p:sp>
      <p:sp>
        <p:nvSpPr>
          <p:cNvPr id="332" name="Google Shape;145;p11"/>
          <p:cNvSpPr txBox="1"/>
          <p:nvPr/>
        </p:nvSpPr>
        <p:spPr>
          <a:xfrm>
            <a:off x="1623127" y="1614041"/>
            <a:ext cx="5214109" cy="1011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/>
          <a:p>
            <a:pPr marL="200526" indent="-200526" algn="r" rtl="0">
              <a:lnSpc>
                <a:spcPct val="75000"/>
              </a:lnSpc>
              <a:spcBef>
                <a:spcPts val="1500"/>
              </a:spcBef>
              <a:buSzPct val="60000"/>
              <a:buBlip>
                <a:blip r:embed="rId7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طريق في منتزه طوله ١٧٦٠ متر </a:t>
            </a:r>
          </a:p>
          <a:p>
            <a:pPr marL="200526" indent="-200526" algn="r" rtl="0">
              <a:lnSpc>
                <a:spcPct val="75000"/>
              </a:lnSpc>
              <a:spcBef>
                <a:spcPts val="1500"/>
              </a:spcBef>
              <a:buSzPct val="60000"/>
              <a:buBlip>
                <a:blip r:embed="rId7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وضع على جانبه لافتات دعائية يفصل بينها ٤٠ متر .</a:t>
            </a:r>
          </a:p>
        </p:txBody>
      </p:sp>
      <p:sp>
        <p:nvSpPr>
          <p:cNvPr id="333" name="إذا وضعت لافته في أول الطريق وفي آخره فكم لافته على الطريق؟"/>
          <p:cNvSpPr txBox="1"/>
          <p:nvPr/>
        </p:nvSpPr>
        <p:spPr>
          <a:xfrm>
            <a:off x="760481" y="2831049"/>
            <a:ext cx="6076755" cy="317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15000"/>
              </a:lnSpc>
              <a:spcBef>
                <a:spcPts val="1500"/>
              </a:spcBef>
              <a:buSzPct val="60000"/>
              <a:buBlip>
                <a:blip r:embed="rId7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إذا وضعت لافته في أول الطريق وفي آخره فكم لافته على الطريق؟</a:t>
            </a:r>
          </a:p>
        </p:txBody>
      </p:sp>
      <p:sp>
        <p:nvSpPr>
          <p:cNvPr id="334" name="استخدم خطة حل مثال أسهل وارسم صورة لحل المسألة."/>
          <p:cNvSpPr txBox="1"/>
          <p:nvPr/>
        </p:nvSpPr>
        <p:spPr>
          <a:xfrm>
            <a:off x="2624413" y="3749264"/>
            <a:ext cx="5193754" cy="317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200526" indent="-200526" algn="r">
              <a:lnSpc>
                <a:spcPct val="115000"/>
              </a:lnSpc>
              <a:spcBef>
                <a:spcPts val="1500"/>
              </a:spcBef>
              <a:buSzPct val="60000"/>
              <a:buBlip>
                <a:blip r:embed="rId7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استخدم خطة حل مثال أسهل وارسم صورة لحل المسألة.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7" grpId="2"/>
      <p:bldP build="whole" bldLvl="1" animBg="1" rev="0" advAuto="0" spid="324" grpId="5"/>
      <p:bldP build="whole" bldLvl="1" animBg="1" rev="0" advAuto="0" spid="306" grpId="1"/>
      <p:bldP build="whole" bldLvl="1" animBg="1" rev="0" advAuto="0" spid="309" grpId="4"/>
      <p:bldP build="whole" bldLvl="1" animBg="1" rev="0" advAuto="0" spid="308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تجميع"/>
          <p:cNvGrpSpPr/>
          <p:nvPr/>
        </p:nvGrpSpPr>
        <p:grpSpPr>
          <a:xfrm>
            <a:off x="7644435" y="607584"/>
            <a:ext cx="1222693" cy="754403"/>
            <a:chOff x="0" y="0"/>
            <a:chExt cx="1222691" cy="754401"/>
          </a:xfrm>
        </p:grpSpPr>
        <p:grpSp>
          <p:nvGrpSpPr>
            <p:cNvPr id="340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338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36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7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39" name="٥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 </a:t>
                </a:r>
              </a:p>
            </p:txBody>
          </p:sp>
        </p:grpSp>
        <p:grpSp>
          <p:nvGrpSpPr>
            <p:cNvPr id="351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41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9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42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3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4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5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6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7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8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0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53" name="مستطيل"/>
          <p:cNvSpPr/>
          <p:nvPr/>
        </p:nvSpPr>
        <p:spPr>
          <a:xfrm>
            <a:off x="7919842" y="1462708"/>
            <a:ext cx="585916" cy="195209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54" name="Google Shape;145;p11"/>
          <p:cNvSpPr txBox="1"/>
          <p:nvPr/>
        </p:nvSpPr>
        <p:spPr>
          <a:xfrm>
            <a:off x="7851895" y="1934312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55" name="مستطيل"/>
          <p:cNvSpPr/>
          <p:nvPr/>
        </p:nvSpPr>
        <p:spPr>
          <a:xfrm>
            <a:off x="7919842" y="4005003"/>
            <a:ext cx="585916" cy="58821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56" name="Google Shape;145;p11"/>
          <p:cNvSpPr txBox="1"/>
          <p:nvPr/>
        </p:nvSpPr>
        <p:spPr>
          <a:xfrm>
            <a:off x="7835096" y="3987431"/>
            <a:ext cx="755409" cy="533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68956">
              <a:lnSpc>
                <a:spcPct val="115000"/>
              </a:lnSpc>
              <a:spcBef>
                <a:spcPts val="1400"/>
              </a:spcBef>
              <a:defRPr sz="2058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57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58" name="مسألة ١٠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359" name="مسألة  ٦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360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61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362" name="IMG_2636.png" descr="IMG_2636.png"/>
          <p:cNvPicPr>
            <a:picLocks noChangeAspect="1"/>
          </p:cNvPicPr>
          <p:nvPr/>
        </p:nvPicPr>
        <p:blipFill>
          <a:blip r:embed="rId7">
            <a:extLst/>
          </a:blip>
          <a:srcRect l="8755" t="30788" r="28185" b="53481"/>
          <a:stretch>
            <a:fillRect/>
          </a:stretch>
        </p:blipFill>
        <p:spPr>
          <a:xfrm>
            <a:off x="513745" y="1964984"/>
            <a:ext cx="3323710" cy="1110698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لنفرض أن طول الطريق ۱۰ متر وضع على جانبه لافتات دعائية يفصل بينها ٢ متر…"/>
          <p:cNvSpPr txBox="1"/>
          <p:nvPr/>
        </p:nvSpPr>
        <p:spPr>
          <a:xfrm>
            <a:off x="1856416" y="1520925"/>
            <a:ext cx="5978681" cy="1897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75000"/>
              </a:lnSpc>
              <a:spcBef>
                <a:spcPts val="1500"/>
              </a:spcBef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لنفرض أن طول الطريق ۱۰ متر وضع على جانبه لافتات دعائية يفصل بينها ٢ متر</a:t>
            </a:r>
          </a:p>
          <a:p>
            <a:pPr algn="r" rtl="0">
              <a:lnSpc>
                <a:spcPct val="75000"/>
              </a:lnSpc>
              <a:spcBef>
                <a:spcPts val="1500"/>
              </a:spcBef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إذا وضعت لافته في أول الطريق ولافته في آخره.</a:t>
            </a:r>
          </a:p>
          <a:p>
            <a:pPr algn="r" rtl="0">
              <a:lnSpc>
                <a:spcPct val="75000"/>
              </a:lnSpc>
              <a:spcBef>
                <a:spcPts val="1500"/>
              </a:spcBef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>
                <a:solidFill>
                  <a:srgbClr val="7A219E"/>
                </a:solidFill>
              </a:rPr>
              <a:t>فكم لافته على الطريق؟</a:t>
            </a:r>
            <a:r>
              <a:t> ١٠ ÷ ٢ = ٥ </a:t>
            </a:r>
          </a:p>
          <a:p>
            <a:pPr algn="r" rtl="0">
              <a:lnSpc>
                <a:spcPct val="75000"/>
              </a:lnSpc>
              <a:spcBef>
                <a:spcPts val="1500"/>
              </a:spcBef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الافتات على الطريق = ٥ + ١ = ٦ لافتات. </a:t>
            </a:r>
          </a:p>
          <a:p>
            <a:pPr algn="r" rtl="0">
              <a:lnSpc>
                <a:spcPct val="75000"/>
              </a:lnSpc>
              <a:spcBef>
                <a:spcPts val="1500"/>
              </a:spcBef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وبالمثل ١٧٦٠ ÷ ٤٠ = </a:t>
            </a:r>
            <a:r>
              <a:rPr>
                <a:solidFill>
                  <a:srgbClr val="99244F"/>
                </a:solidFill>
              </a:rPr>
              <a:t>٤٤ عدد الافتات على الطريق = ٤٤ + ١ = ٤٥ لافتة</a:t>
            </a:r>
          </a:p>
        </p:txBody>
      </p:sp>
      <p:sp>
        <p:nvSpPr>
          <p:cNvPr id="364" name="٤٠ × ٤٤ ١٧٦٠"/>
          <p:cNvSpPr txBox="1"/>
          <p:nvPr/>
        </p:nvSpPr>
        <p:spPr>
          <a:xfrm>
            <a:off x="6182116" y="4143995"/>
            <a:ext cx="1478459" cy="33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lnSpc>
                <a:spcPct val="75000"/>
              </a:lnSpc>
              <a:spcBef>
                <a:spcPts val="1500"/>
              </a:spcBef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٤٠ × ٤٤ ١٧٦٠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3" grpId="1"/>
      <p:bldP build="whole" bldLvl="1" animBg="1" rev="0" advAuto="0" spid="354" grpId="2"/>
      <p:bldP build="whole" bldLvl="1" animBg="1" rev="0" advAuto="0" spid="356" grpId="4"/>
      <p:bldP build="whole" bldLvl="1" animBg="1" rev="0" advAuto="0" spid="35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تجميع"/>
          <p:cNvGrpSpPr/>
          <p:nvPr/>
        </p:nvGrpSpPr>
        <p:grpSpPr>
          <a:xfrm>
            <a:off x="7914269" y="745890"/>
            <a:ext cx="1122281" cy="657279"/>
            <a:chOff x="0" y="0"/>
            <a:chExt cx="1122280" cy="657277"/>
          </a:xfrm>
        </p:grpSpPr>
        <p:grpSp>
          <p:nvGrpSpPr>
            <p:cNvPr id="368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366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7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69" name="٦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sp>
        <p:nvSpPr>
          <p:cNvPr id="371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2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373" name="مسألة ١٠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61837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374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5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39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388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376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87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377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85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378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79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0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1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2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3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4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86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89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pic>
        <p:nvPicPr>
          <p:cNvPr id="391" name="IMG_2631.png" descr="IMG_2631.png"/>
          <p:cNvPicPr>
            <a:picLocks noChangeAspect="1"/>
          </p:cNvPicPr>
          <p:nvPr/>
        </p:nvPicPr>
        <p:blipFill>
          <a:blip r:embed="rId7">
            <a:extLst/>
          </a:blip>
          <a:srcRect l="0" t="0" r="10207" b="0"/>
          <a:stretch>
            <a:fillRect/>
          </a:stretch>
        </p:blipFill>
        <p:spPr>
          <a:xfrm>
            <a:off x="3314634" y="1008381"/>
            <a:ext cx="4350103" cy="3228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1" grpId="3"/>
      <p:bldP build="whole" bldLvl="1" animBg="1" rev="0" advAuto="0" spid="390" grpId="2"/>
      <p:bldP build="whole" bldLvl="1" animBg="1" rev="0" advAuto="0" spid="37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397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395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93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4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96" name="٦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08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398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06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99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0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1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2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3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4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5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07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10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11" name="Google Shape;145;p11"/>
          <p:cNvSpPr txBox="1"/>
          <p:nvPr/>
        </p:nvSpPr>
        <p:spPr>
          <a:xfrm>
            <a:off x="79800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412" name="مستطيل"/>
          <p:cNvSpPr/>
          <p:nvPr/>
        </p:nvSpPr>
        <p:spPr>
          <a:xfrm>
            <a:off x="8035318" y="37534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13" name="Google Shape;145;p11"/>
          <p:cNvSpPr txBox="1"/>
          <p:nvPr/>
        </p:nvSpPr>
        <p:spPr>
          <a:xfrm>
            <a:off x="7980071" y="3656434"/>
            <a:ext cx="747153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1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2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436050" y="597307"/>
            <a:ext cx="1606328" cy="764680"/>
            <a:chOff x="0" y="0"/>
            <a:chExt cx="1606327" cy="764678"/>
          </a:xfrm>
        </p:grpSpPr>
        <p:grpSp>
          <p:nvGrpSpPr>
            <p:cNvPr id="426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414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25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415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23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16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7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8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9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20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21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22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24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27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429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30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31" name="مسألة ١٠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61837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432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33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34" name="Google Shape;145;p11"/>
          <p:cNvSpPr txBox="1"/>
          <p:nvPr/>
        </p:nvSpPr>
        <p:spPr>
          <a:xfrm>
            <a:off x="7078690" y="1250134"/>
            <a:ext cx="980932" cy="727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/>
          <a:p>
            <a:pPr algn="r" rtl="0">
              <a:lnSpc>
                <a:spcPct val="115000"/>
              </a:lnSpc>
              <a:spcBef>
                <a:spcPts val="1500"/>
              </a:spcBef>
              <a:defRPr b="1" sz="1900" u="sng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المعطى</a:t>
            </a:r>
            <a:r>
              <a:rPr u="none"/>
              <a:t>: </a:t>
            </a:r>
          </a:p>
        </p:txBody>
      </p:sp>
      <p:sp>
        <p:nvSpPr>
          <p:cNvPr id="435" name="Google Shape;145;p11"/>
          <p:cNvSpPr txBox="1"/>
          <p:nvPr/>
        </p:nvSpPr>
        <p:spPr>
          <a:xfrm>
            <a:off x="6858339" y="2836593"/>
            <a:ext cx="1175392" cy="727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/>
          <a:p>
            <a:pPr algn="r" rtl="0">
              <a:lnSpc>
                <a:spcPct val="115000"/>
              </a:lnSpc>
              <a:spcBef>
                <a:spcPts val="1500"/>
              </a:spcBef>
              <a:defRPr b="1" sz="1900" u="sng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المطلوب</a:t>
            </a:r>
            <a:r>
              <a:rPr u="none"/>
              <a:t>: </a:t>
            </a:r>
          </a:p>
        </p:txBody>
      </p:sp>
      <p:sp>
        <p:nvSpPr>
          <p:cNvPr id="436" name="ما عدد المكبرات؟"/>
          <p:cNvSpPr txBox="1"/>
          <p:nvPr/>
        </p:nvSpPr>
        <p:spPr>
          <a:xfrm>
            <a:off x="5266258" y="3045164"/>
            <a:ext cx="1625204" cy="31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180473" indent="-180473" algn="r">
              <a:lnSpc>
                <a:spcPct val="75000"/>
              </a:lnSpc>
              <a:spcBef>
                <a:spcPts val="1500"/>
              </a:spcBef>
              <a:buSzPct val="60000"/>
              <a:buBlip>
                <a:blip r:embed="rId7"/>
              </a:buBlip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 عدد المكبرات؟</a:t>
            </a:r>
          </a:p>
        </p:txBody>
      </p:sp>
      <p:sp>
        <p:nvSpPr>
          <p:cNvPr id="437" name="ارسم صورة لحل المسألة."/>
          <p:cNvSpPr txBox="1"/>
          <p:nvPr/>
        </p:nvSpPr>
        <p:spPr>
          <a:xfrm>
            <a:off x="5360349" y="3906275"/>
            <a:ext cx="2351106" cy="307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190500" indent="-190500" algn="r">
              <a:lnSpc>
                <a:spcPct val="75000"/>
              </a:lnSpc>
              <a:spcBef>
                <a:spcPts val="1500"/>
              </a:spcBef>
              <a:buSzPct val="60000"/>
              <a:buBlip>
                <a:blip r:embed="rId7"/>
              </a:buBlip>
              <a:defRPr b="1" sz="19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ارسم صورة لحل المسألة.</a:t>
            </a:r>
          </a:p>
        </p:txBody>
      </p:sp>
      <p:sp>
        <p:nvSpPr>
          <p:cNvPr id="438" name="وضع عدد من مكبرات الصوت على جوانب طاولة اجتماعات كبيرة أبعادها موضحه في الشكل…"/>
          <p:cNvSpPr txBox="1"/>
          <p:nvPr/>
        </p:nvSpPr>
        <p:spPr>
          <a:xfrm>
            <a:off x="686232" y="1361986"/>
            <a:ext cx="6483144" cy="1567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180473" indent="-180473" algn="r" rtl="0">
              <a:spcBef>
                <a:spcPts val="1500"/>
              </a:spcBef>
              <a:buSzPct val="60000"/>
              <a:buBlip>
                <a:blip r:embed="rId7"/>
              </a:buBlip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وضع عدد من مكبرات الصوت على جوانب طاولة اجتماعات كبيرة أبعادها موضحه في الشكل</a:t>
            </a:r>
          </a:p>
          <a:p>
            <a:pPr marL="180473" indent="-180473" algn="r" rtl="0">
              <a:spcBef>
                <a:spcPts val="1500"/>
              </a:spcBef>
              <a:buSzPct val="60000"/>
              <a:buBlip>
                <a:blip r:embed="rId7"/>
              </a:buBlip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المسافة بين كل مكبرين ٢ متر</a:t>
            </a:r>
          </a:p>
          <a:p>
            <a:pPr marL="180473" indent="-180473" algn="r" rtl="0">
              <a:spcBef>
                <a:spcPts val="1500"/>
              </a:spcBef>
              <a:buSzPct val="60000"/>
              <a:buBlip>
                <a:blip r:embed="rId7"/>
              </a:buBlip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وضع مكبر عند كل رأس من رؤوس الطاولة.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0" grpId="1"/>
      <p:bldP build="whole" bldLvl="1" animBg="1" rev="0" advAuto="0" spid="413" grpId="4"/>
      <p:bldP build="whole" bldLvl="1" animBg="1" rev="0" advAuto="0" spid="412" grpId="3"/>
      <p:bldP build="whole" bldLvl="1" animBg="1" rev="0" advAuto="0" spid="411" grpId="2"/>
      <p:bldP build="whole" bldLvl="1" animBg="1" rev="0" advAuto="0" spid="428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444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442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40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1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43" name="٦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55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45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3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46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7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8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9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0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1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2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54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57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58" name="Google Shape;145;p11"/>
          <p:cNvSpPr txBox="1"/>
          <p:nvPr/>
        </p:nvSpPr>
        <p:spPr>
          <a:xfrm>
            <a:off x="7980071" y="1940275"/>
            <a:ext cx="696409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59" name="مستطيل"/>
          <p:cNvSpPr/>
          <p:nvPr/>
        </p:nvSpPr>
        <p:spPr>
          <a:xfrm>
            <a:off x="8022645" y="3730430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60" name="Google Shape;145;p11"/>
          <p:cNvSpPr txBox="1"/>
          <p:nvPr/>
        </p:nvSpPr>
        <p:spPr>
          <a:xfrm>
            <a:off x="8005498" y="3726707"/>
            <a:ext cx="747154" cy="767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03500"/>
              </a:lnSpc>
              <a:spcBef>
                <a:spcPts val="1500"/>
              </a:spcBef>
              <a:defRPr sz="1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61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2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63" name="مسألة ١٠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61837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464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5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466" name="IMG_2642.png" descr="IMG_264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43951" y="1943450"/>
            <a:ext cx="2542966" cy="1323291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467" name="أولاً نضع مكبرًا عند كل رأس من رؤوس الطاولة ثم نُوزّع بقية المكبرات على جوانب الطاولة بحيث يكون بين كل مكبر و الآخر ٢م…"/>
          <p:cNvSpPr txBox="1"/>
          <p:nvPr/>
        </p:nvSpPr>
        <p:spPr>
          <a:xfrm>
            <a:off x="749038" y="1522553"/>
            <a:ext cx="7231089" cy="1121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spcBef>
                <a:spcPts val="1500"/>
              </a:spcBef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أولاً نضع مكبرًا عند كل رأس من رؤوس الطاولة ثم نُوزّع بقية المكبرات على جوانب الطاولة بحيث يكون بين كل مكبر و الآخر ٢م </a:t>
            </a:r>
          </a:p>
          <a:p>
            <a:pPr algn="r" rtl="0">
              <a:lnSpc>
                <a:spcPct val="125000"/>
              </a:lnSpc>
              <a:spcBef>
                <a:spcPts val="1500"/>
              </a:spcBef>
              <a:defRPr b="1" sz="1700">
                <a:solidFill>
                  <a:srgbClr val="791A3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من الرسم عدد المكبرات ١٦ مكبرًا</a:t>
            </a:r>
          </a:p>
        </p:txBody>
      </p:sp>
      <p:sp>
        <p:nvSpPr>
          <p:cNvPr id="468" name="١٢ ÷ ٢ = ٦ + ١ = ٧…"/>
          <p:cNvSpPr txBox="1"/>
          <p:nvPr/>
        </p:nvSpPr>
        <p:spPr>
          <a:xfrm>
            <a:off x="5395038" y="3636245"/>
            <a:ext cx="2281728" cy="948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75000"/>
              </a:lnSpc>
              <a:spcBef>
                <a:spcPts val="1500"/>
              </a:spcBef>
              <a:defRPr sz="29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١٢ ÷ ٢ = ٦ + ١ = ٧</a:t>
            </a:r>
          </a:p>
          <a:p>
            <a:pPr algn="r" rtl="0">
              <a:lnSpc>
                <a:spcPct val="75000"/>
              </a:lnSpc>
              <a:spcBef>
                <a:spcPts val="1500"/>
              </a:spcBef>
              <a:defRPr sz="29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٢ × ٧ = ١٤  + ٢ = ١٦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9" grpId="3"/>
      <p:bldP build="whole" bldLvl="1" animBg="1" rev="0" advAuto="0" spid="457" grpId="1"/>
      <p:bldP build="whole" bldLvl="1" animBg="1" rev="0" advAuto="0" spid="460" grpId="4"/>
      <p:bldP build="whole" bldLvl="1" animBg="1" rev="0" advAuto="0" spid="458" grpId="2"/>
      <p:bldP build="whole" bldLvl="1" animBg="1" rev="0" advAuto="0" spid="466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تجميع"/>
          <p:cNvGrpSpPr/>
          <p:nvPr/>
        </p:nvGrpSpPr>
        <p:grpSpPr>
          <a:xfrm>
            <a:off x="7868919" y="692889"/>
            <a:ext cx="1122281" cy="657278"/>
            <a:chOff x="0" y="0"/>
            <a:chExt cx="1122280" cy="657277"/>
          </a:xfrm>
        </p:grpSpPr>
        <p:grpSp>
          <p:nvGrpSpPr>
            <p:cNvPr id="472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470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1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73" name="١٠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</p:grpSp>
      <p:sp>
        <p:nvSpPr>
          <p:cNvPr id="475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76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77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78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79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764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49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492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480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1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481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89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82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3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4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5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6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7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8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90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93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pic>
        <p:nvPicPr>
          <p:cNvPr id="495" name="IMG_2632.png" descr="IMG_2632.png"/>
          <p:cNvPicPr>
            <a:picLocks noChangeAspect="1"/>
          </p:cNvPicPr>
          <p:nvPr/>
        </p:nvPicPr>
        <p:blipFill>
          <a:blip r:embed="rId7">
            <a:extLst/>
          </a:blip>
          <a:srcRect l="2064" t="0" r="16556" b="0"/>
          <a:stretch>
            <a:fillRect/>
          </a:stretch>
        </p:blipFill>
        <p:spPr>
          <a:xfrm>
            <a:off x="1779486" y="1296079"/>
            <a:ext cx="6387848" cy="2337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4" grpId="2"/>
      <p:bldP build="whole" bldLvl="1" animBg="1" rev="0" advAuto="0" spid="495" grpId="3"/>
      <p:bldP build="whole" bldLvl="1" animBg="1" rev="0" advAuto="0" spid="47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