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3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5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6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7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0" y="4622410"/>
            <a:ext cx="1097840" cy="24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Google Shape;71;p4"/>
          <p:cNvSpPr/>
          <p:nvPr/>
        </p:nvSpPr>
        <p:spPr>
          <a:xfrm flipH="1">
            <a:off x="207592" y="170170"/>
            <a:ext cx="8676948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6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0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5" b="35649"/>
          <a:stretch>
            <a:fillRect/>
          </a:stretch>
        </p:blipFill>
        <p:spPr>
          <a:xfrm>
            <a:off x="7813240" y="4525047"/>
            <a:ext cx="1105087" cy="39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Relationship Id="rId8" Type="http://schemas.openxmlformats.org/officeDocument/2006/relationships/slide" Target="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slide" Target="slide2.xml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4.xml"/><Relationship Id="rId6" Type="http://schemas.openxmlformats.org/officeDocument/2006/relationships/slide" Target="slide9.xml"/><Relationship Id="rId7" Type="http://schemas.openxmlformats.org/officeDocument/2006/relationships/slide" Target="slide6.xml"/><Relationship Id="rId8" Type="http://schemas.openxmlformats.org/officeDocument/2006/relationships/slide" Target="slide12.xml"/><Relationship Id="rId9" Type="http://schemas.openxmlformats.org/officeDocument/2006/relationships/slide" Target="slide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Relationship Id="rId8" Type="http://schemas.openxmlformats.org/officeDocument/2006/relationships/slide" Target="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slide" Target="slide2.xml"/><Relationship Id="rId4" Type="http://schemas.openxmlformats.org/officeDocument/2006/relationships/slide" Target="slide9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slide" Target="slide2.xml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2.xml"/><Relationship Id="rId7" Type="http://schemas.openxmlformats.org/officeDocument/2006/relationships/slide" Target="slide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2.xml"/><Relationship Id="rId6" Type="http://schemas.openxmlformats.org/officeDocument/2006/relationships/slide" Target="slide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slide" Target="slide2.xml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2.xml"/><Relationship Id="rId7" Type="http://schemas.openxmlformats.org/officeDocument/2006/relationships/slide" Target="slide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7" cy="3324827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١٠٣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رابع : القسمة"/>
          <p:cNvSpPr txBox="1"/>
          <p:nvPr>
            <p:ph type="body" sz="quarter" idx="1"/>
          </p:nvPr>
        </p:nvSpPr>
        <p:spPr>
          <a:xfrm>
            <a:off x="4401973" y="3063835"/>
            <a:ext cx="3645254" cy="751244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الضرب : الفصل الثالث</a:t>
            </a:r>
          </a:p>
        </p:txBody>
      </p:sp>
      <p:sp>
        <p:nvSpPr>
          <p:cNvPr id="230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٣-٨</a:t>
            </a:r>
            <a:r>
              <a:t> استقصاء حل المسألة</a:t>
            </a:r>
          </a:p>
        </p:txBody>
      </p:sp>
      <p:sp>
        <p:nvSpPr>
          <p:cNvPr id="231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23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637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٢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70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68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66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7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69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81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71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79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72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4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5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6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7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0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3" name="مستطيل"/>
          <p:cNvSpPr/>
          <p:nvPr/>
        </p:nvSpPr>
        <p:spPr>
          <a:xfrm>
            <a:off x="8035318" y="14874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4" name="Google Shape;145;p11"/>
          <p:cNvSpPr txBox="1"/>
          <p:nvPr/>
        </p:nvSpPr>
        <p:spPr>
          <a:xfrm>
            <a:off x="7980071" y="19628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85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6" name="Google Shape;145;p11"/>
          <p:cNvSpPr txBox="1"/>
          <p:nvPr/>
        </p:nvSpPr>
        <p:spPr>
          <a:xfrm>
            <a:off x="7916627" y="3707234"/>
            <a:ext cx="823297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0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99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87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8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88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96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89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0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1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2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3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4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5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97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00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0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0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504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637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٢</a:t>
            </a:r>
          </a:p>
        </p:txBody>
      </p:sp>
      <p:sp>
        <p:nvSpPr>
          <p:cNvPr id="505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0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07" name="المعطيات:…"/>
          <p:cNvSpPr txBox="1"/>
          <p:nvPr/>
        </p:nvSpPr>
        <p:spPr>
          <a:xfrm>
            <a:off x="3477014" y="1769343"/>
            <a:ext cx="4439614" cy="135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50000"/>
              </a:lnSpc>
              <a:defRPr b="1" sz="2000" u="sng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99244F"/>
                </a:solidFill>
              </a:rPr>
              <a:t>المعطيات:</a:t>
            </a:r>
            <a:endParaRPr>
              <a:solidFill>
                <a:srgbClr val="99244F"/>
              </a:solidFill>
            </a:endParaRPr>
          </a:p>
          <a:p>
            <a:pPr marL="200526" indent="-200526" algn="r" rtl="0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>
                <a:solidFill>
                  <a:srgbClr val="012F7B"/>
                </a:solidFill>
              </a:rPr>
              <a:t>١٢ اثنين ورقة نقدية من فئات ١ ، ٥ ، ١٠ ريال</a:t>
            </a:r>
          </a:p>
          <a:p>
            <a:pPr algn="r" rtl="0">
              <a:lnSpc>
                <a:spcPct val="150000"/>
              </a:lnSpc>
              <a:defRPr b="1" sz="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50000"/>
              </a:lnSpc>
              <a:defRPr b="1" sz="20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99244F"/>
                </a:solidFill>
              </a:rPr>
              <a:t>المطلوب:</a:t>
            </a:r>
            <a:r>
              <a:t> </a:t>
            </a:r>
            <a:r>
              <a:rPr>
                <a:solidFill>
                  <a:srgbClr val="012F7B"/>
                </a:solidFill>
              </a:rPr>
              <a:t>عدد كل فئة منها؟</a:t>
            </a:r>
          </a:p>
        </p:txBody>
      </p:sp>
      <p:sp>
        <p:nvSpPr>
          <p:cNvPr id="508" name="التخمين والتحقق"/>
          <p:cNvSpPr txBox="1"/>
          <p:nvPr/>
        </p:nvSpPr>
        <p:spPr>
          <a:xfrm>
            <a:off x="5879659" y="4031948"/>
            <a:ext cx="1845616" cy="3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00526" indent="-200526" algn="r"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التخمين والتحقق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1"/>
      <p:bldP build="whole" bldLvl="1" animBg="1" rev="0" advAuto="0" spid="485" grpId="3"/>
      <p:bldP build="whole" bldLvl="1" animBg="1" rev="0" advAuto="0" spid="484" grpId="2"/>
      <p:bldP build="whole" bldLvl="1" animBg="1" rev="0" advAuto="0" spid="486" grpId="4"/>
      <p:bldP build="whole" bldLvl="1" animBg="1" rev="0" advAuto="0" spid="501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14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12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10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1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13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525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15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3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16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1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2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24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27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28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529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30" name="Google Shape;145;p11"/>
          <p:cNvSpPr txBox="1"/>
          <p:nvPr/>
        </p:nvSpPr>
        <p:spPr>
          <a:xfrm>
            <a:off x="7992771" y="3921619"/>
            <a:ext cx="671008" cy="49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60089">
              <a:lnSpc>
                <a:spcPct val="103500"/>
              </a:lnSpc>
              <a:spcBef>
                <a:spcPts val="1400"/>
              </a:spcBef>
              <a:defRPr sz="1843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3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2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533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637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٢</a:t>
            </a:r>
          </a:p>
        </p:txBody>
      </p:sp>
      <p:sp>
        <p:nvSpPr>
          <p:cNvPr id="534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35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36" name="الاجابة معقولة"/>
          <p:cNvSpPr txBox="1"/>
          <p:nvPr/>
        </p:nvSpPr>
        <p:spPr>
          <a:xfrm>
            <a:off x="6176553" y="4094410"/>
            <a:ext cx="1418003" cy="31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الاجابة معقولة</a:t>
            </a:r>
          </a:p>
        </p:txBody>
      </p:sp>
      <p:sp>
        <p:nvSpPr>
          <p:cNvPr id="537" name="المجموع  ٦ + ١٠ + ٤٠ = ٥٦…"/>
          <p:cNvSpPr txBox="1"/>
          <p:nvPr/>
        </p:nvSpPr>
        <p:spPr>
          <a:xfrm>
            <a:off x="1421754" y="2931310"/>
            <a:ext cx="6308657" cy="718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50000"/>
              </a:lnSpc>
              <a:defRPr b="1" sz="19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المجموع  ٦ + ١٠ + ٤٠ = ٥٦</a:t>
            </a:r>
          </a:p>
          <a:p>
            <a:pPr algn="r" rtl="0">
              <a:lnSpc>
                <a:spcPct val="150000"/>
              </a:lnSpc>
              <a:defRPr b="1" sz="19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هناك ٦ ورقات فئة الريال ، ۲ ورقة فئة الـ ٥ ريال، ٤ ورقات فئة الـ ١٠ ريال.</a:t>
            </a:r>
          </a:p>
        </p:txBody>
      </p:sp>
      <p:graphicFrame>
        <p:nvGraphicFramePr>
          <p:cNvPr id="538" name="الجدول ١"/>
          <p:cNvGraphicFramePr/>
          <p:nvPr/>
        </p:nvGraphicFramePr>
        <p:xfrm>
          <a:off x="7730411" y="1581490"/>
          <a:ext cx="5126548" cy="12251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{2708684C-4D16-4618-839F-0558EEFCDFE6}</a:tableStyleId>
              </a:tblPr>
              <a:tblGrid>
                <a:gridCol w="1278461"/>
                <a:gridCol w="1278461"/>
                <a:gridCol w="1278461"/>
                <a:gridCol w="1278461"/>
              </a:tblGrid>
              <a:tr h="404153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700">
                          <a:solidFill>
                            <a:srgbClr val="791A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الفئة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</a:tr>
              <a:tr h="404153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700">
                          <a:solidFill>
                            <a:srgbClr val="791A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العدد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</a:tr>
              <a:tr h="404153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700">
                          <a:solidFill>
                            <a:srgbClr val="791A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الكمية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٤٠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9" grpId="3"/>
      <p:bldP build="whole" bldLvl="1" animBg="1" rev="0" advAuto="0" spid="527" grpId="1"/>
      <p:bldP build="whole" bldLvl="1" animBg="1" rev="0" advAuto="0" spid="528" grpId="2"/>
      <p:bldP build="whole" bldLvl="1" animBg="1" rev="0" advAuto="0" spid="530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8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541" name="ختاماً"/>
          <p:cNvSpPr txBox="1"/>
          <p:nvPr/>
        </p:nvSpPr>
        <p:spPr>
          <a:xfrm>
            <a:off x="7308001" y="2954136"/>
            <a:ext cx="1741991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grpSp>
        <p:nvGrpSpPr>
          <p:cNvPr id="547" name="تجميع"/>
          <p:cNvGrpSpPr/>
          <p:nvPr/>
        </p:nvGrpSpPr>
        <p:grpSpPr>
          <a:xfrm>
            <a:off x="1394549" y="2220699"/>
            <a:ext cx="2595153" cy="922582"/>
            <a:chOff x="0" y="0"/>
            <a:chExt cx="2595151" cy="922580"/>
          </a:xfrm>
        </p:grpSpPr>
        <p:sp>
          <p:nvSpPr>
            <p:cNvPr id="542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46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543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4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545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١٠٤</a:t>
                </a:r>
              </a:p>
            </p:txBody>
          </p:sp>
        </p:grpSp>
      </p:grpSp>
      <p:sp>
        <p:nvSpPr>
          <p:cNvPr id="548" name="سهم: لليسار واليمين والأعلى 52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555" name="تجميع"/>
          <p:cNvGrpSpPr/>
          <p:nvPr/>
        </p:nvGrpSpPr>
        <p:grpSpPr>
          <a:xfrm>
            <a:off x="5388011" y="2260223"/>
            <a:ext cx="2595152" cy="922582"/>
            <a:chOff x="0" y="0"/>
            <a:chExt cx="2595151" cy="922580"/>
          </a:xfrm>
        </p:grpSpPr>
        <p:grpSp>
          <p:nvGrpSpPr>
            <p:cNvPr id="551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549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0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54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552" name="التاريخ"/>
              <p:cNvSpPr txBox="1"/>
              <p:nvPr/>
            </p:nvSpPr>
            <p:spPr>
              <a:xfrm>
                <a:off x="989017" y="277772"/>
                <a:ext cx="1122394" cy="292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553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 ، ٨</a:t>
                </a:r>
              </a:p>
            </p:txBody>
          </p:sp>
        </p:grpSp>
      </p:grpSp>
      <p:grpSp>
        <p:nvGrpSpPr>
          <p:cNvPr id="560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558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556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7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9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5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452" y="907639"/>
            <a:ext cx="924001" cy="79416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3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564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565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637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٢</a:t>
            </a:r>
          </a:p>
        </p:txBody>
      </p:sp>
      <p:sp>
        <p:nvSpPr>
          <p:cNvPr id="566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0" grpId="2"/>
      <p:bldP build="whole" bldLvl="1" animBg="1" rev="0" advAuto="0" spid="560" grpId="3"/>
      <p:bldP build="whole" bldLvl="1" animBg="1" rev="0" advAuto="0" spid="5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20" cy="2969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39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7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0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0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8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1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2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49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1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3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4" name="IMG_2746.png" descr="IMG_2746.png"/>
          <p:cNvPicPr>
            <a:picLocks noChangeAspect="1"/>
          </p:cNvPicPr>
          <p:nvPr/>
        </p:nvPicPr>
        <p:blipFill>
          <a:blip r:embed="rId4">
            <a:extLst/>
          </a:blip>
          <a:srcRect l="8961" t="0" r="8961" b="42009"/>
          <a:stretch>
            <a:fillRect/>
          </a:stretch>
        </p:blipFill>
        <p:spPr>
          <a:xfrm>
            <a:off x="2574411" y="709453"/>
            <a:ext cx="3623291" cy="715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2746.png" descr="IMG_2746.png"/>
          <p:cNvPicPr>
            <a:picLocks noChangeAspect="1"/>
          </p:cNvPicPr>
          <p:nvPr/>
        </p:nvPicPr>
        <p:blipFill>
          <a:blip r:embed="rId4">
            <a:extLst/>
          </a:blip>
          <a:srcRect l="21452" t="58325" r="24470" b="16425"/>
          <a:stretch>
            <a:fillRect/>
          </a:stretch>
        </p:blipFill>
        <p:spPr>
          <a:xfrm>
            <a:off x="2309855" y="1380325"/>
            <a:ext cx="3413293" cy="44544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مسألة  ٥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257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258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637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٢</a:t>
            </a:r>
          </a:p>
        </p:txBody>
      </p:sp>
      <p:sp>
        <p:nvSpPr>
          <p:cNvPr id="259" name="الواجب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0" name="المنزل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4"/>
      <p:bldP build="whole" bldLvl="1" animBg="1" rev="0" advAuto="0" spid="236" grpId="3"/>
      <p:bldP build="whole" bldLvl="1" animBg="1" rev="0" advAuto="0" spid="252" grpId="1"/>
      <p:bldP build="whole" bldLvl="1" animBg="1" rev="0" advAuto="0" spid="255" grpId="5"/>
      <p:bldP build="whole" bldLvl="1" animBg="1" rev="0" advAuto="0" spid="25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G_2746.png" descr="IMG_2746.png"/>
          <p:cNvPicPr>
            <a:picLocks noChangeAspect="1"/>
          </p:cNvPicPr>
          <p:nvPr/>
        </p:nvPicPr>
        <p:blipFill>
          <a:blip r:embed="rId2">
            <a:extLst/>
          </a:blip>
          <a:srcRect l="8961" t="0" r="8961" b="42009"/>
          <a:stretch>
            <a:fillRect/>
          </a:stretch>
        </p:blipFill>
        <p:spPr>
          <a:xfrm>
            <a:off x="2574411" y="709453"/>
            <a:ext cx="3623291" cy="715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2747.png" descr="IMG_2747.png"/>
          <p:cNvPicPr>
            <a:picLocks noChangeAspect="1"/>
          </p:cNvPicPr>
          <p:nvPr/>
        </p:nvPicPr>
        <p:blipFill>
          <a:blip r:embed="rId3">
            <a:extLst/>
          </a:blip>
          <a:srcRect l="3220" t="3019" r="3219" b="69978"/>
          <a:stretch>
            <a:fillRect/>
          </a:stretch>
        </p:blipFill>
        <p:spPr>
          <a:xfrm>
            <a:off x="2375844" y="1351134"/>
            <a:ext cx="4392310" cy="885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2747.png" descr="IMG_2747.png"/>
          <p:cNvPicPr>
            <a:picLocks noChangeAspect="1"/>
          </p:cNvPicPr>
          <p:nvPr/>
        </p:nvPicPr>
        <p:blipFill>
          <a:blip r:embed="rId3">
            <a:extLst/>
          </a:blip>
          <a:srcRect l="7169" t="30521" r="10001" b="7028"/>
          <a:stretch>
            <a:fillRect/>
          </a:stretch>
        </p:blipFill>
        <p:spPr>
          <a:xfrm>
            <a:off x="2342844" y="2169687"/>
            <a:ext cx="3823705" cy="201372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266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267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637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٢</a:t>
            </a:r>
          </a:p>
        </p:txBody>
      </p:sp>
      <p:sp>
        <p:nvSpPr>
          <p:cNvPr id="268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9" name="المنزل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3"/>
      <p:bldP build="whole" bldLvl="1" animBg="1" rev="0" advAuto="0" spid="262" grpId="1"/>
      <p:bldP build="whole" bldLvl="1" animBg="1" rev="0" advAuto="0" spid="26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83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71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82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72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80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73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4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5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6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7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8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9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81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84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90" name="تجميع"/>
          <p:cNvGrpSpPr/>
          <p:nvPr/>
        </p:nvGrpSpPr>
        <p:grpSpPr>
          <a:xfrm>
            <a:off x="7768608" y="810667"/>
            <a:ext cx="1122281" cy="657279"/>
            <a:chOff x="0" y="0"/>
            <a:chExt cx="1122280" cy="657277"/>
          </a:xfrm>
        </p:grpSpPr>
        <p:grpSp>
          <p:nvGrpSpPr>
            <p:cNvPr id="288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286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7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9" name="٥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pic>
        <p:nvPicPr>
          <p:cNvPr id="291" name="IMG_2739.png" descr="IMG_2739.png"/>
          <p:cNvPicPr>
            <a:picLocks noChangeAspect="1"/>
          </p:cNvPicPr>
          <p:nvPr/>
        </p:nvPicPr>
        <p:blipFill>
          <a:blip r:embed="rId2">
            <a:extLst/>
          </a:blip>
          <a:srcRect l="0" t="8201" r="11378" b="0"/>
          <a:stretch>
            <a:fillRect/>
          </a:stretch>
        </p:blipFill>
        <p:spPr>
          <a:xfrm>
            <a:off x="2280095" y="1147116"/>
            <a:ext cx="5614045" cy="311337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3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294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637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٢</a:t>
            </a:r>
          </a:p>
        </p:txBody>
      </p:sp>
      <p:sp>
        <p:nvSpPr>
          <p:cNvPr id="295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96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1"/>
      <p:bldP build="whole" bldLvl="1" animBg="1" rev="0" advAuto="0" spid="285" grpId="2"/>
      <p:bldP build="whole" bldLvl="1" animBg="1" rev="0" advAuto="0" spid="29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تجميع"/>
          <p:cNvGrpSpPr/>
          <p:nvPr/>
        </p:nvGrpSpPr>
        <p:grpSpPr>
          <a:xfrm>
            <a:off x="7614936" y="615361"/>
            <a:ext cx="1222693" cy="754403"/>
            <a:chOff x="0" y="0"/>
            <a:chExt cx="1222691" cy="754401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00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298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9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1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grpSp>
          <p:nvGrpSpPr>
            <p:cNvPr id="313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03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1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04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5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7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8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9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0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2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32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27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15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6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16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24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17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9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0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1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2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3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25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28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30" name="مستطيل"/>
          <p:cNvSpPr/>
          <p:nvPr/>
        </p:nvSpPr>
        <p:spPr>
          <a:xfrm>
            <a:off x="7929553" y="2012495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31" name="Google Shape;145;p11"/>
          <p:cNvSpPr txBox="1"/>
          <p:nvPr/>
        </p:nvSpPr>
        <p:spPr>
          <a:xfrm>
            <a:off x="7882693" y="2442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32" name="Google Shape;145;p11"/>
          <p:cNvSpPr txBox="1"/>
          <p:nvPr/>
        </p:nvSpPr>
        <p:spPr>
          <a:xfrm>
            <a:off x="2509049" y="1938044"/>
            <a:ext cx="5105888" cy="1601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/>
          <a:p>
            <a:pPr algn="ctr" rtl="0">
              <a:lnSpc>
                <a:spcPct val="103500"/>
              </a:lnSpc>
              <a:spcBef>
                <a:spcPts val="1500"/>
              </a:spcBef>
              <a:defRPr b="1" sz="2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لا يمكن حلها لوجود </a:t>
            </a:r>
          </a:p>
          <a:p>
            <a:pPr algn="ctr" rtl="0">
              <a:lnSpc>
                <a:spcPct val="103500"/>
              </a:lnSpc>
              <a:spcBef>
                <a:spcPts val="1500"/>
              </a:spcBef>
              <a:defRPr b="1" sz="2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معطيات ناقصة : </a:t>
            </a:r>
            <a:r>
              <a:rPr>
                <a:solidFill>
                  <a:srgbClr val="7A219E"/>
                </a:solidFill>
              </a:rPr>
              <a:t>طول المقطع الثالث</a:t>
            </a:r>
          </a:p>
        </p:txBody>
      </p:sp>
      <p:sp>
        <p:nvSpPr>
          <p:cNvPr id="33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34" name="مسألة ١٠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335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637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٢</a:t>
            </a:r>
          </a:p>
        </p:txBody>
      </p:sp>
      <p:sp>
        <p:nvSpPr>
          <p:cNvPr id="336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3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3"/>
      <p:bldP build="whole" bldLvl="1" animBg="1" rev="0" advAuto="0" spid="330" grpId="2"/>
      <p:bldP build="whole" bldLvl="1" animBg="1" rev="0" advAuto="0" spid="3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تجميع"/>
          <p:cNvGrpSpPr/>
          <p:nvPr/>
        </p:nvGrpSpPr>
        <p:grpSpPr>
          <a:xfrm>
            <a:off x="7673793" y="810667"/>
            <a:ext cx="1122281" cy="657279"/>
            <a:chOff x="0" y="0"/>
            <a:chExt cx="1122280" cy="657277"/>
          </a:xfrm>
        </p:grpSpPr>
        <p:grpSp>
          <p:nvGrpSpPr>
            <p:cNvPr id="341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33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42" name="٦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35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35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34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34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5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4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5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57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359" name="IMG_2740.png" descr="IMG_2740.png"/>
          <p:cNvPicPr>
            <a:picLocks noChangeAspect="1"/>
          </p:cNvPicPr>
          <p:nvPr/>
        </p:nvPicPr>
        <p:blipFill>
          <a:blip r:embed="rId2">
            <a:extLst/>
          </a:blip>
          <a:srcRect l="0" t="6377" r="12460" b="0"/>
          <a:stretch>
            <a:fillRect/>
          </a:stretch>
        </p:blipFill>
        <p:spPr>
          <a:xfrm>
            <a:off x="2468073" y="1139306"/>
            <a:ext cx="5270501" cy="3044424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61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362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363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64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2"/>
      <p:bldP build="whole" bldLvl="1" animBg="1" rev="0" advAuto="0" spid="359" grpId="3"/>
      <p:bldP build="whole" bldLvl="1" animBg="1" rev="0" advAuto="0" spid="3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370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68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66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9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381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371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9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72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6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7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80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83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4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85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6" name="Google Shape;145;p11"/>
          <p:cNvSpPr txBox="1"/>
          <p:nvPr/>
        </p:nvSpPr>
        <p:spPr>
          <a:xfrm>
            <a:off x="7954671" y="36564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0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99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87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98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88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96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89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0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1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2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3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4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5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97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0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0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404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405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7" name="المعطيات:…"/>
          <p:cNvSpPr txBox="1"/>
          <p:nvPr/>
        </p:nvSpPr>
        <p:spPr>
          <a:xfrm>
            <a:off x="3940068" y="1255245"/>
            <a:ext cx="3937894" cy="221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50000"/>
              </a:lnSpc>
              <a:defRPr b="1" sz="2000" u="sng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99244F"/>
                </a:solidFill>
              </a:rPr>
              <a:t>المعطيات:</a:t>
            </a:r>
            <a:endParaRPr>
              <a:solidFill>
                <a:srgbClr val="99244F"/>
              </a:solidFill>
            </a:endParaRPr>
          </a:p>
          <a:p>
            <a:pPr marL="200526" indent="-200526" algn="r" rtl="0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>
                <a:solidFill>
                  <a:srgbClr val="012F7B"/>
                </a:solidFill>
              </a:rPr>
              <a:t>تحتاج تجميع مبلغ ١٢٥ ريال. </a:t>
            </a:r>
            <a:endParaRPr>
              <a:solidFill>
                <a:srgbClr val="012F7B"/>
              </a:solidFill>
            </a:endParaRPr>
          </a:p>
          <a:p>
            <a:pPr marL="200526" indent="-200526" algn="r" rtl="0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solidFill>
                  <a:srgbClr val="012F7B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٣ من زميلاتها تبرعت بـ ۲۰ ريال كل واحدة  </a:t>
            </a:r>
          </a:p>
          <a:p>
            <a:pPr marL="200526" indent="-200526" algn="r" rtl="0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solidFill>
                  <a:srgbClr val="012F7B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٤ من زميلاتها تبرعت بـ ١٠ ريال كل واحدة</a:t>
            </a:r>
          </a:p>
          <a:p>
            <a:pPr algn="r" rtl="0">
              <a:lnSpc>
                <a:spcPct val="150000"/>
              </a:lnSpc>
              <a:defRPr b="1" sz="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50000"/>
              </a:lnSpc>
              <a:defRPr b="1" sz="20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99244F"/>
                </a:solidFill>
              </a:rPr>
              <a:t>المطلوب:</a:t>
            </a:r>
            <a:r>
              <a:t> </a:t>
            </a:r>
            <a:r>
              <a:rPr>
                <a:solidFill>
                  <a:srgbClr val="012F7B"/>
                </a:solidFill>
              </a:rPr>
              <a:t>كم ريال تحتاج لتوفير المبلغ ؟</a:t>
            </a:r>
          </a:p>
        </p:txBody>
      </p:sp>
      <p:sp>
        <p:nvSpPr>
          <p:cNvPr id="408" name="استخدم الحل العكسي"/>
          <p:cNvSpPr txBox="1"/>
          <p:nvPr/>
        </p:nvSpPr>
        <p:spPr>
          <a:xfrm>
            <a:off x="5324903" y="3919389"/>
            <a:ext cx="2269653" cy="3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00526" indent="-200526" algn="r">
              <a:buSzPct val="60000"/>
              <a:buBlip>
                <a:blip r:embed="rId7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استخدم الحل العكسي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2"/>
      <p:bldP build="whole" bldLvl="1" animBg="1" rev="0" advAuto="0" spid="386" grpId="4"/>
      <p:bldP build="whole" bldLvl="1" animBg="1" rev="0" advAuto="0" spid="401" grpId="5"/>
      <p:bldP build="whole" bldLvl="1" animBg="1" rev="0" advAuto="0" spid="383" grpId="1"/>
      <p:bldP build="whole" bldLvl="1" animBg="1" rev="0" advAuto="0" spid="38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14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12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10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1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13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425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15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23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16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7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8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9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0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1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2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4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27" name="مستطيل"/>
          <p:cNvSpPr/>
          <p:nvPr/>
        </p:nvSpPr>
        <p:spPr>
          <a:xfrm>
            <a:off x="8035318" y="15001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28" name="Google Shape;145;p11"/>
          <p:cNvSpPr txBox="1"/>
          <p:nvPr/>
        </p:nvSpPr>
        <p:spPr>
          <a:xfrm>
            <a:off x="7980071" y="19755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29" name="مستطيل"/>
          <p:cNvSpPr/>
          <p:nvPr/>
        </p:nvSpPr>
        <p:spPr>
          <a:xfrm>
            <a:off x="8035318" y="39693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30" name="Google Shape;145;p11"/>
          <p:cNvSpPr txBox="1"/>
          <p:nvPr/>
        </p:nvSpPr>
        <p:spPr>
          <a:xfrm>
            <a:off x="7967398" y="3895223"/>
            <a:ext cx="747154" cy="77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03500"/>
              </a:lnSpc>
              <a:spcBef>
                <a:spcPts val="1500"/>
              </a:spcBef>
              <a:defRPr sz="1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3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32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433" name="مسألة ١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434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35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36" name="٤ × ١٠ = ٤٠…"/>
          <p:cNvSpPr txBox="1"/>
          <p:nvPr/>
        </p:nvSpPr>
        <p:spPr>
          <a:xfrm>
            <a:off x="3256251" y="1594994"/>
            <a:ext cx="4619557" cy="195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 anchor="ctr">
            <a:spAutoFit/>
          </a:bodyPr>
          <a:lstStyle/>
          <a:p>
            <a:pPr algn="r" rtl="0">
              <a:lnSpc>
                <a:spcPct val="150000"/>
              </a:lnSpc>
              <a:defRPr b="1" sz="19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٤ × ١٠ = ٤٠</a:t>
            </a:r>
          </a:p>
          <a:p>
            <a:pPr algn="r" rtl="0">
              <a:lnSpc>
                <a:spcPct val="150000"/>
              </a:lnSpc>
              <a:defRPr b="1" sz="19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اذن يتبقى بعد تبرع ٤ من اصدقاءها = ١٢٥ – ٤٠ = ٨٥ </a:t>
            </a:r>
          </a:p>
          <a:p>
            <a:pPr algn="r" rtl="0">
              <a:lnSpc>
                <a:spcPct val="150000"/>
              </a:lnSpc>
              <a:defRPr b="1" sz="19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٣ × ٢٠ = ٦٠</a:t>
            </a:r>
          </a:p>
          <a:p>
            <a:pPr algn="r" rtl="0">
              <a:lnSpc>
                <a:spcPct val="150000"/>
              </a:lnSpc>
              <a:defRPr b="1" sz="19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يتبقى بعد تبرع ٣ من أصدقاءها = ٨٥ - ٦٠ = ٢٥</a:t>
            </a:r>
          </a:p>
          <a:p>
            <a:pPr algn="r" rtl="0">
              <a:lnSpc>
                <a:spcPct val="150000"/>
              </a:lnSpc>
              <a:defRPr b="1" sz="19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اذن تحتاج </a:t>
            </a:r>
            <a:r>
              <a:rPr>
                <a:solidFill>
                  <a:srgbClr val="B51A00"/>
                </a:solidFill>
              </a:rPr>
              <a:t>٢٥ ريال</a:t>
            </a:r>
            <a:r>
              <a:t> لتوفير المبلغ</a:t>
            </a:r>
          </a:p>
        </p:txBody>
      </p:sp>
      <p:sp>
        <p:nvSpPr>
          <p:cNvPr id="437" name="٢٥ + ٤٠ + ٦٠ = ١٢٥ ريال"/>
          <p:cNvSpPr txBox="1"/>
          <p:nvPr/>
        </p:nvSpPr>
        <p:spPr>
          <a:xfrm>
            <a:off x="5263403" y="4105928"/>
            <a:ext cx="2544998" cy="33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 anchor="ctr">
            <a:spAutoFit/>
          </a:bodyPr>
          <a:lstStyle>
            <a:lvl1pPr algn="r">
              <a:lnSpc>
                <a:spcPct val="150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٢٥ + ٤٠ + ٦٠ = ١٢٥ ريال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7" grpId="1"/>
      <p:bldP build="whole" bldLvl="1" animBg="1" rev="0" advAuto="0" spid="428" grpId="2"/>
      <p:bldP build="whole" bldLvl="1" animBg="1" rev="0" advAuto="0" spid="429" grpId="3"/>
      <p:bldP build="whole" bldLvl="1" animBg="1" rev="0" advAuto="0" spid="430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تجميع"/>
          <p:cNvGrpSpPr/>
          <p:nvPr/>
        </p:nvGrpSpPr>
        <p:grpSpPr>
          <a:xfrm>
            <a:off x="7798616" y="905086"/>
            <a:ext cx="1122281" cy="657279"/>
            <a:chOff x="0" y="0"/>
            <a:chExt cx="1122280" cy="657277"/>
          </a:xfrm>
        </p:grpSpPr>
        <p:grpSp>
          <p:nvGrpSpPr>
            <p:cNvPr id="441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43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١٠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45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5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4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4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4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7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459" name="IMG_2741.png" descr="IMG_2741.png"/>
          <p:cNvPicPr>
            <a:picLocks noChangeAspect="1"/>
          </p:cNvPicPr>
          <p:nvPr/>
        </p:nvPicPr>
        <p:blipFill>
          <a:blip r:embed="rId2">
            <a:extLst/>
          </a:blip>
          <a:srcRect l="5017" t="0" r="11078" b="5229"/>
          <a:stretch>
            <a:fillRect/>
          </a:stretch>
        </p:blipFill>
        <p:spPr>
          <a:xfrm>
            <a:off x="1665191" y="1303232"/>
            <a:ext cx="6694344" cy="2591885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1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١</a:t>
            </a:r>
          </a:p>
        </p:txBody>
      </p:sp>
      <p:sp>
        <p:nvSpPr>
          <p:cNvPr id="462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583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463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945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4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1"/>
      <p:bldP build="whole" bldLvl="1" animBg="1" rev="0" advAuto="0" spid="458" grpId="2"/>
      <p:bldP build="whole" bldLvl="1" animBg="1" rev="0" advAuto="0" spid="459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