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j-lt"/>
        <a:ea typeface="+mj-ea"/>
        <a:cs typeface="+mj-cs"/>
        <a:sym typeface="Arial"/>
      </a:defRPr>
    </a:lvl1pPr>
    <a:lvl2pPr indent="228600" defTabSz="685800" rtl="1" latinLnBrk="0">
      <a:defRPr sz="1000">
        <a:latin typeface="+mj-lt"/>
        <a:ea typeface="+mj-ea"/>
        <a:cs typeface="+mj-cs"/>
        <a:sym typeface="Arial"/>
      </a:defRPr>
    </a:lvl2pPr>
    <a:lvl3pPr indent="457200" defTabSz="685800" rtl="1" latinLnBrk="0">
      <a:defRPr sz="1000">
        <a:latin typeface="+mj-lt"/>
        <a:ea typeface="+mj-ea"/>
        <a:cs typeface="+mj-cs"/>
        <a:sym typeface="Arial"/>
      </a:defRPr>
    </a:lvl3pPr>
    <a:lvl4pPr indent="685800" defTabSz="685800" rtl="1" latinLnBrk="0">
      <a:defRPr sz="1000">
        <a:latin typeface="+mj-lt"/>
        <a:ea typeface="+mj-ea"/>
        <a:cs typeface="+mj-cs"/>
        <a:sym typeface="Arial"/>
      </a:defRPr>
    </a:lvl4pPr>
    <a:lvl5pPr indent="914400" defTabSz="685800" rtl="1" latinLnBrk="0">
      <a:defRPr sz="1000">
        <a:latin typeface="+mj-lt"/>
        <a:ea typeface="+mj-ea"/>
        <a:cs typeface="+mj-cs"/>
        <a:sym typeface="Arial"/>
      </a:defRPr>
    </a:lvl5pPr>
    <a:lvl6pPr indent="1143000" defTabSz="685800" rtl="1" latinLnBrk="0">
      <a:defRPr sz="1000">
        <a:latin typeface="+mj-lt"/>
        <a:ea typeface="+mj-ea"/>
        <a:cs typeface="+mj-cs"/>
        <a:sym typeface="Arial"/>
      </a:defRPr>
    </a:lvl6pPr>
    <a:lvl7pPr indent="1371600" defTabSz="685800" rtl="1" latinLnBrk="0">
      <a:defRPr sz="1000">
        <a:latin typeface="+mj-lt"/>
        <a:ea typeface="+mj-ea"/>
        <a:cs typeface="+mj-cs"/>
        <a:sym typeface="Arial"/>
      </a:defRPr>
    </a:lvl7pPr>
    <a:lvl8pPr indent="1600200" defTabSz="685800" rtl="1" latinLnBrk="0">
      <a:defRPr sz="1000">
        <a:latin typeface="+mj-lt"/>
        <a:ea typeface="+mj-ea"/>
        <a:cs typeface="+mj-cs"/>
        <a:sym typeface="Arial"/>
      </a:defRPr>
    </a:lvl8pPr>
    <a:lvl9pPr indent="1828800" defTabSz="685800" rtl="1" latinLnBrk="0">
      <a:defRPr sz="10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" name="Google Shape;15;p2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" name="Google Shape;16;p2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" name="Google Shape;17;p2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" name="Google Shape;18;p2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" name="Google Shape;19;p2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" name="Google Shape;20;p2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" name="Google Shape;21;p2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" name="Google Shape;22;p2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" name="Google Shape;23;p2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" name="Google Shape;24;p2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" name="Google Shape;25;p2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chemeClr val="accent1">
              <a:lumOff val="6372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1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" name="Google Shape;35;p2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4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6" b="35650"/>
          <a:stretch>
            <a:fillRect/>
          </a:stretch>
        </p:blipFill>
        <p:spPr>
          <a:xfrm>
            <a:off x="7813241" y="4525048"/>
            <a:ext cx="1105086" cy="39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4" t="22788" r="8093" b="17178"/>
          <a:stretch>
            <a:fillRect/>
          </a:stretch>
        </p:blipFill>
        <p:spPr>
          <a:xfrm>
            <a:off x="7710483" y="662063"/>
            <a:ext cx="1280859" cy="9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26;p2"/>
          <p:cNvSpPr/>
          <p:nvPr/>
        </p:nvSpPr>
        <p:spPr>
          <a:xfrm flipH="1">
            <a:off x="214084" y="167757"/>
            <a:ext cx="8689363" cy="4731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4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57" name="Google Shape;37;p3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Google Shape;38;p3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Google Shape;39;p3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Google Shape;40;p3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Google Shape;41;p3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Google Shape;42;p3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Google Shape;43;p3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Google Shape;44;p3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Google Shape;45;p3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Google Shape;46;p3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" name="Google Shape;47;p3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chemeClr val="accent2">
              <a:lumOff val="514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58;p3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71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219041" y="4622411"/>
            <a:ext cx="1097838" cy="243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G_1539.png" descr="IMG_1539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7678" t="20232" r="7678" b="12249"/>
          <a:stretch>
            <a:fillRect/>
          </a:stretch>
        </p:blipFill>
        <p:spPr>
          <a:xfrm>
            <a:off x="214801" y="2845903"/>
            <a:ext cx="2127949" cy="170380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Google Shape;48;p3"/>
          <p:cNvSpPr/>
          <p:nvPr/>
        </p:nvSpPr>
        <p:spPr>
          <a:xfrm flipH="1">
            <a:off x="217142" y="161748"/>
            <a:ext cx="8684316" cy="4706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82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85" name="Google Shape;60;p4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Google Shape;61;p4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Google Shape;62;p4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Google Shape;63;p4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Google Shape;64;p4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Google Shape;65;p4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Google Shape;66;p4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Google Shape;67;p4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Google Shape;68;p4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Google Shape;69;p4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Google Shape;70;p4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chemeClr val="accent3">
              <a:lumOff val="710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7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8" name="Google Shape;81;p4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99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oogle Shape;71;p4"/>
          <p:cNvSpPr/>
          <p:nvPr/>
        </p:nvSpPr>
        <p:spPr>
          <a:xfrm flipH="1">
            <a:off x="207592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10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13" name="Google Shape;83;p5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Google Shape;84;p5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Google Shape;85;p5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Google Shape;86;p5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" name="Google Shape;87;p5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Google Shape;88;p5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Google Shape;89;p5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" name="Google Shape;90;p5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" name="Google Shape;91;p5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Google Shape;92;p5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Google Shape;93;p5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chemeClr val="accent4">
              <a:lumOff val="9509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" name="Google Shape;94;p5"/>
          <p:cNvSpPr/>
          <p:nvPr/>
        </p:nvSpPr>
        <p:spPr>
          <a:xfrm>
            <a:off x="269803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26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7" name="Google Shape;104;p5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28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38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41" name="Google Shape;106;p6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Google Shape;107;p6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Google Shape;108;p6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Google Shape;109;p6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Google Shape;110;p6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Google Shape;111;p6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Google Shape;112;p6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Google Shape;113;p6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9" name="Google Shape;114;p6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5;p6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116;p6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chemeClr val="accent5">
              <a:lumOff val="11274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7;p6"/>
          <p:cNvSpPr/>
          <p:nvPr/>
        </p:nvSpPr>
        <p:spPr>
          <a:xfrm>
            <a:off x="229454" y="174448"/>
            <a:ext cx="8685092" cy="4690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54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Google Shape;127;p6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56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6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9" name="Google Shape;129;p7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130;p7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131;p7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132;p7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133;p7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134;p7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135;p7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136;p7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137;p7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138;p7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139;p7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chemeClr val="accent6">
              <a:lumOff val="6666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140;p7"/>
          <p:cNvSpPr/>
          <p:nvPr/>
        </p:nvSpPr>
        <p:spPr>
          <a:xfrm>
            <a:off x="236843" y="174448"/>
            <a:ext cx="8689364" cy="472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2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3" name="Google Shape;150;p7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8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5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Relationship Id="rId16" Type="http://schemas.openxmlformats.org/officeDocument/2006/relationships/slideLayout" Target="../slideLayouts/slideLayout4.xml"/><Relationship Id="rId17" Type="http://schemas.openxmlformats.org/officeDocument/2006/relationships/slideLayout" Target="../slideLayouts/slideLayout5.xml"/><Relationship Id="rId18" Type="http://schemas.openxmlformats.org/officeDocument/2006/relationships/slideLayout" Target="../slideLayouts/slideLayout6.xml"/><Relationship Id="rId1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15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  <p:pic>
          <p:nvPicPr>
            <p:cNvPr id="7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9" y="248325"/>
              <a:ext cx="3826101" cy="1650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Google Shape;155;p8"/>
            <p:cNvSpPr txBox="1"/>
            <p:nvPr/>
          </p:nvSpPr>
          <p:spPr>
            <a:xfrm>
              <a:off x="381918" y="2143545"/>
              <a:ext cx="6648789" cy="288795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Read </a:t>
              </a:r>
              <a:r>
                <a:rPr u="sng">
                  <a:solidFill>
                    <a:srgbClr val="0097A7"/>
                  </a:solidFill>
                  <a:uFill>
                    <a:solidFill>
                      <a:srgbClr val="0097A7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9" name="Google Shape;156;p8"/>
            <p:cNvSpPr/>
            <p:nvPr/>
          </p:nvSpPr>
          <p:spPr>
            <a:xfrm>
              <a:off x="7817525" y="4266643"/>
              <a:ext cx="1121401" cy="9676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/>
            </a:p>
          </p:txBody>
        </p:sp>
        <p:pic>
          <p:nvPicPr>
            <p:cNvPr id="10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9"/>
              <a:ext cx="534925" cy="4783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6" cy="471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7" cy="468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9"/>
              <a:ext cx="524638" cy="451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Google Shape;161;p8"/>
            <p:cNvSpPr txBox="1"/>
            <p:nvPr/>
          </p:nvSpPr>
          <p:spPr>
            <a:xfrm>
              <a:off x="5304375" y="3610031"/>
              <a:ext cx="3686626" cy="41653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6" name="نص العنوان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" name="رقم الشريحة"/>
          <p:cNvSpPr txBox="1"/>
          <p:nvPr>
            <p:ph type="sldNum" sz="quarter" idx="2"/>
          </p:nvPr>
        </p:nvSpPr>
        <p:spPr>
          <a:xfrm>
            <a:off x="4419600" y="4614207"/>
            <a:ext cx="2133600" cy="306111"/>
          </a:xfrm>
          <a:prstGeom prst="rect">
            <a:avLst/>
          </a:prstGeom>
          <a:ln w="3175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900">
                <a:solidFill>
                  <a:srgbClr val="1E4E7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image" Target="../media/image8.png"/><Relationship Id="rId5" Type="http://schemas.openxmlformats.org/officeDocument/2006/relationships/slide" Target="slide9.xml"/><Relationship Id="rId6" Type="http://schemas.openxmlformats.org/officeDocument/2006/relationships/slide" Target="slide6.xml"/><Relationship Id="rId7" Type="http://schemas.openxmlformats.org/officeDocument/2006/relationships/slide" Target="slide1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slide" Target="slide2.xml"/><Relationship Id="rId4" Type="http://schemas.openxmlformats.org/officeDocument/2006/relationships/slide" Target="slide3.xml"/><Relationship Id="rId5" Type="http://schemas.openxmlformats.org/officeDocument/2006/relationships/slide" Target="slide12.xml"/><Relationship Id="rId6" Type="http://schemas.openxmlformats.org/officeDocument/2006/relationships/slide" Target="slide1.xml"/><Relationship Id="rId7" Type="http://schemas.openxmlformats.org/officeDocument/2006/relationships/slide" Target="slide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" Target="slide2.xml"/><Relationship Id="rId5" Type="http://schemas.openxmlformats.org/officeDocument/2006/relationships/slide" Target="slide3.xml"/><Relationship Id="rId6" Type="http://schemas.openxmlformats.org/officeDocument/2006/relationships/slide" Target="slide9.xml"/><Relationship Id="rId7" Type="http://schemas.openxmlformats.org/officeDocument/2006/relationships/slide" Target="slide1.xml"/><Relationship Id="rId8" Type="http://schemas.openxmlformats.org/officeDocument/2006/relationships/slide" Target="slide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" Target="slide3.xml"/><Relationship Id="rId5" Type="http://schemas.openxmlformats.org/officeDocument/2006/relationships/slide" Target="slide9.xml"/><Relationship Id="rId6" Type="http://schemas.openxmlformats.org/officeDocument/2006/relationships/slide" Target="slide6.xml"/><Relationship Id="rId7" Type="http://schemas.openxmlformats.org/officeDocument/2006/relationships/slide" Target="slide12.xml"/><Relationship Id="rId8" Type="http://schemas.openxmlformats.org/officeDocument/2006/relationships/slide" Target="slide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slide" Target="slide2.xml"/><Relationship Id="rId4" Type="http://schemas.openxmlformats.org/officeDocument/2006/relationships/slide" Target="slide9.xml"/><Relationship Id="rId5" Type="http://schemas.openxmlformats.org/officeDocument/2006/relationships/slide" Target="slide6.xml"/><Relationship Id="rId6" Type="http://schemas.openxmlformats.org/officeDocument/2006/relationships/slide" Target="slide12.xml"/><Relationship Id="rId7" Type="http://schemas.openxmlformats.org/officeDocument/2006/relationships/slide" Target="slide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9.xml"/><Relationship Id="rId4" Type="http://schemas.openxmlformats.org/officeDocument/2006/relationships/slide" Target="slide6.xml"/><Relationship Id="rId5" Type="http://schemas.openxmlformats.org/officeDocument/2006/relationships/slide" Target="slide1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slide" Target="slide2.xml"/><Relationship Id="rId4" Type="http://schemas.openxmlformats.org/officeDocument/2006/relationships/slide" Target="slide9.xml"/><Relationship Id="rId5" Type="http://schemas.openxmlformats.org/officeDocument/2006/relationships/slide" Target="slide6.xml"/><Relationship Id="rId6" Type="http://schemas.openxmlformats.org/officeDocument/2006/relationships/slide" Target="slide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slide" Target="slide2.xml"/><Relationship Id="rId4" Type="http://schemas.openxmlformats.org/officeDocument/2006/relationships/slide" Target="slide3.xml"/><Relationship Id="rId5" Type="http://schemas.openxmlformats.org/officeDocument/2006/relationships/slide" Target="slide9.xml"/><Relationship Id="rId6" Type="http://schemas.openxmlformats.org/officeDocument/2006/relationships/slide" Target="slide12.xml"/><Relationship Id="rId7" Type="http://schemas.openxmlformats.org/officeDocument/2006/relationships/slide" Target="slide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9.xml"/><Relationship Id="rId5" Type="http://schemas.openxmlformats.org/officeDocument/2006/relationships/slide" Target="slide1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slide" Target="slide2.xml"/><Relationship Id="rId4" Type="http://schemas.openxmlformats.org/officeDocument/2006/relationships/slide" Target="slide3.xml"/><Relationship Id="rId5" Type="http://schemas.openxmlformats.org/officeDocument/2006/relationships/slide" Target="slide9.xml"/><Relationship Id="rId6" Type="http://schemas.openxmlformats.org/officeDocument/2006/relationships/slide" Target="slide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slide" Target="slide2.xml"/><Relationship Id="rId4" Type="http://schemas.openxmlformats.org/officeDocument/2006/relationships/slide" Target="slide3.xml"/><Relationship Id="rId5" Type="http://schemas.openxmlformats.org/officeDocument/2006/relationships/slide" Target="slide12.xml"/><Relationship Id="rId6" Type="http://schemas.openxmlformats.org/officeDocument/2006/relationships/slide" Target="slide1.xml"/><Relationship Id="rId7" Type="http://schemas.openxmlformats.org/officeDocument/2006/relationships/slide" Target="slide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09318"/>
            <a:ext cx="4603276" cy="3324826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5985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9" y="11164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10" y="201700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6" y="20735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1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9" y="30307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9" y="39878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2" y="3305847"/>
            <a:ext cx="946402" cy="1263988"/>
            <a:chOff x="0" y="0"/>
            <a:chExt cx="946401" cy="1263987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8" cy="1126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3" y="73421"/>
              <a:ext cx="778936" cy="1109650"/>
              <a:chOff x="0" y="0"/>
              <a:chExt cx="778935" cy="1109648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3"/>
                <a:ext cx="535037" cy="444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2"/>
                <a:ext cx="262846" cy="44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38" cy="815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1" cy="819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38" cy="191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7"/>
                <a:ext cx="171051" cy="8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3" cy="129168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1" cy="106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٥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6" cy="463988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/>
          <p:nvPr/>
        </p:nvSpPr>
        <p:spPr>
          <a:xfrm>
            <a:off x="1890767" y="1224852"/>
            <a:ext cx="1176203" cy="301291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١٢٨"/>
          <p:cNvSpPr/>
          <p:nvPr/>
        </p:nvSpPr>
        <p:spPr>
          <a:xfrm>
            <a:off x="1266471" y="4060764"/>
            <a:ext cx="1176202" cy="439899"/>
          </a:xfrm>
          <a:prstGeom prst="roundRect">
            <a:avLst>
              <a:gd name="adj" fmla="val 20927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١٢٨ </a:t>
            </a:r>
          </a:p>
        </p:txBody>
      </p:sp>
      <p:sp>
        <p:nvSpPr>
          <p:cNvPr id="227" name="الحصة"/>
          <p:cNvSpPr/>
          <p:nvPr/>
        </p:nvSpPr>
        <p:spPr>
          <a:xfrm>
            <a:off x="1834524" y="218352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/>
          <p:nvPr/>
        </p:nvSpPr>
        <p:spPr>
          <a:xfrm>
            <a:off x="1779487" y="3169295"/>
            <a:ext cx="1176203" cy="297583"/>
          </a:xfrm>
          <a:prstGeom prst="roundRect">
            <a:avLst>
              <a:gd name="adj" fmla="val 30936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الفصل الرابع : القسمة"/>
          <p:cNvSpPr txBox="1"/>
          <p:nvPr>
            <p:ph type="body" sz="quarter" idx="1"/>
          </p:nvPr>
        </p:nvSpPr>
        <p:spPr>
          <a:xfrm>
            <a:off x="4401973" y="3063835"/>
            <a:ext cx="3645253" cy="751243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260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الرابع : القسمة</a:t>
            </a:r>
          </a:p>
        </p:txBody>
      </p:sp>
      <p:sp>
        <p:nvSpPr>
          <p:cNvPr id="230" name="٤-٥ خطة تمثيل المعطيات"/>
          <p:cNvSpPr txBox="1"/>
          <p:nvPr/>
        </p:nvSpPr>
        <p:spPr>
          <a:xfrm>
            <a:off x="3927805" y="3645558"/>
            <a:ext cx="4532232" cy="6241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 defTabSz="914400">
              <a:lnSpc>
                <a:spcPct val="90000"/>
              </a:lnSpc>
              <a:spcBef>
                <a:spcPts val="1000"/>
              </a:spcBef>
              <a:defRPr sz="21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٤-٥ خطة تمثيل المعطيات</a:t>
            </a:r>
          </a:p>
        </p:txBody>
      </p:sp>
      <p:sp>
        <p:nvSpPr>
          <p:cNvPr id="231" name="مسألة ١٠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232" name="مسألة  ٦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233" name="الواج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4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2"/>
      <p:bldP build="whole" bldLvl="1" animBg="1" rev="0" advAuto="0" spid="22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538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536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534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5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37" name="١٠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grpSp>
          <p:nvGrpSpPr>
            <p:cNvPr id="549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539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47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540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1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2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3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4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5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6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48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51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52" name="Google Shape;145;p11"/>
          <p:cNvSpPr txBox="1"/>
          <p:nvPr/>
        </p:nvSpPr>
        <p:spPr>
          <a:xfrm>
            <a:off x="79800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553" name="مستطيل"/>
          <p:cNvSpPr/>
          <p:nvPr/>
        </p:nvSpPr>
        <p:spPr>
          <a:xfrm>
            <a:off x="8035318" y="3896811"/>
            <a:ext cx="585914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54" name="Google Shape;145;p11"/>
          <p:cNvSpPr txBox="1"/>
          <p:nvPr/>
        </p:nvSpPr>
        <p:spPr>
          <a:xfrm>
            <a:off x="7992771" y="37072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sp>
        <p:nvSpPr>
          <p:cNvPr id="555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799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56" name="مسألة  ٥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33146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557" name="الواجب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75421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58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59" name="مسألة  ٦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7241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grpSp>
        <p:nvGrpSpPr>
          <p:cNvPr id="57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572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560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71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561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69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562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3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4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5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6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7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8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70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73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575" name="افهم ما معطيات المسألة؟…"/>
          <p:cNvSpPr txBox="1"/>
          <p:nvPr/>
        </p:nvSpPr>
        <p:spPr>
          <a:xfrm>
            <a:off x="2831831" y="1540027"/>
            <a:ext cx="5148240" cy="16437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spAutoFit/>
          </a:bodyPr>
          <a:lstStyle/>
          <a:p>
            <a:pPr algn="r" rtl="0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791A3D"/>
                </a:solidFill>
              </a:rPr>
              <a:t>افهم ما معطيات المسألة؟</a:t>
            </a:r>
            <a:endParaRPr>
              <a:solidFill>
                <a:srgbClr val="791A3D"/>
              </a:solidFill>
            </a:endParaRPr>
          </a:p>
          <a:p>
            <a:pPr algn="r" rtl="0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١- لدى متجر لبيع أسماك الزينة ۱۸ سمكة في حوض السمك.</a:t>
            </a:r>
          </a:p>
          <a:p>
            <a:pPr algn="r" rtl="0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٢- اشترى رجل ۱۲ سمكة.</a:t>
            </a:r>
          </a:p>
          <a:p>
            <a:pPr algn="r" rtl="0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٣- أضاف البائع ۷ سمكات أخرى إلى الحوض.</a:t>
            </a:r>
          </a:p>
          <a:p>
            <a:pPr algn="r" rtl="0">
              <a:defRPr b="1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r>
              <a:rPr>
                <a:solidFill>
                  <a:srgbClr val="791A3D"/>
                </a:solidFill>
              </a:rPr>
              <a:t>ما المطلوب؟</a:t>
            </a:r>
            <a:r>
              <a:t> كم سمكة في الحوض الآن؟</a:t>
            </a:r>
          </a:p>
        </p:txBody>
      </p:sp>
      <p:sp>
        <p:nvSpPr>
          <p:cNvPr id="576" name="نستخدم خطة التمثيل لحل المسألة."/>
          <p:cNvSpPr txBox="1"/>
          <p:nvPr/>
        </p:nvSpPr>
        <p:spPr>
          <a:xfrm>
            <a:off x="4985048" y="3985164"/>
            <a:ext cx="2901277" cy="3102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نستخدم خطة التمثيل لحل المسألة.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4" grpId="5"/>
      <p:bldP build="whole" bldLvl="1" animBg="1" rev="0" advAuto="0" spid="552" grpId="2"/>
      <p:bldP build="whole" bldLvl="1" animBg="1" rev="0" advAuto="0" spid="553" grpId="3"/>
      <p:bldP build="whole" bldLvl="1" animBg="1" rev="0" advAuto="0" spid="551" grpId="1"/>
      <p:bldP build="whole" bldLvl="1" animBg="1" rev="0" advAuto="0" spid="554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582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580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578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79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81" name="١٠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grpSp>
          <p:nvGrpSpPr>
            <p:cNvPr id="593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583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91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584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5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6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7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8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9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0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92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95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96" name="Google Shape;145;p11"/>
          <p:cNvSpPr txBox="1"/>
          <p:nvPr/>
        </p:nvSpPr>
        <p:spPr>
          <a:xfrm>
            <a:off x="80308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597" name="مستطيل"/>
          <p:cNvSpPr/>
          <p:nvPr/>
        </p:nvSpPr>
        <p:spPr>
          <a:xfrm>
            <a:off x="8032458" y="3923207"/>
            <a:ext cx="585915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98" name="Google Shape;145;p11"/>
          <p:cNvSpPr txBox="1"/>
          <p:nvPr/>
        </p:nvSpPr>
        <p:spPr>
          <a:xfrm>
            <a:off x="7992771" y="3921620"/>
            <a:ext cx="671008" cy="4901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77824">
              <a:lnSpc>
                <a:spcPct val="115000"/>
              </a:lnSpc>
              <a:spcBef>
                <a:spcPts val="1500"/>
              </a:spcBef>
              <a:defRPr sz="2079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grpSp>
        <p:nvGrpSpPr>
          <p:cNvPr id="604" name="تجميع"/>
          <p:cNvGrpSpPr/>
          <p:nvPr/>
        </p:nvGrpSpPr>
        <p:grpSpPr>
          <a:xfrm>
            <a:off x="5042409" y="1654530"/>
            <a:ext cx="2856435" cy="1414723"/>
            <a:chOff x="0" y="0"/>
            <a:chExt cx="2856433" cy="1414721"/>
          </a:xfrm>
        </p:grpSpPr>
        <p:sp>
          <p:nvSpPr>
            <p:cNvPr id="599" name="Google Shape;718;p19"/>
            <p:cNvSpPr/>
            <p:nvPr/>
          </p:nvSpPr>
          <p:spPr>
            <a:xfrm>
              <a:off x="0" y="0"/>
              <a:ext cx="2856434" cy="1408372"/>
            </a:xfrm>
            <a:prstGeom prst="roundRect">
              <a:avLst>
                <a:gd name="adj" fmla="val 19395"/>
              </a:avLst>
            </a:pr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03" name="تجميع"/>
            <p:cNvGrpSpPr/>
            <p:nvPr/>
          </p:nvGrpSpPr>
          <p:grpSpPr>
            <a:xfrm>
              <a:off x="45873" y="9115"/>
              <a:ext cx="2722722" cy="1405607"/>
              <a:chOff x="0" y="0"/>
              <a:chExt cx="2722720" cy="1405606"/>
            </a:xfrm>
          </p:grpSpPr>
          <p:pic>
            <p:nvPicPr>
              <p:cNvPr id="600" name="IMG_3279.png" descr="IMG_3279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39528" t="70884" r="48389" b="7556"/>
              <a:stretch>
                <a:fillRect/>
              </a:stretch>
            </p:blipFill>
            <p:spPr>
              <a:xfrm>
                <a:off x="1757523" y="0"/>
                <a:ext cx="965198" cy="1405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01" name="IMG_3279.png" descr="IMG_3279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39528" t="70884" r="47374" b="7556"/>
              <a:stretch>
                <a:fillRect/>
              </a:stretch>
            </p:blipFill>
            <p:spPr>
              <a:xfrm>
                <a:off x="0" y="0"/>
                <a:ext cx="1046345" cy="1405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02" name="IMG_3279.png" descr="IMG_3279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39528" t="70884" r="47374" b="7556"/>
              <a:stretch>
                <a:fillRect/>
              </a:stretch>
            </p:blipFill>
            <p:spPr>
              <a:xfrm>
                <a:off x="862230" y="0"/>
                <a:ext cx="1046345" cy="1405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605" name="Google Shape;145;p11"/>
          <p:cNvSpPr txBox="1"/>
          <p:nvPr/>
        </p:nvSpPr>
        <p:spPr>
          <a:xfrm>
            <a:off x="4724103" y="1133147"/>
            <a:ext cx="3144910" cy="4752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نمثل  ال ١٨ سمكة في البداية</a:t>
            </a:r>
          </a:p>
        </p:txBody>
      </p:sp>
      <p:sp>
        <p:nvSpPr>
          <p:cNvPr id="606" name="Google Shape;145;p11"/>
          <p:cNvSpPr txBox="1"/>
          <p:nvPr/>
        </p:nvSpPr>
        <p:spPr>
          <a:xfrm>
            <a:off x="863006" y="1050595"/>
            <a:ext cx="3374827" cy="8106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798021">
              <a:lnSpc>
                <a:spcPct val="115000"/>
              </a:lnSpc>
              <a:spcBef>
                <a:spcPts val="1300"/>
              </a:spcBef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نمثل  السمكات المباعة برسم علامة ( × ) عليها، ونضيف ٧ سمكات نمثلها بلون أخر</a:t>
            </a:r>
          </a:p>
        </p:txBody>
      </p:sp>
      <p:sp>
        <p:nvSpPr>
          <p:cNvPr id="607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18799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08" name="مسألة  ٥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33146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609" name="الواج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75421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10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11" name="مسألة  ٦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7241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612" name="Google Shape;145;p11"/>
          <p:cNvSpPr txBox="1"/>
          <p:nvPr/>
        </p:nvSpPr>
        <p:spPr>
          <a:xfrm>
            <a:off x="2777295" y="3975563"/>
            <a:ext cx="5169531" cy="5241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b="1" sz="22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١٨ - ١٢ + ٧ = ٥ + ٧ = ١٣  ، إذن الإجابة صحيحة</a:t>
            </a:r>
          </a:p>
        </p:txBody>
      </p:sp>
      <p:grpSp>
        <p:nvGrpSpPr>
          <p:cNvPr id="616" name="تجميع"/>
          <p:cNvGrpSpPr/>
          <p:nvPr/>
        </p:nvGrpSpPr>
        <p:grpSpPr>
          <a:xfrm>
            <a:off x="581247" y="1796830"/>
            <a:ext cx="4326276" cy="1926519"/>
            <a:chOff x="0" y="0"/>
            <a:chExt cx="4326275" cy="1926518"/>
          </a:xfrm>
        </p:grpSpPr>
        <p:sp>
          <p:nvSpPr>
            <p:cNvPr id="613" name="Google Shape;718;p19"/>
            <p:cNvSpPr/>
            <p:nvPr/>
          </p:nvSpPr>
          <p:spPr>
            <a:xfrm>
              <a:off x="0" y="163721"/>
              <a:ext cx="4184868" cy="1756448"/>
            </a:xfrm>
            <a:prstGeom prst="roundRect">
              <a:avLst>
                <a:gd name="adj" fmla="val 15551"/>
              </a:avLst>
            </a:pr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614" name="IMG_3279.png" descr="IMG_3279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335" t="69156" r="23335" b="5344"/>
            <a:stretch>
              <a:fillRect/>
            </a:stretch>
          </p:blipFill>
          <p:spPr>
            <a:xfrm>
              <a:off x="65780" y="0"/>
              <a:ext cx="4260496" cy="1662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5" name="Google Shape;145;p11"/>
            <p:cNvSpPr txBox="1"/>
            <p:nvPr/>
          </p:nvSpPr>
          <p:spPr>
            <a:xfrm>
              <a:off x="435804" y="1451226"/>
              <a:ext cx="3374827" cy="47529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88654" tIns="88654" rIns="88654" bIns="88654" numCol="1" anchor="ctr">
              <a:normAutofit fontScale="100000" lnSpcReduction="0"/>
            </a:bodyPr>
            <a:lstStyle>
              <a:lvl1pPr algn="ctr" defTabSz="868957">
                <a:lnSpc>
                  <a:spcPct val="115000"/>
                </a:lnSpc>
                <a:spcBef>
                  <a:spcPts val="1500"/>
                </a:spcBef>
                <a:defRPr b="1" sz="1960">
                  <a:solidFill>
                    <a:srgbClr val="99244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عدد الأسماك في الحوض = ١٣ سمكة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4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8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2"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7" grpId="5"/>
      <p:bldP build="whole" bldLvl="1" animBg="1" rev="0" advAuto="0" spid="612" grpId="7"/>
      <p:bldP build="whole" bldLvl="1" animBg="1" rev="0" advAuto="0" spid="605" grpId="3"/>
      <p:bldP build="whole" bldLvl="1" animBg="1" rev="0" advAuto="0" spid="596" grpId="2"/>
      <p:bldP build="whole" bldLvl="1" animBg="1" rev="0" advAuto="0" spid="595" grpId="1"/>
      <p:bldP build="whole" bldLvl="1" animBg="1" rev="0" advAuto="0" spid="606" grpId="4"/>
      <p:bldP build="whole" bldLvl="1" animBg="1" rev="0" advAuto="0" spid="598" grpId="6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IMG_2054.png" descr="IMG_205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9423"/>
          <a:stretch>
            <a:fillRect/>
          </a:stretch>
        </p:blipFill>
        <p:spPr>
          <a:xfrm>
            <a:off x="7248637" y="249012"/>
            <a:ext cx="1633528" cy="768115"/>
          </a:xfrm>
          <a:prstGeom prst="rect">
            <a:avLst/>
          </a:prstGeom>
          <a:ln w="12700">
            <a:miter lim="400000"/>
          </a:ln>
        </p:spPr>
      </p:pic>
      <p:sp>
        <p:nvSpPr>
          <p:cNvPr id="619" name="إنّ النجاح هو محصِّلة اجتهادات صغيرة تتراكم يوماً بعد يوم."/>
          <p:cNvSpPr txBox="1"/>
          <p:nvPr/>
        </p:nvSpPr>
        <p:spPr>
          <a:xfrm>
            <a:off x="3521838" y="3702183"/>
            <a:ext cx="4674127" cy="1107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/>
            <a:r>
              <a:t>إنّ النجاح هو محصِّلة اجتهادات صغيرة تتراكم يوماً بعد يوم.</a:t>
            </a:r>
          </a:p>
        </p:txBody>
      </p:sp>
      <p:sp>
        <p:nvSpPr>
          <p:cNvPr id="620" name="ختاماً"/>
          <p:cNvSpPr txBox="1"/>
          <p:nvPr/>
        </p:nvSpPr>
        <p:spPr>
          <a:xfrm>
            <a:off x="4541452" y="2724283"/>
            <a:ext cx="1741990" cy="11709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/>
            <a:r>
              <a:t>ختاماً</a:t>
            </a:r>
          </a:p>
        </p:txBody>
      </p:sp>
      <p:pic>
        <p:nvPicPr>
          <p:cNvPr id="621" name="IMG_3107.png" descr="IMG_3107.png"/>
          <p:cNvPicPr>
            <a:picLocks noChangeAspect="1"/>
          </p:cNvPicPr>
          <p:nvPr/>
        </p:nvPicPr>
        <p:blipFill>
          <a:blip r:embed="rId3">
            <a:extLst/>
          </a:blip>
          <a:srcRect l="65604" t="66240" r="3567" b="0"/>
          <a:stretch>
            <a:fillRect/>
          </a:stretch>
        </p:blipFill>
        <p:spPr>
          <a:xfrm>
            <a:off x="1857069" y="2529616"/>
            <a:ext cx="2217960" cy="2344983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المقدمة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18799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23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3146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624" name="مسألة ١٠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1568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625" name="المنزل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26" name="مسألة  ٦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47241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grpSp>
        <p:nvGrpSpPr>
          <p:cNvPr id="654" name="تجميع"/>
          <p:cNvGrpSpPr/>
          <p:nvPr/>
        </p:nvGrpSpPr>
        <p:grpSpPr>
          <a:xfrm>
            <a:off x="2270427" y="1441919"/>
            <a:ext cx="5303296" cy="936972"/>
            <a:chOff x="0" y="0"/>
            <a:chExt cx="5303294" cy="936971"/>
          </a:xfrm>
        </p:grpSpPr>
        <p:grpSp>
          <p:nvGrpSpPr>
            <p:cNvPr id="631" name="تجميع"/>
            <p:cNvGrpSpPr/>
            <p:nvPr/>
          </p:nvGrpSpPr>
          <p:grpSpPr>
            <a:xfrm>
              <a:off x="1408618" y="0"/>
              <a:ext cx="2340839" cy="936972"/>
              <a:chOff x="0" y="0"/>
              <a:chExt cx="2340838" cy="936971"/>
            </a:xfrm>
          </p:grpSpPr>
          <p:grpSp>
            <p:nvGrpSpPr>
              <p:cNvPr id="629" name="تجميع"/>
              <p:cNvGrpSpPr/>
              <p:nvPr/>
            </p:nvGrpSpPr>
            <p:grpSpPr>
              <a:xfrm>
                <a:off x="143832" y="279559"/>
                <a:ext cx="2053175" cy="531184"/>
                <a:chOff x="0" y="0"/>
                <a:chExt cx="2053173" cy="531183"/>
              </a:xfrm>
            </p:grpSpPr>
            <p:sp>
              <p:nvSpPr>
                <p:cNvPr id="627" name="Google Shape;717;p19"/>
                <p:cNvSpPr/>
                <p:nvPr/>
              </p:nvSpPr>
              <p:spPr>
                <a:xfrm>
                  <a:off x="0" y="0"/>
                  <a:ext cx="2053174" cy="53118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28" name="Google Shape;718;p19"/>
                <p:cNvSpPr/>
                <p:nvPr/>
              </p:nvSpPr>
              <p:spPr>
                <a:xfrm>
                  <a:off x="62303" y="49486"/>
                  <a:ext cx="1928567" cy="432211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30" name="الواجب"/>
              <p:cNvSpPr/>
              <p:nvPr/>
            </p:nvSpPr>
            <p:spPr>
              <a:xfrm>
                <a:off x="0" y="0"/>
                <a:ext cx="2340839" cy="936972"/>
              </a:xfrm>
              <a:prstGeom prst="roundRect">
                <a:avLst>
                  <a:gd name="adj" fmla="val 9825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sz="35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الواجب </a:t>
                </a:r>
              </a:p>
            </p:txBody>
          </p:sp>
        </p:grpSp>
        <p:grpSp>
          <p:nvGrpSpPr>
            <p:cNvPr id="642" name="تجميع"/>
            <p:cNvGrpSpPr/>
            <p:nvPr/>
          </p:nvGrpSpPr>
          <p:grpSpPr>
            <a:xfrm>
              <a:off x="-1" y="61795"/>
              <a:ext cx="1632310" cy="875177"/>
              <a:chOff x="0" y="0"/>
              <a:chExt cx="1632308" cy="875175"/>
            </a:xfrm>
          </p:grpSpPr>
          <p:grpSp>
            <p:nvGrpSpPr>
              <p:cNvPr id="640" name="تجميع"/>
              <p:cNvGrpSpPr/>
              <p:nvPr/>
            </p:nvGrpSpPr>
            <p:grpSpPr>
              <a:xfrm>
                <a:off x="-1" y="-1"/>
                <a:ext cx="1632310" cy="708534"/>
                <a:chOff x="0" y="0"/>
                <a:chExt cx="1632308" cy="708532"/>
              </a:xfrm>
            </p:grpSpPr>
            <p:grpSp>
              <p:nvGrpSpPr>
                <p:cNvPr id="638" name="تجميع"/>
                <p:cNvGrpSpPr/>
                <p:nvPr/>
              </p:nvGrpSpPr>
              <p:grpSpPr>
                <a:xfrm>
                  <a:off x="0" y="90324"/>
                  <a:ext cx="1496606" cy="618209"/>
                  <a:chOff x="0" y="0"/>
                  <a:chExt cx="1496605" cy="618207"/>
                </a:xfrm>
              </p:grpSpPr>
              <p:grpSp>
                <p:nvGrpSpPr>
                  <p:cNvPr id="634" name="تجميع"/>
                  <p:cNvGrpSpPr/>
                  <p:nvPr/>
                </p:nvGrpSpPr>
                <p:grpSpPr>
                  <a:xfrm>
                    <a:off x="912296" y="-1"/>
                    <a:ext cx="584310" cy="584311"/>
                    <a:chOff x="0" y="0"/>
                    <a:chExt cx="584309" cy="584309"/>
                  </a:xfrm>
                </p:grpSpPr>
                <p:sp>
                  <p:nvSpPr>
                    <p:cNvPr id="632" name="Google Shape;712;p19"/>
                    <p:cNvSpPr/>
                    <p:nvPr/>
                  </p:nvSpPr>
                  <p:spPr>
                    <a:xfrm>
                      <a:off x="-1" y="-1"/>
                      <a:ext cx="584311" cy="584311"/>
                    </a:xfrm>
                    <a:prstGeom prst="ellipse">
                      <a:avLst/>
                    </a:prstGeom>
                    <a:solidFill>
                      <a:srgbClr val="FFFFFF">
                        <a:alpha val="2514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34289" tIns="34289" rIns="34289" bIns="34289" numCol="1" anchor="ctr">
                      <a:noAutofit/>
                    </a:bodyPr>
                    <a:lstStyle/>
                    <a:p>
                      <a:pPr algn="ctr" rtl="0">
                        <a:defRPr sz="1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633" name="Google Shape;713;p19"/>
                    <p:cNvSpPr/>
                    <p:nvPr/>
                  </p:nvSpPr>
                  <p:spPr>
                    <a:xfrm>
                      <a:off x="20467" y="20467"/>
                      <a:ext cx="543376" cy="543376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2F2F2"/>
                      </a:solidFill>
                      <a:prstDash val="dash"/>
                      <a:miter lim="8000"/>
                    </a:ln>
                    <a:effectLst>
                      <a:outerShdw sx="100000" sy="100000" kx="0" ky="0" algn="b" rotWithShape="0" blurRad="38100" dist="0" dir="540000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wrap="square" lIns="34289" tIns="34289" rIns="34289" bIns="34289" numCol="1" anchor="ctr">
                      <a:noAutofit/>
                    </a:bodyPr>
                    <a:lstStyle/>
                    <a:p>
                      <a:pPr algn="ctr" rtl="0">
                        <a:defRPr sz="1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grpSp>
                <p:nvGrpSpPr>
                  <p:cNvPr id="637" name="تجميع"/>
                  <p:cNvGrpSpPr/>
                  <p:nvPr/>
                </p:nvGrpSpPr>
                <p:grpSpPr>
                  <a:xfrm rot="5460000">
                    <a:off x="180533" y="-103594"/>
                    <a:ext cx="538172" cy="889982"/>
                    <a:chOff x="0" y="0"/>
                    <a:chExt cx="538170" cy="889981"/>
                  </a:xfrm>
                </p:grpSpPr>
                <p:sp>
                  <p:nvSpPr>
                    <p:cNvPr id="635" name="Google Shape;712;p19"/>
                    <p:cNvSpPr/>
                    <p:nvPr/>
                  </p:nvSpPr>
                  <p:spPr>
                    <a:xfrm>
                      <a:off x="-1" y="-1"/>
                      <a:ext cx="538172" cy="889983"/>
                    </a:xfrm>
                    <a:prstGeom prst="ellipse">
                      <a:avLst/>
                    </a:prstGeom>
                    <a:solidFill>
                      <a:srgbClr val="FFFFFF">
                        <a:alpha val="2514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34289" tIns="34289" rIns="34289" bIns="34289" numCol="1" anchor="ctr">
                      <a:noAutofit/>
                    </a:bodyPr>
                    <a:lstStyle/>
                    <a:p>
                      <a:pPr algn="ctr" rtl="0">
                        <a:defRPr sz="1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636" name="Google Shape;713;p19"/>
                    <p:cNvSpPr/>
                    <p:nvPr/>
                  </p:nvSpPr>
                  <p:spPr>
                    <a:xfrm>
                      <a:off x="18850" y="31173"/>
                      <a:ext cx="500470" cy="827635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2F2F2"/>
                      </a:solidFill>
                      <a:prstDash val="dash"/>
                      <a:miter lim="8000"/>
                    </a:ln>
                    <a:effectLst>
                      <a:outerShdw sx="100000" sy="100000" kx="0" ky="0" algn="b" rotWithShape="0" blurRad="38100" dist="0" dir="540000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wrap="square" lIns="34289" tIns="34289" rIns="34289" bIns="34289" numCol="1" anchor="ctr">
                      <a:noAutofit/>
                    </a:bodyPr>
                    <a:lstStyle/>
                    <a:p>
                      <a:pPr algn="ctr" rtl="0">
                        <a:defRPr sz="1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</p:grpSp>
            <p:sp>
              <p:nvSpPr>
                <p:cNvPr id="639" name="ص"/>
                <p:cNvSpPr/>
                <p:nvPr/>
              </p:nvSpPr>
              <p:spPr>
                <a:xfrm>
                  <a:off x="773294" y="0"/>
                  <a:ext cx="859015" cy="643373"/>
                </a:xfrm>
                <a:prstGeom prst="roundRect">
                  <a:avLst>
                    <a:gd name="adj" fmla="val 14309"/>
                  </a:avLst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ctr" defTabSz="825500">
                    <a:defRPr sz="2500">
                      <a:ln w="3175" cap="flat">
                        <a:solidFill>
                          <a:srgbClr val="000000"/>
                        </a:solidFill>
                        <a:prstDash val="solid"/>
                        <a:miter lim="400000"/>
                      </a:ln>
                      <a:solidFill>
                        <a:schemeClr val="accent5">
                          <a:satOff val="-7608"/>
                          <a:lumOff val="-10980"/>
                        </a:schemeClr>
                      </a:solidFill>
                      <a:latin typeface="Khalid Art bold"/>
                      <a:ea typeface="Khalid Art bold"/>
                      <a:cs typeface="Khalid Art bold"/>
                      <a:sym typeface="Khalid Art bold"/>
                    </a:defRPr>
                  </a:lvl1pPr>
                </a:lstStyle>
                <a:p>
                  <a:pPr rtl="0">
                    <a:defRPr/>
                  </a:pPr>
                  <a:r>
                    <a:t>ص</a:t>
                  </a:r>
                </a:p>
              </p:txBody>
            </p:sp>
          </p:grpSp>
          <p:sp>
            <p:nvSpPr>
              <p:cNvPr id="641" name="Google Shape;1337;p51"/>
              <p:cNvSpPr txBox="1"/>
              <p:nvPr/>
            </p:nvSpPr>
            <p:spPr>
              <a:xfrm>
                <a:off x="22404" y="68726"/>
                <a:ext cx="806451" cy="80645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t">
                <a:normAutofit fontScale="100000" lnSpcReduction="0"/>
              </a:bodyPr>
              <a:lstStyle>
                <a:lvl1pPr algn="ctr" defTabSz="457200" rtl="0">
                  <a:defRPr sz="35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/>
                <a:r>
                  <a:t>١٢٩</a:t>
                </a:r>
              </a:p>
            </p:txBody>
          </p:sp>
        </p:grpSp>
        <p:grpSp>
          <p:nvGrpSpPr>
            <p:cNvPr id="653" name="تجميع"/>
            <p:cNvGrpSpPr/>
            <p:nvPr/>
          </p:nvGrpSpPr>
          <p:grpSpPr>
            <a:xfrm>
              <a:off x="3544117" y="29782"/>
              <a:ext cx="1759178" cy="907190"/>
              <a:chOff x="0" y="0"/>
              <a:chExt cx="1759176" cy="907188"/>
            </a:xfrm>
          </p:grpSpPr>
          <p:grpSp>
            <p:nvGrpSpPr>
              <p:cNvPr id="647" name="تجميع"/>
              <p:cNvGrpSpPr/>
              <p:nvPr/>
            </p:nvGrpSpPr>
            <p:grpSpPr>
              <a:xfrm>
                <a:off x="630879" y="147772"/>
                <a:ext cx="1128298" cy="759417"/>
                <a:chOff x="0" y="0"/>
                <a:chExt cx="1128297" cy="759416"/>
              </a:xfrm>
            </p:grpSpPr>
            <p:grpSp>
              <p:nvGrpSpPr>
                <p:cNvPr id="645" name="تجميع"/>
                <p:cNvGrpSpPr/>
                <p:nvPr/>
              </p:nvGrpSpPr>
              <p:grpSpPr>
                <a:xfrm rot="5460000">
                  <a:off x="295063" y="-90683"/>
                  <a:ext cx="538172" cy="889982"/>
                  <a:chOff x="0" y="0"/>
                  <a:chExt cx="538170" cy="889981"/>
                </a:xfrm>
              </p:grpSpPr>
              <p:sp>
                <p:nvSpPr>
                  <p:cNvPr id="643" name="Google Shape;712;p19"/>
                  <p:cNvSpPr/>
                  <p:nvPr/>
                </p:nvSpPr>
                <p:spPr>
                  <a:xfrm>
                    <a:off x="-1" y="-1"/>
                    <a:ext cx="538172" cy="889983"/>
                  </a:xfrm>
                  <a:prstGeom prst="ellipse">
                    <a:avLst/>
                  </a:prstGeom>
                  <a:solidFill>
                    <a:srgbClr val="FFFFFF">
                      <a:alpha val="2514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44" name="Google Shape;713;p19"/>
                  <p:cNvSpPr/>
                  <p:nvPr/>
                </p:nvSpPr>
                <p:spPr>
                  <a:xfrm>
                    <a:off x="18850" y="31173"/>
                    <a:ext cx="500470" cy="827635"/>
                  </a:xfrm>
                  <a:prstGeom prst="ellipse">
                    <a:avLst/>
                  </a:prstGeom>
                  <a:noFill/>
                  <a:ln w="12700" cap="flat">
                    <a:solidFill>
                      <a:srgbClr val="F2F2F2"/>
                    </a:solidFill>
                    <a:prstDash val="dash"/>
                    <a:miter lim="8000"/>
                  </a:ln>
                  <a:effectLst>
                    <a:outerShdw sx="100000" sy="100000" kx="0" ky="0" algn="b" rotWithShape="0" blurRad="38100" dist="0" dir="540000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646" name="Google Shape;1337;p51"/>
                <p:cNvSpPr txBox="1"/>
                <p:nvPr/>
              </p:nvSpPr>
              <p:spPr>
                <a:xfrm>
                  <a:off x="0" y="0"/>
                  <a:ext cx="1128298" cy="759417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24" tIns="91424" rIns="91424" bIns="91424" numCol="1" anchor="t">
                  <a:normAutofit fontScale="100000" lnSpcReduction="0"/>
                </a:bodyPr>
                <a:lstStyle>
                  <a:lvl1pPr algn="ctr" defTabSz="512063" rtl="0">
                    <a:defRPr sz="3304">
                      <a:solidFill>
                        <a:srgbClr val="1552BD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/>
                  <a:r>
                    <a:t>٧، ٩</a:t>
                  </a:r>
                </a:p>
              </p:txBody>
            </p:sp>
          </p:grpSp>
          <p:grpSp>
            <p:nvGrpSpPr>
              <p:cNvPr id="652" name="تجميع"/>
              <p:cNvGrpSpPr/>
              <p:nvPr/>
            </p:nvGrpSpPr>
            <p:grpSpPr>
              <a:xfrm>
                <a:off x="0" y="0"/>
                <a:ext cx="859014" cy="790240"/>
                <a:chOff x="0" y="0"/>
                <a:chExt cx="859013" cy="790239"/>
              </a:xfrm>
            </p:grpSpPr>
            <p:grpSp>
              <p:nvGrpSpPr>
                <p:cNvPr id="650" name="تجميع"/>
                <p:cNvGrpSpPr/>
                <p:nvPr/>
              </p:nvGrpSpPr>
              <p:grpSpPr>
                <a:xfrm>
                  <a:off x="137351" y="205929"/>
                  <a:ext cx="584311" cy="584311"/>
                  <a:chOff x="0" y="0"/>
                  <a:chExt cx="584309" cy="584309"/>
                </a:xfrm>
              </p:grpSpPr>
              <p:sp>
                <p:nvSpPr>
                  <p:cNvPr id="648" name="Google Shape;712;p19"/>
                  <p:cNvSpPr/>
                  <p:nvPr/>
                </p:nvSpPr>
                <p:spPr>
                  <a:xfrm>
                    <a:off x="-1" y="-1"/>
                    <a:ext cx="584311" cy="584311"/>
                  </a:xfrm>
                  <a:prstGeom prst="ellipse">
                    <a:avLst/>
                  </a:prstGeom>
                  <a:solidFill>
                    <a:srgbClr val="FFFFFF">
                      <a:alpha val="2514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49" name="Google Shape;713;p19"/>
                  <p:cNvSpPr/>
                  <p:nvPr/>
                </p:nvSpPr>
                <p:spPr>
                  <a:xfrm>
                    <a:off x="20467" y="20467"/>
                    <a:ext cx="543376" cy="543376"/>
                  </a:xfrm>
                  <a:prstGeom prst="ellipse">
                    <a:avLst/>
                  </a:prstGeom>
                  <a:noFill/>
                  <a:ln w="12700" cap="flat">
                    <a:solidFill>
                      <a:srgbClr val="F2F2F2"/>
                    </a:solidFill>
                    <a:prstDash val="dash"/>
                    <a:miter lim="8000"/>
                  </a:ln>
                  <a:effectLst>
                    <a:outerShdw sx="100000" sy="100000" kx="0" ky="0" algn="b" rotWithShape="0" blurRad="38100" dist="0" dir="540000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651" name="س"/>
                <p:cNvSpPr/>
                <p:nvPr/>
              </p:nvSpPr>
              <p:spPr>
                <a:xfrm>
                  <a:off x="0" y="0"/>
                  <a:ext cx="859014" cy="790240"/>
                </a:xfrm>
                <a:prstGeom prst="roundRect">
                  <a:avLst>
                    <a:gd name="adj" fmla="val 11649"/>
                  </a:avLst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ctr" defTabSz="825500">
                    <a:defRPr sz="2500">
                      <a:ln w="3175" cap="flat">
                        <a:solidFill>
                          <a:srgbClr val="000000"/>
                        </a:solidFill>
                        <a:prstDash val="solid"/>
                        <a:miter lim="400000"/>
                      </a:ln>
                      <a:solidFill>
                        <a:schemeClr val="accent5">
                          <a:satOff val="-7608"/>
                          <a:lumOff val="-10980"/>
                        </a:schemeClr>
                      </a:solidFill>
                      <a:latin typeface="Khalid Art bold"/>
                      <a:ea typeface="Khalid Art bold"/>
                      <a:cs typeface="Khalid Art bold"/>
                      <a:sym typeface="Khalid Art bold"/>
                    </a:defRPr>
                  </a:lvl1pPr>
                </a:lstStyle>
                <a:p>
                  <a:pPr rtl="0">
                    <a:defRPr/>
                  </a:pPr>
                  <a:r>
                    <a:t>س</a:t>
                  </a:r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1000" fill="hold" tmFilter="0, 0; .2, .5; .8, .5; 1, 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fill="hold"/>
                                        <p:tgtEl>
                                          <p:spTgt spid="6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0" presetID="19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Class="entr" nodeType="after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9" grpId="4"/>
      <p:bldP build="whole" bldLvl="1" animBg="1" rev="0" advAuto="0" spid="654" grpId="2"/>
      <p:bldP build="whole" bldLvl="1" animBg="1" rev="0" advAuto="0" spid="618" grpId="1"/>
      <p:bldP build="whole" bldLvl="1" animBg="1" rev="0" advAuto="0" spid="620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4383" y="1904686"/>
            <a:ext cx="5033619" cy="2969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3273.png" descr="IMG_3273.png"/>
          <p:cNvPicPr>
            <a:picLocks noChangeAspect="1"/>
          </p:cNvPicPr>
          <p:nvPr/>
        </p:nvPicPr>
        <p:blipFill>
          <a:blip r:embed="rId3">
            <a:extLst/>
          </a:blip>
          <a:srcRect l="27000" t="0" r="0" b="50000"/>
          <a:stretch>
            <a:fillRect/>
          </a:stretch>
        </p:blipFill>
        <p:spPr>
          <a:xfrm>
            <a:off x="2769478" y="638544"/>
            <a:ext cx="3250497" cy="6310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6634746" y="1054773"/>
            <a:ext cx="2147103" cy="849913"/>
            <a:chOff x="0" y="0"/>
            <a:chExt cx="2147102" cy="849912"/>
          </a:xfrm>
        </p:grpSpPr>
        <p:grpSp>
          <p:nvGrpSpPr>
            <p:cNvPr id="240" name="تجميع"/>
            <p:cNvGrpSpPr/>
            <p:nvPr/>
          </p:nvGrpSpPr>
          <p:grpSpPr>
            <a:xfrm>
              <a:off x="0" y="269584"/>
              <a:ext cx="1596440" cy="528147"/>
              <a:chOff x="0" y="0"/>
              <a:chExt cx="1596439" cy="528145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0" y="0"/>
                <a:ext cx="1596440" cy="52814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6082" y="26733"/>
                <a:ext cx="1584276" cy="47468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1386156" y="-1"/>
              <a:ext cx="760947" cy="849914"/>
              <a:chOff x="0" y="0"/>
              <a:chExt cx="760945" cy="849912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161980" y="60266"/>
                <a:ext cx="436986" cy="729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60734" y="56440"/>
                <a:ext cx="641617" cy="733555"/>
                <a:chOff x="0" y="0"/>
                <a:chExt cx="641615" cy="733553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50216" y="375240"/>
                  <a:ext cx="346408" cy="2875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68748" y="333831"/>
                  <a:ext cx="170179" cy="286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180546" y="55787"/>
                  <a:ext cx="342848" cy="527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237388" y="54359"/>
                  <a:ext cx="224853" cy="530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292436" y="82791"/>
                  <a:ext cx="342847" cy="124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103164" y="589287"/>
                  <a:ext cx="110747" cy="55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235328" y="180749"/>
                  <a:ext cx="355172" cy="836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174043" y="84566"/>
                <a:ext cx="413673" cy="688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122490" y="335796"/>
              <a:ext cx="1471035" cy="395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4" name="IMG_3273.png" descr="IMG_3273.png"/>
          <p:cNvPicPr>
            <a:picLocks noChangeAspect="1"/>
          </p:cNvPicPr>
          <p:nvPr/>
        </p:nvPicPr>
        <p:blipFill>
          <a:blip r:embed="rId3">
            <a:extLst/>
          </a:blip>
          <a:srcRect l="3676" t="60008" r="27401" b="16494"/>
          <a:stretch>
            <a:fillRect/>
          </a:stretch>
        </p:blipFill>
        <p:spPr>
          <a:xfrm>
            <a:off x="1278823" y="1315670"/>
            <a:ext cx="5181107" cy="500672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Google Shape;209;p10"/>
          <p:cNvSpPr/>
          <p:nvPr/>
        </p:nvSpPr>
        <p:spPr>
          <a:xfrm>
            <a:off x="1162703" y="1386523"/>
            <a:ext cx="5409000" cy="423655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6" name="مسألة  ٥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33019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257" name="مسألة ١٠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258" name="مسألة  ٦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259" name="الواج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60" name="المنزل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2"/>
      <p:bldP build="whole" bldLvl="1" animBg="1" rev="0" advAuto="0" spid="237" grpId="1"/>
      <p:bldP build="whole" bldLvl="1" animBg="1" rev="0" advAuto="0" spid="254" grpId="4"/>
      <p:bldP build="whole" bldLvl="1" animBg="1" rev="0" advAuto="0" spid="236" grpId="5"/>
      <p:bldP build="whole" bldLvl="1" animBg="1" rev="0" advAuto="0" spid="255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G_3284.png" descr="IMG_3284.png"/>
          <p:cNvPicPr>
            <a:picLocks noChangeAspect="1"/>
          </p:cNvPicPr>
          <p:nvPr/>
        </p:nvPicPr>
        <p:blipFill>
          <a:blip r:embed="rId2">
            <a:extLst/>
          </a:blip>
          <a:srcRect l="0" t="3091" r="13617" b="0"/>
          <a:stretch>
            <a:fillRect/>
          </a:stretch>
        </p:blipFill>
        <p:spPr>
          <a:xfrm>
            <a:off x="2799135" y="935235"/>
            <a:ext cx="4731547" cy="32729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275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263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4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264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2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265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6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7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8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9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1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3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76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282" name="تجميع"/>
          <p:cNvGrpSpPr/>
          <p:nvPr/>
        </p:nvGrpSpPr>
        <p:grpSpPr>
          <a:xfrm>
            <a:off x="7532198" y="922535"/>
            <a:ext cx="1176203" cy="692251"/>
            <a:chOff x="0" y="0"/>
            <a:chExt cx="1176201" cy="692249"/>
          </a:xfrm>
        </p:grpSpPr>
        <p:grpSp>
          <p:nvGrpSpPr>
            <p:cNvPr id="280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278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9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1" name="٥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٥ </a:t>
              </a:r>
            </a:p>
          </p:txBody>
        </p:sp>
      </p:grpSp>
      <p:sp>
        <p:nvSpPr>
          <p:cNvPr id="283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84" name="مسألة ١٠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285" name="مسألة  ٦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286" name="الواج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87" name="المنزل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7" grpId="3"/>
      <p:bldP build="whole" bldLvl="1" animBg="1" rev="0" advAuto="0" spid="282" grpId="1"/>
      <p:bldP build="whole" bldLvl="1" animBg="1" rev="0" advAuto="0" spid="26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تجميع"/>
          <p:cNvGrpSpPr/>
          <p:nvPr/>
        </p:nvGrpSpPr>
        <p:grpSpPr>
          <a:xfrm>
            <a:off x="7587975" y="615363"/>
            <a:ext cx="1249651" cy="776675"/>
            <a:chOff x="0" y="0"/>
            <a:chExt cx="1249650" cy="776673"/>
          </a:xfrm>
        </p:grpSpPr>
        <p:grpSp>
          <p:nvGrpSpPr>
            <p:cNvPr id="293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291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289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0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92" name="٥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 </a:t>
                </a:r>
              </a:p>
            </p:txBody>
          </p:sp>
        </p:grpSp>
        <p:grpSp>
          <p:nvGrpSpPr>
            <p:cNvPr id="304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294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02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295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6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7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8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9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0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1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03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06" name="مستطيل"/>
          <p:cNvSpPr/>
          <p:nvPr/>
        </p:nvSpPr>
        <p:spPr>
          <a:xfrm>
            <a:off x="7907143" y="1444425"/>
            <a:ext cx="585915" cy="1952088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07" name="Google Shape;145;p11"/>
          <p:cNvSpPr txBox="1"/>
          <p:nvPr/>
        </p:nvSpPr>
        <p:spPr>
          <a:xfrm>
            <a:off x="7851896" y="1919791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308" name="مستطيل"/>
          <p:cNvSpPr/>
          <p:nvPr/>
        </p:nvSpPr>
        <p:spPr>
          <a:xfrm>
            <a:off x="7922880" y="3896811"/>
            <a:ext cx="585915" cy="575062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09" name="Google Shape;145;p11"/>
          <p:cNvSpPr txBox="1"/>
          <p:nvPr/>
        </p:nvSpPr>
        <p:spPr>
          <a:xfrm>
            <a:off x="7851896" y="3936488"/>
            <a:ext cx="772100" cy="5083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77824">
              <a:lnSpc>
                <a:spcPct val="115000"/>
              </a:lnSpc>
              <a:spcBef>
                <a:spcPts val="1500"/>
              </a:spcBef>
              <a:defRPr sz="2178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2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322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310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21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311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19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312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3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4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5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6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7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8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20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23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325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26" name="مسألة ١٠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327" name="مسألة  ٦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328" name="الواج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29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30" name="افهم ما معطيات المسألة؟…"/>
          <p:cNvSpPr txBox="1"/>
          <p:nvPr/>
        </p:nvSpPr>
        <p:spPr>
          <a:xfrm>
            <a:off x="1779487" y="1472891"/>
            <a:ext cx="6036155" cy="19612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spAutoFit/>
          </a:bodyPr>
          <a:lstStyle/>
          <a:p>
            <a:pPr algn="r" rtl="0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791A3D"/>
                </a:solidFill>
              </a:rPr>
              <a:t>افهم ما معطيات المسألة؟</a:t>
            </a:r>
            <a:endParaRPr>
              <a:solidFill>
                <a:srgbClr val="791A3D"/>
              </a:solidFill>
            </a:endParaRPr>
          </a:p>
          <a:p>
            <a:pPr algn="r" rtl="0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-۱- وضع مهند ۱٥ ورقة نقدية من فئة الريال على مقعده. </a:t>
            </a:r>
          </a:p>
          <a:p>
            <a:pPr algn="r" rtl="0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۲- استبدل بكل ثالث ورقة ورقة من فئة ٥ ريالات. </a:t>
            </a:r>
          </a:p>
          <a:p>
            <a:pPr algn="r" rtl="0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٣- واستبدل بكل رابع ورقة ورقة من فئة ١٠ ريالات. </a:t>
            </a:r>
          </a:p>
          <a:p>
            <a:pPr algn="r" rtl="0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٤- واستبدل بكل خامس ورقة ورقة من فئة ٥٠ ريالاً.</a:t>
            </a:r>
          </a:p>
          <a:p>
            <a:pPr algn="r" rtl="0">
              <a:defRPr b="1" sz="12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r>
              <a:rPr>
                <a:solidFill>
                  <a:srgbClr val="791A3D"/>
                </a:solidFill>
              </a:rPr>
              <a:t>ما المطلوب؟</a:t>
            </a:r>
            <a:r>
              <a:t> ما قيمة الأوراق الخمس عشرة الموجودة على مقعده الآن؟</a:t>
            </a:r>
          </a:p>
        </p:txBody>
      </p:sp>
      <p:sp>
        <p:nvSpPr>
          <p:cNvPr id="331" name="نستخدم خطة التمثيل لحل المسألة."/>
          <p:cNvSpPr txBox="1"/>
          <p:nvPr/>
        </p:nvSpPr>
        <p:spPr>
          <a:xfrm>
            <a:off x="4606419" y="4029228"/>
            <a:ext cx="2901276" cy="3102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نستخدم خطة التمثيل لحل المسألة.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8" grpId="3"/>
      <p:bldP build="whole" bldLvl="1" animBg="1" rev="0" advAuto="0" spid="306" grpId="1"/>
      <p:bldP build="whole" bldLvl="1" animBg="1" rev="0" advAuto="0" spid="307" grpId="2"/>
      <p:bldP build="whole" bldLvl="1" animBg="1" rev="0" advAuto="0" spid="309" grpId="4"/>
      <p:bldP build="whole" bldLvl="1" animBg="1" rev="0" advAuto="0" spid="324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تجميع"/>
          <p:cNvGrpSpPr/>
          <p:nvPr/>
        </p:nvGrpSpPr>
        <p:grpSpPr>
          <a:xfrm>
            <a:off x="7617474" y="607586"/>
            <a:ext cx="1249651" cy="776675"/>
            <a:chOff x="0" y="0"/>
            <a:chExt cx="1249650" cy="776673"/>
          </a:xfrm>
        </p:grpSpPr>
        <p:grpSp>
          <p:nvGrpSpPr>
            <p:cNvPr id="337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335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333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4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36" name="٥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 </a:t>
                </a:r>
              </a:p>
            </p:txBody>
          </p:sp>
        </p:grpSp>
        <p:grpSp>
          <p:nvGrpSpPr>
            <p:cNvPr id="348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338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46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339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0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1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2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3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4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5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47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50" name="مستطيل"/>
          <p:cNvSpPr/>
          <p:nvPr/>
        </p:nvSpPr>
        <p:spPr>
          <a:xfrm>
            <a:off x="7919843" y="1462709"/>
            <a:ext cx="585915" cy="1952089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51" name="Google Shape;145;p11"/>
          <p:cNvSpPr txBox="1"/>
          <p:nvPr/>
        </p:nvSpPr>
        <p:spPr>
          <a:xfrm>
            <a:off x="7864596" y="1934313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9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grpSp>
        <p:nvGrpSpPr>
          <p:cNvPr id="372" name="تجميع"/>
          <p:cNvGrpSpPr/>
          <p:nvPr/>
        </p:nvGrpSpPr>
        <p:grpSpPr>
          <a:xfrm>
            <a:off x="2911067" y="1464124"/>
            <a:ext cx="4373461" cy="1056291"/>
            <a:chOff x="0" y="0"/>
            <a:chExt cx="4373460" cy="1056289"/>
          </a:xfrm>
        </p:grpSpPr>
        <p:grpSp>
          <p:nvGrpSpPr>
            <p:cNvPr id="355" name="تجميع"/>
            <p:cNvGrpSpPr/>
            <p:nvPr/>
          </p:nvGrpSpPr>
          <p:grpSpPr>
            <a:xfrm>
              <a:off x="3536537" y="-1"/>
              <a:ext cx="836924" cy="1056291"/>
              <a:chOff x="0" y="0"/>
              <a:chExt cx="836923" cy="1056289"/>
            </a:xfrm>
          </p:grpSpPr>
          <p:pic>
            <p:nvPicPr>
              <p:cNvPr id="352" name="IMG_3274.jpeg" descr="IMG_3274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3926" t="66086" r="12041" b="27083"/>
              <a:stretch>
                <a:fillRect/>
              </a:stretch>
            </p:blipFill>
            <p:spPr>
              <a:xfrm>
                <a:off x="2581" y="0"/>
                <a:ext cx="834343" cy="3243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3" name="IMG_3274.jpeg" descr="IMG_3274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3926" t="66086" r="12041" b="27083"/>
              <a:stretch>
                <a:fillRect/>
              </a:stretch>
            </p:blipFill>
            <p:spPr>
              <a:xfrm>
                <a:off x="0" y="360097"/>
                <a:ext cx="834342" cy="32437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4" name="IMG_3274.jpeg" descr="IMG_3274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3926" t="66086" r="12041" b="27083"/>
              <a:stretch>
                <a:fillRect/>
              </a:stretch>
            </p:blipFill>
            <p:spPr>
              <a:xfrm>
                <a:off x="2581" y="731921"/>
                <a:ext cx="834343" cy="3243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59" name="تجميع"/>
            <p:cNvGrpSpPr/>
            <p:nvPr/>
          </p:nvGrpSpPr>
          <p:grpSpPr>
            <a:xfrm>
              <a:off x="1768268" y="-1"/>
              <a:ext cx="836924" cy="1056291"/>
              <a:chOff x="0" y="0"/>
              <a:chExt cx="836923" cy="1056289"/>
            </a:xfrm>
          </p:grpSpPr>
          <p:pic>
            <p:nvPicPr>
              <p:cNvPr id="356" name="IMG_3274.jpeg" descr="IMG_3274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3926" t="66086" r="12041" b="27083"/>
              <a:stretch>
                <a:fillRect/>
              </a:stretch>
            </p:blipFill>
            <p:spPr>
              <a:xfrm>
                <a:off x="2581" y="0"/>
                <a:ext cx="834343" cy="3243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7" name="IMG_3274.jpeg" descr="IMG_3274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3926" t="66086" r="12041" b="27083"/>
              <a:stretch>
                <a:fillRect/>
              </a:stretch>
            </p:blipFill>
            <p:spPr>
              <a:xfrm>
                <a:off x="0" y="360097"/>
                <a:ext cx="834342" cy="32437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8" name="IMG_3274.jpeg" descr="IMG_3274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3926" t="66086" r="12041" b="27083"/>
              <a:stretch>
                <a:fillRect/>
              </a:stretch>
            </p:blipFill>
            <p:spPr>
              <a:xfrm>
                <a:off x="2581" y="731921"/>
                <a:ext cx="834343" cy="3243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63" name="تجميع"/>
            <p:cNvGrpSpPr/>
            <p:nvPr/>
          </p:nvGrpSpPr>
          <p:grpSpPr>
            <a:xfrm>
              <a:off x="2652402" y="-1"/>
              <a:ext cx="836925" cy="1056291"/>
              <a:chOff x="0" y="0"/>
              <a:chExt cx="836923" cy="1056289"/>
            </a:xfrm>
          </p:grpSpPr>
          <p:pic>
            <p:nvPicPr>
              <p:cNvPr id="360" name="IMG_3274.jpeg" descr="IMG_3274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3926" t="66086" r="12041" b="27083"/>
              <a:stretch>
                <a:fillRect/>
              </a:stretch>
            </p:blipFill>
            <p:spPr>
              <a:xfrm>
                <a:off x="2581" y="0"/>
                <a:ext cx="834343" cy="3243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1" name="IMG_3274.jpeg" descr="IMG_3274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3926" t="66086" r="12041" b="27083"/>
              <a:stretch>
                <a:fillRect/>
              </a:stretch>
            </p:blipFill>
            <p:spPr>
              <a:xfrm>
                <a:off x="0" y="360097"/>
                <a:ext cx="834342" cy="32437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2" name="IMG_3274.jpeg" descr="IMG_3274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3926" t="66086" r="12041" b="27083"/>
              <a:stretch>
                <a:fillRect/>
              </a:stretch>
            </p:blipFill>
            <p:spPr>
              <a:xfrm>
                <a:off x="2581" y="731921"/>
                <a:ext cx="834343" cy="3243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67" name="تجميع"/>
            <p:cNvGrpSpPr/>
            <p:nvPr/>
          </p:nvGrpSpPr>
          <p:grpSpPr>
            <a:xfrm>
              <a:off x="0" y="-1"/>
              <a:ext cx="836924" cy="1056291"/>
              <a:chOff x="0" y="0"/>
              <a:chExt cx="836923" cy="1056289"/>
            </a:xfrm>
          </p:grpSpPr>
          <p:pic>
            <p:nvPicPr>
              <p:cNvPr id="364" name="IMG_3274.jpeg" descr="IMG_3274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3926" t="66086" r="12041" b="27083"/>
              <a:stretch>
                <a:fillRect/>
              </a:stretch>
            </p:blipFill>
            <p:spPr>
              <a:xfrm>
                <a:off x="2581" y="0"/>
                <a:ext cx="834343" cy="3243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5" name="IMG_3274.jpeg" descr="IMG_3274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3926" t="66086" r="12041" b="27083"/>
              <a:stretch>
                <a:fillRect/>
              </a:stretch>
            </p:blipFill>
            <p:spPr>
              <a:xfrm>
                <a:off x="0" y="360097"/>
                <a:ext cx="834342" cy="32437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6" name="IMG_3274.jpeg" descr="IMG_3274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3926" t="66086" r="12041" b="27083"/>
              <a:stretch>
                <a:fillRect/>
              </a:stretch>
            </p:blipFill>
            <p:spPr>
              <a:xfrm>
                <a:off x="2581" y="731921"/>
                <a:ext cx="834343" cy="3243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71" name="تجميع"/>
            <p:cNvGrpSpPr/>
            <p:nvPr/>
          </p:nvGrpSpPr>
          <p:grpSpPr>
            <a:xfrm>
              <a:off x="884134" y="-1"/>
              <a:ext cx="836924" cy="1056291"/>
              <a:chOff x="0" y="0"/>
              <a:chExt cx="836923" cy="1056289"/>
            </a:xfrm>
          </p:grpSpPr>
          <p:pic>
            <p:nvPicPr>
              <p:cNvPr id="368" name="IMG_3274.jpeg" descr="IMG_3274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3926" t="66086" r="12041" b="27083"/>
              <a:stretch>
                <a:fillRect/>
              </a:stretch>
            </p:blipFill>
            <p:spPr>
              <a:xfrm>
                <a:off x="2581" y="0"/>
                <a:ext cx="834343" cy="3243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9" name="IMG_3274.jpeg" descr="IMG_3274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3926" t="66086" r="12041" b="27083"/>
              <a:stretch>
                <a:fillRect/>
              </a:stretch>
            </p:blipFill>
            <p:spPr>
              <a:xfrm>
                <a:off x="0" y="360097"/>
                <a:ext cx="834342" cy="32437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0" name="IMG_3274.jpeg" descr="IMG_3274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3926" t="66086" r="12041" b="27083"/>
              <a:stretch>
                <a:fillRect/>
              </a:stretch>
            </p:blipFill>
            <p:spPr>
              <a:xfrm>
                <a:off x="2581" y="731921"/>
                <a:ext cx="834343" cy="3243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381" name="تجميع"/>
          <p:cNvGrpSpPr/>
          <p:nvPr/>
        </p:nvGrpSpPr>
        <p:grpSpPr>
          <a:xfrm>
            <a:off x="5512148" y="3020041"/>
            <a:ext cx="1721059" cy="1056291"/>
            <a:chOff x="0" y="0"/>
            <a:chExt cx="1721057" cy="1056289"/>
          </a:xfrm>
        </p:grpSpPr>
        <p:grpSp>
          <p:nvGrpSpPr>
            <p:cNvPr id="376" name="تجميع"/>
            <p:cNvGrpSpPr/>
            <p:nvPr/>
          </p:nvGrpSpPr>
          <p:grpSpPr>
            <a:xfrm>
              <a:off x="884134" y="-1"/>
              <a:ext cx="836924" cy="1056291"/>
              <a:chOff x="0" y="0"/>
              <a:chExt cx="836923" cy="1056289"/>
            </a:xfrm>
          </p:grpSpPr>
          <p:pic>
            <p:nvPicPr>
              <p:cNvPr id="373" name="IMG_3274.jpeg" descr="IMG_3274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3926" t="66086" r="12041" b="27083"/>
              <a:stretch>
                <a:fillRect/>
              </a:stretch>
            </p:blipFill>
            <p:spPr>
              <a:xfrm>
                <a:off x="2581" y="0"/>
                <a:ext cx="834343" cy="3243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4" name="IMG_3274.jpeg" descr="IMG_3274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3926" t="66086" r="12041" b="27083"/>
              <a:stretch>
                <a:fillRect/>
              </a:stretch>
            </p:blipFill>
            <p:spPr>
              <a:xfrm>
                <a:off x="0" y="360097"/>
                <a:ext cx="834342" cy="32437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5" name="IMG_3274.jpeg" descr="IMG_3274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3926" t="66086" r="12041" b="27083"/>
              <a:stretch>
                <a:fillRect/>
              </a:stretch>
            </p:blipFill>
            <p:spPr>
              <a:xfrm>
                <a:off x="2581" y="731921"/>
                <a:ext cx="834343" cy="3243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80" name="تجميع"/>
            <p:cNvGrpSpPr/>
            <p:nvPr/>
          </p:nvGrpSpPr>
          <p:grpSpPr>
            <a:xfrm>
              <a:off x="0" y="-1"/>
              <a:ext cx="836924" cy="1056291"/>
              <a:chOff x="0" y="0"/>
              <a:chExt cx="836923" cy="1056289"/>
            </a:xfrm>
          </p:grpSpPr>
          <p:pic>
            <p:nvPicPr>
              <p:cNvPr id="377" name="IMG_3274.jpeg" descr="IMG_3274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3926" t="66086" r="12041" b="27083"/>
              <a:stretch>
                <a:fillRect/>
              </a:stretch>
            </p:blipFill>
            <p:spPr>
              <a:xfrm>
                <a:off x="2581" y="0"/>
                <a:ext cx="834343" cy="3243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8" name="IMG_3274.jpeg" descr="IMG_3274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3926" t="66086" r="12041" b="27083"/>
              <a:stretch>
                <a:fillRect/>
              </a:stretch>
            </p:blipFill>
            <p:spPr>
              <a:xfrm>
                <a:off x="0" y="360097"/>
                <a:ext cx="834342" cy="32437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9" name="IMG_3274.jpeg" descr="IMG_3274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73926" t="66086" r="12041" b="27083"/>
              <a:stretch>
                <a:fillRect/>
              </a:stretch>
            </p:blipFill>
            <p:spPr>
              <a:xfrm>
                <a:off x="2581" y="731921"/>
                <a:ext cx="834343" cy="3243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385" name="تجميع"/>
          <p:cNvGrpSpPr/>
          <p:nvPr/>
        </p:nvGrpSpPr>
        <p:grpSpPr>
          <a:xfrm>
            <a:off x="4717659" y="3020041"/>
            <a:ext cx="760277" cy="1056231"/>
            <a:chOff x="0" y="0"/>
            <a:chExt cx="760275" cy="1056230"/>
          </a:xfrm>
        </p:grpSpPr>
        <p:pic>
          <p:nvPicPr>
            <p:cNvPr id="382" name="IMG_3274.jpeg" descr="IMG_3274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3613" t="66349" r="41093" b="25706"/>
            <a:stretch>
              <a:fillRect/>
            </a:stretch>
          </p:blipFill>
          <p:spPr>
            <a:xfrm>
              <a:off x="0" y="0"/>
              <a:ext cx="760276" cy="315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3" name="IMG_3274.jpeg" descr="IMG_3274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3613" t="66349" r="41093" b="25706"/>
            <a:stretch>
              <a:fillRect/>
            </a:stretch>
          </p:blipFill>
          <p:spPr>
            <a:xfrm>
              <a:off x="0" y="355025"/>
              <a:ext cx="760276" cy="315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4" name="IMG_3274.jpeg" descr="IMG_3274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3613" t="66349" r="41093" b="25706"/>
            <a:stretch>
              <a:fillRect/>
            </a:stretch>
          </p:blipFill>
          <p:spPr>
            <a:xfrm>
              <a:off x="0" y="740774"/>
              <a:ext cx="760276" cy="315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9" name="تجميع"/>
          <p:cNvGrpSpPr/>
          <p:nvPr/>
        </p:nvGrpSpPr>
        <p:grpSpPr>
          <a:xfrm>
            <a:off x="3858716" y="3012103"/>
            <a:ext cx="826605" cy="1035660"/>
            <a:chOff x="0" y="0"/>
            <a:chExt cx="826604" cy="1035658"/>
          </a:xfrm>
        </p:grpSpPr>
        <p:pic>
          <p:nvPicPr>
            <p:cNvPr id="386" name="IMG_3274.jpeg" descr="IMG_3274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0191" t="66474" r="56079" b="27018"/>
            <a:stretch>
              <a:fillRect/>
            </a:stretch>
          </p:blipFill>
          <p:spPr>
            <a:xfrm>
              <a:off x="9323" y="0"/>
              <a:ext cx="817282" cy="309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7" name="IMG_3274.jpeg" descr="IMG_3274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0191" t="66474" r="56079" b="27018"/>
            <a:stretch>
              <a:fillRect/>
            </a:stretch>
          </p:blipFill>
          <p:spPr>
            <a:xfrm>
              <a:off x="9323" y="362963"/>
              <a:ext cx="817282" cy="309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8" name="IMG_3274.jpeg" descr="IMG_3274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0191" t="66474" r="56079" b="27018"/>
            <a:stretch>
              <a:fillRect/>
            </a:stretch>
          </p:blipFill>
          <p:spPr>
            <a:xfrm>
              <a:off x="0" y="726288"/>
              <a:ext cx="817281" cy="309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3" name="تجميع"/>
          <p:cNvGrpSpPr/>
          <p:nvPr/>
        </p:nvGrpSpPr>
        <p:grpSpPr>
          <a:xfrm>
            <a:off x="3057243" y="3012103"/>
            <a:ext cx="761915" cy="1044007"/>
            <a:chOff x="0" y="0"/>
            <a:chExt cx="761914" cy="1044006"/>
          </a:xfrm>
        </p:grpSpPr>
        <p:pic>
          <p:nvPicPr>
            <p:cNvPr id="390" name="IMG_3274.jpeg" descr="IMG_3274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5248" t="66102" r="70928" b="26597"/>
            <a:stretch>
              <a:fillRect/>
            </a:stretch>
          </p:blipFill>
          <p:spPr>
            <a:xfrm>
              <a:off x="0" y="0"/>
              <a:ext cx="761915" cy="3213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1" name="IMG_3274.jpeg" descr="IMG_3274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5248" t="66102" r="70928" b="26597"/>
            <a:stretch>
              <a:fillRect/>
            </a:stretch>
          </p:blipFill>
          <p:spPr>
            <a:xfrm>
              <a:off x="0" y="357095"/>
              <a:ext cx="761915" cy="3213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2" name="IMG_3274.jpeg" descr="IMG_3274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5248" t="66102" r="70928" b="26597"/>
            <a:stretch>
              <a:fillRect/>
            </a:stretch>
          </p:blipFill>
          <p:spPr>
            <a:xfrm>
              <a:off x="0" y="722612"/>
              <a:ext cx="761915" cy="3213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4" name="Google Shape;145;p11"/>
          <p:cNvSpPr txBox="1"/>
          <p:nvPr/>
        </p:nvSpPr>
        <p:spPr>
          <a:xfrm>
            <a:off x="838949" y="2337788"/>
            <a:ext cx="1881077" cy="11921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b="1" sz="1900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قيمة الأوراق النقدية ٢٠١ ريال</a:t>
            </a:r>
          </a:p>
        </p:txBody>
      </p:sp>
      <p:sp>
        <p:nvSpPr>
          <p:cNvPr id="395" name="مستطيل"/>
          <p:cNvSpPr/>
          <p:nvPr/>
        </p:nvSpPr>
        <p:spPr>
          <a:xfrm>
            <a:off x="7919843" y="4005004"/>
            <a:ext cx="585915" cy="588209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96" name="Google Shape;145;p11"/>
          <p:cNvSpPr txBox="1"/>
          <p:nvPr/>
        </p:nvSpPr>
        <p:spPr>
          <a:xfrm>
            <a:off x="7835096" y="4076331"/>
            <a:ext cx="755408" cy="5332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68957">
              <a:lnSpc>
                <a:spcPct val="115000"/>
              </a:lnSpc>
              <a:spcBef>
                <a:spcPts val="1500"/>
              </a:spcBef>
              <a:defRPr sz="2058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397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98" name="مسألة ١٠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399" name="مسألة  ٦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47241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400" name="الواج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75421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01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02" name="Google Shape;145;p11"/>
          <p:cNvSpPr txBox="1"/>
          <p:nvPr/>
        </p:nvSpPr>
        <p:spPr>
          <a:xfrm>
            <a:off x="1330761" y="4119508"/>
            <a:ext cx="6430609" cy="4752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b="1" sz="21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٦ × ١ + ٣ × ٥ + ٣ × ١٠ + ٣ × ٥٠ = ٢٠١  إذن الإجابة صحيحة</a:t>
            </a:r>
          </a:p>
        </p:txBody>
      </p:sp>
      <p:sp>
        <p:nvSpPr>
          <p:cNvPr id="403" name="نمثل  ال ١٥ ريال في البداية"/>
          <p:cNvSpPr txBox="1"/>
          <p:nvPr/>
        </p:nvSpPr>
        <p:spPr>
          <a:xfrm>
            <a:off x="4062436" y="1076835"/>
            <a:ext cx="2310242" cy="307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نمثل  ال ١٥ ريال في البداية</a:t>
            </a:r>
          </a:p>
        </p:txBody>
      </p:sp>
      <p:sp>
        <p:nvSpPr>
          <p:cNvPr id="404" name="الان نمثل   بعد استبدال الأوراق النقدية"/>
          <p:cNvSpPr txBox="1"/>
          <p:nvPr/>
        </p:nvSpPr>
        <p:spPr>
          <a:xfrm>
            <a:off x="3590616" y="2641280"/>
            <a:ext cx="3253881" cy="3074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الان نمثل   بعد استبدال الأوراق النقدية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4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8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2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2" grpId="7"/>
      <p:bldP build="whole" bldLvl="1" animBg="1" rev="0" advAuto="0" spid="396" grpId="6"/>
      <p:bldP build="whole" bldLvl="1" animBg="1" rev="0" advAuto="0" spid="394" grpId="4"/>
      <p:bldP build="whole" bldLvl="1" animBg="1" rev="0" advAuto="0" spid="372" grpId="3"/>
      <p:bldP build="whole" bldLvl="1" animBg="1" rev="0" advAuto="0" spid="351" grpId="2"/>
      <p:bldP build="whole" bldLvl="1" animBg="1" rev="0" advAuto="0" spid="350" grpId="1"/>
      <p:bldP build="whole" bldLvl="1" animBg="1" rev="0" advAuto="0" spid="395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تجميع"/>
          <p:cNvGrpSpPr/>
          <p:nvPr/>
        </p:nvGrpSpPr>
        <p:grpSpPr>
          <a:xfrm>
            <a:off x="7532198" y="922535"/>
            <a:ext cx="1176203" cy="692251"/>
            <a:chOff x="0" y="0"/>
            <a:chExt cx="1176201" cy="692249"/>
          </a:xfrm>
        </p:grpSpPr>
        <p:grpSp>
          <p:nvGrpSpPr>
            <p:cNvPr id="408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406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07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09" name="٦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pic>
        <p:nvPicPr>
          <p:cNvPr id="411" name="IMG_3285.png" descr="IMG_3285.png"/>
          <p:cNvPicPr>
            <a:picLocks noChangeAspect="1"/>
          </p:cNvPicPr>
          <p:nvPr/>
        </p:nvPicPr>
        <p:blipFill>
          <a:blip r:embed="rId2">
            <a:extLst/>
          </a:blip>
          <a:srcRect l="0" t="0" r="10985" b="8943"/>
          <a:stretch>
            <a:fillRect/>
          </a:stretch>
        </p:blipFill>
        <p:spPr>
          <a:xfrm>
            <a:off x="2088207" y="1139306"/>
            <a:ext cx="5646876" cy="1984720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18799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13" name="مسألة  ٥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33146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414" name="مسألة ١٠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1568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415" name="الواج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75421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16" name="المنزل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grpSp>
        <p:nvGrpSpPr>
          <p:cNvPr id="43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429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417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28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18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26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19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20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21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22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23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24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25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27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30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1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6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1" grpId="3"/>
      <p:bldP build="whole" bldLvl="1" animBg="1" rev="0" advAuto="0" spid="410" grpId="1"/>
      <p:bldP build="whole" bldLvl="1" animBg="1" rev="0" advAuto="0" spid="41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437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435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433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4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36" name="٦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grpSp>
          <p:nvGrpSpPr>
            <p:cNvPr id="448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438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46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439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0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1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2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3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4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5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47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50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51" name="Google Shape;145;p11"/>
          <p:cNvSpPr txBox="1"/>
          <p:nvPr/>
        </p:nvSpPr>
        <p:spPr>
          <a:xfrm>
            <a:off x="79800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452" name="مستطيل"/>
          <p:cNvSpPr/>
          <p:nvPr/>
        </p:nvSpPr>
        <p:spPr>
          <a:xfrm>
            <a:off x="8035318" y="3753405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53" name="Google Shape;145;p11"/>
          <p:cNvSpPr txBox="1"/>
          <p:nvPr/>
        </p:nvSpPr>
        <p:spPr>
          <a:xfrm>
            <a:off x="7980071" y="36564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46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466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454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65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55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63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56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7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8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9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0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1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2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64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67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469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70" name="مسألة  ٥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471" name="مسألة ١٠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472" name="الواج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75675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73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74" name="افهم ما معطيات المسألة؟…"/>
          <p:cNvSpPr txBox="1"/>
          <p:nvPr/>
        </p:nvSpPr>
        <p:spPr>
          <a:xfrm>
            <a:off x="4234489" y="1508277"/>
            <a:ext cx="3688744" cy="17072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spAutoFit/>
          </a:bodyPr>
          <a:lstStyle/>
          <a:p>
            <a:pPr algn="r" rtl="0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791A3D"/>
                </a:solidFill>
              </a:rPr>
              <a:t>افهم ما معطيات المسألة؟</a:t>
            </a:r>
            <a:endParaRPr>
              <a:solidFill>
                <a:srgbClr val="791A3D"/>
              </a:solidFill>
            </a:endParaRPr>
          </a:p>
          <a:p>
            <a:pPr algn="r" rtl="0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١ - أعدت نادية ٤ قطع عجين للفطائر</a:t>
            </a:r>
          </a:p>
          <a:p>
            <a:pPr algn="r" rtl="0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۲ - وصنعت من كل واحدة منها ۱۲ فطيرة</a:t>
            </a:r>
          </a:p>
          <a:p>
            <a:pPr algn="r" rtl="0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٣- عدد الضيوف ٢٤ شخصاً.</a:t>
            </a:r>
          </a:p>
          <a:p>
            <a:pPr algn="r" rtl="0">
              <a:defRPr b="1" sz="14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r>
              <a:rPr>
                <a:solidFill>
                  <a:srgbClr val="791A3D"/>
                </a:solidFill>
              </a:rPr>
              <a:t>ما المطلوب؟</a:t>
            </a:r>
            <a:r>
              <a:t> كم فطيرة لكل منهم؟</a:t>
            </a:r>
          </a:p>
        </p:txBody>
      </p:sp>
      <p:sp>
        <p:nvSpPr>
          <p:cNvPr id="475" name="نستخدم خطة التمثيل لحل المسألة."/>
          <p:cNvSpPr txBox="1"/>
          <p:nvPr/>
        </p:nvSpPr>
        <p:spPr>
          <a:xfrm>
            <a:off x="4914365" y="3922935"/>
            <a:ext cx="2901277" cy="3102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نستخدم خطة التمثيل لحل المسألة.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1" grpId="2"/>
      <p:bldP build="whole" bldLvl="1" animBg="1" rev="0" advAuto="0" spid="452" grpId="3"/>
      <p:bldP build="whole" bldLvl="1" animBg="1" rev="0" advAuto="0" spid="450" grpId="1"/>
      <p:bldP build="whole" bldLvl="1" animBg="1" rev="0" advAuto="0" spid="468" grpId="5"/>
      <p:bldP build="whole" bldLvl="1" animBg="1" rev="0" advAuto="0" spid="453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481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479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477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8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0" name="٦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grpSp>
          <p:nvGrpSpPr>
            <p:cNvPr id="492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482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90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483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4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5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6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7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8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9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91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94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95" name="Google Shape;145;p11"/>
          <p:cNvSpPr txBox="1"/>
          <p:nvPr/>
        </p:nvSpPr>
        <p:spPr>
          <a:xfrm>
            <a:off x="80308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96" name="مستطيل"/>
          <p:cNvSpPr/>
          <p:nvPr/>
        </p:nvSpPr>
        <p:spPr>
          <a:xfrm>
            <a:off x="8035318" y="3969305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97" name="Google Shape;145;p11"/>
          <p:cNvSpPr txBox="1"/>
          <p:nvPr/>
        </p:nvSpPr>
        <p:spPr>
          <a:xfrm>
            <a:off x="7992798" y="4037096"/>
            <a:ext cx="747153" cy="4775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68957">
              <a:lnSpc>
                <a:spcPct val="115000"/>
              </a:lnSpc>
              <a:spcBef>
                <a:spcPts val="1500"/>
              </a:spcBef>
              <a:defRPr sz="2058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pic>
        <p:nvPicPr>
          <p:cNvPr id="498" name="IMG_3278.png" descr="IMG_3278.png"/>
          <p:cNvPicPr>
            <a:picLocks noChangeAspect="1"/>
          </p:cNvPicPr>
          <p:nvPr/>
        </p:nvPicPr>
        <p:blipFill>
          <a:blip r:embed="rId2">
            <a:extLst/>
          </a:blip>
          <a:srcRect l="23475" t="62603" r="21863" b="12508"/>
          <a:stretch>
            <a:fillRect/>
          </a:stretch>
        </p:blipFill>
        <p:spPr>
          <a:xfrm>
            <a:off x="3127986" y="1043279"/>
            <a:ext cx="4827917" cy="2247683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18926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00" name="مسألة  ٥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32892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501" name="مسألة ١٠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1187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502" name="الواج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75421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03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04" name="العدد الكلي للفطائر = ٤ × ١٢ = ٤٨ فطيرة.…"/>
          <p:cNvSpPr txBox="1"/>
          <p:nvPr/>
        </p:nvSpPr>
        <p:spPr>
          <a:xfrm>
            <a:off x="3396928" y="3311305"/>
            <a:ext cx="4036423" cy="6023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 rtl="0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العدد الكلي للفطائر = ٤ × ١٢ = ٤٨ فطيرة.</a:t>
            </a:r>
          </a:p>
          <a:p>
            <a:pPr algn="ctr" rtl="0">
              <a:defRPr b="1" sz="1800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عدد الفطائر لكل شخص : ٤٨  ÷  ٢٤ = ٢ فطيرة. </a:t>
            </a:r>
          </a:p>
        </p:txBody>
      </p:sp>
      <p:sp>
        <p:nvSpPr>
          <p:cNvPr id="505" name="۲ × ٢٤ = ٤٨ ، إذن الإجابة صحيحة."/>
          <p:cNvSpPr txBox="1"/>
          <p:nvPr/>
        </p:nvSpPr>
        <p:spPr>
          <a:xfrm>
            <a:off x="4799719" y="4120772"/>
            <a:ext cx="2903732" cy="3102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۲ × ٢٤ = ٤٨ ، إذن الإجابة صحيحة.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0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4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4" grpId="1"/>
      <p:bldP build="whole" bldLvl="1" animBg="1" rev="0" advAuto="0" spid="495" grpId="2"/>
      <p:bldP build="whole" bldLvl="1" animBg="1" rev="0" advAuto="0" spid="497" grpId="5"/>
      <p:bldP build="whole" bldLvl="1" animBg="1" rev="0" advAuto="0" spid="496" grpId="4"/>
      <p:bldP build="whole" bldLvl="1" animBg="1" rev="0" advAuto="0" spid="498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تجميع"/>
          <p:cNvGrpSpPr/>
          <p:nvPr/>
        </p:nvGrpSpPr>
        <p:grpSpPr>
          <a:xfrm>
            <a:off x="7532198" y="922535"/>
            <a:ext cx="1176203" cy="692251"/>
            <a:chOff x="0" y="0"/>
            <a:chExt cx="1176201" cy="692249"/>
          </a:xfrm>
        </p:grpSpPr>
        <p:grpSp>
          <p:nvGrpSpPr>
            <p:cNvPr id="509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507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08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10" name="١٠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١٠</a:t>
              </a:r>
            </a:p>
          </p:txBody>
        </p:sp>
      </p:grpSp>
      <p:pic>
        <p:nvPicPr>
          <p:cNvPr id="512" name="IMG_3286.png" descr="IMG_3286.png"/>
          <p:cNvPicPr>
            <a:picLocks noChangeAspect="1"/>
          </p:cNvPicPr>
          <p:nvPr/>
        </p:nvPicPr>
        <p:blipFill>
          <a:blip r:embed="rId2">
            <a:extLst/>
          </a:blip>
          <a:srcRect l="0" t="3060" r="13591" b="0"/>
          <a:stretch>
            <a:fillRect/>
          </a:stretch>
        </p:blipFill>
        <p:spPr>
          <a:xfrm>
            <a:off x="1828102" y="1124670"/>
            <a:ext cx="6011864" cy="3284737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18799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14" name="مسألة  ٥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33146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515" name="الواج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75421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16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17" name="مسألة  ٦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7495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grpSp>
        <p:nvGrpSpPr>
          <p:cNvPr id="53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530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518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29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519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27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520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1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2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3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4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5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6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28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31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6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2" grpId="3"/>
      <p:bldP build="whole" bldLvl="1" animBg="1" rev="0" advAuto="0" spid="512" grpId="2"/>
      <p:bldP build="whole" bldLvl="1" animBg="1" rev="0" advAuto="0" spid="51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