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3" r:id="rId1"/>
  </p:sldMasterIdLst>
  <p:sldIdLst>
    <p:sldId id="256" r:id="rId2"/>
    <p:sldId id="582" r:id="rId3"/>
    <p:sldId id="756" r:id="rId4"/>
    <p:sldId id="786" r:id="rId5"/>
    <p:sldId id="809" r:id="rId6"/>
    <p:sldId id="795" r:id="rId7"/>
    <p:sldId id="787" r:id="rId8"/>
    <p:sldId id="799" r:id="rId9"/>
    <p:sldId id="793" r:id="rId10"/>
    <p:sldId id="831" r:id="rId11"/>
    <p:sldId id="818" r:id="rId12"/>
    <p:sldId id="811" r:id="rId13"/>
    <p:sldId id="796" r:id="rId14"/>
    <p:sldId id="797" r:id="rId15"/>
    <p:sldId id="813" r:id="rId16"/>
    <p:sldId id="821" r:id="rId17"/>
    <p:sldId id="815" r:id="rId18"/>
    <p:sldId id="816" r:id="rId19"/>
    <p:sldId id="817" r:id="rId20"/>
    <p:sldId id="822" r:id="rId21"/>
    <p:sldId id="810" r:id="rId22"/>
    <p:sldId id="820" r:id="rId23"/>
    <p:sldId id="819" r:id="rId24"/>
    <p:sldId id="823" r:id="rId25"/>
    <p:sldId id="824" r:id="rId26"/>
    <p:sldId id="825" r:id="rId27"/>
    <p:sldId id="826" r:id="rId28"/>
    <p:sldId id="790" r:id="rId29"/>
    <p:sldId id="830" r:id="rId30"/>
    <p:sldId id="832" r:id="rId31"/>
    <p:sldId id="828" r:id="rId32"/>
    <p:sldId id="833" r:id="rId33"/>
    <p:sldId id="806" r:id="rId34"/>
    <p:sldId id="805" r:id="rId35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  <a:srgbClr val="008000"/>
    <a:srgbClr val="EA5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84" autoAdjust="0"/>
    <p:restoredTop sz="94660"/>
  </p:normalViewPr>
  <p:slideViewPr>
    <p:cSldViewPr>
      <p:cViewPr varScale="1">
        <p:scale>
          <a:sx n="72" d="100"/>
          <a:sy n="72" d="100"/>
        </p:scale>
        <p:origin x="4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323B16A-2588-4CA3-A6C0-7DF91ED14F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2C1DD39-BDA9-4ACA-A183-FFEE7FB7BD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8181576-EF19-43E1-864C-ED7C6185A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03/03/1443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6959712-9B50-468F-BB74-E073CD80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6F4C8BB-3E09-49A8-8F82-02BF19885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011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E7B2BC-FE2D-4405-9DB1-EE4012DCB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2D8B751-0AB7-4578-BFD7-7DC4EE11D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C31383-6356-4518-B43B-B9E9304D0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03/03/1443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90EC34-33FC-4DF1-B8A6-519878A4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A54CF2-212A-4325-8F50-901FF14E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402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2A53715-4585-4F11-A877-13951BA28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E3A38DA-613E-44B9-BE12-7A4FA0CB02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9C841F9-7AA7-4DD9-86AA-8746886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03/03/1443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03EDEE-5CB6-4771-BD1A-23A761CF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F5B6E02-6A06-4791-A2E0-B0870EAC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6799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527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178679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4EF5CB-A072-446E-9C61-C618A6BF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E3593C9-3787-4943-B522-D38FA6971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927A68-CB10-477E-BEBF-0BF4B4B0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03/03/1443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906EAEF-742E-4DB0-BA2B-E6111E4E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EDE1FD-C70B-47B8-81F6-08656DA47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7498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2D9B76-7394-49A9-B8C0-405943B5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8E1066F-2716-4264-8DA6-E496EE58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D7FEEF-A01F-4145-B107-D75FEDC3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03/03/1443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62859D-20EB-4BF6-BAB7-95AAD2B4B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2FC0D7-5320-42C1-AE6D-25F037AD5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53118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AF7DAEA-49F6-4BD2-B002-3905C654E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AE3F33-2CE8-4265-BF78-C2277CF33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476BE48-D626-42A4-BA26-C962B8AD0C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DEE4CB8-6930-4EEE-8936-FDF9D67BD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03/03/1443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2B77C46-AAF1-48ED-A587-334EA70E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E283FDE-6B49-4C95-A638-80A4398A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114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F75F331-717C-4AD9-A23F-C4E0DEEA1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44651C-DCD5-4728-A3EE-43B0470F77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2158440-D879-4056-9913-43C1A00A6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10F07D6A-5429-4F9D-9244-AD720908F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3B85FBD-D148-4863-820F-D426ACAB8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E0FDCDF-78B2-471A-837F-2EE52C850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03/03/1443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027BC62-F176-422A-9169-F25B37EA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388F568-90D3-45E6-A917-7E72B5ED8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9578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3BB74A-1396-4C78-9BA7-D9CE8647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5C78129-8828-492B-A10A-C9BF4E65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03/03/1443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B78652D-7458-481B-B233-1F11F171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A8CEE87-9958-4ECD-AA46-3A8AED755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010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B232FA67-C51F-4759-BE73-42356E0E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03/03/1443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7495DAC-E8AB-4D50-A241-3D59EA2A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B381925-912B-4B3B-BCED-17FA1BCE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0255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68B7B8-BD63-482B-81A5-E35959B9D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B1C096A-1734-4AE8-B9F6-C909C2B37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FEC160E-C548-4087-B61C-59FC99E5E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72DF5F8-02DA-4B97-A855-D9131F780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03/03/1443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6398ABF-529B-44DC-9893-3D73F3A35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61A0D94-4237-4648-8910-163BBCD4F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7015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C72D0D5-3846-4FE4-954B-2907A47CD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C924714-3624-48AD-BE26-805B1D349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ABF50FA-E054-4DCF-8276-4ABB954E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85CA946-CA67-460B-885E-41B2F88D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4F9D-6848-44C0-B421-766F803D931A}" type="datetimeFigureOut">
              <a:rPr lang="ar-SA" smtClean="0"/>
              <a:t>03/03/1443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31A5DD4-1F2F-42D3-9CAA-14947A7A4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C3DFAF8-6523-425A-B25D-52AA801B5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7381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45A6ED1-648A-4218-BB8C-EFCF6629D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6795819-8F3D-4454-BF86-B1C57DC79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72F296-3348-434B-B2E1-A8406A31D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4F9D-6848-44C0-B421-766F803D931A}" type="datetimeFigureOut">
              <a:rPr lang="ar-SA" smtClean="0"/>
              <a:t>03/03/1443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CC685BF-05A5-43F4-B7FE-3A1967B81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D9CC8B8-61D3-49B8-8AEF-1DFFA1F761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FC898-2CB6-4BF8-BFB0-06EBB105C01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12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9360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hyperlink" Target="https://commons.wikimedia.org/wiki/File:Hippopotamus-PSF-Oksmith.svg" TargetMode="Externa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hyperlink" Target="https://pixabay.com/en/monkey-chimp-ape-chimpanzee-animal-474147/" TargetMode="External"/><Relationship Id="rId3" Type="http://schemas.openxmlformats.org/officeDocument/2006/relationships/hyperlink" Target="http://pngimg.com/download/19360" TargetMode="External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hyperlink" Target="http://pngimg.com/download/24746" TargetMode="External"/><Relationship Id="rId5" Type="http://schemas.openxmlformats.org/officeDocument/2006/relationships/hyperlink" Target="https://commons.wikimedia.org/wiki/File:Hippopotamus-PSF-Oksmith.svg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hyperlink" Target="https://pixabay.com/en/lion-male-mane-predator-cat-1734800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Talk_page_rules_balloon.sv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example-for-example-z-b-2427501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BD435B6E-BAD2-48F3-A3C1-7362079E7D2D}"/>
              </a:ext>
            </a:extLst>
          </p:cNvPr>
          <p:cNvGrpSpPr/>
          <p:nvPr/>
        </p:nvGrpSpPr>
        <p:grpSpPr>
          <a:xfrm>
            <a:off x="-4574" y="0"/>
            <a:ext cx="12190476" cy="3562643"/>
            <a:chOff x="6500964" y="349290"/>
            <a:chExt cx="7484545" cy="5417608"/>
          </a:xfrm>
        </p:grpSpPr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79C56035-6DC5-4977-AF6B-99533D821704}"/>
                </a:ext>
              </a:extLst>
            </p:cNvPr>
            <p:cNvSpPr/>
            <p:nvPr/>
          </p:nvSpPr>
          <p:spPr>
            <a:xfrm>
              <a:off x="6501900" y="349290"/>
              <a:ext cx="7483609" cy="5032545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en-US" sz="28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3600" dirty="0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Mega Goal 1</a:t>
              </a:r>
            </a:p>
            <a:p>
              <a:pPr algn="ctr"/>
              <a:r>
                <a:rPr lang="en-US" sz="40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U: </a:t>
              </a:r>
              <a:r>
                <a:rPr lang="en-US" sz="40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sz="40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</a:p>
            <a:p>
              <a:pPr algn="ctr"/>
              <a:r>
                <a:rPr lang="en-US" sz="6600" b="1" u="sng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Grammar</a:t>
              </a:r>
              <a:endParaRPr lang="en-US" sz="2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36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By: </a:t>
              </a:r>
              <a:r>
                <a:rPr lang="en-US" sz="36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Yousef  </a:t>
              </a:r>
              <a:r>
                <a:rPr lang="en-US" sz="3600" dirty="0" err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Hilal</a:t>
              </a:r>
              <a:r>
                <a:rPr lang="en-US" sz="36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Alyazedi</a:t>
              </a:r>
              <a:endParaRPr lang="ar-SA" sz="36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1972C50A-7488-4780-8916-F273BC4DFD6C}"/>
                </a:ext>
              </a:extLst>
            </p:cNvPr>
            <p:cNvSpPr/>
            <p:nvPr/>
          </p:nvSpPr>
          <p:spPr>
            <a:xfrm>
              <a:off x="6500964" y="354638"/>
              <a:ext cx="7483609" cy="541226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799"/>
            </a:p>
          </p:txBody>
        </p:sp>
      </p:grp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26C21F13-3AD7-4023-9A34-A2F04061F4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8"/>
          <a:stretch/>
        </p:blipFill>
        <p:spPr>
          <a:xfrm>
            <a:off x="7623" y="3309423"/>
            <a:ext cx="12176754" cy="35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83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F220E14-B310-403E-A077-E3F0D8BB4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836712"/>
            <a:ext cx="9760445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6C706ED-C556-4ECC-89EA-4AA51A85B8F2}"/>
              </a:ext>
            </a:extLst>
          </p:cNvPr>
          <p:cNvSpPr/>
          <p:nvPr/>
        </p:nvSpPr>
        <p:spPr>
          <a:xfrm>
            <a:off x="839416" y="980728"/>
            <a:ext cx="1800200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AF6DE9-BEC8-48FA-A83B-C14F105F2958}"/>
              </a:ext>
            </a:extLst>
          </p:cNvPr>
          <p:cNvCxnSpPr/>
          <p:nvPr/>
        </p:nvCxnSpPr>
        <p:spPr>
          <a:xfrm>
            <a:off x="983432" y="1628800"/>
            <a:ext cx="6120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215987-07EC-4BA3-B6C5-C0E3907453B4}"/>
              </a:ext>
            </a:extLst>
          </p:cNvPr>
          <p:cNvCxnSpPr>
            <a:cxnSpLocks/>
          </p:cNvCxnSpPr>
          <p:nvPr/>
        </p:nvCxnSpPr>
        <p:spPr>
          <a:xfrm>
            <a:off x="983432" y="1916832"/>
            <a:ext cx="9001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DBDE09-55DE-4EAF-A9A6-89585FE34A09}"/>
              </a:ext>
            </a:extLst>
          </p:cNvPr>
          <p:cNvCxnSpPr>
            <a:cxnSpLocks/>
          </p:cNvCxnSpPr>
          <p:nvPr/>
        </p:nvCxnSpPr>
        <p:spPr>
          <a:xfrm>
            <a:off x="839416" y="3501008"/>
            <a:ext cx="85689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5C3F172B-1E2B-491F-B2E7-91F5F8BAD2FC}"/>
              </a:ext>
            </a:extLst>
          </p:cNvPr>
          <p:cNvSpPr/>
          <p:nvPr/>
        </p:nvSpPr>
        <p:spPr>
          <a:xfrm>
            <a:off x="203685" y="1484784"/>
            <a:ext cx="7332475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Sami receives a letter 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A084665-CAD2-45F6-8436-CBE16E321A7E}"/>
              </a:ext>
            </a:extLst>
          </p:cNvPr>
          <p:cNvSpPr/>
          <p:nvPr/>
        </p:nvSpPr>
        <p:spPr>
          <a:xfrm>
            <a:off x="220453" y="2852936"/>
            <a:ext cx="7332475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A letter is received by Sami 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BBDF56F-F089-456C-B1D3-41F2B9CC3CF8}"/>
              </a:ext>
            </a:extLst>
          </p:cNvPr>
          <p:cNvSpPr/>
          <p:nvPr/>
        </p:nvSpPr>
        <p:spPr>
          <a:xfrm>
            <a:off x="228431" y="4173997"/>
            <a:ext cx="7332475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Amazon will release a new tablet 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D80AFB7-FFC9-4EE5-9024-A3A9457B99D0}"/>
              </a:ext>
            </a:extLst>
          </p:cNvPr>
          <p:cNvSpPr/>
          <p:nvPr/>
        </p:nvSpPr>
        <p:spPr>
          <a:xfrm>
            <a:off x="203685" y="5373216"/>
            <a:ext cx="8099344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A new tablet will be released by Amazon 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D8A9B63-21AD-4EE4-B0A9-A16DBBBAA5BE}"/>
              </a:ext>
            </a:extLst>
          </p:cNvPr>
          <p:cNvSpPr/>
          <p:nvPr/>
        </p:nvSpPr>
        <p:spPr>
          <a:xfrm>
            <a:off x="8040216" y="1329546"/>
            <a:ext cx="4148877" cy="93610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Change into passive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278B22A-8782-476C-9016-91FF8AA049FA}"/>
              </a:ext>
            </a:extLst>
          </p:cNvPr>
          <p:cNvSpPr/>
          <p:nvPr/>
        </p:nvSpPr>
        <p:spPr>
          <a:xfrm>
            <a:off x="8040216" y="4084205"/>
            <a:ext cx="4151784" cy="93610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Change into passive</a:t>
            </a:r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212AF29-36BF-4191-BB0A-71A000624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9" t="15258" r="2868" b="10276"/>
          <a:stretch/>
        </p:blipFill>
        <p:spPr>
          <a:xfrm>
            <a:off x="623392" y="116632"/>
            <a:ext cx="6912768" cy="121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1FF6C9B2-155D-4234-8D60-88760856D0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3" b="181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09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795C7A9-C3C2-4874-AD95-D09B70DA98BD}"/>
              </a:ext>
            </a:extLst>
          </p:cNvPr>
          <p:cNvSpPr/>
          <p:nvPr/>
        </p:nvSpPr>
        <p:spPr>
          <a:xfrm>
            <a:off x="0" y="1569441"/>
            <a:ext cx="12074219" cy="586164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Normally used if we want to compare </a:t>
            </a:r>
            <a:r>
              <a:rPr lang="en-US" altLang="en-US" sz="32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two</a:t>
            </a:r>
            <a:r>
              <a:rPr lang="en-US" alt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things</a:t>
            </a:r>
            <a:r>
              <a:rPr lang="en-US" alt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, </a:t>
            </a:r>
            <a:r>
              <a:rPr lang="en-US" altLang="en-US" sz="32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people,etc</a:t>
            </a:r>
            <a:endParaRPr lang="en-US" sz="32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8909926-6DCB-4090-BAD6-B73BCFD89E0C}"/>
              </a:ext>
            </a:extLst>
          </p:cNvPr>
          <p:cNvSpPr/>
          <p:nvPr/>
        </p:nvSpPr>
        <p:spPr>
          <a:xfrm>
            <a:off x="0" y="3670397"/>
            <a:ext cx="7878147" cy="5861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The ant is small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er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than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the hippo .</a:t>
            </a:r>
          </a:p>
        </p:txBody>
      </p:sp>
      <p:sp>
        <p:nvSpPr>
          <p:cNvPr id="21" name="وسيلة الشرح: سهم لأسفل 20">
            <a:extLst>
              <a:ext uri="{FF2B5EF4-FFF2-40B4-BE49-F238E27FC236}">
                <a16:creationId xmlns:a16="http://schemas.microsoft.com/office/drawing/2014/main" id="{68B7FE0A-46F9-4AD3-8DEC-F321583941A7}"/>
              </a:ext>
            </a:extLst>
          </p:cNvPr>
          <p:cNvSpPr/>
          <p:nvPr/>
        </p:nvSpPr>
        <p:spPr>
          <a:xfrm>
            <a:off x="385528" y="0"/>
            <a:ext cx="10153128" cy="133069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Comparative 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6B25400-8F07-4AA5-B216-6CD8F50D6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1344" y="2416762"/>
            <a:ext cx="1512168" cy="1012238"/>
          </a:xfrm>
          <a:prstGeom prst="rect">
            <a:avLst/>
          </a:prstGeom>
        </p:spPr>
      </p:pic>
      <p:pic>
        <p:nvPicPr>
          <p:cNvPr id="14" name="Picture 13" descr="A close up of a zebra&#10;&#10;Description automatically generated">
            <a:extLst>
              <a:ext uri="{FF2B5EF4-FFF2-40B4-BE49-F238E27FC236}">
                <a16:creationId xmlns:a16="http://schemas.microsoft.com/office/drawing/2014/main" id="{371083DC-CCCC-4E1B-A151-70B955B147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462092" y="2416762"/>
            <a:ext cx="1512168" cy="969429"/>
          </a:xfrm>
          <a:prstGeom prst="rect">
            <a:avLst/>
          </a:prstGeom>
        </p:spPr>
      </p:pic>
      <p:pic>
        <p:nvPicPr>
          <p:cNvPr id="18" name="Picture 17" descr="A insect on the ground&#10;&#10;Description automatically generated">
            <a:extLst>
              <a:ext uri="{FF2B5EF4-FFF2-40B4-BE49-F238E27FC236}">
                <a16:creationId xmlns:a16="http://schemas.microsoft.com/office/drawing/2014/main" id="{8F33F62E-964E-46E1-95AE-C682E6EBA5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" y="4404022"/>
            <a:ext cx="1439067" cy="1428117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1BD19B-EAD0-452F-B081-1C31EE3FB8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4404022"/>
            <a:ext cx="1439067" cy="1501058"/>
          </a:xfrm>
          <a:prstGeom prst="rect">
            <a:avLst/>
          </a:prstGeom>
        </p:spPr>
      </p:pic>
      <p:sp>
        <p:nvSpPr>
          <p:cNvPr id="22" name="مستطيل: زوايا مستديرة 6">
            <a:extLst>
              <a:ext uri="{FF2B5EF4-FFF2-40B4-BE49-F238E27FC236}">
                <a16:creationId xmlns:a16="http://schemas.microsoft.com/office/drawing/2014/main" id="{3629E138-253A-4602-8311-E6127EC130E4}"/>
              </a:ext>
            </a:extLst>
          </p:cNvPr>
          <p:cNvSpPr/>
          <p:nvPr/>
        </p:nvSpPr>
        <p:spPr>
          <a:xfrm>
            <a:off x="58140" y="6093296"/>
            <a:ext cx="9782276" cy="5861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Butterfly is 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more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beautiful  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than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frog .</a:t>
            </a:r>
          </a:p>
        </p:txBody>
      </p:sp>
    </p:spTree>
    <p:extLst>
      <p:ext uri="{BB962C8B-B14F-4D97-AF65-F5344CB8AC3E}">
        <p14:creationId xmlns:p14="http://schemas.microsoft.com/office/powerpoint/2010/main" val="352038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795C7A9-C3C2-4874-AD95-D09B70DA98BD}"/>
              </a:ext>
            </a:extLst>
          </p:cNvPr>
          <p:cNvSpPr/>
          <p:nvPr/>
        </p:nvSpPr>
        <p:spPr>
          <a:xfrm>
            <a:off x="518773" y="944154"/>
            <a:ext cx="7878147" cy="58000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1 – We add 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to one-syllable words .</a:t>
            </a:r>
          </a:p>
        </p:txBody>
      </p:sp>
      <p:sp>
        <p:nvSpPr>
          <p:cNvPr id="15" name="مخطط انسيابي: محطة طرفية 14">
            <a:extLst>
              <a:ext uri="{FF2B5EF4-FFF2-40B4-BE49-F238E27FC236}">
                <a16:creationId xmlns:a16="http://schemas.microsoft.com/office/drawing/2014/main" id="{CFAFFD4C-62E8-40E0-BF16-76E2A9E847CF}"/>
              </a:ext>
            </a:extLst>
          </p:cNvPr>
          <p:cNvSpPr/>
          <p:nvPr/>
        </p:nvSpPr>
        <p:spPr>
          <a:xfrm>
            <a:off x="347221" y="1765492"/>
            <a:ext cx="3149888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old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D808B2D-0933-41A0-9553-9F753EB329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72411"/>
            <a:ext cx="6264539" cy="558675"/>
          </a:xfrm>
          <a:prstGeom prst="rect">
            <a:avLst/>
          </a:prstGeom>
        </p:spPr>
      </p:pic>
      <p:sp>
        <p:nvSpPr>
          <p:cNvPr id="16" name="مخطط انسيابي: محطة طرفية 14">
            <a:extLst>
              <a:ext uri="{FF2B5EF4-FFF2-40B4-BE49-F238E27FC236}">
                <a16:creationId xmlns:a16="http://schemas.microsoft.com/office/drawing/2014/main" id="{DB8734C8-2138-4C73-B97C-5BCDC47500AF}"/>
              </a:ext>
            </a:extLst>
          </p:cNvPr>
          <p:cNvSpPr/>
          <p:nvPr/>
        </p:nvSpPr>
        <p:spPr>
          <a:xfrm>
            <a:off x="5554694" y="1801007"/>
            <a:ext cx="3456384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8000"/>
                </a:solidFill>
                <a:latin typeface="Comic Sans MS" panose="030F0702030302020204" pitchFamily="66" charset="0"/>
              </a:rPr>
              <a:t>older than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388EFEF-2C5A-4B0E-B5F0-B6A0A9E0D5C8}"/>
              </a:ext>
            </a:extLst>
          </p:cNvPr>
          <p:cNvSpPr/>
          <p:nvPr/>
        </p:nvSpPr>
        <p:spPr>
          <a:xfrm>
            <a:off x="3851412" y="1973528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مستطيل: زوايا مستديرة 4">
            <a:extLst>
              <a:ext uri="{FF2B5EF4-FFF2-40B4-BE49-F238E27FC236}">
                <a16:creationId xmlns:a16="http://schemas.microsoft.com/office/drawing/2014/main" id="{696C84B6-B717-4929-9678-D90EFB7F49F3}"/>
              </a:ext>
            </a:extLst>
          </p:cNvPr>
          <p:cNvSpPr/>
          <p:nvPr/>
        </p:nvSpPr>
        <p:spPr>
          <a:xfrm>
            <a:off x="335360" y="2698462"/>
            <a:ext cx="10008955" cy="58000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 – If an adjective ends in ( 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), we add ( 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r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) only .</a:t>
            </a:r>
          </a:p>
        </p:txBody>
      </p:sp>
      <p:sp>
        <p:nvSpPr>
          <p:cNvPr id="23" name="مخطط انسيابي: محطة طرفية 14">
            <a:extLst>
              <a:ext uri="{FF2B5EF4-FFF2-40B4-BE49-F238E27FC236}">
                <a16:creationId xmlns:a16="http://schemas.microsoft.com/office/drawing/2014/main" id="{D4B06F45-47CA-4DD9-AB2A-892412710D4E}"/>
              </a:ext>
            </a:extLst>
          </p:cNvPr>
          <p:cNvSpPr/>
          <p:nvPr/>
        </p:nvSpPr>
        <p:spPr>
          <a:xfrm>
            <a:off x="347220" y="3573230"/>
            <a:ext cx="3149889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nice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6C8B8A6-69AB-4B32-A98F-AE5E581C7B04}"/>
              </a:ext>
            </a:extLst>
          </p:cNvPr>
          <p:cNvSpPr/>
          <p:nvPr/>
        </p:nvSpPr>
        <p:spPr>
          <a:xfrm>
            <a:off x="3871660" y="3756881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مخطط انسيابي: محطة طرفية 14">
            <a:extLst>
              <a:ext uri="{FF2B5EF4-FFF2-40B4-BE49-F238E27FC236}">
                <a16:creationId xmlns:a16="http://schemas.microsoft.com/office/drawing/2014/main" id="{2DD48513-6C31-4EA8-A534-C04715D1B265}"/>
              </a:ext>
            </a:extLst>
          </p:cNvPr>
          <p:cNvSpPr/>
          <p:nvPr/>
        </p:nvSpPr>
        <p:spPr>
          <a:xfrm>
            <a:off x="5554694" y="3568841"/>
            <a:ext cx="3456384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8000"/>
                </a:solidFill>
                <a:latin typeface="Comic Sans MS" panose="030F0702030302020204" pitchFamily="66" charset="0"/>
              </a:rPr>
              <a:t>nicer than</a:t>
            </a:r>
          </a:p>
        </p:txBody>
      </p:sp>
      <p:sp>
        <p:nvSpPr>
          <p:cNvPr id="29" name="مستطيل: زوايا مستديرة 4">
            <a:extLst>
              <a:ext uri="{FF2B5EF4-FFF2-40B4-BE49-F238E27FC236}">
                <a16:creationId xmlns:a16="http://schemas.microsoft.com/office/drawing/2014/main" id="{1136EB6B-B172-49B1-A800-BEE86EDCF2D8}"/>
              </a:ext>
            </a:extLst>
          </p:cNvPr>
          <p:cNvSpPr/>
          <p:nvPr/>
        </p:nvSpPr>
        <p:spPr>
          <a:xfrm>
            <a:off x="0" y="4520907"/>
            <a:ext cx="12187900" cy="8296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3 – If an adjective ends in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 vowel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+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consonant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we double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the consonant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and add (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) .</a:t>
            </a:r>
          </a:p>
        </p:txBody>
      </p:sp>
      <p:sp>
        <p:nvSpPr>
          <p:cNvPr id="30" name="مخطط انسيابي: محطة طرفية 14">
            <a:extLst>
              <a:ext uri="{FF2B5EF4-FFF2-40B4-BE49-F238E27FC236}">
                <a16:creationId xmlns:a16="http://schemas.microsoft.com/office/drawing/2014/main" id="{02DEAE01-2821-40B1-A56A-80B9B8FF6AC2}"/>
              </a:ext>
            </a:extLst>
          </p:cNvPr>
          <p:cNvSpPr/>
          <p:nvPr/>
        </p:nvSpPr>
        <p:spPr>
          <a:xfrm>
            <a:off x="347219" y="5747296"/>
            <a:ext cx="3149890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big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1124FE1-51E3-429A-A9B1-D0912E16DF8C}"/>
              </a:ext>
            </a:extLst>
          </p:cNvPr>
          <p:cNvSpPr/>
          <p:nvPr/>
        </p:nvSpPr>
        <p:spPr>
          <a:xfrm>
            <a:off x="3863752" y="5930947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خطط انسيابي: محطة طرفية 14">
            <a:extLst>
              <a:ext uri="{FF2B5EF4-FFF2-40B4-BE49-F238E27FC236}">
                <a16:creationId xmlns:a16="http://schemas.microsoft.com/office/drawing/2014/main" id="{C7E901F6-55FE-45D0-8F72-30042D1FF2B6}"/>
              </a:ext>
            </a:extLst>
          </p:cNvPr>
          <p:cNvSpPr/>
          <p:nvPr/>
        </p:nvSpPr>
        <p:spPr>
          <a:xfrm>
            <a:off x="5554694" y="5747296"/>
            <a:ext cx="3456384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8000"/>
                </a:solidFill>
                <a:latin typeface="Comic Sans MS" panose="030F0702030302020204" pitchFamily="66" charset="0"/>
              </a:rPr>
              <a:t>bigger than</a:t>
            </a:r>
          </a:p>
        </p:txBody>
      </p:sp>
    </p:spTree>
    <p:extLst>
      <p:ext uri="{BB962C8B-B14F-4D97-AF65-F5344CB8AC3E}">
        <p14:creationId xmlns:p14="http://schemas.microsoft.com/office/powerpoint/2010/main" val="26185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4" grpId="0" animBg="1"/>
      <p:bldP spid="22" grpId="0" animBg="1"/>
      <p:bldP spid="23" grpId="0" animBg="1"/>
      <p:bldP spid="8" grpId="0" animBg="1"/>
      <p:bldP spid="25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خطط انسيابي: محطة طرفية 14">
            <a:extLst>
              <a:ext uri="{FF2B5EF4-FFF2-40B4-BE49-F238E27FC236}">
                <a16:creationId xmlns:a16="http://schemas.microsoft.com/office/drawing/2014/main" id="{CFAFFD4C-62E8-40E0-BF16-76E2A9E847CF}"/>
              </a:ext>
            </a:extLst>
          </p:cNvPr>
          <p:cNvSpPr/>
          <p:nvPr/>
        </p:nvSpPr>
        <p:spPr>
          <a:xfrm>
            <a:off x="171194" y="1012100"/>
            <a:ext cx="3283633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happy</a:t>
            </a:r>
          </a:p>
        </p:txBody>
      </p:sp>
      <p:sp>
        <p:nvSpPr>
          <p:cNvPr id="16" name="مخطط انسيابي: محطة طرفية 14">
            <a:extLst>
              <a:ext uri="{FF2B5EF4-FFF2-40B4-BE49-F238E27FC236}">
                <a16:creationId xmlns:a16="http://schemas.microsoft.com/office/drawing/2014/main" id="{DB8734C8-2138-4C73-B97C-5BCDC47500AF}"/>
              </a:ext>
            </a:extLst>
          </p:cNvPr>
          <p:cNvSpPr/>
          <p:nvPr/>
        </p:nvSpPr>
        <p:spPr>
          <a:xfrm>
            <a:off x="5529060" y="1012099"/>
            <a:ext cx="3456384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8000"/>
                </a:solidFill>
                <a:latin typeface="Comic Sans MS" panose="030F0702030302020204" pitchFamily="66" charset="0"/>
              </a:rPr>
              <a:t>happier than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388EFEF-2C5A-4B0E-B5F0-B6A0A9E0D5C8}"/>
              </a:ext>
            </a:extLst>
          </p:cNvPr>
          <p:cNvSpPr/>
          <p:nvPr/>
        </p:nvSpPr>
        <p:spPr>
          <a:xfrm>
            <a:off x="3826110" y="1168080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مستطيل: زوايا مستديرة 4">
            <a:extLst>
              <a:ext uri="{FF2B5EF4-FFF2-40B4-BE49-F238E27FC236}">
                <a16:creationId xmlns:a16="http://schemas.microsoft.com/office/drawing/2014/main" id="{696C84B6-B717-4929-9678-D90EFB7F49F3}"/>
              </a:ext>
            </a:extLst>
          </p:cNvPr>
          <p:cNvSpPr/>
          <p:nvPr/>
        </p:nvSpPr>
        <p:spPr>
          <a:xfrm>
            <a:off x="171195" y="2008248"/>
            <a:ext cx="11901469" cy="617445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5 – If an adjective has two syllables or more, we add (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more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) before  </a:t>
            </a:r>
          </a:p>
        </p:txBody>
      </p:sp>
      <p:sp>
        <p:nvSpPr>
          <p:cNvPr id="23" name="مخطط انسيابي: محطة طرفية 14">
            <a:extLst>
              <a:ext uri="{FF2B5EF4-FFF2-40B4-BE49-F238E27FC236}">
                <a16:creationId xmlns:a16="http://schemas.microsoft.com/office/drawing/2014/main" id="{D4B06F45-47CA-4DD9-AB2A-892412710D4E}"/>
              </a:ext>
            </a:extLst>
          </p:cNvPr>
          <p:cNvSpPr/>
          <p:nvPr/>
        </p:nvSpPr>
        <p:spPr>
          <a:xfrm>
            <a:off x="171195" y="2841631"/>
            <a:ext cx="3306148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expensive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6C8B8A6-69AB-4B32-A98F-AE5E581C7B04}"/>
              </a:ext>
            </a:extLst>
          </p:cNvPr>
          <p:cNvSpPr/>
          <p:nvPr/>
        </p:nvSpPr>
        <p:spPr>
          <a:xfrm>
            <a:off x="3861776" y="3020011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مخطط انسيابي: محطة طرفية 14">
            <a:extLst>
              <a:ext uri="{FF2B5EF4-FFF2-40B4-BE49-F238E27FC236}">
                <a16:creationId xmlns:a16="http://schemas.microsoft.com/office/drawing/2014/main" id="{2DD48513-6C31-4EA8-A534-C04715D1B265}"/>
              </a:ext>
            </a:extLst>
          </p:cNvPr>
          <p:cNvSpPr/>
          <p:nvPr/>
        </p:nvSpPr>
        <p:spPr>
          <a:xfrm>
            <a:off x="5554692" y="2889497"/>
            <a:ext cx="4501747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8000"/>
                </a:solidFill>
                <a:latin typeface="Comic Sans MS" panose="030F0702030302020204" pitchFamily="66" charset="0"/>
              </a:rPr>
              <a:t>more expensive than</a:t>
            </a:r>
          </a:p>
        </p:txBody>
      </p:sp>
      <p:sp>
        <p:nvSpPr>
          <p:cNvPr id="29" name="مستطيل: زوايا مستديرة 4">
            <a:extLst>
              <a:ext uri="{FF2B5EF4-FFF2-40B4-BE49-F238E27FC236}">
                <a16:creationId xmlns:a16="http://schemas.microsoft.com/office/drawing/2014/main" id="{1136EB6B-B172-49B1-A800-BEE86EDCF2D8}"/>
              </a:ext>
            </a:extLst>
          </p:cNvPr>
          <p:cNvSpPr/>
          <p:nvPr/>
        </p:nvSpPr>
        <p:spPr>
          <a:xfrm>
            <a:off x="171194" y="3810578"/>
            <a:ext cx="11539695" cy="52203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6 – We have few exceptions :</a:t>
            </a:r>
          </a:p>
        </p:txBody>
      </p:sp>
      <p:sp>
        <p:nvSpPr>
          <p:cNvPr id="30" name="مخطط انسيابي: محطة طرفية 14">
            <a:extLst>
              <a:ext uri="{FF2B5EF4-FFF2-40B4-BE49-F238E27FC236}">
                <a16:creationId xmlns:a16="http://schemas.microsoft.com/office/drawing/2014/main" id="{02DEAE01-2821-40B1-A56A-80B9B8FF6AC2}"/>
              </a:ext>
            </a:extLst>
          </p:cNvPr>
          <p:cNvSpPr/>
          <p:nvPr/>
        </p:nvSpPr>
        <p:spPr>
          <a:xfrm>
            <a:off x="26986" y="4566955"/>
            <a:ext cx="2032297" cy="52203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good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1124FE1-51E3-429A-A9B1-D0912E16DF8C}"/>
              </a:ext>
            </a:extLst>
          </p:cNvPr>
          <p:cNvSpPr/>
          <p:nvPr/>
        </p:nvSpPr>
        <p:spPr>
          <a:xfrm>
            <a:off x="2431874" y="4644321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: زوايا مستديرة 4">
            <a:extLst>
              <a:ext uri="{FF2B5EF4-FFF2-40B4-BE49-F238E27FC236}">
                <a16:creationId xmlns:a16="http://schemas.microsoft.com/office/drawing/2014/main" id="{2E68FF90-280E-4721-85F7-86BD8A45C96E}"/>
              </a:ext>
            </a:extLst>
          </p:cNvPr>
          <p:cNvSpPr/>
          <p:nvPr/>
        </p:nvSpPr>
        <p:spPr>
          <a:xfrm>
            <a:off x="171195" y="22048"/>
            <a:ext cx="11901469" cy="85357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4 – If an adjective ends in with (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y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) , we change (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y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) to ( </a:t>
            </a:r>
            <a:r>
              <a:rPr 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)  and  add    (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er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) .</a:t>
            </a:r>
          </a:p>
        </p:txBody>
      </p:sp>
      <p:sp>
        <p:nvSpPr>
          <p:cNvPr id="18" name="مخطط انسيابي: محطة طرفية 14">
            <a:extLst>
              <a:ext uri="{FF2B5EF4-FFF2-40B4-BE49-F238E27FC236}">
                <a16:creationId xmlns:a16="http://schemas.microsoft.com/office/drawing/2014/main" id="{7773635E-0FC4-4BCA-9C30-3455B6B130DF}"/>
              </a:ext>
            </a:extLst>
          </p:cNvPr>
          <p:cNvSpPr/>
          <p:nvPr/>
        </p:nvSpPr>
        <p:spPr>
          <a:xfrm>
            <a:off x="-745" y="5323332"/>
            <a:ext cx="2032297" cy="52203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bad</a:t>
            </a:r>
          </a:p>
        </p:txBody>
      </p:sp>
      <p:sp>
        <p:nvSpPr>
          <p:cNvPr id="19" name="مخطط انسيابي: محطة طرفية 14">
            <a:extLst>
              <a:ext uri="{FF2B5EF4-FFF2-40B4-BE49-F238E27FC236}">
                <a16:creationId xmlns:a16="http://schemas.microsoft.com/office/drawing/2014/main" id="{662A83D8-6B37-4AD1-BAED-EF64C5AEAF77}"/>
              </a:ext>
            </a:extLst>
          </p:cNvPr>
          <p:cNvSpPr/>
          <p:nvPr/>
        </p:nvSpPr>
        <p:spPr>
          <a:xfrm>
            <a:off x="101145" y="6056007"/>
            <a:ext cx="2032297" cy="52203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far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8C51152-BF84-4FF8-ACE8-E5128B8BE684}"/>
              </a:ext>
            </a:extLst>
          </p:cNvPr>
          <p:cNvSpPr/>
          <p:nvPr/>
        </p:nvSpPr>
        <p:spPr>
          <a:xfrm>
            <a:off x="2431874" y="5400698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111EF5E-46F6-4815-AABA-58642AC32C18}"/>
              </a:ext>
            </a:extLst>
          </p:cNvPr>
          <p:cNvSpPr/>
          <p:nvPr/>
        </p:nvSpPr>
        <p:spPr>
          <a:xfrm>
            <a:off x="2431874" y="6131230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خطط انسيابي: محطة طرفية 14">
            <a:extLst>
              <a:ext uri="{FF2B5EF4-FFF2-40B4-BE49-F238E27FC236}">
                <a16:creationId xmlns:a16="http://schemas.microsoft.com/office/drawing/2014/main" id="{ADF06027-88D1-46CD-B5BC-8240529D81D0}"/>
              </a:ext>
            </a:extLst>
          </p:cNvPr>
          <p:cNvSpPr/>
          <p:nvPr/>
        </p:nvSpPr>
        <p:spPr>
          <a:xfrm>
            <a:off x="4162054" y="4566953"/>
            <a:ext cx="2718053" cy="52203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better than</a:t>
            </a:r>
          </a:p>
        </p:txBody>
      </p:sp>
      <p:sp>
        <p:nvSpPr>
          <p:cNvPr id="26" name="مخطط انسيابي: محطة طرفية 14">
            <a:extLst>
              <a:ext uri="{FF2B5EF4-FFF2-40B4-BE49-F238E27FC236}">
                <a16:creationId xmlns:a16="http://schemas.microsoft.com/office/drawing/2014/main" id="{07EC019E-17E9-4DBA-B175-1FE49F1C0589}"/>
              </a:ext>
            </a:extLst>
          </p:cNvPr>
          <p:cNvSpPr/>
          <p:nvPr/>
        </p:nvSpPr>
        <p:spPr>
          <a:xfrm>
            <a:off x="4170032" y="5323332"/>
            <a:ext cx="2718053" cy="52203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worse than</a:t>
            </a:r>
          </a:p>
        </p:txBody>
      </p:sp>
      <p:sp>
        <p:nvSpPr>
          <p:cNvPr id="27" name="مخطط انسيابي: محطة طرفية 14">
            <a:extLst>
              <a:ext uri="{FF2B5EF4-FFF2-40B4-BE49-F238E27FC236}">
                <a16:creationId xmlns:a16="http://schemas.microsoft.com/office/drawing/2014/main" id="{3311A953-2541-42AC-96FC-08930FB086F6}"/>
              </a:ext>
            </a:extLst>
          </p:cNvPr>
          <p:cNvSpPr/>
          <p:nvPr/>
        </p:nvSpPr>
        <p:spPr>
          <a:xfrm>
            <a:off x="4109118" y="6053862"/>
            <a:ext cx="5958414" cy="52203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farther than  / further than</a:t>
            </a:r>
          </a:p>
        </p:txBody>
      </p:sp>
    </p:spTree>
    <p:extLst>
      <p:ext uri="{BB962C8B-B14F-4D97-AF65-F5344CB8AC3E}">
        <p14:creationId xmlns:p14="http://schemas.microsoft.com/office/powerpoint/2010/main" val="422599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" grpId="0" animBg="1"/>
      <p:bldP spid="22" grpId="0" animBg="1"/>
      <p:bldP spid="23" grpId="0" animBg="1"/>
      <p:bldP spid="8" grpId="0" animBg="1"/>
      <p:bldP spid="25" grpId="0" animBg="1"/>
      <p:bldP spid="29" grpId="0" animBg="1"/>
      <p:bldP spid="30" grpId="0" animBg="1"/>
      <p:bldP spid="3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E6F2AE2-6B2F-49D2-AC04-6B5B261EA7F7}"/>
              </a:ext>
            </a:extLst>
          </p:cNvPr>
          <p:cNvSpPr/>
          <p:nvPr/>
        </p:nvSpPr>
        <p:spPr>
          <a:xfrm>
            <a:off x="3359696" y="338140"/>
            <a:ext cx="4100603" cy="114664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Remember </a:t>
            </a: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3F50BA0C-3099-4816-B07B-10475832F693}"/>
              </a:ext>
            </a:extLst>
          </p:cNvPr>
          <p:cNvSpPr/>
          <p:nvPr/>
        </p:nvSpPr>
        <p:spPr>
          <a:xfrm>
            <a:off x="335360" y="4005064"/>
            <a:ext cx="11161240" cy="1584176"/>
          </a:xfrm>
          <a:prstGeom prst="flowChartPunchedTap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We must follow the comparative by the word ( </a:t>
            </a:r>
            <a:r>
              <a:rPr lang="en-US" sz="4800" dirty="0">
                <a:solidFill>
                  <a:srgbClr val="008000"/>
                </a:solidFill>
                <a:latin typeface="Comic Sans MS" panose="030F0702030302020204" pitchFamily="66" charset="0"/>
              </a:rPr>
              <a:t>than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 ) </a:t>
            </a:r>
          </a:p>
        </p:txBody>
      </p:sp>
      <p:pic>
        <p:nvPicPr>
          <p:cNvPr id="6" name="Picture 5" descr="A picture containing skiing, slope&#10;&#10;Description automatically generated">
            <a:extLst>
              <a:ext uri="{FF2B5EF4-FFF2-40B4-BE49-F238E27FC236}">
                <a16:creationId xmlns:a16="http://schemas.microsoft.com/office/drawing/2014/main" id="{1ACE61D3-F04B-4055-8A79-9D9F6C6DBD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71"/>
          <a:stretch/>
        </p:blipFill>
        <p:spPr>
          <a:xfrm>
            <a:off x="3385254" y="1844825"/>
            <a:ext cx="4100602" cy="194421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135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795C7A9-C3C2-4874-AD95-D09B70DA98BD}"/>
              </a:ext>
            </a:extLst>
          </p:cNvPr>
          <p:cNvSpPr/>
          <p:nvPr/>
        </p:nvSpPr>
        <p:spPr>
          <a:xfrm>
            <a:off x="216024" y="1385771"/>
            <a:ext cx="11568608" cy="650587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we use it if we want to compare </a:t>
            </a:r>
            <a:r>
              <a:rPr lang="en-US" altLang="en-US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three or more</a:t>
            </a:r>
            <a:r>
              <a:rPr lang="en-US" alt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</a:t>
            </a:r>
            <a:r>
              <a:rPr lang="tr-TR" alt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things</a:t>
            </a:r>
            <a:r>
              <a:rPr lang="en-US" alt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, people , </a:t>
            </a:r>
            <a:r>
              <a:rPr lang="en-US" altLang="en-US" sz="28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etc</a:t>
            </a:r>
            <a:endParaRPr lang="en-US" sz="28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8909926-6DCB-4090-BAD6-B73BCFD89E0C}"/>
              </a:ext>
            </a:extLst>
          </p:cNvPr>
          <p:cNvSpPr/>
          <p:nvPr/>
        </p:nvSpPr>
        <p:spPr>
          <a:xfrm>
            <a:off x="378093" y="3577676"/>
            <a:ext cx="7878147" cy="5861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The ant is  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the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small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est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 .</a:t>
            </a:r>
          </a:p>
        </p:txBody>
      </p:sp>
      <p:sp>
        <p:nvSpPr>
          <p:cNvPr id="21" name="وسيلة الشرح: سهم لأسفل 20">
            <a:extLst>
              <a:ext uri="{FF2B5EF4-FFF2-40B4-BE49-F238E27FC236}">
                <a16:creationId xmlns:a16="http://schemas.microsoft.com/office/drawing/2014/main" id="{68B7FE0A-46F9-4AD3-8DEC-F321583941A7}"/>
              </a:ext>
            </a:extLst>
          </p:cNvPr>
          <p:cNvSpPr/>
          <p:nvPr/>
        </p:nvSpPr>
        <p:spPr>
          <a:xfrm>
            <a:off x="385528" y="154091"/>
            <a:ext cx="10153128" cy="1330693"/>
          </a:xfrm>
          <a:prstGeom prst="downArrow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Superlative 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C6B25400-8F07-4AA5-B216-6CD8F50D61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3046" y="2371888"/>
            <a:ext cx="1512168" cy="1012238"/>
          </a:xfrm>
          <a:prstGeom prst="rect">
            <a:avLst/>
          </a:prstGeom>
        </p:spPr>
      </p:pic>
      <p:pic>
        <p:nvPicPr>
          <p:cNvPr id="14" name="Picture 13" descr="A close up of a zebra&#10;&#10;Description automatically generated">
            <a:extLst>
              <a:ext uri="{FF2B5EF4-FFF2-40B4-BE49-F238E27FC236}">
                <a16:creationId xmlns:a16="http://schemas.microsoft.com/office/drawing/2014/main" id="{371083DC-CCCC-4E1B-A151-70B955B147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711624" y="2458426"/>
            <a:ext cx="1512168" cy="969429"/>
          </a:xfrm>
          <a:prstGeom prst="rect">
            <a:avLst/>
          </a:prstGeom>
        </p:spPr>
      </p:pic>
      <p:pic>
        <p:nvPicPr>
          <p:cNvPr id="18" name="Picture 17" descr="A insect on the ground&#10;&#10;Description automatically generated">
            <a:extLst>
              <a:ext uri="{FF2B5EF4-FFF2-40B4-BE49-F238E27FC236}">
                <a16:creationId xmlns:a16="http://schemas.microsoft.com/office/drawing/2014/main" id="{8F33F62E-964E-46E1-95AE-C682E6EBA5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" y="4233131"/>
            <a:ext cx="1439067" cy="1428117"/>
          </a:xfrm>
          <a:prstGeom prst="rect">
            <a:avLst/>
          </a:prstGeom>
        </p:spPr>
      </p:pic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E1BD19B-EAD0-452F-B081-1C31EE3FB8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4232198"/>
            <a:ext cx="1439067" cy="1501058"/>
          </a:xfrm>
          <a:prstGeom prst="rect">
            <a:avLst/>
          </a:prstGeom>
        </p:spPr>
      </p:pic>
      <p:sp>
        <p:nvSpPr>
          <p:cNvPr id="22" name="مستطيل: زوايا مستديرة 6">
            <a:extLst>
              <a:ext uri="{FF2B5EF4-FFF2-40B4-BE49-F238E27FC236}">
                <a16:creationId xmlns:a16="http://schemas.microsoft.com/office/drawing/2014/main" id="{3629E138-253A-4602-8311-E6127EC130E4}"/>
              </a:ext>
            </a:extLst>
          </p:cNvPr>
          <p:cNvSpPr/>
          <p:nvPr/>
        </p:nvSpPr>
        <p:spPr>
          <a:xfrm>
            <a:off x="346172" y="5805264"/>
            <a:ext cx="9782276" cy="5861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Butterfly is 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the most 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beautiful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.</a:t>
            </a:r>
          </a:p>
        </p:txBody>
      </p:sp>
      <p:pic>
        <p:nvPicPr>
          <p:cNvPr id="3" name="Picture 2" descr="A lion with its mouth open&#10;&#10;Description automatically generated">
            <a:extLst>
              <a:ext uri="{FF2B5EF4-FFF2-40B4-BE49-F238E27FC236}">
                <a16:creationId xmlns:a16="http://schemas.microsoft.com/office/drawing/2014/main" id="{5CF20C9C-1A71-4988-8C27-2630974FE8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011960" y="2241509"/>
            <a:ext cx="1512168" cy="1209735"/>
          </a:xfrm>
          <a:prstGeom prst="rect">
            <a:avLst/>
          </a:prstGeom>
        </p:spPr>
      </p:pic>
      <p:pic>
        <p:nvPicPr>
          <p:cNvPr id="6" name="Picture 5" descr="A close up of a turtle&#10;&#10;Description automatically generated">
            <a:extLst>
              <a:ext uri="{FF2B5EF4-FFF2-40B4-BE49-F238E27FC236}">
                <a16:creationId xmlns:a16="http://schemas.microsoft.com/office/drawing/2014/main" id="{608EFFDD-7ADB-47CE-93C3-0BAA914A30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2351584" y="4077072"/>
            <a:ext cx="2191004" cy="1443346"/>
          </a:xfrm>
          <a:prstGeom prst="rect">
            <a:avLst/>
          </a:prstGeo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1D14A8B4-D8C0-475E-B478-1A0B7E0A37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5238271" y="4165635"/>
            <a:ext cx="1291131" cy="142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2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795C7A9-C3C2-4874-AD95-D09B70DA98BD}"/>
              </a:ext>
            </a:extLst>
          </p:cNvPr>
          <p:cNvSpPr/>
          <p:nvPr/>
        </p:nvSpPr>
        <p:spPr>
          <a:xfrm>
            <a:off x="245885" y="1042341"/>
            <a:ext cx="11106699" cy="58000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1 – We add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est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to one-syllable words .</a:t>
            </a:r>
          </a:p>
        </p:txBody>
      </p:sp>
      <p:sp>
        <p:nvSpPr>
          <p:cNvPr id="15" name="مخطط انسيابي: محطة طرفية 14">
            <a:extLst>
              <a:ext uri="{FF2B5EF4-FFF2-40B4-BE49-F238E27FC236}">
                <a16:creationId xmlns:a16="http://schemas.microsoft.com/office/drawing/2014/main" id="{CFAFFD4C-62E8-40E0-BF16-76E2A9E847CF}"/>
              </a:ext>
            </a:extLst>
          </p:cNvPr>
          <p:cNvSpPr/>
          <p:nvPr/>
        </p:nvSpPr>
        <p:spPr>
          <a:xfrm>
            <a:off x="245882" y="1775507"/>
            <a:ext cx="3210502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long</a:t>
            </a:r>
          </a:p>
        </p:txBody>
      </p:sp>
      <p:sp>
        <p:nvSpPr>
          <p:cNvPr id="16" name="مخطط انسيابي: محطة طرفية 14">
            <a:extLst>
              <a:ext uri="{FF2B5EF4-FFF2-40B4-BE49-F238E27FC236}">
                <a16:creationId xmlns:a16="http://schemas.microsoft.com/office/drawing/2014/main" id="{DB8734C8-2138-4C73-B97C-5BCDC47500AF}"/>
              </a:ext>
            </a:extLst>
          </p:cNvPr>
          <p:cNvSpPr/>
          <p:nvPr/>
        </p:nvSpPr>
        <p:spPr>
          <a:xfrm>
            <a:off x="5554694" y="1799252"/>
            <a:ext cx="3456384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8000"/>
                </a:solidFill>
                <a:latin typeface="Comic Sans MS" panose="030F0702030302020204" pitchFamily="66" charset="0"/>
              </a:rPr>
              <a:t>the longest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388EFEF-2C5A-4B0E-B5F0-B6A0A9E0D5C8}"/>
              </a:ext>
            </a:extLst>
          </p:cNvPr>
          <p:cNvSpPr/>
          <p:nvPr/>
        </p:nvSpPr>
        <p:spPr>
          <a:xfrm>
            <a:off x="3851297" y="1959158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مستطيل: زوايا مستديرة 4">
            <a:extLst>
              <a:ext uri="{FF2B5EF4-FFF2-40B4-BE49-F238E27FC236}">
                <a16:creationId xmlns:a16="http://schemas.microsoft.com/office/drawing/2014/main" id="{696C84B6-B717-4929-9678-D90EFB7F49F3}"/>
              </a:ext>
            </a:extLst>
          </p:cNvPr>
          <p:cNvSpPr/>
          <p:nvPr/>
        </p:nvSpPr>
        <p:spPr>
          <a:xfrm>
            <a:off x="245883" y="2647254"/>
            <a:ext cx="11104715" cy="58000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2 – If an adjective ends in ( 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), we add ( </a:t>
            </a:r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st</a:t>
            </a:r>
            <a:r>
              <a:rPr 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) only .</a:t>
            </a:r>
          </a:p>
        </p:txBody>
      </p:sp>
      <p:sp>
        <p:nvSpPr>
          <p:cNvPr id="23" name="مخطط انسيابي: محطة طرفية 14">
            <a:extLst>
              <a:ext uri="{FF2B5EF4-FFF2-40B4-BE49-F238E27FC236}">
                <a16:creationId xmlns:a16="http://schemas.microsoft.com/office/drawing/2014/main" id="{D4B06F45-47CA-4DD9-AB2A-892412710D4E}"/>
              </a:ext>
            </a:extLst>
          </p:cNvPr>
          <p:cNvSpPr/>
          <p:nvPr/>
        </p:nvSpPr>
        <p:spPr>
          <a:xfrm>
            <a:off x="245882" y="3434850"/>
            <a:ext cx="3210501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large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6C8B8A6-69AB-4B32-A98F-AE5E581C7B04}"/>
              </a:ext>
            </a:extLst>
          </p:cNvPr>
          <p:cNvSpPr/>
          <p:nvPr/>
        </p:nvSpPr>
        <p:spPr>
          <a:xfrm>
            <a:off x="3832635" y="3618501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مخطط انسيابي: محطة طرفية 14">
            <a:extLst>
              <a:ext uri="{FF2B5EF4-FFF2-40B4-BE49-F238E27FC236}">
                <a16:creationId xmlns:a16="http://schemas.microsoft.com/office/drawing/2014/main" id="{2DD48513-6C31-4EA8-A534-C04715D1B265}"/>
              </a:ext>
            </a:extLst>
          </p:cNvPr>
          <p:cNvSpPr/>
          <p:nvPr/>
        </p:nvSpPr>
        <p:spPr>
          <a:xfrm>
            <a:off x="5517370" y="3427448"/>
            <a:ext cx="3456384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8000"/>
                </a:solidFill>
                <a:latin typeface="Comic Sans MS" panose="030F0702030302020204" pitchFamily="66" charset="0"/>
              </a:rPr>
              <a:t>the largest</a:t>
            </a:r>
          </a:p>
        </p:txBody>
      </p:sp>
      <p:sp>
        <p:nvSpPr>
          <p:cNvPr id="29" name="مستطيل: زوايا مستديرة 4">
            <a:extLst>
              <a:ext uri="{FF2B5EF4-FFF2-40B4-BE49-F238E27FC236}">
                <a16:creationId xmlns:a16="http://schemas.microsoft.com/office/drawing/2014/main" id="{1136EB6B-B172-49B1-A800-BEE86EDCF2D8}"/>
              </a:ext>
            </a:extLst>
          </p:cNvPr>
          <p:cNvSpPr/>
          <p:nvPr/>
        </p:nvSpPr>
        <p:spPr>
          <a:xfrm>
            <a:off x="245884" y="4364749"/>
            <a:ext cx="11104715" cy="8296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3 – If an adjective ends in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 vowel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+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consonant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, we double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the consonant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and add ( </a:t>
            </a:r>
            <a:r>
              <a:rPr 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est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) .</a:t>
            </a:r>
          </a:p>
        </p:txBody>
      </p:sp>
      <p:sp>
        <p:nvSpPr>
          <p:cNvPr id="30" name="مخطط انسيابي: محطة طرفية 14">
            <a:extLst>
              <a:ext uri="{FF2B5EF4-FFF2-40B4-BE49-F238E27FC236}">
                <a16:creationId xmlns:a16="http://schemas.microsoft.com/office/drawing/2014/main" id="{02DEAE01-2821-40B1-A56A-80B9B8FF6AC2}"/>
              </a:ext>
            </a:extLst>
          </p:cNvPr>
          <p:cNvSpPr/>
          <p:nvPr/>
        </p:nvSpPr>
        <p:spPr>
          <a:xfrm>
            <a:off x="245881" y="5382249"/>
            <a:ext cx="3233017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fat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1124FE1-51E3-429A-A9B1-D0912E16DF8C}"/>
              </a:ext>
            </a:extLst>
          </p:cNvPr>
          <p:cNvSpPr/>
          <p:nvPr/>
        </p:nvSpPr>
        <p:spPr>
          <a:xfrm>
            <a:off x="3832635" y="5531950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خطط انسيابي: محطة طرفية 14">
            <a:extLst>
              <a:ext uri="{FF2B5EF4-FFF2-40B4-BE49-F238E27FC236}">
                <a16:creationId xmlns:a16="http://schemas.microsoft.com/office/drawing/2014/main" id="{C7E901F6-55FE-45D0-8F72-30042D1FF2B6}"/>
              </a:ext>
            </a:extLst>
          </p:cNvPr>
          <p:cNvSpPr/>
          <p:nvPr/>
        </p:nvSpPr>
        <p:spPr>
          <a:xfrm>
            <a:off x="5534410" y="5348297"/>
            <a:ext cx="3456384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8000"/>
                </a:solidFill>
                <a:latin typeface="Comic Sans MS" panose="030F0702030302020204" pitchFamily="66" charset="0"/>
              </a:rPr>
              <a:t>the fattest</a:t>
            </a:r>
          </a:p>
        </p:txBody>
      </p:sp>
      <p:pic>
        <p:nvPicPr>
          <p:cNvPr id="6" name="Picture 5" descr="Text, logo&#10;&#10;Description automatically generated">
            <a:extLst>
              <a:ext uri="{FF2B5EF4-FFF2-40B4-BE49-F238E27FC236}">
                <a16:creationId xmlns:a16="http://schemas.microsoft.com/office/drawing/2014/main" id="{8992319A-EF95-40C5-954F-A04CA910B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1384" y="151488"/>
            <a:ext cx="8158472" cy="83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9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6" grpId="0" animBg="1"/>
      <p:bldP spid="4" grpId="0" animBg="1"/>
      <p:bldP spid="22" grpId="0" animBg="1"/>
      <p:bldP spid="23" grpId="0" animBg="1"/>
      <p:bldP spid="8" grpId="0" animBg="1"/>
      <p:bldP spid="25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خطط انسيابي: محطة طرفية 14">
            <a:extLst>
              <a:ext uri="{FF2B5EF4-FFF2-40B4-BE49-F238E27FC236}">
                <a16:creationId xmlns:a16="http://schemas.microsoft.com/office/drawing/2014/main" id="{CFAFFD4C-62E8-40E0-BF16-76E2A9E847CF}"/>
              </a:ext>
            </a:extLst>
          </p:cNvPr>
          <p:cNvSpPr/>
          <p:nvPr/>
        </p:nvSpPr>
        <p:spPr>
          <a:xfrm>
            <a:off x="191343" y="1124744"/>
            <a:ext cx="3240517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silly</a:t>
            </a:r>
          </a:p>
        </p:txBody>
      </p:sp>
      <p:sp>
        <p:nvSpPr>
          <p:cNvPr id="16" name="مخطط انسيابي: محطة طرفية 14">
            <a:extLst>
              <a:ext uri="{FF2B5EF4-FFF2-40B4-BE49-F238E27FC236}">
                <a16:creationId xmlns:a16="http://schemas.microsoft.com/office/drawing/2014/main" id="{DB8734C8-2138-4C73-B97C-5BCDC47500AF}"/>
              </a:ext>
            </a:extLst>
          </p:cNvPr>
          <p:cNvSpPr/>
          <p:nvPr/>
        </p:nvSpPr>
        <p:spPr>
          <a:xfrm>
            <a:off x="5554694" y="1124744"/>
            <a:ext cx="3456384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8000"/>
                </a:solidFill>
                <a:latin typeface="Comic Sans MS" panose="030F0702030302020204" pitchFamily="66" charset="0"/>
              </a:rPr>
              <a:t>the silliest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388EFEF-2C5A-4B0E-B5F0-B6A0A9E0D5C8}"/>
              </a:ext>
            </a:extLst>
          </p:cNvPr>
          <p:cNvSpPr/>
          <p:nvPr/>
        </p:nvSpPr>
        <p:spPr>
          <a:xfrm>
            <a:off x="3854620" y="1340768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مستطيل: زوايا مستديرة 4">
            <a:extLst>
              <a:ext uri="{FF2B5EF4-FFF2-40B4-BE49-F238E27FC236}">
                <a16:creationId xmlns:a16="http://schemas.microsoft.com/office/drawing/2014/main" id="{696C84B6-B717-4929-9678-D90EFB7F49F3}"/>
              </a:ext>
            </a:extLst>
          </p:cNvPr>
          <p:cNvSpPr/>
          <p:nvPr/>
        </p:nvSpPr>
        <p:spPr>
          <a:xfrm>
            <a:off x="171195" y="1981325"/>
            <a:ext cx="11901469" cy="80027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5 – If an adjective has two syllables or more, we add (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the most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) before  </a:t>
            </a:r>
          </a:p>
        </p:txBody>
      </p:sp>
      <p:sp>
        <p:nvSpPr>
          <p:cNvPr id="23" name="مخطط انسيابي: محطة طرفية 14">
            <a:extLst>
              <a:ext uri="{FF2B5EF4-FFF2-40B4-BE49-F238E27FC236}">
                <a16:creationId xmlns:a16="http://schemas.microsoft.com/office/drawing/2014/main" id="{D4B06F45-47CA-4DD9-AB2A-892412710D4E}"/>
              </a:ext>
            </a:extLst>
          </p:cNvPr>
          <p:cNvSpPr/>
          <p:nvPr/>
        </p:nvSpPr>
        <p:spPr>
          <a:xfrm>
            <a:off x="191343" y="2960141"/>
            <a:ext cx="3292220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careful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6C8B8A6-69AB-4B32-A98F-AE5E581C7B04}"/>
              </a:ext>
            </a:extLst>
          </p:cNvPr>
          <p:cNvSpPr/>
          <p:nvPr/>
        </p:nvSpPr>
        <p:spPr>
          <a:xfrm>
            <a:off x="3854620" y="3143792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مخطط انسيابي: محطة طرفية 14">
            <a:extLst>
              <a:ext uri="{FF2B5EF4-FFF2-40B4-BE49-F238E27FC236}">
                <a16:creationId xmlns:a16="http://schemas.microsoft.com/office/drawing/2014/main" id="{2DD48513-6C31-4EA8-A534-C04715D1B265}"/>
              </a:ext>
            </a:extLst>
          </p:cNvPr>
          <p:cNvSpPr/>
          <p:nvPr/>
        </p:nvSpPr>
        <p:spPr>
          <a:xfrm>
            <a:off x="5554694" y="2960139"/>
            <a:ext cx="3781666" cy="7346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8000"/>
                </a:solidFill>
                <a:latin typeface="Comic Sans MS" panose="030F0702030302020204" pitchFamily="66" charset="0"/>
              </a:rPr>
              <a:t>the most careful</a:t>
            </a:r>
          </a:p>
        </p:txBody>
      </p:sp>
      <p:sp>
        <p:nvSpPr>
          <p:cNvPr id="29" name="مستطيل: زوايا مستديرة 4">
            <a:extLst>
              <a:ext uri="{FF2B5EF4-FFF2-40B4-BE49-F238E27FC236}">
                <a16:creationId xmlns:a16="http://schemas.microsoft.com/office/drawing/2014/main" id="{1136EB6B-B172-49B1-A800-BEE86EDCF2D8}"/>
              </a:ext>
            </a:extLst>
          </p:cNvPr>
          <p:cNvSpPr/>
          <p:nvPr/>
        </p:nvSpPr>
        <p:spPr>
          <a:xfrm>
            <a:off x="191344" y="3852303"/>
            <a:ext cx="12187900" cy="52203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6 – We have few exceptions :</a:t>
            </a:r>
          </a:p>
        </p:txBody>
      </p:sp>
      <p:sp>
        <p:nvSpPr>
          <p:cNvPr id="30" name="مخطط انسيابي: محطة طرفية 14">
            <a:extLst>
              <a:ext uri="{FF2B5EF4-FFF2-40B4-BE49-F238E27FC236}">
                <a16:creationId xmlns:a16="http://schemas.microsoft.com/office/drawing/2014/main" id="{02DEAE01-2821-40B1-A56A-80B9B8FF6AC2}"/>
              </a:ext>
            </a:extLst>
          </p:cNvPr>
          <p:cNvSpPr/>
          <p:nvPr/>
        </p:nvSpPr>
        <p:spPr>
          <a:xfrm>
            <a:off x="171195" y="4548875"/>
            <a:ext cx="1888280" cy="52203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good</a:t>
            </a: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1124FE1-51E3-429A-A9B1-D0912E16DF8C}"/>
              </a:ext>
            </a:extLst>
          </p:cNvPr>
          <p:cNvSpPr/>
          <p:nvPr/>
        </p:nvSpPr>
        <p:spPr>
          <a:xfrm>
            <a:off x="2423592" y="4626241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مستطيل: زوايا مستديرة 4">
            <a:extLst>
              <a:ext uri="{FF2B5EF4-FFF2-40B4-BE49-F238E27FC236}">
                <a16:creationId xmlns:a16="http://schemas.microsoft.com/office/drawing/2014/main" id="{2E68FF90-280E-4721-85F7-86BD8A45C96E}"/>
              </a:ext>
            </a:extLst>
          </p:cNvPr>
          <p:cNvSpPr/>
          <p:nvPr/>
        </p:nvSpPr>
        <p:spPr>
          <a:xfrm>
            <a:off x="171195" y="199163"/>
            <a:ext cx="11901469" cy="85357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4 – If an adjective ends in with (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y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) , we change (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y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) to ( </a:t>
            </a:r>
            <a:r>
              <a:rPr 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)  and  add    ( </a:t>
            </a:r>
            <a:r>
              <a:rPr lang="en-US" sz="28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est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 ) .</a:t>
            </a:r>
          </a:p>
        </p:txBody>
      </p:sp>
      <p:sp>
        <p:nvSpPr>
          <p:cNvPr id="18" name="مخطط انسيابي: محطة طرفية 14">
            <a:extLst>
              <a:ext uri="{FF2B5EF4-FFF2-40B4-BE49-F238E27FC236}">
                <a16:creationId xmlns:a16="http://schemas.microsoft.com/office/drawing/2014/main" id="{7773635E-0FC4-4BCA-9C30-3455B6B130DF}"/>
              </a:ext>
            </a:extLst>
          </p:cNvPr>
          <p:cNvSpPr/>
          <p:nvPr/>
        </p:nvSpPr>
        <p:spPr>
          <a:xfrm>
            <a:off x="191343" y="5251457"/>
            <a:ext cx="1828942" cy="52203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bad</a:t>
            </a:r>
          </a:p>
        </p:txBody>
      </p:sp>
      <p:sp>
        <p:nvSpPr>
          <p:cNvPr id="19" name="مخطط انسيابي: محطة طرفية 14">
            <a:extLst>
              <a:ext uri="{FF2B5EF4-FFF2-40B4-BE49-F238E27FC236}">
                <a16:creationId xmlns:a16="http://schemas.microsoft.com/office/drawing/2014/main" id="{662A83D8-6B37-4AD1-BAED-EF64C5AEAF77}"/>
              </a:ext>
            </a:extLst>
          </p:cNvPr>
          <p:cNvSpPr/>
          <p:nvPr/>
        </p:nvSpPr>
        <p:spPr>
          <a:xfrm>
            <a:off x="191343" y="5925411"/>
            <a:ext cx="1868132" cy="52203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far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38C51152-BF84-4FF8-ACE8-E5128B8BE684}"/>
              </a:ext>
            </a:extLst>
          </p:cNvPr>
          <p:cNvSpPr/>
          <p:nvPr/>
        </p:nvSpPr>
        <p:spPr>
          <a:xfrm>
            <a:off x="2423592" y="5328823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0111EF5E-46F6-4815-AABA-58642AC32C18}"/>
              </a:ext>
            </a:extLst>
          </p:cNvPr>
          <p:cNvSpPr/>
          <p:nvPr/>
        </p:nvSpPr>
        <p:spPr>
          <a:xfrm>
            <a:off x="2423592" y="6002777"/>
            <a:ext cx="1308484" cy="3673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خطط انسيابي: محطة طرفية 14">
            <a:extLst>
              <a:ext uri="{FF2B5EF4-FFF2-40B4-BE49-F238E27FC236}">
                <a16:creationId xmlns:a16="http://schemas.microsoft.com/office/drawing/2014/main" id="{ADF06027-88D1-46CD-B5BC-8240529D81D0}"/>
              </a:ext>
            </a:extLst>
          </p:cNvPr>
          <p:cNvSpPr/>
          <p:nvPr/>
        </p:nvSpPr>
        <p:spPr>
          <a:xfrm>
            <a:off x="4170035" y="4548875"/>
            <a:ext cx="2430021" cy="52203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the best</a:t>
            </a:r>
          </a:p>
        </p:txBody>
      </p:sp>
      <p:sp>
        <p:nvSpPr>
          <p:cNvPr id="26" name="مخطط انسيابي: محطة طرفية 14">
            <a:extLst>
              <a:ext uri="{FF2B5EF4-FFF2-40B4-BE49-F238E27FC236}">
                <a16:creationId xmlns:a16="http://schemas.microsoft.com/office/drawing/2014/main" id="{07EC019E-17E9-4DBA-B175-1FE49F1C0589}"/>
              </a:ext>
            </a:extLst>
          </p:cNvPr>
          <p:cNvSpPr/>
          <p:nvPr/>
        </p:nvSpPr>
        <p:spPr>
          <a:xfrm>
            <a:off x="4217799" y="5251457"/>
            <a:ext cx="2430022" cy="52203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the worst</a:t>
            </a:r>
          </a:p>
        </p:txBody>
      </p:sp>
      <p:sp>
        <p:nvSpPr>
          <p:cNvPr id="27" name="مخطط انسيابي: محطة طرفية 14">
            <a:extLst>
              <a:ext uri="{FF2B5EF4-FFF2-40B4-BE49-F238E27FC236}">
                <a16:creationId xmlns:a16="http://schemas.microsoft.com/office/drawing/2014/main" id="{3311A953-2541-42AC-96FC-08930FB086F6}"/>
              </a:ext>
            </a:extLst>
          </p:cNvPr>
          <p:cNvSpPr/>
          <p:nvPr/>
        </p:nvSpPr>
        <p:spPr>
          <a:xfrm>
            <a:off x="4170035" y="5925409"/>
            <a:ext cx="5958414" cy="52203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the farthest  / the furthest</a:t>
            </a:r>
          </a:p>
        </p:txBody>
      </p:sp>
    </p:spTree>
    <p:extLst>
      <p:ext uri="{BB962C8B-B14F-4D97-AF65-F5344CB8AC3E}">
        <p14:creationId xmlns:p14="http://schemas.microsoft.com/office/powerpoint/2010/main" val="227989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4" grpId="0" animBg="1"/>
      <p:bldP spid="22" grpId="0" animBg="1"/>
      <p:bldP spid="23" grpId="0" animBg="1"/>
      <p:bldP spid="8" grpId="0" animBg="1"/>
      <p:bldP spid="25" grpId="0" animBg="1"/>
      <p:bldP spid="29" grpId="0" animBg="1"/>
      <p:bldP spid="30" grpId="0" animBg="1"/>
      <p:bldP spid="3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3A7344-AB67-4829-B16F-CA572156D0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2789" r="772" b="2609"/>
          <a:stretch/>
        </p:blipFill>
        <p:spPr>
          <a:xfrm>
            <a:off x="6864628" y="300423"/>
            <a:ext cx="4929807" cy="5986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B96FF2BB-144E-4A76-87C9-DFABE66109D5}"/>
              </a:ext>
            </a:extLst>
          </p:cNvPr>
          <p:cNvSpPr/>
          <p:nvPr/>
        </p:nvSpPr>
        <p:spPr>
          <a:xfrm>
            <a:off x="1" y="2173357"/>
            <a:ext cx="7116416" cy="1563756"/>
          </a:xfrm>
          <a:prstGeom prst="snip2Diag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>
                <a:highlight>
                  <a:srgbClr val="FFFF00"/>
                </a:highlight>
                <a:latin typeface="Cavolini" panose="03000502040302020204" pitchFamily="66" charset="0"/>
                <a:cs typeface="Cavolini" panose="03000502040302020204" pitchFamily="66" charset="0"/>
              </a:rPr>
              <a:t>Online Classroom Rules</a:t>
            </a:r>
          </a:p>
        </p:txBody>
      </p:sp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BE6F2AE2-6B2F-49D2-AC04-6B5B261EA7F7}"/>
              </a:ext>
            </a:extLst>
          </p:cNvPr>
          <p:cNvSpPr/>
          <p:nvPr/>
        </p:nvSpPr>
        <p:spPr>
          <a:xfrm>
            <a:off x="3575720" y="178944"/>
            <a:ext cx="4104455" cy="1074636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Remember </a:t>
            </a:r>
          </a:p>
        </p:txBody>
      </p:sp>
      <p:sp>
        <p:nvSpPr>
          <p:cNvPr id="4" name="Flowchart: Punched Tape 3">
            <a:extLst>
              <a:ext uri="{FF2B5EF4-FFF2-40B4-BE49-F238E27FC236}">
                <a16:creationId xmlns:a16="http://schemas.microsoft.com/office/drawing/2014/main" id="{3F50BA0C-3099-4816-B07B-10475832F693}"/>
              </a:ext>
            </a:extLst>
          </p:cNvPr>
          <p:cNvSpPr/>
          <p:nvPr/>
        </p:nvSpPr>
        <p:spPr>
          <a:xfrm>
            <a:off x="263352" y="3722684"/>
            <a:ext cx="11665498" cy="1862330"/>
          </a:xfrm>
          <a:prstGeom prst="flowChartPunchedTap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In the superlative, we must precede the short adjective by the word ( </a:t>
            </a:r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the</a:t>
            </a:r>
            <a:r>
              <a:rPr lang="en-US" sz="3200" dirty="0">
                <a:solidFill>
                  <a:srgbClr val="0000CC"/>
                </a:solidFill>
                <a:latin typeface="Comic Sans MS" panose="030F0702030302020204" pitchFamily="66" charset="0"/>
              </a:rPr>
              <a:t> ) . 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8FBB2F7-E5FC-48BD-B104-4912039EDB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0" y="1703005"/>
            <a:ext cx="3384376" cy="17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4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746EAA-40E1-4594-819E-4039D5882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79" y="1484784"/>
            <a:ext cx="10519641" cy="2376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691934-240F-458F-8444-26FF6ED4E6C8}"/>
              </a:ext>
            </a:extLst>
          </p:cNvPr>
          <p:cNvSpPr/>
          <p:nvPr/>
        </p:nvSpPr>
        <p:spPr>
          <a:xfrm>
            <a:off x="1055440" y="1628800"/>
            <a:ext cx="7344816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9FC2D83-3442-4404-9463-4E095E689B9E}"/>
              </a:ext>
            </a:extLst>
          </p:cNvPr>
          <p:cNvCxnSpPr/>
          <p:nvPr/>
        </p:nvCxnSpPr>
        <p:spPr>
          <a:xfrm>
            <a:off x="983432" y="1628800"/>
            <a:ext cx="61206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CD6DB8-7C1C-4BB9-868F-ABD51363B00B}"/>
              </a:ext>
            </a:extLst>
          </p:cNvPr>
          <p:cNvCxnSpPr>
            <a:cxnSpLocks/>
          </p:cNvCxnSpPr>
          <p:nvPr/>
        </p:nvCxnSpPr>
        <p:spPr>
          <a:xfrm>
            <a:off x="1127448" y="2420888"/>
            <a:ext cx="87129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4CFAA1-7383-432C-8F79-FB7BCC36B84A}"/>
              </a:ext>
            </a:extLst>
          </p:cNvPr>
          <p:cNvCxnSpPr>
            <a:cxnSpLocks/>
          </p:cNvCxnSpPr>
          <p:nvPr/>
        </p:nvCxnSpPr>
        <p:spPr>
          <a:xfrm>
            <a:off x="1127448" y="2708920"/>
            <a:ext cx="4320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5C3F172B-1E2B-491F-B2E7-91F5F8BAD2FC}"/>
              </a:ext>
            </a:extLst>
          </p:cNvPr>
          <p:cNvSpPr/>
          <p:nvPr/>
        </p:nvSpPr>
        <p:spPr>
          <a:xfrm>
            <a:off x="432048" y="1529173"/>
            <a:ext cx="717612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Saudi Arabia is ( large ) Bahrain 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A084665-CAD2-45F6-8436-CBE16E321A7E}"/>
              </a:ext>
            </a:extLst>
          </p:cNvPr>
          <p:cNvSpPr/>
          <p:nvPr/>
        </p:nvSpPr>
        <p:spPr>
          <a:xfrm>
            <a:off x="432048" y="2800028"/>
            <a:ext cx="7176120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Saudi Arabia is larger than Bahrain 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BBDF56F-F089-456C-B1D3-41F2B9CC3CF8}"/>
              </a:ext>
            </a:extLst>
          </p:cNvPr>
          <p:cNvSpPr/>
          <p:nvPr/>
        </p:nvSpPr>
        <p:spPr>
          <a:xfrm>
            <a:off x="432048" y="4066357"/>
            <a:ext cx="717612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Winter is the ( cold ) season 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D80AFB7-FFC9-4EE5-9024-A3A9457B99D0}"/>
              </a:ext>
            </a:extLst>
          </p:cNvPr>
          <p:cNvSpPr/>
          <p:nvPr/>
        </p:nvSpPr>
        <p:spPr>
          <a:xfrm>
            <a:off x="432048" y="5316387"/>
            <a:ext cx="7176120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Winter is the coldest season 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D8A9B63-21AD-4EE4-B0A9-A16DBBBAA5BE}"/>
              </a:ext>
            </a:extLst>
          </p:cNvPr>
          <p:cNvSpPr/>
          <p:nvPr/>
        </p:nvSpPr>
        <p:spPr>
          <a:xfrm>
            <a:off x="8029602" y="1349659"/>
            <a:ext cx="4148877" cy="111561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Compare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278B22A-8782-476C-9016-91FF8AA049FA}"/>
              </a:ext>
            </a:extLst>
          </p:cNvPr>
          <p:cNvSpPr/>
          <p:nvPr/>
        </p:nvSpPr>
        <p:spPr>
          <a:xfrm>
            <a:off x="8037309" y="3887181"/>
            <a:ext cx="4151784" cy="1033401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Compare</a:t>
            </a:r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212AF29-36BF-4191-BB0A-71A000624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0" t="20424" r="3647" b="9531"/>
          <a:stretch/>
        </p:blipFill>
        <p:spPr>
          <a:xfrm>
            <a:off x="576064" y="116632"/>
            <a:ext cx="6888088" cy="114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11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0795C7A9-C3C2-4874-AD95-D09B70DA98BD}"/>
              </a:ext>
            </a:extLst>
          </p:cNvPr>
          <p:cNvSpPr/>
          <p:nvPr/>
        </p:nvSpPr>
        <p:spPr>
          <a:xfrm>
            <a:off x="288032" y="1199230"/>
            <a:ext cx="11712624" cy="992923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We use as … as to express that two parts of comparison are equal or the same in some ways .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E8909926-6DCB-4090-BAD6-B73BCFD89E0C}"/>
              </a:ext>
            </a:extLst>
          </p:cNvPr>
          <p:cNvSpPr/>
          <p:nvPr/>
        </p:nvSpPr>
        <p:spPr>
          <a:xfrm>
            <a:off x="479376" y="4012705"/>
            <a:ext cx="7977269" cy="5861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John is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as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fat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as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Mark .</a:t>
            </a:r>
          </a:p>
        </p:txBody>
      </p:sp>
      <p:sp>
        <p:nvSpPr>
          <p:cNvPr id="21" name="وسيلة الشرح: سهم لأسفل 20">
            <a:extLst>
              <a:ext uri="{FF2B5EF4-FFF2-40B4-BE49-F238E27FC236}">
                <a16:creationId xmlns:a16="http://schemas.microsoft.com/office/drawing/2014/main" id="{68B7FE0A-46F9-4AD3-8DEC-F321583941A7}"/>
              </a:ext>
            </a:extLst>
          </p:cNvPr>
          <p:cNvSpPr/>
          <p:nvPr/>
        </p:nvSpPr>
        <p:spPr>
          <a:xfrm>
            <a:off x="479376" y="173375"/>
            <a:ext cx="10153128" cy="992923"/>
          </a:xfrm>
          <a:prstGeom prst="downArrowCallou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as  +  </a:t>
            </a:r>
            <a:r>
              <a:rPr lang="en-US" sz="4800" dirty="0">
                <a:solidFill>
                  <a:srgbClr val="7030A0"/>
                </a:solidFill>
                <a:latin typeface="Comic Sans MS" panose="030F0702030302020204" pitchFamily="66" charset="0"/>
              </a:rPr>
              <a:t>adjective</a:t>
            </a:r>
            <a:r>
              <a:rPr lang="en-US" sz="4800" dirty="0">
                <a:solidFill>
                  <a:srgbClr val="C00000"/>
                </a:solidFill>
                <a:latin typeface="Comic Sans MS" panose="030F0702030302020204" pitchFamily="66" charset="0"/>
              </a:rPr>
              <a:t>  + as </a:t>
            </a:r>
          </a:p>
        </p:txBody>
      </p:sp>
      <p:sp>
        <p:nvSpPr>
          <p:cNvPr id="22" name="مستطيل: زوايا مستديرة 6">
            <a:extLst>
              <a:ext uri="{FF2B5EF4-FFF2-40B4-BE49-F238E27FC236}">
                <a16:creationId xmlns:a16="http://schemas.microsoft.com/office/drawing/2014/main" id="{3629E138-253A-4602-8311-E6127EC130E4}"/>
              </a:ext>
            </a:extLst>
          </p:cNvPr>
          <p:cNvSpPr/>
          <p:nvPr/>
        </p:nvSpPr>
        <p:spPr>
          <a:xfrm>
            <a:off x="490188" y="5867171"/>
            <a:ext cx="7977269" cy="5861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The cat is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as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Comic Sans MS" panose="030F0702030302020204" pitchFamily="66" charset="0"/>
              </a:rPr>
              <a:t>happy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as</a:t>
            </a:r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 the dog .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8A6DD72-3848-4E52-BD5F-C85769D37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2" y="2293744"/>
            <a:ext cx="1447800" cy="1581150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7CDDC49-0A60-4C7E-81C3-5EB33D7C4E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12" y="2273435"/>
            <a:ext cx="1870391" cy="1535491"/>
          </a:xfrm>
          <a:prstGeom prst="rect">
            <a:avLst/>
          </a:prstGeom>
        </p:spPr>
      </p:pic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B202AA-5185-4EC3-B357-0FD60DA200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712505"/>
            <a:ext cx="1656184" cy="1077539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6D68EFB-C3AA-472E-BDC1-3B85EFD71F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224" y="4562968"/>
            <a:ext cx="1656184" cy="114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0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>
            <a:extLst>
              <a:ext uri="{FF2B5EF4-FFF2-40B4-BE49-F238E27FC236}">
                <a16:creationId xmlns:a16="http://schemas.microsoft.com/office/drawing/2014/main" id="{5C3F172B-1E2B-491F-B2E7-91F5F8BAD2FC}"/>
              </a:ext>
            </a:extLst>
          </p:cNvPr>
          <p:cNvSpPr/>
          <p:nvPr/>
        </p:nvSpPr>
        <p:spPr>
          <a:xfrm>
            <a:off x="0" y="1808313"/>
            <a:ext cx="789620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Abha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 ( cold ) Taif .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7A084665-CAD2-45F6-8436-CBE16E321A7E}"/>
              </a:ext>
            </a:extLst>
          </p:cNvPr>
          <p:cNvSpPr/>
          <p:nvPr/>
        </p:nvSpPr>
        <p:spPr>
          <a:xfrm>
            <a:off x="0" y="3177480"/>
            <a:ext cx="7896200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Abha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is as cold as Taif .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4BBDF56F-F089-456C-B1D3-41F2B9CC3CF8}"/>
              </a:ext>
            </a:extLst>
          </p:cNvPr>
          <p:cNvSpPr/>
          <p:nvPr/>
        </p:nvSpPr>
        <p:spPr>
          <a:xfrm>
            <a:off x="0" y="4534409"/>
            <a:ext cx="7896200" cy="936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Jassim</a:t>
            </a:r>
            <a:r>
              <a:rPr lang="en-US" sz="3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 is ( tall ) Fahad .</a:t>
            </a: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D80AFB7-FFC9-4EE5-9024-A3A9457B99D0}"/>
              </a:ext>
            </a:extLst>
          </p:cNvPr>
          <p:cNvSpPr/>
          <p:nvPr/>
        </p:nvSpPr>
        <p:spPr>
          <a:xfrm>
            <a:off x="0" y="5805264"/>
            <a:ext cx="8184232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2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Jassim</a:t>
            </a:r>
            <a:r>
              <a:rPr lang="en-US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is not as tall as Fahad .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D8A9B63-21AD-4EE4-B0A9-A16DBBBAA5BE}"/>
              </a:ext>
            </a:extLst>
          </p:cNvPr>
          <p:cNvSpPr/>
          <p:nvPr/>
        </p:nvSpPr>
        <p:spPr>
          <a:xfrm>
            <a:off x="8040216" y="1628799"/>
            <a:ext cx="4148877" cy="1115618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as…as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278B22A-8782-476C-9016-91FF8AA049FA}"/>
              </a:ext>
            </a:extLst>
          </p:cNvPr>
          <p:cNvSpPr/>
          <p:nvPr/>
        </p:nvSpPr>
        <p:spPr>
          <a:xfrm>
            <a:off x="8040216" y="4437112"/>
            <a:ext cx="4151784" cy="1033401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not as …… as</a:t>
            </a:r>
          </a:p>
        </p:txBody>
      </p:sp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212AF29-36BF-4191-BB0A-71A000624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96200" cy="16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1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1BDF888-0162-498E-BB47-FD86E9F2D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484784"/>
            <a:ext cx="8739401" cy="17281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EFF58DD-6CAE-4A78-BB1D-A11DCC25C349}"/>
              </a:ext>
            </a:extLst>
          </p:cNvPr>
          <p:cNvSpPr/>
          <p:nvPr/>
        </p:nvSpPr>
        <p:spPr>
          <a:xfrm>
            <a:off x="1199456" y="1556792"/>
            <a:ext cx="5040560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5104CD2-1B6B-4CB8-979F-A6F26C9FA118}"/>
              </a:ext>
            </a:extLst>
          </p:cNvPr>
          <p:cNvCxnSpPr>
            <a:cxnSpLocks/>
          </p:cNvCxnSpPr>
          <p:nvPr/>
        </p:nvCxnSpPr>
        <p:spPr>
          <a:xfrm>
            <a:off x="1271464" y="2204864"/>
            <a:ext cx="453650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E26D509-6E35-46F2-B7D6-636CE26CD27E}"/>
              </a:ext>
            </a:extLst>
          </p:cNvPr>
          <p:cNvCxnSpPr>
            <a:cxnSpLocks/>
          </p:cNvCxnSpPr>
          <p:nvPr/>
        </p:nvCxnSpPr>
        <p:spPr>
          <a:xfrm>
            <a:off x="1271464" y="2780928"/>
            <a:ext cx="54726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00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6">
            <a:extLst>
              <a:ext uri="{FF2B5EF4-FFF2-40B4-BE49-F238E27FC236}">
                <a16:creationId xmlns:a16="http://schemas.microsoft.com/office/drawing/2014/main" id="{2BB0E409-1313-471F-A7A8-318E70D4892C}"/>
              </a:ext>
            </a:extLst>
          </p:cNvPr>
          <p:cNvSpPr/>
          <p:nvPr/>
        </p:nvSpPr>
        <p:spPr>
          <a:xfrm>
            <a:off x="191344" y="3284984"/>
            <a:ext cx="10801200" cy="58616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We use sense verbs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 like </a:t>
            </a:r>
            <a:r>
              <a:rPr 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+</a:t>
            </a:r>
            <a:r>
              <a:rPr lang="en-US" sz="3600" dirty="0">
                <a:solidFill>
                  <a:srgbClr val="0000CC"/>
                </a:solidFill>
                <a:latin typeface="Comic Sans MS" panose="030F0702030302020204" pitchFamily="66" charset="0"/>
              </a:rPr>
              <a:t> noun in descriptions 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3B6BED1-02DD-47BE-A20C-843DFB15E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81333" y="293128"/>
            <a:ext cx="2857755" cy="1263664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3DEBCE71-3A6B-40E9-8720-DA73CB29495F}"/>
              </a:ext>
            </a:extLst>
          </p:cNvPr>
          <p:cNvSpPr/>
          <p:nvPr/>
        </p:nvSpPr>
        <p:spPr>
          <a:xfrm>
            <a:off x="191344" y="332656"/>
            <a:ext cx="7977269" cy="5861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They look like old men .</a:t>
            </a:r>
          </a:p>
        </p:txBody>
      </p:sp>
      <p:sp>
        <p:nvSpPr>
          <p:cNvPr id="8" name="مستطيل: زوايا مستديرة 6">
            <a:extLst>
              <a:ext uri="{FF2B5EF4-FFF2-40B4-BE49-F238E27FC236}">
                <a16:creationId xmlns:a16="http://schemas.microsoft.com/office/drawing/2014/main" id="{B65CB0FB-8BFB-4980-A9A3-B2ED3BAA5A66}"/>
              </a:ext>
            </a:extLst>
          </p:cNvPr>
          <p:cNvSpPr/>
          <p:nvPr/>
        </p:nvSpPr>
        <p:spPr>
          <a:xfrm>
            <a:off x="191344" y="1376887"/>
            <a:ext cx="7977269" cy="5861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It sounds like a storm .</a:t>
            </a:r>
          </a:p>
        </p:txBody>
      </p:sp>
      <p:sp>
        <p:nvSpPr>
          <p:cNvPr id="9" name="مستطيل: زوايا مستديرة 6">
            <a:extLst>
              <a:ext uri="{FF2B5EF4-FFF2-40B4-BE49-F238E27FC236}">
                <a16:creationId xmlns:a16="http://schemas.microsoft.com/office/drawing/2014/main" id="{8F5EECB8-B675-4EFC-897A-933B91AEC2A7}"/>
              </a:ext>
            </a:extLst>
          </p:cNvPr>
          <p:cNvSpPr/>
          <p:nvPr/>
        </p:nvSpPr>
        <p:spPr>
          <a:xfrm>
            <a:off x="191344" y="2231097"/>
            <a:ext cx="7977269" cy="5861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Comic Sans MS" panose="030F0702030302020204" pitchFamily="66" charset="0"/>
              </a:rPr>
              <a:t>It smells like coffee 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8A5711-D592-4730-BA0F-1691A8E11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9" y="4387539"/>
            <a:ext cx="9659901" cy="10935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067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icycle&#10;&#10;Description automatically generated">
            <a:extLst>
              <a:ext uri="{FF2B5EF4-FFF2-40B4-BE49-F238E27FC236}">
                <a16:creationId xmlns:a16="http://schemas.microsoft.com/office/drawing/2014/main" id="{A64DAD37-DA8D-49C1-9C62-5C4DDCC53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04664"/>
            <a:ext cx="8715634" cy="4104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79772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id="{485DA7EC-15F5-429E-A846-A749EA8FD895}"/>
              </a:ext>
            </a:extLst>
          </p:cNvPr>
          <p:cNvSpPr/>
          <p:nvPr/>
        </p:nvSpPr>
        <p:spPr>
          <a:xfrm>
            <a:off x="0" y="0"/>
            <a:ext cx="12192000" cy="6857646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1798D7D-A98B-494F-A6C6-669B5532B53A}"/>
              </a:ext>
            </a:extLst>
          </p:cNvPr>
          <p:cNvSpPr txBox="1"/>
          <p:nvPr/>
        </p:nvSpPr>
        <p:spPr>
          <a:xfrm>
            <a:off x="26504" y="354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Answers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17F0611-C87F-45C3-A211-6D639017A2FC}"/>
              </a:ext>
            </a:extLst>
          </p:cNvPr>
          <p:cNvSpPr txBox="1"/>
          <p:nvPr/>
        </p:nvSpPr>
        <p:spPr>
          <a:xfrm>
            <a:off x="0" y="897782"/>
            <a:ext cx="11934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6"/>
                </a:solidFill>
                <a:latin typeface="Comic Sans MS" panose="030F0702030302020204" pitchFamily="66" charset="0"/>
              </a:rPr>
              <a:t>1 –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 first car was made by Karl Benz in 1886 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B427734-440F-4738-8906-F53FAC42B4C6}"/>
              </a:ext>
            </a:extLst>
          </p:cNvPr>
          <p:cNvSpPr txBox="1"/>
          <p:nvPr/>
        </p:nvSpPr>
        <p:spPr>
          <a:xfrm>
            <a:off x="-272" y="1608250"/>
            <a:ext cx="1228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6"/>
                </a:solidFill>
                <a:latin typeface="Comic Sans MS" panose="030F0702030302020204" pitchFamily="66" charset="0"/>
              </a:rPr>
              <a:t>2 –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Cars are produced ( by companies ) all over the world nowadays .</a:t>
            </a:r>
          </a:p>
          <a:p>
            <a:pPr algn="l"/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68F1079-360D-4702-8606-489C8CA9BACE}"/>
              </a:ext>
            </a:extLst>
          </p:cNvPr>
          <p:cNvSpPr txBox="1"/>
          <p:nvPr/>
        </p:nvSpPr>
        <p:spPr>
          <a:xfrm>
            <a:off x="2433" y="2287943"/>
            <a:ext cx="11934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6"/>
                </a:solidFill>
                <a:latin typeface="Comic Sans MS" panose="030F0702030302020204" pitchFamily="66" charset="0"/>
              </a:rPr>
              <a:t>3 –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In the future, smaller and smaller cars will be driven ( by people ) .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E86E135-ABD7-4D2D-B45C-D6895CF159EC}"/>
              </a:ext>
            </a:extLst>
          </p:cNvPr>
          <p:cNvSpPr txBox="1"/>
          <p:nvPr/>
        </p:nvSpPr>
        <p:spPr>
          <a:xfrm>
            <a:off x="0" y="2924794"/>
            <a:ext cx="1219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6"/>
                </a:solidFill>
                <a:latin typeface="Comic Sans MS" panose="030F0702030302020204" pitchFamily="66" charset="0"/>
              </a:rPr>
              <a:t>4 –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Perfume , watches and jewelry are made by Cartier .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36A5E3F-7B9F-4C11-A01B-20427DB3AFA4}"/>
              </a:ext>
            </a:extLst>
          </p:cNvPr>
          <p:cNvSpPr txBox="1"/>
          <p:nvPr/>
        </p:nvSpPr>
        <p:spPr>
          <a:xfrm>
            <a:off x="-272" y="3561645"/>
            <a:ext cx="11934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6"/>
                </a:solidFill>
                <a:latin typeface="Comic Sans MS" panose="030F0702030302020204" pitchFamily="66" charset="0"/>
              </a:rPr>
              <a:t>5 –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The perfume industry was started by Francois Coty in he late 1800s .</a:t>
            </a:r>
          </a:p>
          <a:p>
            <a:pPr algn="l"/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271E4DE5-2243-49B8-9A2C-50040F15FA72}"/>
              </a:ext>
            </a:extLst>
          </p:cNvPr>
          <p:cNvSpPr txBox="1"/>
          <p:nvPr/>
        </p:nvSpPr>
        <p:spPr>
          <a:xfrm>
            <a:off x="1622" y="4070195"/>
            <a:ext cx="11934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6"/>
                </a:solidFill>
                <a:latin typeface="Comic Sans MS" panose="030F0702030302020204" pitchFamily="66" charset="0"/>
              </a:rPr>
              <a:t>6 –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Famous perfumes have been produced by the French for many years .</a:t>
            </a:r>
          </a:p>
          <a:p>
            <a:pPr algn="l"/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BDE622E9-9717-4D65-9D82-54F7E3D481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8" y="13549"/>
            <a:ext cx="1560785" cy="1492500"/>
          </a:xfrm>
          <a:prstGeom prst="rect">
            <a:avLst/>
          </a:prstGeom>
        </p:spPr>
      </p:pic>
      <p:sp>
        <p:nvSpPr>
          <p:cNvPr id="12" name="مربع نص 16">
            <a:extLst>
              <a:ext uri="{FF2B5EF4-FFF2-40B4-BE49-F238E27FC236}">
                <a16:creationId xmlns:a16="http://schemas.microsoft.com/office/drawing/2014/main" id="{9189BA17-FD7D-43D7-A14B-330AED3FC32B}"/>
              </a:ext>
            </a:extLst>
          </p:cNvPr>
          <p:cNvSpPr txBox="1"/>
          <p:nvPr/>
        </p:nvSpPr>
        <p:spPr>
          <a:xfrm>
            <a:off x="49711" y="4630101"/>
            <a:ext cx="119348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6"/>
                </a:solidFill>
                <a:latin typeface="Comic Sans MS" panose="030F0702030302020204" pitchFamily="66" charset="0"/>
              </a:rPr>
              <a:t>7 –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In the future, more and more hybrid cars will be bought ( by people ) .</a:t>
            </a:r>
          </a:p>
          <a:p>
            <a:pPr algn="l"/>
            <a:endParaRPr 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2">
            <a:extLst>
              <a:ext uri="{FF2B5EF4-FFF2-40B4-BE49-F238E27FC236}">
                <a16:creationId xmlns:a16="http://schemas.microsoft.com/office/drawing/2014/main" id="{A8F55D07-4AB6-47CB-BB7E-C12FD581A404}"/>
              </a:ext>
            </a:extLst>
          </p:cNvPr>
          <p:cNvSpPr txBox="1"/>
          <p:nvPr/>
        </p:nvSpPr>
        <p:spPr>
          <a:xfrm>
            <a:off x="26504" y="5156143"/>
            <a:ext cx="12191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accent6"/>
                </a:solidFill>
                <a:latin typeface="Comic Sans MS" panose="030F0702030302020204" pitchFamily="66" charset="0"/>
              </a:rPr>
              <a:t>8 –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In the past , bikes were used by many people to go o work .</a:t>
            </a:r>
            <a:endParaRPr lang="en-US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9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  <p:bldP spid="13" grpId="0"/>
      <p:bldP spid="15" grpId="0"/>
      <p:bldP spid="17" grpId="0"/>
      <p:bldP spid="12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661436" y="2"/>
            <a:ext cx="10869132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Open your 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200" dirty="0"/>
              <a:t>at page: </a:t>
            </a:r>
            <a:r>
              <a:rPr lang="en-US" sz="3200" dirty="0">
                <a:solidFill>
                  <a:srgbClr val="FF0000"/>
                </a:solidFill>
              </a:rPr>
              <a:t>57                            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4093483"/>
            <a:ext cx="3473995" cy="22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98"/>
            <a:ext cx="8741433" cy="59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9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15" y="2506662"/>
            <a:ext cx="9589398" cy="4351338"/>
          </a:xfr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59" y="498821"/>
            <a:ext cx="6771032" cy="155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87388C8-4FEE-4E13-8189-9CF8032D7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476672"/>
            <a:ext cx="9070472" cy="4896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637205-9072-489B-B958-36E084EC049D}"/>
              </a:ext>
            </a:extLst>
          </p:cNvPr>
          <p:cNvSpPr txBox="1"/>
          <p:nvPr/>
        </p:nvSpPr>
        <p:spPr>
          <a:xfrm>
            <a:off x="2063552" y="26996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CC"/>
                </a:solidFill>
              </a:rPr>
              <a:t>are made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B2AEAC-CBDF-4817-99CB-FA58CA0C2F28}"/>
              </a:ext>
            </a:extLst>
          </p:cNvPr>
          <p:cNvSpPr txBox="1"/>
          <p:nvPr/>
        </p:nvSpPr>
        <p:spPr>
          <a:xfrm>
            <a:off x="767408" y="31409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</a:rPr>
              <a:t>Were considered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E33AC4-89EF-4829-A8B5-D2DCC731A903}"/>
              </a:ext>
            </a:extLst>
          </p:cNvPr>
          <p:cNvSpPr txBox="1"/>
          <p:nvPr/>
        </p:nvSpPr>
        <p:spPr>
          <a:xfrm>
            <a:off x="6023992" y="313167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</a:rPr>
              <a:t>Was used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E4ACA4-0822-4A87-90A3-A52735FF4088}"/>
              </a:ext>
            </a:extLst>
          </p:cNvPr>
          <p:cNvSpPr txBox="1"/>
          <p:nvPr/>
        </p:nvSpPr>
        <p:spPr>
          <a:xfrm>
            <a:off x="6336704" y="3429000"/>
            <a:ext cx="1415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CC"/>
                </a:solidFill>
              </a:rPr>
              <a:t>Was opened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E62E80-1E14-4FE1-ACD3-0A4A46A1C64A}"/>
              </a:ext>
            </a:extLst>
          </p:cNvPr>
          <p:cNvSpPr txBox="1"/>
          <p:nvPr/>
        </p:nvSpPr>
        <p:spPr>
          <a:xfrm>
            <a:off x="5735960" y="3666510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CC"/>
                </a:solidFill>
              </a:rPr>
              <a:t>Were sprayed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1423DB-2F2E-413C-B336-B395D66B0A50}"/>
              </a:ext>
            </a:extLst>
          </p:cNvPr>
          <p:cNvSpPr txBox="1"/>
          <p:nvPr/>
        </p:nvSpPr>
        <p:spPr>
          <a:xfrm>
            <a:off x="4762584" y="38691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</a:rPr>
              <a:t>Was worn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3BE3AD-CE95-4F27-82EC-34E45040C9C2}"/>
              </a:ext>
            </a:extLst>
          </p:cNvPr>
          <p:cNvSpPr txBox="1"/>
          <p:nvPr/>
        </p:nvSpPr>
        <p:spPr>
          <a:xfrm>
            <a:off x="4007768" y="437280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</a:rPr>
              <a:t>Was named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4D62ED-3079-49D6-AD19-84DCE586FE4E}"/>
              </a:ext>
            </a:extLst>
          </p:cNvPr>
          <p:cNvSpPr txBox="1"/>
          <p:nvPr/>
        </p:nvSpPr>
        <p:spPr>
          <a:xfrm>
            <a:off x="1415480" y="4633391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solidFill>
                  <a:srgbClr val="0000CC"/>
                </a:solidFill>
              </a:rPr>
              <a:t>Was packaged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5B98D2-86E5-438F-B49E-28BEA7E5C0F1}"/>
              </a:ext>
            </a:extLst>
          </p:cNvPr>
          <p:cNvSpPr txBox="1"/>
          <p:nvPr/>
        </p:nvSpPr>
        <p:spPr>
          <a:xfrm>
            <a:off x="695400" y="485986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</a:rPr>
              <a:t>has been enjoyed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643B7E-D36A-47A2-BFC2-4F5CEB045E31}"/>
              </a:ext>
            </a:extLst>
          </p:cNvPr>
          <p:cNvSpPr txBox="1"/>
          <p:nvPr/>
        </p:nvSpPr>
        <p:spPr>
          <a:xfrm>
            <a:off x="6096000" y="4602614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>
                <a:solidFill>
                  <a:srgbClr val="0000CC"/>
                </a:solidFill>
              </a:rPr>
              <a:t>was launched</a:t>
            </a:r>
          </a:p>
        </p:txBody>
      </p:sp>
    </p:spTree>
    <p:extLst>
      <p:ext uri="{BB962C8B-B14F-4D97-AF65-F5344CB8AC3E}">
        <p14:creationId xmlns:p14="http://schemas.microsoft.com/office/powerpoint/2010/main" val="27874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">
            <a:extLst>
              <a:ext uri="{FF2B5EF4-FFF2-40B4-BE49-F238E27FC236}">
                <a16:creationId xmlns:a16="http://schemas.microsoft.com/office/drawing/2014/main" id="{D6AFCCA5-2FB5-46B3-AC2C-9428FBC664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r="127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A39CFF-9D94-40DF-BF99-64D67C199EFF}"/>
              </a:ext>
            </a:extLst>
          </p:cNvPr>
          <p:cNvSpPr txBox="1"/>
          <p:nvPr/>
        </p:nvSpPr>
        <p:spPr>
          <a:xfrm>
            <a:off x="695400" y="76470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</a:rPr>
              <a:t>Most refreshing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0F53EE-1452-4D2A-BBAA-DEBDADAED5B1}"/>
              </a:ext>
            </a:extLst>
          </p:cNvPr>
          <p:cNvSpPr txBox="1"/>
          <p:nvPr/>
        </p:nvSpPr>
        <p:spPr>
          <a:xfrm>
            <a:off x="9624392" y="79218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cleaner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CB369F-11BF-4FBA-9812-E862F4675DD3}"/>
              </a:ext>
            </a:extLst>
          </p:cNvPr>
          <p:cNvSpPr txBox="1"/>
          <p:nvPr/>
        </p:nvSpPr>
        <p:spPr>
          <a:xfrm>
            <a:off x="479376" y="609329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healthier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69F55C-BD70-41A3-B28B-24D5C3CA9EFF}"/>
              </a:ext>
            </a:extLst>
          </p:cNvPr>
          <p:cNvSpPr txBox="1"/>
          <p:nvPr/>
        </p:nvSpPr>
        <p:spPr>
          <a:xfrm>
            <a:off x="9048328" y="156766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CC"/>
                </a:solidFill>
              </a:rPr>
              <a:t>brighter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6DC0D8-24B2-4B56-BB12-70C0814DEB00}"/>
              </a:ext>
            </a:extLst>
          </p:cNvPr>
          <p:cNvSpPr txBox="1"/>
          <p:nvPr/>
        </p:nvSpPr>
        <p:spPr>
          <a:xfrm>
            <a:off x="6240016" y="481975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000CC"/>
                </a:solidFill>
              </a:rPr>
              <a:t>Most reliable</a:t>
            </a:r>
          </a:p>
        </p:txBody>
      </p:sp>
    </p:spTree>
    <p:extLst>
      <p:ext uri="{BB962C8B-B14F-4D97-AF65-F5344CB8AC3E}">
        <p14:creationId xmlns:p14="http://schemas.microsoft.com/office/powerpoint/2010/main" val="273086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B032AD-1E1E-4DCD-B127-3CD4D7D64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7" y="404664"/>
            <a:ext cx="9294655" cy="7920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9466ACE-740D-4632-9185-9EB0DB01D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7" y="1787130"/>
            <a:ext cx="9935649" cy="25779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1DE352-9A7F-46A7-AFF4-F516E6709F9B}"/>
              </a:ext>
            </a:extLst>
          </p:cNvPr>
          <p:cNvSpPr txBox="1"/>
          <p:nvPr/>
        </p:nvSpPr>
        <p:spPr>
          <a:xfrm>
            <a:off x="3071664" y="237036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0000CC"/>
                </a:solidFill>
                <a:latin typeface="Comic Sans MS" panose="030F0702030302020204" pitchFamily="66" charset="0"/>
              </a:rPr>
              <a:t>Sounds/look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A830A1-C49B-40FD-9916-0BD0C9E15740}"/>
              </a:ext>
            </a:extLst>
          </p:cNvPr>
          <p:cNvSpPr txBox="1"/>
          <p:nvPr/>
        </p:nvSpPr>
        <p:spPr>
          <a:xfrm>
            <a:off x="1919536" y="2668850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look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B09FC1-88F6-456D-8102-BFC6BBF2DDF0}"/>
              </a:ext>
            </a:extLst>
          </p:cNvPr>
          <p:cNvSpPr txBox="1"/>
          <p:nvPr/>
        </p:nvSpPr>
        <p:spPr>
          <a:xfrm>
            <a:off x="4151784" y="295688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smell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F72704-F557-487C-8288-431F067955AF}"/>
              </a:ext>
            </a:extLst>
          </p:cNvPr>
          <p:cNvSpPr txBox="1"/>
          <p:nvPr/>
        </p:nvSpPr>
        <p:spPr>
          <a:xfrm>
            <a:off x="4295800" y="3260883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taste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C756C-98AF-42A3-B5E7-64F23EE064EA}"/>
              </a:ext>
            </a:extLst>
          </p:cNvPr>
          <p:cNvSpPr txBox="1"/>
          <p:nvPr/>
        </p:nvSpPr>
        <p:spPr>
          <a:xfrm>
            <a:off x="1919536" y="3573016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sound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FEC98F5-1DE4-427B-8435-F5ABD45E2807}"/>
              </a:ext>
            </a:extLst>
          </p:cNvPr>
          <p:cNvSpPr txBox="1"/>
          <p:nvPr/>
        </p:nvSpPr>
        <p:spPr>
          <a:xfrm>
            <a:off x="2567608" y="3861048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00CC"/>
                </a:solidFill>
                <a:latin typeface="Comic Sans MS" panose="030F0702030302020204" pitchFamily="66" charset="0"/>
              </a:rPr>
              <a:t>look</a:t>
            </a:r>
          </a:p>
        </p:txBody>
      </p:sp>
    </p:spTree>
    <p:extLst>
      <p:ext uri="{BB962C8B-B14F-4D97-AF65-F5344CB8AC3E}">
        <p14:creationId xmlns:p14="http://schemas.microsoft.com/office/powerpoint/2010/main" val="100436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764704"/>
            <a:ext cx="7620000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C940F0-891D-48D9-A7EC-F2927B02FAC2}"/>
              </a:ext>
            </a:extLst>
          </p:cNvPr>
          <p:cNvSpPr txBox="1"/>
          <p:nvPr/>
        </p:nvSpPr>
        <p:spPr>
          <a:xfrm>
            <a:off x="1271464" y="4149080"/>
            <a:ext cx="96490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Algerian" panose="04020705040A02060702" pitchFamily="82" charset="0"/>
              </a:rPr>
              <a:t>Workbook   P.  38   +  40</a:t>
            </a:r>
          </a:p>
        </p:txBody>
      </p:sp>
    </p:spTree>
    <p:extLst>
      <p:ext uri="{BB962C8B-B14F-4D97-AF65-F5344CB8AC3E}">
        <p14:creationId xmlns:p14="http://schemas.microsoft.com/office/powerpoint/2010/main" val="2835343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صورة 2" descr="صورة تحتوي على رسم, فرشاة&#10;&#10;تم إنشاء الوصف تلقائياً">
            <a:extLst>
              <a:ext uri="{FF2B5EF4-FFF2-40B4-BE49-F238E27FC236}">
                <a16:creationId xmlns:a16="http://schemas.microsoft.com/office/drawing/2014/main" id="{47059AFB-C9E4-4601-991C-E031CCFB3D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81" y="2412982"/>
            <a:ext cx="5462546" cy="20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6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>
            <a:extLst>
              <a:ext uri="{FF2B5EF4-FFF2-40B4-BE49-F238E27FC236}">
                <a16:creationId xmlns:a16="http://schemas.microsoft.com/office/drawing/2014/main" id="{E2BBEF29-C855-4122-9602-0FB7A367144B}"/>
              </a:ext>
            </a:extLst>
          </p:cNvPr>
          <p:cNvSpPr txBox="1">
            <a:spLocks/>
          </p:cNvSpPr>
          <p:nvPr/>
        </p:nvSpPr>
        <p:spPr>
          <a:xfrm>
            <a:off x="263352" y="181810"/>
            <a:ext cx="5233639" cy="7060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u="sng" dirty="0">
                <a:solidFill>
                  <a:schemeClr val="accent6">
                    <a:lumMod val="50000"/>
                  </a:schemeClr>
                </a:solidFill>
              </a:rPr>
              <a:t>Lesson Objectives </a:t>
            </a:r>
            <a:endParaRPr lang="ar-SA" sz="5400" b="1" u="sng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id="{68C2BBAD-C1C0-4367-B039-20815264FBCE}"/>
              </a:ext>
            </a:extLst>
          </p:cNvPr>
          <p:cNvSpPr txBox="1">
            <a:spLocks/>
          </p:cNvSpPr>
          <p:nvPr/>
        </p:nvSpPr>
        <p:spPr>
          <a:xfrm>
            <a:off x="0" y="1025650"/>
            <a:ext cx="9696400" cy="33265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r>
              <a:rPr lang="en-US" sz="4000" dirty="0">
                <a:solidFill>
                  <a:srgbClr val="C00000"/>
                </a:solidFill>
                <a:latin typeface="STC-Regular"/>
              </a:rPr>
              <a:t>The students will be able to 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1 – use passive voice with different tenses .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2 – make a comparative and superlative for adjectives .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3 – use as … as to show two items are the same    . 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4 – use verbs “ look, smell, sound, taste ” with like + noun.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  <p:pic>
        <p:nvPicPr>
          <p:cNvPr id="3" name="Picture 2" descr="A box on a wooden table&#10;&#10;Description automatically generated">
            <a:extLst>
              <a:ext uri="{FF2B5EF4-FFF2-40B4-BE49-F238E27FC236}">
                <a16:creationId xmlns:a16="http://schemas.microsoft.com/office/drawing/2014/main" id="{E2000DF1-6119-4D9E-BA73-1D7E2F60F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59217" y="2325218"/>
            <a:ext cx="6858000" cy="2207564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6518F6B-F394-4555-9F96-40138AB8F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99" y="4419574"/>
            <a:ext cx="4727845" cy="1412776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44B782B-11B0-4690-8802-5766A6F4D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7752184" y="-86164"/>
            <a:ext cx="2232248" cy="2591991"/>
          </a:xfrm>
          <a:prstGeom prst="rect">
            <a:avLst/>
          </a:prstGeom>
        </p:spPr>
      </p:pic>
      <p:pic>
        <p:nvPicPr>
          <p:cNvPr id="13" name="Picture 12" descr="Text, company name&#10;&#10;Description automatically generated">
            <a:extLst>
              <a:ext uri="{FF2B5EF4-FFF2-40B4-BE49-F238E27FC236}">
                <a16:creationId xmlns:a16="http://schemas.microsoft.com/office/drawing/2014/main" id="{EBB4EF68-FD97-44BD-A153-FC3A00B97C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684" y="4419574"/>
            <a:ext cx="486469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661436" y="2"/>
            <a:ext cx="10869132" cy="751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/>
              <a:t>Open your </a:t>
            </a:r>
            <a:r>
              <a:rPr lang="en-US" sz="32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200" dirty="0"/>
              <a:t>at page: </a:t>
            </a:r>
            <a:r>
              <a:rPr lang="en-US" sz="3200" dirty="0">
                <a:solidFill>
                  <a:srgbClr val="FF0000"/>
                </a:solidFill>
              </a:rPr>
              <a:t>56                             </a:t>
            </a:r>
            <a:endParaRPr lang="ar-SA" sz="32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33" y="4093483"/>
            <a:ext cx="3473995" cy="226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2198"/>
            <a:ext cx="8741433" cy="598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وسيلة شرح بيضاوية 4">
            <a:extLst>
              <a:ext uri="{FF2B5EF4-FFF2-40B4-BE49-F238E27FC236}">
                <a16:creationId xmlns:a16="http://schemas.microsoft.com/office/drawing/2014/main" id="{81757D7A-8A5F-493D-A7E8-A2817B6A87BB}"/>
              </a:ext>
            </a:extLst>
          </p:cNvPr>
          <p:cNvSpPr/>
          <p:nvPr/>
        </p:nvSpPr>
        <p:spPr>
          <a:xfrm>
            <a:off x="2369773" y="0"/>
            <a:ext cx="6768752" cy="1296144"/>
          </a:xfrm>
          <a:prstGeom prst="wedgeEllipseCallout">
            <a:avLst>
              <a:gd name="adj1" fmla="val 38512"/>
              <a:gd name="adj2" fmla="val 74581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en-US" sz="3600" dirty="0">
                <a:solidFill>
                  <a:schemeClr val="bg1"/>
                </a:solidFill>
                <a:latin typeface="Arial Rounded MT Bold" pitchFamily="34" charset="0"/>
              </a:rPr>
              <a:t>Look at these sentences</a:t>
            </a:r>
          </a:p>
        </p:txBody>
      </p:sp>
      <p:sp>
        <p:nvSpPr>
          <p:cNvPr id="4" name="سهم: خماسي 3">
            <a:extLst>
              <a:ext uri="{FF2B5EF4-FFF2-40B4-BE49-F238E27FC236}">
                <a16:creationId xmlns:a16="http://schemas.microsoft.com/office/drawing/2014/main" id="{F9B74E89-6BA0-4E4C-B205-5692FD126257}"/>
              </a:ext>
            </a:extLst>
          </p:cNvPr>
          <p:cNvSpPr/>
          <p:nvPr/>
        </p:nvSpPr>
        <p:spPr>
          <a:xfrm>
            <a:off x="11698" y="1772816"/>
            <a:ext cx="11496600" cy="1008112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The lesson</a:t>
            </a: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is explained</a:t>
            </a: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by</a:t>
            </a: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the teacher .</a:t>
            </a:r>
          </a:p>
        </p:txBody>
      </p:sp>
      <p:sp>
        <p:nvSpPr>
          <p:cNvPr id="6" name="سهم: خماسي 5">
            <a:extLst>
              <a:ext uri="{FF2B5EF4-FFF2-40B4-BE49-F238E27FC236}">
                <a16:creationId xmlns:a16="http://schemas.microsoft.com/office/drawing/2014/main" id="{173E410D-972C-4CAD-9B44-50B3D410EFB1}"/>
              </a:ext>
            </a:extLst>
          </p:cNvPr>
          <p:cNvSpPr/>
          <p:nvPr/>
        </p:nvSpPr>
        <p:spPr>
          <a:xfrm>
            <a:off x="11698" y="3006008"/>
            <a:ext cx="11496600" cy="1008112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The lesson </a:t>
            </a:r>
            <a:r>
              <a:rPr lang="en-US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was explained </a:t>
            </a:r>
            <a:r>
              <a:rPr lang="en-US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by</a:t>
            </a:r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 the teacher . </a:t>
            </a:r>
          </a:p>
        </p:txBody>
      </p:sp>
      <p:sp>
        <p:nvSpPr>
          <p:cNvPr id="8" name="سهم: خماسي 7">
            <a:extLst>
              <a:ext uri="{FF2B5EF4-FFF2-40B4-BE49-F238E27FC236}">
                <a16:creationId xmlns:a16="http://schemas.microsoft.com/office/drawing/2014/main" id="{BAA68A8C-4E0D-4676-8067-405819C1C683}"/>
              </a:ext>
            </a:extLst>
          </p:cNvPr>
          <p:cNvSpPr/>
          <p:nvPr/>
        </p:nvSpPr>
        <p:spPr>
          <a:xfrm>
            <a:off x="11698" y="4239200"/>
            <a:ext cx="11844942" cy="1008112"/>
          </a:xfrm>
          <a:prstGeom prst="homePlat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The squirrel </a:t>
            </a:r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has been chased by the dog</a:t>
            </a:r>
            <a:r>
              <a:rPr lang="en-US" sz="4000" dirty="0">
                <a:latin typeface="Comic Sans MS" panose="030F0702030302020204" pitchFamily="66" charset="0"/>
              </a:rPr>
              <a:t>  . </a:t>
            </a:r>
          </a:p>
        </p:txBody>
      </p:sp>
      <p:sp>
        <p:nvSpPr>
          <p:cNvPr id="14" name="سهم: خماسي 13">
            <a:extLst>
              <a:ext uri="{FF2B5EF4-FFF2-40B4-BE49-F238E27FC236}">
                <a16:creationId xmlns:a16="http://schemas.microsoft.com/office/drawing/2014/main" id="{98B9DC86-796C-4DE7-A35A-87817F84354C}"/>
              </a:ext>
            </a:extLst>
          </p:cNvPr>
          <p:cNvSpPr/>
          <p:nvPr/>
        </p:nvSpPr>
        <p:spPr>
          <a:xfrm>
            <a:off x="0" y="5472392"/>
            <a:ext cx="11508298" cy="1008112"/>
          </a:xfrm>
          <a:prstGeom prst="homePlate">
            <a:avLst/>
          </a:prstGeom>
          <a:solidFill>
            <a:schemeClr val="accent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The squirrel </a:t>
            </a:r>
            <a:r>
              <a:rPr lang="en-US" sz="4000" dirty="0">
                <a:solidFill>
                  <a:srgbClr val="FFFF00"/>
                </a:solidFill>
                <a:latin typeface="Comic Sans MS" panose="030F0702030302020204" pitchFamily="66" charset="0"/>
              </a:rPr>
              <a:t>will be chased by the dog</a:t>
            </a:r>
            <a:r>
              <a:rPr lang="en-US" sz="4000" dirty="0">
                <a:latin typeface="Comic Sans MS" panose="030F0702030302020204" pitchFamily="66" charset="0"/>
              </a:rPr>
              <a:t>  . </a:t>
            </a:r>
          </a:p>
        </p:txBody>
      </p:sp>
    </p:spTree>
    <p:extLst>
      <p:ext uri="{BB962C8B-B14F-4D97-AF65-F5344CB8AC3E}">
        <p14:creationId xmlns:p14="http://schemas.microsoft.com/office/powerpoint/2010/main" val="78826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36B5DEB-163A-4416-813F-6367C30B964F}"/>
              </a:ext>
            </a:extLst>
          </p:cNvPr>
          <p:cNvSpPr txBox="1"/>
          <p:nvPr/>
        </p:nvSpPr>
        <p:spPr>
          <a:xfrm>
            <a:off x="2855640" y="6239"/>
            <a:ext cx="612068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  <a:latin typeface="Comic Sans MS" panose="030F0702030302020204" pitchFamily="66" charset="0"/>
              </a:rPr>
              <a:t>General Structure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8EFA565B-BDA0-4BF7-B778-9809D79D3E92}"/>
              </a:ext>
            </a:extLst>
          </p:cNvPr>
          <p:cNvSpPr txBox="1"/>
          <p:nvPr/>
        </p:nvSpPr>
        <p:spPr>
          <a:xfrm>
            <a:off x="27855" y="1168103"/>
            <a:ext cx="1728192" cy="6463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Object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25F0517-3097-4352-895A-2F9DFD01F88A}"/>
              </a:ext>
            </a:extLst>
          </p:cNvPr>
          <p:cNvSpPr txBox="1"/>
          <p:nvPr/>
        </p:nvSpPr>
        <p:spPr>
          <a:xfrm>
            <a:off x="2279576" y="1173988"/>
            <a:ext cx="1728192" cy="6463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00CC"/>
                </a:solidFill>
              </a:rPr>
              <a:t>Be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98EDAD1E-02E9-44BB-855D-FB65B03CEC6B}"/>
              </a:ext>
            </a:extLst>
          </p:cNvPr>
          <p:cNvSpPr txBox="1"/>
          <p:nvPr/>
        </p:nvSpPr>
        <p:spPr>
          <a:xfrm>
            <a:off x="4531297" y="1178425"/>
            <a:ext cx="3503308" cy="646331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</a:rPr>
              <a:t>p.p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  <a:r>
              <a:rPr lang="en-US" sz="3600" dirty="0">
                <a:solidFill>
                  <a:srgbClr val="C00000"/>
                </a:solidFill>
              </a:rPr>
              <a:t>(</a:t>
            </a:r>
            <a:r>
              <a:rPr lang="en-US" sz="3600" dirty="0">
                <a:solidFill>
                  <a:srgbClr val="0000CC"/>
                </a:solidFill>
              </a:rPr>
              <a:t> v-ed  / v3 </a:t>
            </a:r>
            <a:r>
              <a:rPr lang="en-US" sz="3600" dirty="0">
                <a:solidFill>
                  <a:srgbClr val="C00000"/>
                </a:solidFill>
              </a:rPr>
              <a:t>)</a:t>
            </a:r>
            <a:r>
              <a:rPr lang="en-US" sz="3600" dirty="0">
                <a:solidFill>
                  <a:srgbClr val="0000CC"/>
                </a:solidFill>
              </a:rPr>
              <a:t> 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FE62EB-2096-4E71-AF20-4EF9209B9750}"/>
              </a:ext>
            </a:extLst>
          </p:cNvPr>
          <p:cNvCxnSpPr>
            <a:cxnSpLocks/>
          </p:cNvCxnSpPr>
          <p:nvPr/>
        </p:nvCxnSpPr>
        <p:spPr>
          <a:xfrm>
            <a:off x="1942998" y="2747036"/>
            <a:ext cx="2424810" cy="1538531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A1A88F8-412D-4223-8B36-723EA345664E}"/>
              </a:ext>
            </a:extLst>
          </p:cNvPr>
          <p:cNvCxnSpPr>
            <a:cxnSpLocks/>
          </p:cNvCxnSpPr>
          <p:nvPr/>
        </p:nvCxnSpPr>
        <p:spPr>
          <a:xfrm flipH="1">
            <a:off x="2601449" y="2665332"/>
            <a:ext cx="2239009" cy="162023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C65AEC84-95F2-41D7-8FEE-CF08FE2994A6}"/>
              </a:ext>
            </a:extLst>
          </p:cNvPr>
          <p:cNvSpPr txBox="1"/>
          <p:nvPr/>
        </p:nvSpPr>
        <p:spPr>
          <a:xfrm>
            <a:off x="0" y="2037599"/>
            <a:ext cx="7441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rgbClr val="FF0000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They broke the window 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E15950-ECA0-4D15-960C-32A3C3378484}"/>
              </a:ext>
            </a:extLst>
          </p:cNvPr>
          <p:cNvSpPr txBox="1"/>
          <p:nvPr/>
        </p:nvSpPr>
        <p:spPr>
          <a:xfrm>
            <a:off x="27855" y="4359260"/>
            <a:ext cx="67506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solidFill>
                  <a:srgbClr val="0000CC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The window was broken 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8A8D3AE-0FD6-4172-A871-A02D2D6B2D03}"/>
              </a:ext>
            </a:extLst>
          </p:cNvPr>
          <p:cNvSpPr/>
          <p:nvPr/>
        </p:nvSpPr>
        <p:spPr>
          <a:xfrm>
            <a:off x="0" y="5253351"/>
            <a:ext cx="12169756" cy="87309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800" dirty="0">
                <a:latin typeface="Comic Sans MS" panose="030F0702030302020204" pitchFamily="66" charset="0"/>
              </a:rPr>
              <a:t>We only use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“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>
                <a:solidFill>
                  <a:srgbClr val="008000"/>
                </a:solidFill>
                <a:latin typeface="Comic Sans MS" panose="030F0702030302020204" pitchFamily="66" charset="0"/>
              </a:rPr>
              <a:t>by + agent 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“</a:t>
            </a:r>
            <a:r>
              <a:rPr lang="en-US" sz="2800" dirty="0">
                <a:latin typeface="Comic Sans MS" panose="030F0702030302020204" pitchFamily="66" charset="0"/>
              </a:rPr>
              <a:t> when it is important to say who or what is responsible for something .</a:t>
            </a:r>
          </a:p>
        </p:txBody>
      </p:sp>
    </p:spTree>
    <p:extLst>
      <p:ext uri="{BB962C8B-B14F-4D97-AF65-F5344CB8AC3E}">
        <p14:creationId xmlns:p14="http://schemas.microsoft.com/office/powerpoint/2010/main" val="264218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42" grpId="0"/>
      <p:bldP spid="44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9BF03A89-84F4-4E43-901D-53A2C4471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855009"/>
              </p:ext>
            </p:extLst>
          </p:nvPr>
        </p:nvGraphicFramePr>
        <p:xfrm>
          <a:off x="0" y="661579"/>
          <a:ext cx="12192003" cy="6010415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135563">
                  <a:extLst>
                    <a:ext uri="{9D8B030D-6E8A-4147-A177-3AD203B41FA5}">
                      <a16:colId xmlns:a16="http://schemas.microsoft.com/office/drawing/2014/main" val="1175828916"/>
                    </a:ext>
                  </a:extLst>
                </a:gridCol>
                <a:gridCol w="5256581">
                  <a:extLst>
                    <a:ext uri="{9D8B030D-6E8A-4147-A177-3AD203B41FA5}">
                      <a16:colId xmlns:a16="http://schemas.microsoft.com/office/drawing/2014/main" val="12912824"/>
                    </a:ext>
                  </a:extLst>
                </a:gridCol>
                <a:gridCol w="4799859">
                  <a:extLst>
                    <a:ext uri="{9D8B030D-6E8A-4147-A177-3AD203B41FA5}">
                      <a16:colId xmlns:a16="http://schemas.microsoft.com/office/drawing/2014/main" val="159125578"/>
                    </a:ext>
                  </a:extLst>
                </a:gridCol>
              </a:tblGrid>
              <a:tr h="799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566296"/>
                  </a:ext>
                </a:extLst>
              </a:tr>
              <a:tr h="1483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927316"/>
                  </a:ext>
                </a:extLst>
              </a:tr>
              <a:tr h="1483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731200"/>
                  </a:ext>
                </a:extLst>
              </a:tr>
              <a:tr h="110929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86187"/>
                  </a:ext>
                </a:extLst>
              </a:tr>
              <a:tr h="11092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highlight>
                          <a:srgbClr val="FFFF00"/>
                        </a:highlight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0000FF"/>
                        </a:solidFill>
                        <a:effectLst/>
                        <a:latin typeface="Cavolini" panose="03000502040302020204" pitchFamily="66" charset="0"/>
                        <a:ea typeface="Calibri" panose="020F0502020204030204" pitchFamily="34" charset="0"/>
                        <a:cs typeface="Cavolini" panose="03000502040302020204" pitchFamily="66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067382"/>
                  </a:ext>
                </a:extLst>
              </a:tr>
            </a:tbl>
          </a:graphicData>
        </a:graphic>
      </p:graphicFrame>
      <p:sp>
        <p:nvSpPr>
          <p:cNvPr id="10" name="مربع نص 9">
            <a:extLst>
              <a:ext uri="{FF2B5EF4-FFF2-40B4-BE49-F238E27FC236}">
                <a16:creationId xmlns:a16="http://schemas.microsoft.com/office/drawing/2014/main" id="{27282C06-3BB7-473E-B4D1-F49AB9031A89}"/>
              </a:ext>
            </a:extLst>
          </p:cNvPr>
          <p:cNvSpPr txBox="1"/>
          <p:nvPr/>
        </p:nvSpPr>
        <p:spPr>
          <a:xfrm>
            <a:off x="7500158" y="756344"/>
            <a:ext cx="443454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8000"/>
                </a:solidFill>
              </a:rPr>
              <a:t>Passive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BE38035-8465-44D7-8AAF-24BE10523CD5}"/>
              </a:ext>
            </a:extLst>
          </p:cNvPr>
          <p:cNvSpPr txBox="1"/>
          <p:nvPr/>
        </p:nvSpPr>
        <p:spPr>
          <a:xfrm>
            <a:off x="-95991" y="1684705"/>
            <a:ext cx="2159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highlight>
                  <a:srgbClr val="FFFF00"/>
                </a:highlight>
              </a:rPr>
              <a:t>Present simple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C6DD969-3DEC-481F-B768-6D5321D2682C}"/>
              </a:ext>
            </a:extLst>
          </p:cNvPr>
          <p:cNvSpPr txBox="1"/>
          <p:nvPr/>
        </p:nvSpPr>
        <p:spPr>
          <a:xfrm>
            <a:off x="-1" y="3160889"/>
            <a:ext cx="206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highlight>
                  <a:srgbClr val="FFFF00"/>
                </a:highlight>
              </a:rPr>
              <a:t>Simple past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EDCC753-B086-4DF5-AA76-CD853776208A}"/>
              </a:ext>
            </a:extLst>
          </p:cNvPr>
          <p:cNvSpPr txBox="1"/>
          <p:nvPr/>
        </p:nvSpPr>
        <p:spPr>
          <a:xfrm>
            <a:off x="-4" y="4650610"/>
            <a:ext cx="2337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highlight>
                  <a:srgbClr val="FFFF00"/>
                </a:highlight>
              </a:rPr>
              <a:t>Present perfect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B8EE3A3-01B4-49F0-A916-6A627557357C}"/>
              </a:ext>
            </a:extLst>
          </p:cNvPr>
          <p:cNvSpPr txBox="1"/>
          <p:nvPr/>
        </p:nvSpPr>
        <p:spPr>
          <a:xfrm>
            <a:off x="0" y="5734756"/>
            <a:ext cx="153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highlight>
                  <a:srgbClr val="FFFF00"/>
                </a:highlight>
              </a:rPr>
              <a:t>Future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7EC7DF3E-F8D1-44CA-98C1-80793363C9AF}"/>
              </a:ext>
            </a:extLst>
          </p:cNvPr>
          <p:cNvSpPr txBox="1"/>
          <p:nvPr/>
        </p:nvSpPr>
        <p:spPr>
          <a:xfrm>
            <a:off x="2241104" y="1670756"/>
            <a:ext cx="5079032" cy="677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The students clean the classroom .</a:t>
            </a:r>
          </a:p>
          <a:p>
            <a:endParaRPr lang="en-US" sz="1801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6FAF198C-1F22-44B6-9AAB-B12D52C61ADC}"/>
              </a:ext>
            </a:extLst>
          </p:cNvPr>
          <p:cNvSpPr txBox="1"/>
          <p:nvPr/>
        </p:nvSpPr>
        <p:spPr>
          <a:xfrm>
            <a:off x="7536160" y="1709855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The classroom is cleaned</a:t>
            </a:r>
          </a:p>
        </p:txBody>
      </p:sp>
      <p:sp>
        <p:nvSpPr>
          <p:cNvPr id="18" name="مربع نص 24">
            <a:extLst>
              <a:ext uri="{FF2B5EF4-FFF2-40B4-BE49-F238E27FC236}">
                <a16:creationId xmlns:a16="http://schemas.microsoft.com/office/drawing/2014/main" id="{DDCFD90D-7160-421C-A8D4-502CB4F7824E}"/>
              </a:ext>
            </a:extLst>
          </p:cNvPr>
          <p:cNvSpPr txBox="1"/>
          <p:nvPr/>
        </p:nvSpPr>
        <p:spPr>
          <a:xfrm>
            <a:off x="2241104" y="3284660"/>
            <a:ext cx="5079032" cy="677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The students cleaned the classroom .</a:t>
            </a:r>
          </a:p>
          <a:p>
            <a:endParaRPr lang="en-US" sz="1801" dirty="0"/>
          </a:p>
        </p:txBody>
      </p:sp>
      <p:sp>
        <p:nvSpPr>
          <p:cNvPr id="19" name="مربع نص 24">
            <a:extLst>
              <a:ext uri="{FF2B5EF4-FFF2-40B4-BE49-F238E27FC236}">
                <a16:creationId xmlns:a16="http://schemas.microsoft.com/office/drawing/2014/main" id="{32985654-4E17-450B-A60E-C60FF9992CA7}"/>
              </a:ext>
            </a:extLst>
          </p:cNvPr>
          <p:cNvSpPr txBox="1"/>
          <p:nvPr/>
        </p:nvSpPr>
        <p:spPr>
          <a:xfrm>
            <a:off x="2063548" y="4738181"/>
            <a:ext cx="5256588" cy="677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The students have cleaned the classroom .</a:t>
            </a:r>
          </a:p>
          <a:p>
            <a:endParaRPr lang="en-US" sz="1801" dirty="0"/>
          </a:p>
        </p:txBody>
      </p:sp>
      <p:sp>
        <p:nvSpPr>
          <p:cNvPr id="20" name="مربع نص 24">
            <a:extLst>
              <a:ext uri="{FF2B5EF4-FFF2-40B4-BE49-F238E27FC236}">
                <a16:creationId xmlns:a16="http://schemas.microsoft.com/office/drawing/2014/main" id="{8CD466DA-05C5-4C08-9A3B-68FBD29244B0}"/>
              </a:ext>
            </a:extLst>
          </p:cNvPr>
          <p:cNvSpPr txBox="1"/>
          <p:nvPr/>
        </p:nvSpPr>
        <p:spPr>
          <a:xfrm>
            <a:off x="2063549" y="5755314"/>
            <a:ext cx="5328591" cy="677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The students will clean the classroom .</a:t>
            </a:r>
          </a:p>
          <a:p>
            <a:endParaRPr lang="en-US" sz="1801" dirty="0"/>
          </a:p>
        </p:txBody>
      </p:sp>
      <p:sp>
        <p:nvSpPr>
          <p:cNvPr id="22" name="مربع نص 26">
            <a:extLst>
              <a:ext uri="{FF2B5EF4-FFF2-40B4-BE49-F238E27FC236}">
                <a16:creationId xmlns:a16="http://schemas.microsoft.com/office/drawing/2014/main" id="{4FDD265E-2766-483A-B723-DAA924F13B22}"/>
              </a:ext>
            </a:extLst>
          </p:cNvPr>
          <p:cNvSpPr txBox="1"/>
          <p:nvPr/>
        </p:nvSpPr>
        <p:spPr>
          <a:xfrm>
            <a:off x="7757459" y="3284660"/>
            <a:ext cx="4434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The classroom was cleaned</a:t>
            </a:r>
          </a:p>
        </p:txBody>
      </p:sp>
      <p:sp>
        <p:nvSpPr>
          <p:cNvPr id="24" name="مربع نص 26">
            <a:extLst>
              <a:ext uri="{FF2B5EF4-FFF2-40B4-BE49-F238E27FC236}">
                <a16:creationId xmlns:a16="http://schemas.microsoft.com/office/drawing/2014/main" id="{4F35D13B-8F66-4D62-A66E-354069961B6A}"/>
              </a:ext>
            </a:extLst>
          </p:cNvPr>
          <p:cNvSpPr txBox="1"/>
          <p:nvPr/>
        </p:nvSpPr>
        <p:spPr>
          <a:xfrm>
            <a:off x="7761584" y="4733226"/>
            <a:ext cx="4451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The classroom has been cleaned</a:t>
            </a:r>
          </a:p>
        </p:txBody>
      </p:sp>
      <p:sp>
        <p:nvSpPr>
          <p:cNvPr id="31" name="مربع نص 26">
            <a:extLst>
              <a:ext uri="{FF2B5EF4-FFF2-40B4-BE49-F238E27FC236}">
                <a16:creationId xmlns:a16="http://schemas.microsoft.com/office/drawing/2014/main" id="{1D0B1038-EF8B-4A9C-867B-57B49D84C28D}"/>
              </a:ext>
            </a:extLst>
          </p:cNvPr>
          <p:cNvSpPr txBox="1"/>
          <p:nvPr/>
        </p:nvSpPr>
        <p:spPr>
          <a:xfrm>
            <a:off x="7740827" y="5742437"/>
            <a:ext cx="4451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  <a:cs typeface="Cavolini" panose="03000502040302020204" pitchFamily="66" charset="0"/>
              </a:rPr>
              <a:t>The classroom will be cleaned</a:t>
            </a:r>
          </a:p>
        </p:txBody>
      </p:sp>
      <p:sp>
        <p:nvSpPr>
          <p:cNvPr id="33" name="مربع نص 9">
            <a:extLst>
              <a:ext uri="{FF2B5EF4-FFF2-40B4-BE49-F238E27FC236}">
                <a16:creationId xmlns:a16="http://schemas.microsoft.com/office/drawing/2014/main" id="{B9F6BB0B-62AA-4B2B-8617-1F6EB4D2917F}"/>
              </a:ext>
            </a:extLst>
          </p:cNvPr>
          <p:cNvSpPr txBox="1"/>
          <p:nvPr/>
        </p:nvSpPr>
        <p:spPr>
          <a:xfrm>
            <a:off x="2433089" y="780056"/>
            <a:ext cx="458951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8000"/>
                </a:solidFill>
              </a:rPr>
              <a:t>Active</a:t>
            </a:r>
          </a:p>
        </p:txBody>
      </p:sp>
      <p:sp>
        <p:nvSpPr>
          <p:cNvPr id="34" name="مربع نص 9">
            <a:extLst>
              <a:ext uri="{FF2B5EF4-FFF2-40B4-BE49-F238E27FC236}">
                <a16:creationId xmlns:a16="http://schemas.microsoft.com/office/drawing/2014/main" id="{6D2A9807-9127-4795-A3D2-4CB090C1C74E}"/>
              </a:ext>
            </a:extLst>
          </p:cNvPr>
          <p:cNvSpPr txBox="1"/>
          <p:nvPr/>
        </p:nvSpPr>
        <p:spPr>
          <a:xfrm>
            <a:off x="0" y="796170"/>
            <a:ext cx="2063548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8000"/>
                </a:solidFill>
              </a:rPr>
              <a:t>Tense</a:t>
            </a:r>
          </a:p>
        </p:txBody>
      </p:sp>
    </p:spTree>
    <p:extLst>
      <p:ext uri="{BB962C8B-B14F-4D97-AF65-F5344CB8AC3E}">
        <p14:creationId xmlns:p14="http://schemas.microsoft.com/office/powerpoint/2010/main" val="4156370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  <p:bldP spid="14" grpId="0"/>
      <p:bldP spid="25" grpId="0"/>
      <p:bldP spid="27" grpId="0"/>
      <p:bldP spid="18" grpId="0"/>
      <p:bldP spid="19" grpId="0"/>
      <p:bldP spid="20" grpId="0"/>
      <p:bldP spid="22" grpId="0"/>
      <p:bldP spid="24" grpId="0"/>
      <p:bldP spid="31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10BD0E22-271F-4A66-8767-910321C39512}"/>
              </a:ext>
            </a:extLst>
          </p:cNvPr>
          <p:cNvSpPr txBox="1"/>
          <p:nvPr/>
        </p:nvSpPr>
        <p:spPr>
          <a:xfrm>
            <a:off x="0" y="1102425"/>
            <a:ext cx="6096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l"/>
            <a:r>
              <a:rPr lang="en-US" sz="4000" dirty="0">
                <a:highlight>
                  <a:srgbClr val="00FF00"/>
                </a:highlight>
                <a:latin typeface="Comic Sans MS" panose="030F0702030302020204" pitchFamily="66" charset="0"/>
              </a:rPr>
              <a:t>Active Voice ?</a:t>
            </a:r>
          </a:p>
        </p:txBody>
      </p:sp>
      <p:sp>
        <p:nvSpPr>
          <p:cNvPr id="3" name="مخطط انسيابي: شريط مثقب 2">
            <a:extLst>
              <a:ext uri="{FF2B5EF4-FFF2-40B4-BE49-F238E27FC236}">
                <a16:creationId xmlns:a16="http://schemas.microsoft.com/office/drawing/2014/main" id="{013501EB-D569-4AC4-9239-A14980DB7AB1}"/>
              </a:ext>
            </a:extLst>
          </p:cNvPr>
          <p:cNvSpPr/>
          <p:nvPr/>
        </p:nvSpPr>
        <p:spPr>
          <a:xfrm>
            <a:off x="155340" y="2330301"/>
            <a:ext cx="11233248" cy="1104514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We use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active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voice when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the subject 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is doing the action . </a:t>
            </a:r>
          </a:p>
        </p:txBody>
      </p:sp>
      <p:sp>
        <p:nvSpPr>
          <p:cNvPr id="7" name="مربع نص 3">
            <a:extLst>
              <a:ext uri="{FF2B5EF4-FFF2-40B4-BE49-F238E27FC236}">
                <a16:creationId xmlns:a16="http://schemas.microsoft.com/office/drawing/2014/main" id="{81D07F1F-7CAD-46E2-A767-8D075E15BFDB}"/>
              </a:ext>
            </a:extLst>
          </p:cNvPr>
          <p:cNvSpPr txBox="1"/>
          <p:nvPr/>
        </p:nvSpPr>
        <p:spPr>
          <a:xfrm>
            <a:off x="0" y="3586363"/>
            <a:ext cx="58079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l"/>
            <a:r>
              <a:rPr lang="en-US" sz="4000" dirty="0">
                <a:highlight>
                  <a:srgbClr val="00FF00"/>
                </a:highlight>
                <a:latin typeface="Comic Sans MS" panose="030F0702030302020204" pitchFamily="66" charset="0"/>
              </a:rPr>
              <a:t>Passive Voice ?</a:t>
            </a:r>
          </a:p>
        </p:txBody>
      </p:sp>
      <p:sp>
        <p:nvSpPr>
          <p:cNvPr id="8" name="مخطط انسيابي: شريط مثقب 2">
            <a:extLst>
              <a:ext uri="{FF2B5EF4-FFF2-40B4-BE49-F238E27FC236}">
                <a16:creationId xmlns:a16="http://schemas.microsoft.com/office/drawing/2014/main" id="{1F522384-F052-4AD6-A2FB-08E340EC8216}"/>
              </a:ext>
            </a:extLst>
          </p:cNvPr>
          <p:cNvSpPr/>
          <p:nvPr/>
        </p:nvSpPr>
        <p:spPr>
          <a:xfrm>
            <a:off x="155340" y="4571248"/>
            <a:ext cx="11136560" cy="1104514"/>
          </a:xfrm>
          <a:prstGeom prst="flowChartPunchedTap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We use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Passive voice</a:t>
            </a:r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when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the focus on the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236A01-6446-4389-89D3-09E06959851E}"/>
              </a:ext>
            </a:extLst>
          </p:cNvPr>
          <p:cNvSpPr txBox="1"/>
          <p:nvPr/>
        </p:nvSpPr>
        <p:spPr>
          <a:xfrm>
            <a:off x="155340" y="5859188"/>
            <a:ext cx="11881320" cy="800219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We use </a:t>
            </a:r>
            <a:r>
              <a:rPr lang="en-US" sz="2800" dirty="0">
                <a:solidFill>
                  <a:srgbClr val="C00000"/>
                </a:solidFill>
                <a:latin typeface="Comic Sans MS" panose="030F0702030302020204" pitchFamily="66" charset="0"/>
              </a:rPr>
              <a:t>Passive</a:t>
            </a:r>
            <a:r>
              <a:rPr lang="en-US" sz="2800" dirty="0">
                <a:solidFill>
                  <a:srgbClr val="0000CC"/>
                </a:solidFill>
                <a:latin typeface="Comic Sans MS" panose="030F0702030302020204" pitchFamily="66" charset="0"/>
              </a:rPr>
              <a:t> to emphasize what was done instead of  who did it . </a:t>
            </a:r>
          </a:p>
          <a:p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D0A464F9-5CD5-44E9-88CC-B99C556FDB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0"/>
            <a:ext cx="2421533" cy="207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9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  <p:bldP spid="8" grpId="0" animBg="1"/>
      <p:bldP spid="5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965</Words>
  <Application>Microsoft Office PowerPoint</Application>
  <PresentationFormat>Widescreen</PresentationFormat>
  <Paragraphs>182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Algerian</vt:lpstr>
      <vt:lpstr>Arial</vt:lpstr>
      <vt:lpstr>Arial Rounded MT Bold</vt:lpstr>
      <vt:lpstr>Calibri</vt:lpstr>
      <vt:lpstr>Calibri Light</vt:lpstr>
      <vt:lpstr>Cavolini</vt:lpstr>
      <vt:lpstr>Comic Sans MS</vt:lpstr>
      <vt:lpstr>STC-Regular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يوسف اليزيدي</cp:lastModifiedBy>
  <cp:revision>47</cp:revision>
  <dcterms:created xsi:type="dcterms:W3CDTF">2020-10-20T12:34:24Z</dcterms:created>
  <dcterms:modified xsi:type="dcterms:W3CDTF">2021-10-09T13:58:19Z</dcterms:modified>
</cp:coreProperties>
</file>