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56" r:id="rId2"/>
    <p:sldId id="745" r:id="rId3"/>
    <p:sldId id="720" r:id="rId4"/>
    <p:sldId id="746" r:id="rId5"/>
    <p:sldId id="752" r:id="rId6"/>
    <p:sldId id="747" r:id="rId7"/>
    <p:sldId id="749" r:id="rId8"/>
    <p:sldId id="751" r:id="rId9"/>
    <p:sldId id="748" r:id="rId10"/>
    <p:sldId id="753" r:id="rId11"/>
    <p:sldId id="760" r:id="rId12"/>
    <p:sldId id="761" r:id="rId13"/>
    <p:sldId id="756" r:id="rId14"/>
    <p:sldId id="755" r:id="rId15"/>
    <p:sldId id="758" r:id="rId16"/>
    <p:sldId id="762" r:id="rId17"/>
    <p:sldId id="757" r:id="rId18"/>
    <p:sldId id="759" r:id="rId19"/>
    <p:sldId id="743" r:id="rId20"/>
    <p:sldId id="708" r:id="rId21"/>
    <p:sldId id="763" r:id="rId22"/>
    <p:sldId id="764" r:id="rId23"/>
    <p:sldId id="712" r:id="rId24"/>
    <p:sldId id="742" r:id="rId25"/>
    <p:sldId id="766" r:id="rId26"/>
    <p:sldId id="309" r:id="rId27"/>
    <p:sldId id="765" r:id="rId28"/>
    <p:sldId id="305" r:id="rId29"/>
    <p:sldId id="304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C"/>
    <a:srgbClr val="0000FF"/>
    <a:srgbClr val="FF0066"/>
    <a:srgbClr val="F8F8F5"/>
    <a:srgbClr val="D3E9DA"/>
    <a:srgbClr val="EAFAFF"/>
    <a:srgbClr val="00CC00"/>
    <a:srgbClr val="0066FF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250EE-CD04-462F-B1FC-3BEDC38411A9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47498E-9678-4E57-813F-FB5F006A7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91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D64459-1EE6-433F-ADF9-BB07789C0083}" type="datetimeFigureOut">
              <a:rPr lang="ar-SA" smtClean="0"/>
              <a:t>19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96F3EC-F0C8-4032-A4EA-ED8DCDE88C8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png"/><Relationship Id="rId7" Type="http://schemas.openxmlformats.org/officeDocument/2006/relationships/hyperlink" Target="https://forms.office.com/Pages/ShareFormPage.aspx?id=b4OQU5QpqkK9sELnf3f9C0tUDGzPRYpDjgbnhRSJpRlUN043NE1QQUJJSTBVT0NZU0lWQVVNT0VWWC4u&amp;sharetoken=T41QxIkQ9KMeyWl2glx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quizizz.com/admin/quiz/5f7b97517cfe02001b34dbed" TargetMode="External"/><Relationship Id="rId4" Type="http://schemas.microsoft.com/office/2007/relationships/hdphoto" Target="../media/hdphoto6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quizizz.com/admin/quiz/5f7b89b2d0215e001b037f4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2000" dirty="0">
                <a:latin typeface="Arial Rounded MT Bold" pitchFamily="34" charset="0"/>
              </a:rPr>
              <a:t>Form, Meaning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&amp; </a:t>
            </a:r>
            <a:r>
              <a:rPr lang="en-US" sz="2000" dirty="0">
                <a:latin typeface="Arial Rounded MT Bold" pitchFamily="34" charset="0"/>
              </a:rPr>
              <a:t>Function</a:t>
            </a:r>
            <a:br>
              <a:rPr lang="en-US" sz="2000" dirty="0">
                <a:latin typeface="Arial Rounded MT Bold" pitchFamily="34" charset="0"/>
              </a:rPr>
            </a:br>
            <a:br>
              <a:rPr lang="en-US" sz="2000" dirty="0">
                <a:latin typeface="Arial Rounded MT Bold" pitchFamily="34" charset="0"/>
              </a:rPr>
            </a:br>
            <a:r>
              <a:rPr lang="en-US" sz="2000" dirty="0">
                <a:latin typeface="Arial Rounded MT Bold" pitchFamily="34" charset="0"/>
              </a:rPr>
              <a:t>Simple Past</a:t>
            </a:r>
            <a:br>
              <a:rPr lang="en-US" sz="2000" dirty="0">
                <a:latin typeface="Arial Rounded MT Bold" pitchFamily="34" charset="0"/>
              </a:rPr>
            </a:br>
            <a:r>
              <a:rPr lang="en-US" sz="2000" dirty="0">
                <a:latin typeface="Arial Rounded MT Bold" pitchFamily="34" charset="0"/>
              </a:rPr>
              <a:t>used to - would</a:t>
            </a:r>
            <a:endParaRPr lang="ar-SA" sz="2000" dirty="0">
              <a:latin typeface="Arial Rounded MT Bold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493168"/>
          </a:xfrm>
        </p:spPr>
        <p:txBody>
          <a:bodyPr>
            <a:normAutofit/>
          </a:bodyPr>
          <a:lstStyle/>
          <a:p>
            <a:pPr algn="ctr" rtl="0"/>
            <a:r>
              <a:rPr lang="en-US" dirty="0"/>
              <a:t>Done By: Essa Al-</a:t>
            </a:r>
            <a:r>
              <a:rPr lang="en-US" dirty="0" err="1"/>
              <a:t>Hussaini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240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1421379-CF9D-4CC7-B7D4-4DBF6378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9" y="982711"/>
            <a:ext cx="7887801" cy="420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16FD23-2C71-4FEF-BE4F-D3B4100B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272" y="5013176"/>
            <a:ext cx="2331086" cy="16044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2A13E291-A25F-4F89-A81F-049F2496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6" y="5682322"/>
            <a:ext cx="1617809" cy="10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DF01E6C-C8E7-47E3-8A07-C02513B549AF}"/>
              </a:ext>
            </a:extLst>
          </p:cNvPr>
          <p:cNvSpPr/>
          <p:nvPr/>
        </p:nvSpPr>
        <p:spPr>
          <a:xfrm>
            <a:off x="5883006" y="5839719"/>
            <a:ext cx="683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 rtl="0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106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4F4E382-E005-4000-A5CC-15C0A2B3D7C7}"/>
              </a:ext>
            </a:extLst>
          </p:cNvPr>
          <p:cNvSpPr/>
          <p:nvPr/>
        </p:nvSpPr>
        <p:spPr>
          <a:xfrm>
            <a:off x="3923928" y="2167948"/>
            <a:ext cx="1745630" cy="28452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1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Regular &amp; Irregular Verbs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36324" y="2852763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didn’t  </a:t>
            </a:r>
            <a:r>
              <a:rPr lang="en-US" sz="2400" dirty="0">
                <a:latin typeface="Arial Rounded MT Bold" pitchFamily="34" charset="0"/>
              </a:rPr>
              <a:t> arrest the criminal.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508A40B-E2C4-4B75-9A8A-D58DA99CAB96}"/>
              </a:ext>
            </a:extLst>
          </p:cNvPr>
          <p:cNvSpPr/>
          <p:nvPr/>
        </p:nvSpPr>
        <p:spPr>
          <a:xfrm>
            <a:off x="683568" y="472514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didn’t</a:t>
            </a:r>
            <a:r>
              <a:rPr lang="en-US" sz="2400" dirty="0">
                <a:latin typeface="Arial Rounded MT Bold" pitchFamily="34" charset="0"/>
              </a:rPr>
              <a:t> steal a car last year.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288FACA-A502-4A9B-829D-8B01A5A2294F}"/>
              </a:ext>
            </a:extLst>
          </p:cNvPr>
          <p:cNvSpPr/>
          <p:nvPr/>
        </p:nvSpPr>
        <p:spPr>
          <a:xfrm>
            <a:off x="3065742" y="2892263"/>
            <a:ext cx="1010946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وسيلة الشرح: خط منحني 17">
            <a:extLst>
              <a:ext uri="{FF2B5EF4-FFF2-40B4-BE49-F238E27FC236}">
                <a16:creationId xmlns:a16="http://schemas.microsoft.com/office/drawing/2014/main" id="{4C3329B1-2767-42EF-92A3-C4C86C51F8A1}"/>
              </a:ext>
            </a:extLst>
          </p:cNvPr>
          <p:cNvSpPr/>
          <p:nvPr/>
        </p:nvSpPr>
        <p:spPr>
          <a:xfrm>
            <a:off x="6090078" y="2391820"/>
            <a:ext cx="2329157" cy="461665"/>
          </a:xfrm>
          <a:prstGeom prst="borderCallout2">
            <a:avLst>
              <a:gd name="adj1" fmla="val 21165"/>
              <a:gd name="adj2" fmla="val -1630"/>
              <a:gd name="adj3" fmla="val 81551"/>
              <a:gd name="adj4" fmla="val -26243"/>
              <a:gd name="adj5" fmla="val 85930"/>
              <a:gd name="adj6" fmla="val -95502"/>
            </a:avLst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(v1)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107141F-220E-4C2E-B4C6-1F092AB75ED8}"/>
              </a:ext>
            </a:extLst>
          </p:cNvPr>
          <p:cNvSpPr/>
          <p:nvPr/>
        </p:nvSpPr>
        <p:spPr>
          <a:xfrm>
            <a:off x="2746611" y="4764644"/>
            <a:ext cx="817277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وسيلة الشرح: خط منحني 20">
            <a:extLst>
              <a:ext uri="{FF2B5EF4-FFF2-40B4-BE49-F238E27FC236}">
                <a16:creationId xmlns:a16="http://schemas.microsoft.com/office/drawing/2014/main" id="{9D8E16E4-BFAC-42B9-B839-B96A9EC80A54}"/>
              </a:ext>
            </a:extLst>
          </p:cNvPr>
          <p:cNvSpPr/>
          <p:nvPr/>
        </p:nvSpPr>
        <p:spPr>
          <a:xfrm>
            <a:off x="6090077" y="4163598"/>
            <a:ext cx="2329157" cy="461665"/>
          </a:xfrm>
          <a:prstGeom prst="borderCallout2">
            <a:avLst>
              <a:gd name="adj1" fmla="val 21165"/>
              <a:gd name="adj2" fmla="val -1630"/>
              <a:gd name="adj3" fmla="val 100875"/>
              <a:gd name="adj4" fmla="val -21934"/>
              <a:gd name="adj5" fmla="val 136654"/>
              <a:gd name="adj6" fmla="val -104120"/>
            </a:avLst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(v1)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720ABE2-C707-430E-9C81-3E0C65BCC58A}"/>
              </a:ext>
            </a:extLst>
          </p:cNvPr>
          <p:cNvSpPr/>
          <p:nvPr/>
        </p:nvSpPr>
        <p:spPr>
          <a:xfrm>
            <a:off x="643324" y="232950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They arrested the criminal.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702DD97-D2AA-4E57-8561-11E971828667}"/>
              </a:ext>
            </a:extLst>
          </p:cNvPr>
          <p:cNvSpPr/>
          <p:nvPr/>
        </p:nvSpPr>
        <p:spPr>
          <a:xfrm>
            <a:off x="643324" y="4063718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He stole a car last year.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B3A61E8-11D5-4D38-82EC-B189AEA6C55F}"/>
              </a:ext>
            </a:extLst>
          </p:cNvPr>
          <p:cNvSpPr txBox="1"/>
          <p:nvPr/>
        </p:nvSpPr>
        <p:spPr>
          <a:xfrm>
            <a:off x="467544" y="1473996"/>
            <a:ext cx="338437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Negative Form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06DBA4F-D268-40CE-98A0-CB007D1D58CD}"/>
              </a:ext>
            </a:extLst>
          </p:cNvPr>
          <p:cNvSpPr/>
          <p:nvPr/>
        </p:nvSpPr>
        <p:spPr>
          <a:xfrm>
            <a:off x="2877193" y="3353928"/>
            <a:ext cx="18388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latin typeface="Arial Rounded MT Bold" pitchFamily="34" charset="0"/>
              </a:rPr>
              <a:t>arrest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ed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4" name="Picture 10" descr="Cancelled, close, delete, exit, no, reject, wrong icon">
            <a:extLst>
              <a:ext uri="{FF2B5EF4-FFF2-40B4-BE49-F238E27FC236}">
                <a16:creationId xmlns:a16="http://schemas.microsoft.com/office/drawing/2014/main" id="{B1F04143-2F7A-4FAD-9033-F5C6FB78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64" y="3353928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CEA39E-E6AA-49C5-A3A2-219B6F99C5B5}"/>
              </a:ext>
            </a:extLst>
          </p:cNvPr>
          <p:cNvSpPr/>
          <p:nvPr/>
        </p:nvSpPr>
        <p:spPr>
          <a:xfrm>
            <a:off x="2746611" y="5272298"/>
            <a:ext cx="18388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latin typeface="Arial Rounded MT Bold" pitchFamily="34" charset="0"/>
              </a:rPr>
              <a:t>stolen</a:t>
            </a:r>
          </a:p>
        </p:txBody>
      </p:sp>
      <p:pic>
        <p:nvPicPr>
          <p:cNvPr id="36" name="Picture 10" descr="Cancelled, close, delete, exit, no, reject, wrong icon">
            <a:extLst>
              <a:ext uri="{FF2B5EF4-FFF2-40B4-BE49-F238E27FC236}">
                <a16:creationId xmlns:a16="http://schemas.microsoft.com/office/drawing/2014/main" id="{8348547B-FBEA-4544-BD9E-CB1AA12B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82" y="5272298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  <p:bldP spid="18" grpId="0" animBg="1"/>
      <p:bldP spid="20" grpId="0" animBg="1"/>
      <p:bldP spid="21" grpId="0" animBg="1"/>
      <p:bldP spid="25" grpId="0"/>
      <p:bldP spid="26" grpId="0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Regular &amp; Irregular Verbs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36324" y="2852763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When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did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they</a:t>
            </a:r>
            <a:r>
              <a:rPr lang="en-US" sz="2400" dirty="0">
                <a:latin typeface="Arial Rounded MT Bold" pitchFamily="34" charset="0"/>
              </a:rPr>
              <a:t> arrest the criminal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508A40B-E2C4-4B75-9A8A-D58DA99CAB96}"/>
              </a:ext>
            </a:extLst>
          </p:cNvPr>
          <p:cNvSpPr/>
          <p:nvPr/>
        </p:nvSpPr>
        <p:spPr>
          <a:xfrm>
            <a:off x="683568" y="472514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Did they</a:t>
            </a:r>
            <a:r>
              <a:rPr lang="en-US" sz="2400" dirty="0">
                <a:latin typeface="Arial Rounded MT Bold" pitchFamily="34" charset="0"/>
              </a:rPr>
              <a:t> steal a car last year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720ABE2-C707-430E-9C81-3E0C65BCC58A}"/>
              </a:ext>
            </a:extLst>
          </p:cNvPr>
          <p:cNvSpPr/>
          <p:nvPr/>
        </p:nvSpPr>
        <p:spPr>
          <a:xfrm>
            <a:off x="643324" y="232950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They arrested the criminal.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702DD97-D2AA-4E57-8561-11E971828667}"/>
              </a:ext>
            </a:extLst>
          </p:cNvPr>
          <p:cNvSpPr/>
          <p:nvPr/>
        </p:nvSpPr>
        <p:spPr>
          <a:xfrm>
            <a:off x="643324" y="4063718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He stole a car last year.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B3A61E8-11D5-4D38-82EC-B189AEA6C55F}"/>
              </a:ext>
            </a:extLst>
          </p:cNvPr>
          <p:cNvSpPr txBox="1"/>
          <p:nvPr/>
        </p:nvSpPr>
        <p:spPr>
          <a:xfrm>
            <a:off x="467544" y="1473996"/>
            <a:ext cx="3384377" cy="523220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Question Form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Time Expressions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7544" y="1484784"/>
            <a:ext cx="719306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 armed robber stole a car </a:t>
            </a:r>
            <a:r>
              <a:rPr lang="en-US" sz="2400" b="1" u="sng" dirty="0">
                <a:latin typeface="MV Boli" panose="02000500030200090000" pitchFamily="2" charset="0"/>
                <a:cs typeface="MV Boli" panose="02000500030200090000" pitchFamily="2" charset="0"/>
              </a:rPr>
              <a:t>yesterday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 burglar went to jail in </a:t>
            </a:r>
            <a:r>
              <a:rPr lang="en-US" sz="2400" b="1" u="sng" dirty="0">
                <a:latin typeface="MV Boli" panose="02000500030200090000" pitchFamily="2" charset="0"/>
                <a:cs typeface="MV Boli" panose="02000500030200090000" pitchFamily="2" charset="0"/>
              </a:rPr>
              <a:t>2006.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Nathalie forgot to lock the door </a:t>
            </a:r>
            <a:r>
              <a:rPr lang="en-US" sz="2400" b="1" u="sng" dirty="0">
                <a:latin typeface="MV Boli" panose="02000500030200090000" pitchFamily="2" charset="0"/>
                <a:cs typeface="MV Boli" panose="02000500030200090000" pitchFamily="2" charset="0"/>
              </a:rPr>
              <a:t>last night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I went to Oman three years </a:t>
            </a:r>
            <a:r>
              <a:rPr lang="en-US" sz="2400" b="1" u="sng" dirty="0">
                <a:latin typeface="MV Boli" panose="02000500030200090000" pitchFamily="2" charset="0"/>
                <a:cs typeface="MV Boli" panose="02000500030200090000" pitchFamily="2" charset="0"/>
              </a:rPr>
              <a:t>ago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837F4A4-6E3C-4A45-99B1-FEE609EFFDF1}"/>
              </a:ext>
            </a:extLst>
          </p:cNvPr>
          <p:cNvSpPr/>
          <p:nvPr/>
        </p:nvSpPr>
        <p:spPr>
          <a:xfrm>
            <a:off x="5436096" y="1628800"/>
            <a:ext cx="1698759" cy="396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74AD037-818F-4885-9EA3-7DF4BCD8986D}"/>
              </a:ext>
            </a:extLst>
          </p:cNvPr>
          <p:cNvSpPr/>
          <p:nvPr/>
        </p:nvSpPr>
        <p:spPr>
          <a:xfrm>
            <a:off x="4932040" y="2103901"/>
            <a:ext cx="1276303" cy="5271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12A9278-6258-4533-A7EE-3D22B74E1464}"/>
              </a:ext>
            </a:extLst>
          </p:cNvPr>
          <p:cNvSpPr/>
          <p:nvPr/>
        </p:nvSpPr>
        <p:spPr>
          <a:xfrm>
            <a:off x="5868144" y="2679027"/>
            <a:ext cx="1698759" cy="4356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68BD733-4D7D-4758-84D0-D9C94A40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76749"/>
            <a:ext cx="2240416" cy="21485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99370E4-A474-42E1-BEEF-E448D423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9" y="4726722"/>
            <a:ext cx="1983318" cy="17362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0009FE-8AE6-44C7-A884-BB70239AB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22" y="3634123"/>
            <a:ext cx="2000013" cy="177630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0852E96-4B34-4B35-8739-DDEBA636E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378" y="5329687"/>
            <a:ext cx="1510995" cy="9243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F53DFAB-12A2-4F13-AE22-7B51F4CBD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92" l="0" r="100000">
                        <a14:foregroundMark x1="54452" y1="37311" x2="54452" y2="37311"/>
                        <a14:foregroundMark x1="46062" y1="37983" x2="46062" y2="37983"/>
                        <a14:foregroundMark x1="49144" y1="67563" x2="49144" y2="67563"/>
                        <a14:foregroundMark x1="40240" y1="68067" x2="40240" y2="68067"/>
                        <a14:foregroundMark x1="28938" y1="54790" x2="28938" y2="54790"/>
                        <a14:foregroundMark x1="39041" y1="36807" x2="39041" y2="36807"/>
                        <a14:foregroundMark x1="60959" y1="65882" x2="62671" y2="67059"/>
                        <a14:foregroundMark x1="68664" y1="49580" x2="68664" y2="49580"/>
                        <a14:foregroundMark x1="57363" y1="37311" x2="57363" y2="37311"/>
                        <a14:foregroundMark x1="46404" y1="54622" x2="47432" y2="52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200" y="4121489"/>
            <a:ext cx="2359415" cy="240385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31A1258-859F-4465-8B3D-BD2F6FDF0217}"/>
              </a:ext>
            </a:extLst>
          </p:cNvPr>
          <p:cNvSpPr/>
          <p:nvPr/>
        </p:nvSpPr>
        <p:spPr>
          <a:xfrm>
            <a:off x="5268017" y="3306823"/>
            <a:ext cx="958905" cy="4356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8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1DE0D0D-56CF-4037-B715-625085D5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74" y="934770"/>
            <a:ext cx="3280193" cy="31457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3FD773E-20F5-43C1-BAF6-BCEEDF25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348" y="3338515"/>
            <a:ext cx="3454419" cy="35194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F64C1A7-7975-433A-9071-BE1CF04A8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77" y="3997243"/>
            <a:ext cx="3221041" cy="286075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43DDC8B-5C4D-4C3E-9583-45A5807B9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500" y="542286"/>
            <a:ext cx="3194155" cy="27962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B1CBA68-9461-4129-B3DD-0E3D40F96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7174" y="2647473"/>
            <a:ext cx="2944502" cy="180134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79512" y="332656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Time Expressions</a:t>
            </a:r>
            <a:endParaRPr lang="ar-SA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4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Used to </a:t>
            </a:r>
            <a:r>
              <a:rPr lang="en-US" sz="2800" b="1" dirty="0"/>
              <a:t>&amp;</a:t>
            </a:r>
            <a:r>
              <a:rPr lang="en-US" sz="2800" b="1" dirty="0">
                <a:solidFill>
                  <a:srgbClr val="0066FF"/>
                </a:solidFill>
              </a:rPr>
              <a:t>  Would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4895" y="1308402"/>
            <a:ext cx="61013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We use  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+ be   </a:t>
            </a:r>
            <a:r>
              <a:rPr lang="en-US" sz="2400" i="1" dirty="0">
                <a:latin typeface="Comic Sans MS" panose="030F0702030302020204" pitchFamily="66" charset="0"/>
              </a:rPr>
              <a:t>//</a:t>
            </a:r>
            <a:r>
              <a:rPr 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would</a:t>
            </a:r>
          </a:p>
          <a:p>
            <a:pPr marL="868680" lvl="1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to talk about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past habits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that are no longer true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1962F94-90E3-469F-9A40-9E8B3D7AC5EC}"/>
              </a:ext>
            </a:extLst>
          </p:cNvPr>
          <p:cNvSpPr/>
          <p:nvPr/>
        </p:nvSpPr>
        <p:spPr>
          <a:xfrm>
            <a:off x="1079612" y="5090110"/>
            <a:ext cx="698477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4C3D791-D6FD-4558-BF06-83F605368DB7}"/>
              </a:ext>
            </a:extLst>
          </p:cNvPr>
          <p:cNvSpPr/>
          <p:nvPr/>
        </p:nvSpPr>
        <p:spPr>
          <a:xfrm>
            <a:off x="1079612" y="4518588"/>
            <a:ext cx="45719" cy="5715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D13B0FE-18FE-47E1-B3A3-E7CD6F42FA15}"/>
              </a:ext>
            </a:extLst>
          </p:cNvPr>
          <p:cNvSpPr/>
          <p:nvPr/>
        </p:nvSpPr>
        <p:spPr>
          <a:xfrm>
            <a:off x="3972199" y="4541447"/>
            <a:ext cx="45719" cy="5715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ABDA41F-4223-4C95-83B5-172F20F68ACB}"/>
              </a:ext>
            </a:extLst>
          </p:cNvPr>
          <p:cNvSpPr/>
          <p:nvPr/>
        </p:nvSpPr>
        <p:spPr>
          <a:xfrm>
            <a:off x="5387273" y="4482330"/>
            <a:ext cx="2342645" cy="529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: لليسار واليمين 10">
            <a:extLst>
              <a:ext uri="{FF2B5EF4-FFF2-40B4-BE49-F238E27FC236}">
                <a16:creationId xmlns:a16="http://schemas.microsoft.com/office/drawing/2014/main" id="{50134C90-20A2-490A-9AA0-4CCAD61EF0AE}"/>
              </a:ext>
            </a:extLst>
          </p:cNvPr>
          <p:cNvSpPr/>
          <p:nvPr/>
        </p:nvSpPr>
        <p:spPr>
          <a:xfrm>
            <a:off x="1079612" y="4486039"/>
            <a:ext cx="2911088" cy="571521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961C3A7-86AD-4EDC-8479-BB49B86B270A}"/>
              </a:ext>
            </a:extLst>
          </p:cNvPr>
          <p:cNvSpPr/>
          <p:nvPr/>
        </p:nvSpPr>
        <p:spPr>
          <a:xfrm>
            <a:off x="1979555" y="5062306"/>
            <a:ext cx="101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Arial Rounded MT Bold" pitchFamily="34" charset="0"/>
              </a:rPr>
              <a:t>Past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C9A116-772A-47AE-80B4-E723B06BCBAE}"/>
              </a:ext>
            </a:extLst>
          </p:cNvPr>
          <p:cNvSpPr/>
          <p:nvPr/>
        </p:nvSpPr>
        <p:spPr>
          <a:xfrm>
            <a:off x="6043447" y="5034855"/>
            <a:ext cx="101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Arial Rounded MT Bold" pitchFamily="34" charset="0"/>
              </a:rPr>
              <a:t>Now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670FDE-FAF2-416F-82AE-2C94B2E3C970}"/>
              </a:ext>
            </a:extLst>
          </p:cNvPr>
          <p:cNvSpPr/>
          <p:nvPr/>
        </p:nvSpPr>
        <p:spPr>
          <a:xfrm>
            <a:off x="1197224" y="4619683"/>
            <a:ext cx="267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used to play football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2C12E82-2686-40EA-BB0C-5B9162751ACC}"/>
              </a:ext>
            </a:extLst>
          </p:cNvPr>
          <p:cNvSpPr/>
          <p:nvPr/>
        </p:nvSpPr>
        <p:spPr>
          <a:xfrm>
            <a:off x="5387273" y="4575858"/>
            <a:ext cx="2359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don’t play football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B26607F-5EC5-47E8-A5D9-C6A6069B7459}"/>
              </a:ext>
            </a:extLst>
          </p:cNvPr>
          <p:cNvSpPr/>
          <p:nvPr/>
        </p:nvSpPr>
        <p:spPr>
          <a:xfrm>
            <a:off x="871325" y="3049817"/>
            <a:ext cx="71930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play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football, but 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don’t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play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now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E914926-32F9-4583-86AB-91627D45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13" y="3922658"/>
            <a:ext cx="1561368" cy="2661422"/>
          </a:xfrm>
          <a:prstGeom prst="rect">
            <a:avLst/>
          </a:prstGeom>
        </p:spPr>
      </p:pic>
      <p:pic>
        <p:nvPicPr>
          <p:cNvPr id="3078" name="Picture 6" descr="الأطفال يلعبون كرة القدم | Art activities for kids, Kids initial, Kids  playing">
            <a:extLst>
              <a:ext uri="{FF2B5EF4-FFF2-40B4-BE49-F238E27FC236}">
                <a16:creationId xmlns:a16="http://schemas.microsoft.com/office/drawing/2014/main" id="{77395960-CDE8-465D-95D7-7C03F76D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308" y1="42704" x2="58308" y2="42704"/>
                        <a14:foregroundMark x1="60154" y1="51152" x2="60154" y2="51152"/>
                        <a14:foregroundMark x1="54923" y1="68817" x2="54923" y2="68817"/>
                        <a14:foregroundMark x1="56308" y1="70814" x2="56308" y2="70814"/>
                        <a14:foregroundMark x1="72462" y1="81720" x2="72462" y2="81720"/>
                        <a14:foregroundMark x1="70154" y1="80645" x2="70154" y2="80645"/>
                        <a14:foregroundMark x1="45385" y1="52227" x2="45385" y2="52227"/>
                        <a14:foregroundMark x1="40769" y1="52995" x2="40769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15" y="1430449"/>
            <a:ext cx="1972723" cy="19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B0EBA357-9BDF-45B5-9216-8A738BFC47F3}"/>
              </a:ext>
            </a:extLst>
          </p:cNvPr>
          <p:cNvSpPr/>
          <p:nvPr/>
        </p:nvSpPr>
        <p:spPr>
          <a:xfrm>
            <a:off x="871325" y="3521301"/>
            <a:ext cx="71930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would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play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football, but 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don’t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play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now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وسيلة الشرح: خط منحني مزدوج مع حد وشريط تمييز 1">
            <a:extLst>
              <a:ext uri="{FF2B5EF4-FFF2-40B4-BE49-F238E27FC236}">
                <a16:creationId xmlns:a16="http://schemas.microsoft.com/office/drawing/2014/main" id="{48658916-9CA9-4BC8-ADA0-B287492D3BBB}"/>
              </a:ext>
            </a:extLst>
          </p:cNvPr>
          <p:cNvSpPr/>
          <p:nvPr/>
        </p:nvSpPr>
        <p:spPr>
          <a:xfrm>
            <a:off x="4139952" y="1983837"/>
            <a:ext cx="1080120" cy="465964"/>
          </a:xfrm>
          <a:prstGeom prst="accentBorderCallout3">
            <a:avLst>
              <a:gd name="adj1" fmla="val 28639"/>
              <a:gd name="adj2" fmla="val 103787"/>
              <a:gd name="adj3" fmla="val 26661"/>
              <a:gd name="adj4" fmla="val 116513"/>
              <a:gd name="adj5" fmla="val 145489"/>
              <a:gd name="adj6" fmla="val 115275"/>
              <a:gd name="adj7" fmla="val 146725"/>
              <a:gd name="adj8" fmla="val 1153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38FF26C-A48E-4FF0-A841-86D4C2776979}"/>
              </a:ext>
            </a:extLst>
          </p:cNvPr>
          <p:cNvSpPr/>
          <p:nvPr/>
        </p:nvSpPr>
        <p:spPr>
          <a:xfrm>
            <a:off x="3990700" y="2628345"/>
            <a:ext cx="229726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" algn="ctr" rtl="0"/>
            <a:r>
              <a:rPr lang="en-US" dirty="0">
                <a:latin typeface="Arial Rounded MT Bold" pitchFamily="34" charset="0"/>
              </a:rPr>
              <a:t>actions / routines</a:t>
            </a:r>
          </a:p>
        </p:txBody>
      </p:sp>
    </p:spTree>
    <p:extLst>
      <p:ext uri="{BB962C8B-B14F-4D97-AF65-F5344CB8AC3E}">
        <p14:creationId xmlns:p14="http://schemas.microsoft.com/office/powerpoint/2010/main" val="15341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animBg="1"/>
      <p:bldP spid="8" grpId="0" animBg="1"/>
      <p:bldP spid="9" grpId="0" animBg="1"/>
      <p:bldP spid="10" grpId="0" animBg="1"/>
      <p:bldP spid="11" grpId="0" animBg="1"/>
      <p:bldP spid="13" grpId="0"/>
      <p:bldP spid="26" grpId="0"/>
      <p:bldP spid="31" grpId="0"/>
      <p:bldP spid="33" grpId="0"/>
      <p:bldP spid="34" grpId="0" build="allAtOnce"/>
      <p:bldP spid="16" grpId="0" build="allAtOnce"/>
      <p:bldP spid="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Used to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B26607F-5EC5-47E8-A5D9-C6A6069B7459}"/>
              </a:ext>
            </a:extLst>
          </p:cNvPr>
          <p:cNvSpPr/>
          <p:nvPr/>
        </p:nvSpPr>
        <p:spPr>
          <a:xfrm>
            <a:off x="871325" y="3049817"/>
            <a:ext cx="71930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play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football, but 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don’t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play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now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8" name="Picture 6" descr="الأطفال يلعبون كرة القدم | Art activities for kids, Kids initial, Kids  playing">
            <a:extLst>
              <a:ext uri="{FF2B5EF4-FFF2-40B4-BE49-F238E27FC236}">
                <a16:creationId xmlns:a16="http://schemas.microsoft.com/office/drawing/2014/main" id="{77395960-CDE8-465D-95D7-7C03F76D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308" y1="42704" x2="58308" y2="42704"/>
                        <a14:foregroundMark x1="60154" y1="51152" x2="60154" y2="51152"/>
                        <a14:foregroundMark x1="54923" y1="68817" x2="54923" y2="68817"/>
                        <a14:foregroundMark x1="56308" y1="70814" x2="56308" y2="70814"/>
                        <a14:foregroundMark x1="72462" y1="81720" x2="72462" y2="81720"/>
                        <a14:foregroundMark x1="70154" y1="80645" x2="70154" y2="80645"/>
                        <a14:foregroundMark x1="45385" y1="52227" x2="45385" y2="52227"/>
                        <a14:foregroundMark x1="40769" y1="52995" x2="40769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15" y="1430449"/>
            <a:ext cx="1972723" cy="19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B0EBA357-9BDF-45B5-9216-8A738BFC47F3}"/>
              </a:ext>
            </a:extLst>
          </p:cNvPr>
          <p:cNvSpPr/>
          <p:nvPr/>
        </p:nvSpPr>
        <p:spPr>
          <a:xfrm>
            <a:off x="871324" y="3858644"/>
            <a:ext cx="71930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use to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play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football,…...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6E73218-CEF9-4B60-9DEE-E3C618415FB0}"/>
              </a:ext>
            </a:extLst>
          </p:cNvPr>
          <p:cNvSpPr txBox="1"/>
          <p:nvPr/>
        </p:nvSpPr>
        <p:spPr>
          <a:xfrm>
            <a:off x="467544" y="1473996"/>
            <a:ext cx="338437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Negative Form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21" name="وسيلة الشرح: خط منحني مزدوج مع حد وشريط تمييز 20">
            <a:extLst>
              <a:ext uri="{FF2B5EF4-FFF2-40B4-BE49-F238E27FC236}">
                <a16:creationId xmlns:a16="http://schemas.microsoft.com/office/drawing/2014/main" id="{74B01A20-AA76-4996-B84D-0A7B65DA6F39}"/>
              </a:ext>
            </a:extLst>
          </p:cNvPr>
          <p:cNvSpPr/>
          <p:nvPr/>
        </p:nvSpPr>
        <p:spPr>
          <a:xfrm>
            <a:off x="2627784" y="3992844"/>
            <a:ext cx="1080120" cy="465964"/>
          </a:xfrm>
          <a:prstGeom prst="accentBorderCallout3">
            <a:avLst>
              <a:gd name="adj1" fmla="val 28639"/>
              <a:gd name="adj2" fmla="val 103787"/>
              <a:gd name="adj3" fmla="val 26661"/>
              <a:gd name="adj4" fmla="val 116513"/>
              <a:gd name="adj5" fmla="val 145489"/>
              <a:gd name="adj6" fmla="val 115275"/>
              <a:gd name="adj7" fmla="val 146725"/>
              <a:gd name="adj8" fmla="val 1153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86654EB-6D03-4BDC-8DE8-7BB2AE9BE2F6}"/>
              </a:ext>
            </a:extLst>
          </p:cNvPr>
          <p:cNvSpPr/>
          <p:nvPr/>
        </p:nvSpPr>
        <p:spPr>
          <a:xfrm>
            <a:off x="2478532" y="4637352"/>
            <a:ext cx="1373389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latin typeface="Arial Rounded MT Bold" pitchFamily="34" charset="0"/>
              </a:rPr>
              <a:t>use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d</a:t>
            </a:r>
            <a:r>
              <a:rPr lang="en-US" sz="2400" dirty="0">
                <a:latin typeface="Arial Rounded MT Bold" pitchFamily="34" charset="0"/>
              </a:rPr>
              <a:t> to</a:t>
            </a:r>
          </a:p>
        </p:txBody>
      </p:sp>
      <p:pic>
        <p:nvPicPr>
          <p:cNvPr id="23" name="Picture 10" descr="Cancelled, close, delete, exit, no, reject, wrong icon">
            <a:extLst>
              <a:ext uri="{FF2B5EF4-FFF2-40B4-BE49-F238E27FC236}">
                <a16:creationId xmlns:a16="http://schemas.microsoft.com/office/drawing/2014/main" id="{77E96040-A7BB-49B6-9775-2B41473B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03" y="4637352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Used to </a:t>
            </a:r>
            <a:r>
              <a:rPr lang="en-US" sz="2800" b="1" dirty="0"/>
              <a:t>&amp;</a:t>
            </a:r>
            <a:r>
              <a:rPr lang="en-US" sz="2800" b="1" dirty="0">
                <a:solidFill>
                  <a:srgbClr val="0066FF"/>
                </a:solidFill>
              </a:rPr>
              <a:t>  Would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4895" y="1308402"/>
            <a:ext cx="61013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We use  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+ be</a:t>
            </a:r>
          </a:p>
          <a:p>
            <a:pPr marL="868680" lvl="1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to talk about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past states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that are no longer true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1962F94-90E3-469F-9A40-9E8B3D7AC5EC}"/>
              </a:ext>
            </a:extLst>
          </p:cNvPr>
          <p:cNvSpPr/>
          <p:nvPr/>
        </p:nvSpPr>
        <p:spPr>
          <a:xfrm>
            <a:off x="1079612" y="5090110"/>
            <a:ext cx="698477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4C3D791-D6FD-4558-BF06-83F605368DB7}"/>
              </a:ext>
            </a:extLst>
          </p:cNvPr>
          <p:cNvSpPr/>
          <p:nvPr/>
        </p:nvSpPr>
        <p:spPr>
          <a:xfrm>
            <a:off x="1079612" y="4518588"/>
            <a:ext cx="45719" cy="5715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D13B0FE-18FE-47E1-B3A3-E7CD6F42FA15}"/>
              </a:ext>
            </a:extLst>
          </p:cNvPr>
          <p:cNvSpPr/>
          <p:nvPr/>
        </p:nvSpPr>
        <p:spPr>
          <a:xfrm>
            <a:off x="3972199" y="4541447"/>
            <a:ext cx="45719" cy="5715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ABDA41F-4223-4C95-83B5-172F20F68ACB}"/>
              </a:ext>
            </a:extLst>
          </p:cNvPr>
          <p:cNvSpPr/>
          <p:nvPr/>
        </p:nvSpPr>
        <p:spPr>
          <a:xfrm>
            <a:off x="5387273" y="4482330"/>
            <a:ext cx="2342645" cy="529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: لليسار واليمين 10">
            <a:extLst>
              <a:ext uri="{FF2B5EF4-FFF2-40B4-BE49-F238E27FC236}">
                <a16:creationId xmlns:a16="http://schemas.microsoft.com/office/drawing/2014/main" id="{50134C90-20A2-490A-9AA0-4CCAD61EF0AE}"/>
              </a:ext>
            </a:extLst>
          </p:cNvPr>
          <p:cNvSpPr/>
          <p:nvPr/>
        </p:nvSpPr>
        <p:spPr>
          <a:xfrm>
            <a:off x="1079612" y="4486039"/>
            <a:ext cx="2911088" cy="571521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961C3A7-86AD-4EDC-8479-BB49B86B270A}"/>
              </a:ext>
            </a:extLst>
          </p:cNvPr>
          <p:cNvSpPr/>
          <p:nvPr/>
        </p:nvSpPr>
        <p:spPr>
          <a:xfrm>
            <a:off x="1979555" y="5062306"/>
            <a:ext cx="101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Arial Rounded MT Bold" pitchFamily="34" charset="0"/>
              </a:rPr>
              <a:t>Past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C9A116-772A-47AE-80B4-E723B06BCBAE}"/>
              </a:ext>
            </a:extLst>
          </p:cNvPr>
          <p:cNvSpPr/>
          <p:nvPr/>
        </p:nvSpPr>
        <p:spPr>
          <a:xfrm>
            <a:off x="6043447" y="5034855"/>
            <a:ext cx="101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Arial Rounded MT Bold" pitchFamily="34" charset="0"/>
              </a:rPr>
              <a:t>Now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1670FDE-FAF2-416F-82AE-2C94B2E3C970}"/>
              </a:ext>
            </a:extLst>
          </p:cNvPr>
          <p:cNvSpPr/>
          <p:nvPr/>
        </p:nvSpPr>
        <p:spPr>
          <a:xfrm>
            <a:off x="1197224" y="4619683"/>
            <a:ext cx="267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used to be afraid of 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2C12E82-2686-40EA-BB0C-5B9162751ACC}"/>
              </a:ext>
            </a:extLst>
          </p:cNvPr>
          <p:cNvSpPr/>
          <p:nvPr/>
        </p:nvSpPr>
        <p:spPr>
          <a:xfrm>
            <a:off x="5387273" y="4575858"/>
            <a:ext cx="2359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don’t be afraid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B26607F-5EC5-47E8-A5D9-C6A6069B7459}"/>
              </a:ext>
            </a:extLst>
          </p:cNvPr>
          <p:cNvSpPr/>
          <p:nvPr/>
        </p:nvSpPr>
        <p:spPr>
          <a:xfrm>
            <a:off x="810211" y="3016562"/>
            <a:ext cx="775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be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afraid of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dark,  but not any more.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E914926-32F9-4583-86AB-91627D45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13" y="3922658"/>
            <a:ext cx="1561368" cy="2661422"/>
          </a:xfrm>
          <a:prstGeom prst="rect">
            <a:avLst/>
          </a:prstGeom>
        </p:spPr>
      </p:pic>
      <p:pic>
        <p:nvPicPr>
          <p:cNvPr id="3080" name="Picture 8" descr="Out You Go, Fear! (Afraid of darkness? Monsters? Fantastic beasts? Ghosts?  Demons? Minecraft zombies? This MV">
            <a:extLst>
              <a:ext uri="{FF2B5EF4-FFF2-40B4-BE49-F238E27FC236}">
                <a16:creationId xmlns:a16="http://schemas.microsoft.com/office/drawing/2014/main" id="{61927E78-C042-40D9-A0AC-DA58462F0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6"/>
          <a:stretch/>
        </p:blipFill>
        <p:spPr bwMode="auto">
          <a:xfrm>
            <a:off x="6444208" y="1276857"/>
            <a:ext cx="2125414" cy="181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2B0B0F8A-B4DC-4E26-8AB6-EB0EE07E9757}"/>
              </a:ext>
            </a:extLst>
          </p:cNvPr>
          <p:cNvSpPr/>
          <p:nvPr/>
        </p:nvSpPr>
        <p:spPr>
          <a:xfrm>
            <a:off x="828011" y="3565225"/>
            <a:ext cx="775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would be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afraid of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dark,  but not any more.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82" name="Picture 10" descr="Cancelled, close, delete, exit, no, reject, wrong icon">
            <a:extLst>
              <a:ext uri="{FF2B5EF4-FFF2-40B4-BE49-F238E27FC236}">
                <a16:creationId xmlns:a16="http://schemas.microsoft.com/office/drawing/2014/main" id="{C5ACDEC7-0108-4846-A123-B66E347A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" y="3681445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وسيلة الشرح: خط منحني مزدوج مع حد وشريط تمييز 36">
            <a:extLst>
              <a:ext uri="{FF2B5EF4-FFF2-40B4-BE49-F238E27FC236}">
                <a16:creationId xmlns:a16="http://schemas.microsoft.com/office/drawing/2014/main" id="{38105331-68FA-4D45-9359-FB9C6F18B0E5}"/>
              </a:ext>
            </a:extLst>
          </p:cNvPr>
          <p:cNvSpPr/>
          <p:nvPr/>
        </p:nvSpPr>
        <p:spPr>
          <a:xfrm>
            <a:off x="3330836" y="3094380"/>
            <a:ext cx="1385180" cy="465964"/>
          </a:xfrm>
          <a:prstGeom prst="accentBorderCallout3">
            <a:avLst>
              <a:gd name="adj1" fmla="val 28639"/>
              <a:gd name="adj2" fmla="val 103787"/>
              <a:gd name="adj3" fmla="val -6843"/>
              <a:gd name="adj4" fmla="val 107658"/>
              <a:gd name="adj5" fmla="val -57929"/>
              <a:gd name="adj6" fmla="val 118145"/>
              <a:gd name="adj7" fmla="val -138060"/>
              <a:gd name="adj8" fmla="val 982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3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animBg="1"/>
      <p:bldP spid="8" grpId="0" animBg="1"/>
      <p:bldP spid="9" grpId="0" animBg="1"/>
      <p:bldP spid="10" grpId="0" animBg="1"/>
      <p:bldP spid="11" grpId="0" animBg="1"/>
      <p:bldP spid="13" grpId="0"/>
      <p:bldP spid="26" grpId="0"/>
      <p:bldP spid="31" grpId="0"/>
      <p:bldP spid="33" grpId="0"/>
      <p:bldP spid="34" grpId="0" build="allAtOnce"/>
      <p:bldP spid="36" grpId="0" build="allAtOnce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Used to </a:t>
            </a:r>
            <a:r>
              <a:rPr lang="en-US" sz="2800" b="1" dirty="0"/>
              <a:t>&amp;</a:t>
            </a:r>
            <a:r>
              <a:rPr lang="en-US" sz="2800" b="1" dirty="0">
                <a:solidFill>
                  <a:srgbClr val="0066FF"/>
                </a:solidFill>
              </a:rPr>
              <a:t>  Would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4895" y="1308402"/>
            <a:ext cx="61013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We use  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+ be</a:t>
            </a:r>
          </a:p>
          <a:p>
            <a:pPr marL="868680" lvl="1" indent="-3429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to talk about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past states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that are no longer true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DB26607F-5EC5-47E8-A5D9-C6A6069B7459}"/>
              </a:ext>
            </a:extLst>
          </p:cNvPr>
          <p:cNvSpPr/>
          <p:nvPr/>
        </p:nvSpPr>
        <p:spPr>
          <a:xfrm>
            <a:off x="810211" y="3016562"/>
            <a:ext cx="775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used to be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afraid of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dark,  but not any more.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80" name="Picture 8" descr="Out You Go, Fear! (Afraid of darkness? Monsters? Fantastic beasts? Ghosts?  Demons? Minecraft zombies? This MV">
            <a:extLst>
              <a:ext uri="{FF2B5EF4-FFF2-40B4-BE49-F238E27FC236}">
                <a16:creationId xmlns:a16="http://schemas.microsoft.com/office/drawing/2014/main" id="{61927E78-C042-40D9-A0AC-DA58462F0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6"/>
          <a:stretch/>
        </p:blipFill>
        <p:spPr bwMode="auto">
          <a:xfrm>
            <a:off x="6444208" y="1276857"/>
            <a:ext cx="2125414" cy="181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2B0B0F8A-B4DC-4E26-8AB6-EB0EE07E9757}"/>
              </a:ext>
            </a:extLst>
          </p:cNvPr>
          <p:cNvSpPr/>
          <p:nvPr/>
        </p:nvSpPr>
        <p:spPr>
          <a:xfrm>
            <a:off x="828011" y="3565225"/>
            <a:ext cx="775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would be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afraid of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dark,  but not any more.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82" name="Picture 10" descr="Cancelled, close, delete, exit, no, reject, wrong icon">
            <a:extLst>
              <a:ext uri="{FF2B5EF4-FFF2-40B4-BE49-F238E27FC236}">
                <a16:creationId xmlns:a16="http://schemas.microsoft.com/office/drawing/2014/main" id="{C5ACDEC7-0108-4846-A123-B66E347A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" y="3681445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وسيلة الشرح: خط منحني مزدوج مع حد وشريط تمييز 36">
            <a:extLst>
              <a:ext uri="{FF2B5EF4-FFF2-40B4-BE49-F238E27FC236}">
                <a16:creationId xmlns:a16="http://schemas.microsoft.com/office/drawing/2014/main" id="{38105331-68FA-4D45-9359-FB9C6F18B0E5}"/>
              </a:ext>
            </a:extLst>
          </p:cNvPr>
          <p:cNvSpPr/>
          <p:nvPr/>
        </p:nvSpPr>
        <p:spPr>
          <a:xfrm>
            <a:off x="4216868" y="1987868"/>
            <a:ext cx="946096" cy="465964"/>
          </a:xfrm>
          <a:prstGeom prst="accentBorderCallout3">
            <a:avLst>
              <a:gd name="adj1" fmla="val 28639"/>
              <a:gd name="adj2" fmla="val 103787"/>
              <a:gd name="adj3" fmla="val 108028"/>
              <a:gd name="adj4" fmla="val 117087"/>
              <a:gd name="adj5" fmla="val 138310"/>
              <a:gd name="adj6" fmla="val 92214"/>
              <a:gd name="adj7" fmla="val 256810"/>
              <a:gd name="adj8" fmla="val 15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97174E2-CE5C-4E94-A0E5-D20201F8A5A9}"/>
              </a:ext>
            </a:extLst>
          </p:cNvPr>
          <p:cNvSpPr/>
          <p:nvPr/>
        </p:nvSpPr>
        <p:spPr>
          <a:xfrm>
            <a:off x="836310" y="4203515"/>
            <a:ext cx="775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He 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would be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a good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boy before.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1226F65-FFD5-4A2F-8B61-55FDCFA56B9E}"/>
              </a:ext>
            </a:extLst>
          </p:cNvPr>
          <p:cNvSpPr/>
          <p:nvPr/>
        </p:nvSpPr>
        <p:spPr>
          <a:xfrm>
            <a:off x="836310" y="4855030"/>
            <a:ext cx="775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They </a:t>
            </a:r>
            <a:r>
              <a:rPr lang="en-US" sz="240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would be </a:t>
            </a: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live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Riyadh.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10" descr="Cancelled, close, delete, exit, no, reject, wrong icon">
            <a:extLst>
              <a:ext uri="{FF2B5EF4-FFF2-40B4-BE49-F238E27FC236}">
                <a16:creationId xmlns:a16="http://schemas.microsoft.com/office/drawing/2014/main" id="{5825D954-8092-4C93-90D3-47AB333E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" y="4321254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ancelled, close, delete, exit, no, reject, wrong icon">
            <a:extLst>
              <a:ext uri="{FF2B5EF4-FFF2-40B4-BE49-F238E27FC236}">
                <a16:creationId xmlns:a16="http://schemas.microsoft.com/office/drawing/2014/main" id="{0BAAD52E-F997-4778-B535-3442C9CCA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0" y="4923035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4" grpId="0" build="allAtOnce"/>
      <p:bldP spid="36" grpId="0" build="allAtOnce"/>
      <p:bldP spid="37" grpId="0" animBg="1"/>
      <p:bldP spid="19" grpId="0" build="allAtOnce"/>
      <p:bldP spid="2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78C4CF40-D07D-4F6A-A327-FED11D8D5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3143250" y="2510898"/>
            <a:ext cx="2857500" cy="28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BCA27A0-14F6-45D6-B16E-31BB8EA19ECE}"/>
              </a:ext>
            </a:extLst>
          </p:cNvPr>
          <p:cNvSpPr txBox="1"/>
          <p:nvPr/>
        </p:nvSpPr>
        <p:spPr>
          <a:xfrm>
            <a:off x="2951820" y="1916833"/>
            <a:ext cx="3666479" cy="484748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2700" b="1" dirty="0">
                <a:solidFill>
                  <a:srgbClr val="0066FF"/>
                </a:solidFill>
              </a:rPr>
              <a:t>Practice makes Perfect</a:t>
            </a:r>
            <a:endParaRPr lang="ar-SA" sz="2700" b="1" dirty="0">
              <a:solidFill>
                <a:srgbClr val="0066FF"/>
              </a:solidFill>
            </a:endParaRPr>
          </a:p>
        </p:txBody>
      </p:sp>
      <p:pic>
        <p:nvPicPr>
          <p:cNvPr id="6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5EF5284E-15A9-481C-9A56-01829BAA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50" y="958447"/>
            <a:ext cx="1492501" cy="10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ample Quizizz Quiz - Quizizz">
            <a:hlinkClick r:id="rId5"/>
            <a:extLst>
              <a:ext uri="{FF2B5EF4-FFF2-40B4-BE49-F238E27FC236}">
                <a16:creationId xmlns:a16="http://schemas.microsoft.com/office/drawing/2014/main" id="{C47FCF9C-E4B1-401B-9B92-A82E84CE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98" y="3441971"/>
            <a:ext cx="1556490" cy="9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crosoft Forms - an Office 365 tutorial">
            <a:hlinkClick r:id="rId7"/>
            <a:extLst>
              <a:ext uri="{FF2B5EF4-FFF2-40B4-BE49-F238E27FC236}">
                <a16:creationId xmlns:a16="http://schemas.microsoft.com/office/drawing/2014/main" id="{3CE496BA-DDC7-45E4-943F-0E1DF653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80" y="3525554"/>
            <a:ext cx="674521" cy="674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C4E039A-0456-4584-BDD0-C1FB5347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82" y="3903347"/>
            <a:ext cx="598511" cy="5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1B9840B-22DA-4EA6-B7E7-A17A265F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9943" y="3818518"/>
            <a:ext cx="598511" cy="5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8208BB-B78A-485B-A6C8-AC4FD0DAECDC}"/>
              </a:ext>
            </a:extLst>
          </p:cNvPr>
          <p:cNvSpPr txBox="1"/>
          <p:nvPr/>
        </p:nvSpPr>
        <p:spPr>
          <a:xfrm>
            <a:off x="1668670" y="4386059"/>
            <a:ext cx="14041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---</a:t>
            </a:r>
            <a:endParaRPr lang="ar-SA" sz="9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0EC04F-2945-4156-8212-F300421E242A}"/>
              </a:ext>
            </a:extLst>
          </p:cNvPr>
          <p:cNvSpPr txBox="1"/>
          <p:nvPr/>
        </p:nvSpPr>
        <p:spPr>
          <a:xfrm>
            <a:off x="6071174" y="4662568"/>
            <a:ext cx="1404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https://quizizz.com/admin/quiz/5f7b97517cfe02001b34dbed</a:t>
            </a:r>
            <a:endParaRPr lang="ar-SA" sz="12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EE63CE6-E382-4BB4-8FA8-CE7795F95C8F}"/>
              </a:ext>
            </a:extLst>
          </p:cNvPr>
          <p:cNvSpPr txBox="1"/>
          <p:nvPr/>
        </p:nvSpPr>
        <p:spPr>
          <a:xfrm>
            <a:off x="728063" y="4482254"/>
            <a:ext cx="3413038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https://forms.office.com/Pages/ShareFormPage.aspx?id=b4OQU5QpqkK9sELnf3f9C0tUDGzPRYpDjgbnhRSJpRlUN043NE1QQUJJSTBVT0NZU0lWQVVNT0VWWC4u&amp;sharetoken=T41QxIkQ9KMeyWl2glx7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rm-up Exercise Couple Royalty Free Cliparts, Vectors, And Stock  Illustration. Image 64425469.">
            <a:extLst>
              <a:ext uri="{FF2B5EF4-FFF2-40B4-BE49-F238E27FC236}">
                <a16:creationId xmlns:a16="http://schemas.microsoft.com/office/drawing/2014/main" id="{0EDE7086-B154-4F3A-ADC1-4EC5D0F10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8" b="99154" l="385" r="99846">
                        <a14:foregroundMark x1="29815" y1="26846" x2="29815" y2="26846"/>
                        <a14:foregroundMark x1="11094" y1="36077" x2="11094" y2="36077"/>
                        <a14:foregroundMark x1="10940" y1="55308" x2="10940" y2="55308"/>
                        <a14:foregroundMark x1="15948" y1="90769" x2="15948" y2="90769"/>
                        <a14:foregroundMark x1="8783" y1="90923" x2="8783" y2="90923"/>
                        <a14:foregroundMark x1="9784" y1="89769" x2="9784" y2="89769"/>
                        <a14:foregroundMark x1="36364" y1="28308" x2="37288" y2="28000"/>
                        <a14:foregroundMark x1="38752" y1="26538" x2="38752" y2="2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3" y="2402887"/>
            <a:ext cx="3496847" cy="35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A802E4-01B8-40FB-9820-ED77C7024CE6}"/>
              </a:ext>
            </a:extLst>
          </p:cNvPr>
          <p:cNvSpPr txBox="1"/>
          <p:nvPr/>
        </p:nvSpPr>
        <p:spPr>
          <a:xfrm>
            <a:off x="3059832" y="1754814"/>
            <a:ext cx="2898749" cy="15661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ArchUp">
              <a:avLst>
                <a:gd name="adj" fmla="val 10839683"/>
              </a:avLst>
            </a:prstTxWarp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en-US" sz="3000" dirty="0">
                <a:solidFill>
                  <a:schemeClr val="accent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Warming up</a:t>
            </a:r>
            <a:endParaRPr lang="ar-SA" sz="3000" dirty="0">
              <a:solidFill>
                <a:schemeClr val="accent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Sample Quizizz Quiz - Quizizz">
            <a:hlinkClick r:id="rId4"/>
            <a:extLst>
              <a:ext uri="{FF2B5EF4-FFF2-40B4-BE49-F238E27FC236}">
                <a16:creationId xmlns:a16="http://schemas.microsoft.com/office/drawing/2014/main" id="{8AD33E3E-3522-422C-9318-F15194D5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91192"/>
            <a:ext cx="1286355" cy="7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F0AD54C-1A89-4A26-A131-56CE496B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1401" y="3977785"/>
            <a:ext cx="598511" cy="5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6707B94-4A54-44B2-ABEB-39AF7A0C03F0}"/>
              </a:ext>
            </a:extLst>
          </p:cNvPr>
          <p:cNvSpPr txBox="1"/>
          <p:nvPr/>
        </p:nvSpPr>
        <p:spPr>
          <a:xfrm>
            <a:off x="6254494" y="4476825"/>
            <a:ext cx="2217254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https://quizizz.com/admin/quiz/5f7b89b2d0215e001b037f4f</a:t>
            </a:r>
          </a:p>
        </p:txBody>
      </p:sp>
    </p:spTree>
    <p:extLst>
      <p:ext uri="{BB962C8B-B14F-4D97-AF65-F5344CB8AC3E}">
        <p14:creationId xmlns:p14="http://schemas.microsoft.com/office/powerpoint/2010/main" val="2488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4986B0-AF6B-4B08-90E2-EAFA55F6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58" y="1896831"/>
            <a:ext cx="4996893" cy="287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8EE119B-DDAC-496D-98AA-9AA1ADFF5653}"/>
              </a:ext>
            </a:extLst>
          </p:cNvPr>
          <p:cNvSpPr txBox="1"/>
          <p:nvPr/>
        </p:nvSpPr>
        <p:spPr>
          <a:xfrm>
            <a:off x="496076" y="949573"/>
            <a:ext cx="8151849" cy="514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100" dirty="0"/>
              <a:t>Open your </a:t>
            </a:r>
            <a:r>
              <a:rPr lang="en-US" sz="21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2100" dirty="0"/>
              <a:t>at page: </a:t>
            </a:r>
            <a:r>
              <a:rPr lang="en-US" sz="2100" dirty="0">
                <a:solidFill>
                  <a:srgbClr val="FF0000"/>
                </a:solidFill>
              </a:rPr>
              <a:t>30</a:t>
            </a:r>
            <a:endParaRPr lang="ar-SA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5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صورة 46">
            <a:extLst>
              <a:ext uri="{FF2B5EF4-FFF2-40B4-BE49-F238E27FC236}">
                <a16:creationId xmlns:a16="http://schemas.microsoft.com/office/drawing/2014/main" id="{D736DF5C-62EC-4FF8-B35F-684DC5F0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725879"/>
            <a:ext cx="8312727" cy="38321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CA53B39-79AB-4502-AA92-9AF58FA0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" y="87521"/>
            <a:ext cx="9144000" cy="2791194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6B7AAA-AAC3-4755-9530-EDEF5801605F}"/>
              </a:ext>
            </a:extLst>
          </p:cNvPr>
          <p:cNvSpPr txBox="1"/>
          <p:nvPr/>
        </p:nvSpPr>
        <p:spPr>
          <a:xfrm>
            <a:off x="2678791" y="2858491"/>
            <a:ext cx="22926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happened</a:t>
            </a:r>
            <a:endParaRPr lang="ar-SA" sz="28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EEA7E60-83EC-4DC6-BB8D-EA60B82BDC0A}"/>
              </a:ext>
            </a:extLst>
          </p:cNvPr>
          <p:cNvSpPr txBox="1"/>
          <p:nvPr/>
        </p:nvSpPr>
        <p:spPr>
          <a:xfrm>
            <a:off x="1765978" y="3378712"/>
            <a:ext cx="200311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went</a:t>
            </a:r>
            <a:endParaRPr lang="ar-SA" sz="2800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B0B2BA6-1B12-4B9E-A6A9-749AB2A1F5FD}"/>
              </a:ext>
            </a:extLst>
          </p:cNvPr>
          <p:cNvSpPr txBox="1"/>
          <p:nvPr/>
        </p:nvSpPr>
        <p:spPr>
          <a:xfrm>
            <a:off x="3520982" y="3857504"/>
            <a:ext cx="22926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stole</a:t>
            </a:r>
            <a:endParaRPr lang="ar-SA" sz="2800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F08E00A-E9CB-4E42-B931-14DC114E9590}"/>
              </a:ext>
            </a:extLst>
          </p:cNvPr>
          <p:cNvSpPr txBox="1"/>
          <p:nvPr/>
        </p:nvSpPr>
        <p:spPr>
          <a:xfrm>
            <a:off x="2678791" y="4377725"/>
            <a:ext cx="191071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Did</a:t>
            </a:r>
            <a:endParaRPr lang="ar-SA" sz="2800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702AC84-5A1A-4A13-AF8C-AF60CCA6E607}"/>
              </a:ext>
            </a:extLst>
          </p:cNvPr>
          <p:cNvSpPr txBox="1"/>
          <p:nvPr/>
        </p:nvSpPr>
        <p:spPr>
          <a:xfrm>
            <a:off x="3520982" y="4910343"/>
            <a:ext cx="25086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caught</a:t>
            </a:r>
            <a:endParaRPr lang="ar-SA" sz="2800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24636BB-C67D-4E95-89E7-A1118BA8BE9C}"/>
              </a:ext>
            </a:extLst>
          </p:cNvPr>
          <p:cNvSpPr txBox="1"/>
          <p:nvPr/>
        </p:nvSpPr>
        <p:spPr>
          <a:xfrm>
            <a:off x="4201504" y="5421166"/>
            <a:ext cx="18281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did</a:t>
            </a:r>
            <a:endParaRPr lang="ar-SA" sz="28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4DA4F1C-3EC7-4E46-991F-7519B723CA86}"/>
              </a:ext>
            </a:extLst>
          </p:cNvPr>
          <p:cNvSpPr txBox="1"/>
          <p:nvPr/>
        </p:nvSpPr>
        <p:spPr>
          <a:xfrm>
            <a:off x="2505651" y="5972990"/>
            <a:ext cx="18281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endParaRPr lang="ar-SA" sz="2800" dirty="0"/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74864BBD-E51C-4411-94B1-3ACEFCF038AF}"/>
              </a:ext>
            </a:extLst>
          </p:cNvPr>
          <p:cNvGrpSpPr/>
          <p:nvPr/>
        </p:nvGrpSpPr>
        <p:grpSpPr>
          <a:xfrm>
            <a:off x="2267744" y="2830381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مستطيل: زوايا مستديرة 48">
              <a:extLst>
                <a:ext uri="{FF2B5EF4-FFF2-40B4-BE49-F238E27FC236}">
                  <a16:creationId xmlns:a16="http://schemas.microsoft.com/office/drawing/2014/main" id="{D243F57B-799E-493C-A551-B081EE1202F0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AC3A32C-94AE-4E00-A97D-257023548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1D5AA02-75CE-45BE-A952-DF3726D21C55}"/>
              </a:ext>
            </a:extLst>
          </p:cNvPr>
          <p:cNvGrpSpPr/>
          <p:nvPr/>
        </p:nvGrpSpPr>
        <p:grpSpPr>
          <a:xfrm>
            <a:off x="1665753" y="3426138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مستطيل: زوايا مستديرة 51">
              <a:extLst>
                <a:ext uri="{FF2B5EF4-FFF2-40B4-BE49-F238E27FC236}">
                  <a16:creationId xmlns:a16="http://schemas.microsoft.com/office/drawing/2014/main" id="{7A66A760-298D-4617-8292-C4DAC8AE8C4D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3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91C57D3C-AB08-4A8D-8653-EC80D6A34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B00C5248-E22D-4D12-A9A7-095744910196}"/>
              </a:ext>
            </a:extLst>
          </p:cNvPr>
          <p:cNvGrpSpPr/>
          <p:nvPr/>
        </p:nvGrpSpPr>
        <p:grpSpPr>
          <a:xfrm>
            <a:off x="3500912" y="3889198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مستطيل: زوايا مستديرة 54">
              <a:extLst>
                <a:ext uri="{FF2B5EF4-FFF2-40B4-BE49-F238E27FC236}">
                  <a16:creationId xmlns:a16="http://schemas.microsoft.com/office/drawing/2014/main" id="{3A72F06D-F6F1-42A7-ACAF-035FA75839B0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ADD88C7-1925-4728-A46C-E30366748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5DF8DDFB-CA21-40D6-8D83-466EFF556E67}"/>
              </a:ext>
            </a:extLst>
          </p:cNvPr>
          <p:cNvGrpSpPr/>
          <p:nvPr/>
        </p:nvGrpSpPr>
        <p:grpSpPr>
          <a:xfrm>
            <a:off x="2647154" y="4442795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مستطيل: زوايا مستديرة 57">
              <a:extLst>
                <a:ext uri="{FF2B5EF4-FFF2-40B4-BE49-F238E27FC236}">
                  <a16:creationId xmlns:a16="http://schemas.microsoft.com/office/drawing/2014/main" id="{056DF77D-99AE-4690-A1C7-AAA7E1694DBF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2B9C1E91-57AA-4456-94E1-831E7225B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B13FF2CB-B663-483C-B217-932E37FFDAC9}"/>
              </a:ext>
            </a:extLst>
          </p:cNvPr>
          <p:cNvGrpSpPr/>
          <p:nvPr/>
        </p:nvGrpSpPr>
        <p:grpSpPr>
          <a:xfrm>
            <a:off x="3610547" y="4961931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مستطيل: زوايا مستديرة 60">
              <a:extLst>
                <a:ext uri="{FF2B5EF4-FFF2-40B4-BE49-F238E27FC236}">
                  <a16:creationId xmlns:a16="http://schemas.microsoft.com/office/drawing/2014/main" id="{2280C43D-4360-4374-8590-15DA42D162A4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E3C2C86-B9B1-4FF6-8A53-32EF00F77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4D5047C8-82A7-4375-AD92-E91DEF33E236}"/>
              </a:ext>
            </a:extLst>
          </p:cNvPr>
          <p:cNvGrpSpPr/>
          <p:nvPr/>
        </p:nvGrpSpPr>
        <p:grpSpPr>
          <a:xfrm>
            <a:off x="4104553" y="5517073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مستطيل: زوايا مستديرة 63">
              <a:extLst>
                <a:ext uri="{FF2B5EF4-FFF2-40B4-BE49-F238E27FC236}">
                  <a16:creationId xmlns:a16="http://schemas.microsoft.com/office/drawing/2014/main" id="{9BD583A6-C36B-4C6C-ADF9-A17AC9D7439A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02449DA6-50D9-48C5-822C-4154E7852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B2F2B1F6-77F9-4657-981F-ACD62CA88243}"/>
              </a:ext>
            </a:extLst>
          </p:cNvPr>
          <p:cNvGrpSpPr/>
          <p:nvPr/>
        </p:nvGrpSpPr>
        <p:grpSpPr>
          <a:xfrm>
            <a:off x="2482320" y="6091669"/>
            <a:ext cx="1002503" cy="551112"/>
            <a:chOff x="645757" y="2452317"/>
            <a:chExt cx="849498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مستطيل: زوايا مستديرة 66">
              <a:extLst>
                <a:ext uri="{FF2B5EF4-FFF2-40B4-BE49-F238E27FC236}">
                  <a16:creationId xmlns:a16="http://schemas.microsoft.com/office/drawing/2014/main" id="{BE1DDDF1-329F-4870-82A3-2EA9F710ECB3}"/>
                </a:ext>
              </a:extLst>
            </p:cNvPr>
            <p:cNvSpPr/>
            <p:nvPr/>
          </p:nvSpPr>
          <p:spPr>
            <a:xfrm>
              <a:off x="827584" y="2492896"/>
              <a:ext cx="564426" cy="36004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7837DA72-1366-4B15-A518-B496F64D6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645757" y="2452317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4FFBA331-DB68-457D-9630-C4BBDDD01770}"/>
              </a:ext>
            </a:extLst>
          </p:cNvPr>
          <p:cNvSpPr/>
          <p:nvPr/>
        </p:nvSpPr>
        <p:spPr>
          <a:xfrm>
            <a:off x="251520" y="476672"/>
            <a:ext cx="4824536" cy="2190591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6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3F5E1F-5051-41C3-94FA-7598FC99F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6"/>
          <a:stretch/>
        </p:blipFill>
        <p:spPr>
          <a:xfrm>
            <a:off x="7790" y="116632"/>
            <a:ext cx="9144000" cy="306548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7F18D6E0-14D0-40F3-B933-08194EAD9F8A}"/>
              </a:ext>
            </a:extLst>
          </p:cNvPr>
          <p:cNvSpPr/>
          <p:nvPr/>
        </p:nvSpPr>
        <p:spPr>
          <a:xfrm>
            <a:off x="-19034" y="2852936"/>
            <a:ext cx="1061596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latin typeface="MV Boli" panose="02000500030200090000" pitchFamily="2" charset="0"/>
                <a:cs typeface="MV Boli" panose="02000500030200090000" pitchFamily="2" charset="0"/>
              </a:rPr>
              <a:t>Suggested :</a:t>
            </a:r>
          </a:p>
          <a:p>
            <a:pPr algn="l" rtl="0"/>
            <a:r>
              <a:rPr lang="en-US" sz="19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 A: What did Omar use to do every day?</a:t>
            </a:r>
          </a:p>
          <a:p>
            <a:pPr algn="l" rtl="0"/>
            <a:r>
              <a:rPr lang="en-US" sz="1900" b="1" dirty="0">
                <a:solidFill>
                  <a:srgbClr val="00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B: He used to (would) watch TV every day. He didn’t use to go the gym.</a:t>
            </a:r>
          </a:p>
          <a:p>
            <a:pPr algn="l" rtl="0"/>
            <a:r>
              <a:rPr lang="en-US" sz="19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A: What did Omar use to eat?</a:t>
            </a:r>
          </a:p>
          <a:p>
            <a:pPr algn="l" rtl="0"/>
            <a:r>
              <a:rPr lang="en-US" sz="1900" b="1" dirty="0">
                <a:solidFill>
                  <a:srgbClr val="00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B. He used to (would) eat a lot of junk food. He didn’t use to eat fruit.</a:t>
            </a:r>
          </a:p>
          <a:p>
            <a:pPr algn="l" rtl="0"/>
            <a:r>
              <a:rPr lang="en-US" sz="19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A: What did Omar use to look like?</a:t>
            </a:r>
          </a:p>
          <a:p>
            <a:pPr algn="l" rtl="0"/>
            <a:r>
              <a:rPr lang="en-US" sz="1900" b="1" dirty="0">
                <a:solidFill>
                  <a:srgbClr val="00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B: Omar used to be overweight. He didn’t use to be slim.</a:t>
            </a:r>
          </a:p>
          <a:p>
            <a:pPr algn="l" rtl="0"/>
            <a:r>
              <a:rPr lang="en-US" sz="19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A:How did Omar use to feel?</a:t>
            </a:r>
          </a:p>
          <a:p>
            <a:pPr algn="l" rtl="0"/>
            <a:r>
              <a:rPr lang="en-US" sz="1900" b="1" dirty="0">
                <a:solidFill>
                  <a:srgbClr val="00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B: Omar used to always feel tired. He didn’t use to have much energy.</a:t>
            </a:r>
          </a:p>
          <a:p>
            <a:pPr algn="l" rtl="0"/>
            <a:r>
              <a:rPr lang="en-US" sz="19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5. A: How did Omar use to sleep?</a:t>
            </a:r>
          </a:p>
          <a:p>
            <a:pPr algn="l" rtl="0"/>
            <a:r>
              <a:rPr lang="en-US" sz="1900" b="1" dirty="0">
                <a:solidFill>
                  <a:srgbClr val="00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B: Omar didn’t use to sleep well.</a:t>
            </a:r>
          </a:p>
          <a:p>
            <a:pPr algn="l" rtl="0"/>
            <a:r>
              <a:rPr lang="en-US" sz="1900" b="1" dirty="0">
                <a:solidFill>
                  <a:srgbClr val="00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used to be awake most of the night/ have insomnia</a:t>
            </a:r>
            <a:endParaRPr lang="ar-SA" sz="1900" b="1" dirty="0">
              <a:solidFill>
                <a:srgbClr val="000099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B73D594-E1C8-450D-ABB7-6D339D19B8E1}"/>
              </a:ext>
            </a:extLst>
          </p:cNvPr>
          <p:cNvGrpSpPr/>
          <p:nvPr/>
        </p:nvGrpSpPr>
        <p:grpSpPr>
          <a:xfrm>
            <a:off x="1546657" y="1896831"/>
            <a:ext cx="5009417" cy="2878834"/>
            <a:chOff x="2062210" y="1386107"/>
            <a:chExt cx="6679222" cy="383844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73391A7-A37F-43DF-81EF-E0CAF473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8908" y="1386107"/>
              <a:ext cx="6662524" cy="3838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99145D7-7887-4F96-A1D2-C04779802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062210" y="1386107"/>
              <a:ext cx="6662524" cy="3838445"/>
            </a:xfrm>
            <a:custGeom>
              <a:avLst/>
              <a:gdLst>
                <a:gd name="connsiteX0" fmla="*/ 1223119 w 6662524"/>
                <a:gd name="connsiteY0" fmla="*/ 464745 h 3838445"/>
                <a:gd name="connsiteX1" fmla="*/ 16697 w 6662524"/>
                <a:gd name="connsiteY1" fmla="*/ 735536 h 3838445"/>
                <a:gd name="connsiteX2" fmla="*/ 16697 w 6662524"/>
                <a:gd name="connsiteY2" fmla="*/ 2425685 h 3838445"/>
                <a:gd name="connsiteX3" fmla="*/ 5531769 w 6662524"/>
                <a:gd name="connsiteY3" fmla="*/ 2425685 h 3838445"/>
                <a:gd name="connsiteX4" fmla="*/ 5531769 w 6662524"/>
                <a:gd name="connsiteY4" fmla="*/ 735536 h 3838445"/>
                <a:gd name="connsiteX5" fmla="*/ 1223119 w 6662524"/>
                <a:gd name="connsiteY5" fmla="*/ 464745 h 3838445"/>
                <a:gd name="connsiteX6" fmla="*/ 0 w 6662524"/>
                <a:gd name="connsiteY6" fmla="*/ 0 h 3838445"/>
                <a:gd name="connsiteX7" fmla="*/ 6662524 w 6662524"/>
                <a:gd name="connsiteY7" fmla="*/ 0 h 3838445"/>
                <a:gd name="connsiteX8" fmla="*/ 6662524 w 6662524"/>
                <a:gd name="connsiteY8" fmla="*/ 3838445 h 3838445"/>
                <a:gd name="connsiteX9" fmla="*/ 0 w 6662524"/>
                <a:gd name="connsiteY9" fmla="*/ 3838445 h 383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524" h="3838445">
                  <a:moveTo>
                    <a:pt x="1223119" y="464745"/>
                  </a:moveTo>
                  <a:cubicBezTo>
                    <a:pt x="820978" y="459530"/>
                    <a:pt x="418838" y="530136"/>
                    <a:pt x="16697" y="735536"/>
                  </a:cubicBezTo>
                  <a:lnTo>
                    <a:pt x="16697" y="2425685"/>
                  </a:lnTo>
                  <a:cubicBezTo>
                    <a:pt x="1855054" y="1486713"/>
                    <a:pt x="3693412" y="3364656"/>
                    <a:pt x="5531769" y="2425685"/>
                  </a:cubicBezTo>
                  <a:lnTo>
                    <a:pt x="5531769" y="735536"/>
                  </a:lnTo>
                  <a:cubicBezTo>
                    <a:pt x="4095553" y="1469108"/>
                    <a:pt x="2659336" y="483371"/>
                    <a:pt x="1223119" y="464745"/>
                  </a:cubicBezTo>
                  <a:close/>
                  <a:moveTo>
                    <a:pt x="0" y="0"/>
                  </a:moveTo>
                  <a:lnTo>
                    <a:pt x="6662524" y="0"/>
                  </a:lnTo>
                  <a:lnTo>
                    <a:pt x="6662524" y="3838445"/>
                  </a:lnTo>
                  <a:lnTo>
                    <a:pt x="0" y="3838445"/>
                  </a:ln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8EE119B-DDAC-496D-98AA-9AA1ADFF5653}"/>
              </a:ext>
            </a:extLst>
          </p:cNvPr>
          <p:cNvSpPr txBox="1"/>
          <p:nvPr/>
        </p:nvSpPr>
        <p:spPr>
          <a:xfrm>
            <a:off x="496076" y="949572"/>
            <a:ext cx="8151849" cy="514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/>
              <a:t>Open your </a:t>
            </a:r>
            <a:r>
              <a:rPr lang="en-US" sz="21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WORKBOOK</a:t>
            </a:r>
            <a:r>
              <a:rPr lang="en-US" sz="2100" dirty="0"/>
              <a:t> at page: </a:t>
            </a:r>
            <a:r>
              <a:rPr lang="en-US" sz="2100" dirty="0">
                <a:solidFill>
                  <a:srgbClr val="FF0000"/>
                </a:solidFill>
              </a:rPr>
              <a:t>19</a:t>
            </a:r>
            <a:endParaRPr lang="ar-SA" sz="21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3101EBE9-A013-4A0B-A567-D43ECD3E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2714279"/>
            <a:ext cx="2203380" cy="1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1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6DCF0B7-09E4-43EC-AC8F-0D1C278F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542"/>
            <a:ext cx="9144000" cy="60089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7E345F7-D742-4B1B-A768-5E1AF06407E3}"/>
              </a:ext>
            </a:extLst>
          </p:cNvPr>
          <p:cNvSpPr txBox="1"/>
          <p:nvPr/>
        </p:nvSpPr>
        <p:spPr>
          <a:xfrm>
            <a:off x="2200853" y="817830"/>
            <a:ext cx="12998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1671E71-E22D-4F77-8C3B-BC93BAFBC323}"/>
              </a:ext>
            </a:extLst>
          </p:cNvPr>
          <p:cNvSpPr txBox="1"/>
          <p:nvPr/>
        </p:nvSpPr>
        <p:spPr>
          <a:xfrm>
            <a:off x="6935927" y="764556"/>
            <a:ext cx="12079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02F8524-F450-45A2-9E46-B691B5D4D22F}"/>
              </a:ext>
            </a:extLst>
          </p:cNvPr>
          <p:cNvSpPr txBox="1"/>
          <p:nvPr/>
        </p:nvSpPr>
        <p:spPr>
          <a:xfrm>
            <a:off x="2329744" y="1149219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played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D09A509-8184-44C5-B84A-33DDD8CC2A9F}"/>
              </a:ext>
            </a:extLst>
          </p:cNvPr>
          <p:cNvSpPr txBox="1"/>
          <p:nvPr/>
        </p:nvSpPr>
        <p:spPr>
          <a:xfrm>
            <a:off x="5636227" y="1149219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studied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C20D1D7-1044-4185-9906-825D5419F43B}"/>
              </a:ext>
            </a:extLst>
          </p:cNvPr>
          <p:cNvSpPr txBox="1"/>
          <p:nvPr/>
        </p:nvSpPr>
        <p:spPr>
          <a:xfrm>
            <a:off x="2686684" y="1516586"/>
            <a:ext cx="1897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go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A1BCD5-68B1-41D0-B760-D8A8010A2612}"/>
              </a:ext>
            </a:extLst>
          </p:cNvPr>
          <p:cNvSpPr txBox="1"/>
          <p:nvPr/>
        </p:nvSpPr>
        <p:spPr>
          <a:xfrm>
            <a:off x="1089494" y="1796693"/>
            <a:ext cx="12012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went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685D4E6-ADE8-4C03-A45E-02B7F3FF7C33}"/>
              </a:ext>
            </a:extLst>
          </p:cNvPr>
          <p:cNvSpPr txBox="1"/>
          <p:nvPr/>
        </p:nvSpPr>
        <p:spPr>
          <a:xfrm>
            <a:off x="6159729" y="1795492"/>
            <a:ext cx="833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got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CF6F6D4-7242-4DF0-92E2-5B16402C2F5E}"/>
              </a:ext>
            </a:extLst>
          </p:cNvPr>
          <p:cNvSpPr txBox="1"/>
          <p:nvPr/>
        </p:nvSpPr>
        <p:spPr>
          <a:xfrm>
            <a:off x="3531936" y="2084041"/>
            <a:ext cx="1819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emigrated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AF813C-7694-48D4-B797-DC3D81929494}"/>
              </a:ext>
            </a:extLst>
          </p:cNvPr>
          <p:cNvSpPr txBox="1"/>
          <p:nvPr/>
        </p:nvSpPr>
        <p:spPr>
          <a:xfrm>
            <a:off x="776102" y="2439735"/>
            <a:ext cx="2112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like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30B793D-A1C5-4E30-B2E8-650F21C34863}"/>
              </a:ext>
            </a:extLst>
          </p:cNvPr>
          <p:cNvSpPr txBox="1"/>
          <p:nvPr/>
        </p:nvSpPr>
        <p:spPr>
          <a:xfrm>
            <a:off x="5488684" y="2484791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involved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0A54F93-0ED2-4175-A9AD-52E4AF993FEC}"/>
              </a:ext>
            </a:extLst>
          </p:cNvPr>
          <p:cNvSpPr txBox="1"/>
          <p:nvPr/>
        </p:nvSpPr>
        <p:spPr>
          <a:xfrm>
            <a:off x="2213762" y="2722385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96CC97F-77C4-4D13-8FBF-D707E91FD1F8}"/>
              </a:ext>
            </a:extLst>
          </p:cNvPr>
          <p:cNvSpPr txBox="1"/>
          <p:nvPr/>
        </p:nvSpPr>
        <p:spPr>
          <a:xfrm>
            <a:off x="613736" y="3012276"/>
            <a:ext cx="22751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want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55394DC-3F45-485C-9B23-72C1E8D78B6E}"/>
              </a:ext>
            </a:extLst>
          </p:cNvPr>
          <p:cNvSpPr txBox="1"/>
          <p:nvPr/>
        </p:nvSpPr>
        <p:spPr>
          <a:xfrm>
            <a:off x="6408558" y="3098422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stayed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C0E10C-435F-46A2-8C5F-275232015309}"/>
              </a:ext>
            </a:extLst>
          </p:cNvPr>
          <p:cNvSpPr txBox="1"/>
          <p:nvPr/>
        </p:nvSpPr>
        <p:spPr>
          <a:xfrm>
            <a:off x="2690509" y="3380408"/>
            <a:ext cx="2412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find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4F69AD5-56D5-45C9-B3F6-6F0FBA038E47}"/>
              </a:ext>
            </a:extLst>
          </p:cNvPr>
          <p:cNvSpPr txBox="1"/>
          <p:nvPr/>
        </p:nvSpPr>
        <p:spPr>
          <a:xfrm>
            <a:off x="954644" y="3659849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decided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E251EE8-378B-41A9-B64B-B0FE3C5D5607}"/>
              </a:ext>
            </a:extLst>
          </p:cNvPr>
          <p:cNvSpPr txBox="1"/>
          <p:nvPr/>
        </p:nvSpPr>
        <p:spPr>
          <a:xfrm>
            <a:off x="7215594" y="3584704"/>
            <a:ext cx="9024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2900CDC-E7A8-4805-83FD-7948FD027632}"/>
              </a:ext>
            </a:extLst>
          </p:cNvPr>
          <p:cNvSpPr txBox="1"/>
          <p:nvPr/>
        </p:nvSpPr>
        <p:spPr>
          <a:xfrm>
            <a:off x="2627959" y="3954454"/>
            <a:ext cx="1815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robbed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2070A2D-F0E8-4E70-8C69-068FC68FD296}"/>
              </a:ext>
            </a:extLst>
          </p:cNvPr>
          <p:cNvSpPr txBox="1"/>
          <p:nvPr/>
        </p:nvSpPr>
        <p:spPr>
          <a:xfrm>
            <a:off x="866144" y="4206532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caught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5B9429F-47C1-47F0-9F4B-893EED89BD4B}"/>
              </a:ext>
            </a:extLst>
          </p:cNvPr>
          <p:cNvSpPr txBox="1"/>
          <p:nvPr/>
        </p:nvSpPr>
        <p:spPr>
          <a:xfrm>
            <a:off x="5063867" y="4216064"/>
            <a:ext cx="18153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5C59FE9-CF62-43BD-AA87-2AA291BDAD41}"/>
              </a:ext>
            </a:extLst>
          </p:cNvPr>
          <p:cNvSpPr txBox="1"/>
          <p:nvPr/>
        </p:nvSpPr>
        <p:spPr>
          <a:xfrm>
            <a:off x="1150171" y="4583257"/>
            <a:ext cx="1519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DC5643C-7030-41D7-B9C1-16D3C3BF420C}"/>
              </a:ext>
            </a:extLst>
          </p:cNvPr>
          <p:cNvSpPr txBox="1"/>
          <p:nvPr/>
        </p:nvSpPr>
        <p:spPr>
          <a:xfrm>
            <a:off x="854861" y="4902519"/>
            <a:ext cx="1792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traveled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3FC96AE-7564-4BB2-BB16-5A3A04B4A75E}"/>
              </a:ext>
            </a:extLst>
          </p:cNvPr>
          <p:cNvSpPr txBox="1"/>
          <p:nvPr/>
        </p:nvSpPr>
        <p:spPr>
          <a:xfrm>
            <a:off x="1174648" y="5203444"/>
            <a:ext cx="1084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saw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428B8AF-C852-4E3A-BC5E-A1E2A136F347}"/>
              </a:ext>
            </a:extLst>
          </p:cNvPr>
          <p:cNvSpPr txBox="1"/>
          <p:nvPr/>
        </p:nvSpPr>
        <p:spPr>
          <a:xfrm>
            <a:off x="6315759" y="5213452"/>
            <a:ext cx="19677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recognized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4329EAA-1D96-4865-A77A-CBEA29E5E1BF}"/>
              </a:ext>
            </a:extLst>
          </p:cNvPr>
          <p:cNvSpPr txBox="1"/>
          <p:nvPr/>
        </p:nvSpPr>
        <p:spPr>
          <a:xfrm>
            <a:off x="2474162" y="5560542"/>
            <a:ext cx="25182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arrest</a:t>
            </a:r>
            <a:endParaRPr lang="ar-SA" sz="24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6B9C73C-F01F-4639-ACB8-5B27019B084F}"/>
              </a:ext>
            </a:extLst>
          </p:cNvPr>
          <p:cNvSpPr txBox="1"/>
          <p:nvPr/>
        </p:nvSpPr>
        <p:spPr>
          <a:xfrm>
            <a:off x="6669839" y="5535066"/>
            <a:ext cx="9969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met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9074E9-7060-4933-B93E-F493B9DA23F4}"/>
              </a:ext>
            </a:extLst>
          </p:cNvPr>
          <p:cNvSpPr txBox="1"/>
          <p:nvPr/>
        </p:nvSpPr>
        <p:spPr>
          <a:xfrm>
            <a:off x="3535632" y="5887012"/>
            <a:ext cx="15282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opened</a:t>
            </a:r>
            <a:endParaRPr lang="ar-SA" sz="2800" b="1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>
            <a:extLst>
              <a:ext uri="{FF2B5EF4-FFF2-40B4-BE49-F238E27FC236}">
                <a16:creationId xmlns:a16="http://schemas.microsoft.com/office/drawing/2014/main" id="{4424246F-84F5-4409-990B-A09A3A41F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934"/>
          <a:stretch/>
        </p:blipFill>
        <p:spPr bwMode="auto">
          <a:xfrm>
            <a:off x="56454" y="0"/>
            <a:ext cx="9426502" cy="38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5157AE8-6562-4259-B6D8-524DD4EB384E}"/>
              </a:ext>
            </a:extLst>
          </p:cNvPr>
          <p:cNvSpPr txBox="1"/>
          <p:nvPr/>
        </p:nvSpPr>
        <p:spPr>
          <a:xfrm>
            <a:off x="683568" y="980728"/>
            <a:ext cx="6408712" cy="2777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They used to play sports and study together</a:t>
            </a:r>
          </a:p>
          <a:p>
            <a:pPr algn="l" rtl="0"/>
            <a:endParaRPr 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No, he didn’t because it involved a lot of  routine work.</a:t>
            </a:r>
          </a:p>
          <a:p>
            <a:pPr algn="l" rtl="0"/>
            <a:endParaRPr 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 became a thief because he couldn’t find a job easily.</a:t>
            </a:r>
          </a:p>
          <a:p>
            <a:pPr algn="l" rtl="0"/>
            <a:endParaRPr lang="en-US" sz="105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No, he didn’t, because they were school friends</a:t>
            </a:r>
            <a:endParaRPr lang="ar-SA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llo clipart, Picture #12693 hello clipart">
            <a:extLst>
              <a:ext uri="{FF2B5EF4-FFF2-40B4-BE49-F238E27FC236}">
                <a16:creationId xmlns:a16="http://schemas.microsoft.com/office/drawing/2014/main" id="{B0250E9A-B782-45E9-BF44-666C4CCA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20" y="1988840"/>
            <a:ext cx="3628159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5F01C26-57F8-4F76-AF29-0D99AA542530}"/>
              </a:ext>
            </a:extLst>
          </p:cNvPr>
          <p:cNvSpPr txBox="1"/>
          <p:nvPr/>
        </p:nvSpPr>
        <p:spPr>
          <a:xfrm>
            <a:off x="2411760" y="1412776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66FF"/>
                </a:solidFill>
              </a:rPr>
              <a:t>Have a nice day</a:t>
            </a:r>
            <a:endParaRPr lang="ar-SA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34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80F7F3-9F75-9345-AD4E-32531814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359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8208BB-B78A-485B-A6C8-AC4FD0DAECDC}"/>
              </a:ext>
            </a:extLst>
          </p:cNvPr>
          <p:cNvSpPr txBox="1"/>
          <p:nvPr/>
        </p:nvSpPr>
        <p:spPr>
          <a:xfrm>
            <a:off x="700893" y="4705078"/>
            <a:ext cx="1872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---</a:t>
            </a:r>
            <a:endParaRPr lang="ar-SA" sz="12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0EC04F-2945-4156-8212-F300421E242A}"/>
              </a:ext>
            </a:extLst>
          </p:cNvPr>
          <p:cNvSpPr txBox="1"/>
          <p:nvPr/>
        </p:nvSpPr>
        <p:spPr>
          <a:xfrm>
            <a:off x="6570899" y="5073756"/>
            <a:ext cx="1872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---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33928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448303" cy="12334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4" y="609972"/>
            <a:ext cx="583734" cy="58373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716016" y="116632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66FF"/>
                </a:solidFill>
              </a:rPr>
              <a:t>Refresh your memory</a:t>
            </a:r>
            <a:endParaRPr lang="ar-SA" sz="2400" b="1" dirty="0">
              <a:solidFill>
                <a:srgbClr val="0066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79984" y="1187816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66FF"/>
                </a:solidFill>
              </a:rPr>
              <a:t>Simple Past</a:t>
            </a:r>
            <a:r>
              <a:rPr lang="en-US" sz="3600" b="1" dirty="0">
                <a:solidFill>
                  <a:srgbClr val="FF0000"/>
                </a:solidFill>
              </a:rPr>
              <a:t>?   Yes | No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06282" y="1890008"/>
            <a:ext cx="639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are playing football right now.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20" y="4678105"/>
            <a:ext cx="907058" cy="1777393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106282" y="2343472"/>
            <a:ext cx="777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 was  a teacher.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103118" y="2856903"/>
            <a:ext cx="657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Sara will see her teacher at the library.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59512" y="337033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arrested the criminal.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C8873D3-FF30-4796-93B4-6022C1AB78F2}"/>
              </a:ext>
            </a:extLst>
          </p:cNvPr>
          <p:cNvSpPr/>
          <p:nvPr/>
        </p:nvSpPr>
        <p:spPr>
          <a:xfrm>
            <a:off x="2094850" y="3861048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have  eaten the launch.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0FB6254-65C2-4D93-83A3-E0AB709AF3F8}"/>
              </a:ext>
            </a:extLst>
          </p:cNvPr>
          <p:cNvSpPr/>
          <p:nvPr/>
        </p:nvSpPr>
        <p:spPr>
          <a:xfrm>
            <a:off x="2080760" y="4374479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stole  a car last year.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3040942-E0A0-4AD6-B4DF-2DB6DCA8D9FD}"/>
              </a:ext>
            </a:extLst>
          </p:cNvPr>
          <p:cNvSpPr/>
          <p:nvPr/>
        </p:nvSpPr>
        <p:spPr>
          <a:xfrm>
            <a:off x="990317" y="2390848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5619ABF-A1A9-4990-A2D1-C49909532393}"/>
              </a:ext>
            </a:extLst>
          </p:cNvPr>
          <p:cNvSpPr/>
          <p:nvPr/>
        </p:nvSpPr>
        <p:spPr>
          <a:xfrm>
            <a:off x="990317" y="3467119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608F751-DA89-459D-B0C2-23407EDFD289}"/>
              </a:ext>
            </a:extLst>
          </p:cNvPr>
          <p:cNvSpPr/>
          <p:nvPr/>
        </p:nvSpPr>
        <p:spPr>
          <a:xfrm>
            <a:off x="990317" y="4408907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7DF844-1082-49EF-9AE9-F25FD151792C}"/>
              </a:ext>
            </a:extLst>
          </p:cNvPr>
          <p:cNvSpPr/>
          <p:nvPr/>
        </p:nvSpPr>
        <p:spPr>
          <a:xfrm>
            <a:off x="2103118" y="4929171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 criminal did not escape.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AB987C-8CC1-41E8-9AE1-4FD2522FAF0A}"/>
              </a:ext>
            </a:extLst>
          </p:cNvPr>
          <p:cNvSpPr/>
          <p:nvPr/>
        </p:nvSpPr>
        <p:spPr>
          <a:xfrm>
            <a:off x="1012675" y="4963599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 animBg="1"/>
      <p:bldP spid="27" grpId="0" animBg="1"/>
      <p:bldP spid="2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448303" cy="12334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4" y="609972"/>
            <a:ext cx="583734" cy="58373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716016" y="116632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66FF"/>
                </a:solidFill>
              </a:rPr>
              <a:t>Refresh your memory</a:t>
            </a:r>
            <a:endParaRPr lang="ar-SA" sz="2400" b="1" dirty="0">
              <a:solidFill>
                <a:srgbClr val="0066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79984" y="1187816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66FF"/>
                </a:solidFill>
              </a:rPr>
              <a:t>Simple Past key words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06282" y="1890008"/>
            <a:ext cx="639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are playing football right now.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20" y="4678105"/>
            <a:ext cx="907058" cy="1777393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106282" y="2343472"/>
            <a:ext cx="777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 was  a teacher.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103118" y="2856903"/>
            <a:ext cx="657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Sara will see her teacher at the library.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59512" y="337033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arrested the criminal.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C8873D3-FF30-4796-93B4-6022C1AB78F2}"/>
              </a:ext>
            </a:extLst>
          </p:cNvPr>
          <p:cNvSpPr/>
          <p:nvPr/>
        </p:nvSpPr>
        <p:spPr>
          <a:xfrm>
            <a:off x="2094850" y="3861048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have  eaten the launch.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0FB6254-65C2-4D93-83A3-E0AB709AF3F8}"/>
              </a:ext>
            </a:extLst>
          </p:cNvPr>
          <p:cNvSpPr/>
          <p:nvPr/>
        </p:nvSpPr>
        <p:spPr>
          <a:xfrm>
            <a:off x="2080760" y="4374479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stole  a car last year.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3040942-E0A0-4AD6-B4DF-2DB6DCA8D9FD}"/>
              </a:ext>
            </a:extLst>
          </p:cNvPr>
          <p:cNvSpPr/>
          <p:nvPr/>
        </p:nvSpPr>
        <p:spPr>
          <a:xfrm>
            <a:off x="990317" y="2390848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0825C79-7B8F-433D-A2AD-86930F11A7B3}"/>
              </a:ext>
            </a:extLst>
          </p:cNvPr>
          <p:cNvSpPr/>
          <p:nvPr/>
        </p:nvSpPr>
        <p:spPr>
          <a:xfrm>
            <a:off x="3219321" y="2430485"/>
            <a:ext cx="833150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5619ABF-A1A9-4990-A2D1-C49909532393}"/>
              </a:ext>
            </a:extLst>
          </p:cNvPr>
          <p:cNvSpPr/>
          <p:nvPr/>
        </p:nvSpPr>
        <p:spPr>
          <a:xfrm>
            <a:off x="990317" y="3467119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608F751-DA89-459D-B0C2-23407EDFD289}"/>
              </a:ext>
            </a:extLst>
          </p:cNvPr>
          <p:cNvSpPr/>
          <p:nvPr/>
        </p:nvSpPr>
        <p:spPr>
          <a:xfrm>
            <a:off x="990317" y="4408907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E32FAC5-4309-4C07-A19B-8A20BA9EC2E7}"/>
              </a:ext>
            </a:extLst>
          </p:cNvPr>
          <p:cNvSpPr/>
          <p:nvPr/>
        </p:nvSpPr>
        <p:spPr>
          <a:xfrm>
            <a:off x="3419872" y="3398535"/>
            <a:ext cx="1440160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3FE101F-DB5E-4286-A47A-F915E5CCD75A}"/>
              </a:ext>
            </a:extLst>
          </p:cNvPr>
          <p:cNvSpPr/>
          <p:nvPr/>
        </p:nvSpPr>
        <p:spPr>
          <a:xfrm>
            <a:off x="3450312" y="4437112"/>
            <a:ext cx="959604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7DF844-1082-49EF-9AE9-F25FD151792C}"/>
              </a:ext>
            </a:extLst>
          </p:cNvPr>
          <p:cNvSpPr/>
          <p:nvPr/>
        </p:nvSpPr>
        <p:spPr>
          <a:xfrm>
            <a:off x="2103118" y="4929171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 criminal did not escape.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AB987C-8CC1-41E8-9AE1-4FD2522FAF0A}"/>
              </a:ext>
            </a:extLst>
          </p:cNvPr>
          <p:cNvSpPr/>
          <p:nvPr/>
        </p:nvSpPr>
        <p:spPr>
          <a:xfrm>
            <a:off x="1012675" y="4963599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73B3DE3-AEB0-4349-8990-B6F6DED24D80}"/>
              </a:ext>
            </a:extLst>
          </p:cNvPr>
          <p:cNvSpPr/>
          <p:nvPr/>
        </p:nvSpPr>
        <p:spPr>
          <a:xfrm>
            <a:off x="4602163" y="4968671"/>
            <a:ext cx="663815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86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22" grpId="0" animBg="1"/>
      <p:bldP spid="29" grpId="0" animBg="1"/>
      <p:bldP spid="3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544616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Lesson’s Elements</a:t>
            </a:r>
          </a:p>
          <a:p>
            <a:pPr marL="68580" indent="0" algn="l" rtl="0">
              <a:buNone/>
            </a:pP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68580" indent="0" algn="l" rtl="0">
              <a:buNone/>
            </a:pPr>
            <a:r>
              <a:rPr lang="en-US" sz="2100" dirty="0">
                <a:latin typeface="Arial Rounded MT Bold" pitchFamily="34" charset="0"/>
              </a:rPr>
              <a:t>1- </a:t>
            </a:r>
            <a:r>
              <a:rPr lang="en-US" sz="1600" b="1" dirty="0"/>
              <a:t>Simple Past Tense: </a:t>
            </a:r>
            <a:r>
              <a:rPr lang="en-US" b="1" dirty="0"/>
              <a:t>Be</a:t>
            </a:r>
            <a:endParaRPr lang="en-US" sz="2100" dirty="0">
              <a:latin typeface="Arial Rounded MT Bold" pitchFamily="34" charset="0"/>
            </a:endParaRPr>
          </a:p>
          <a:p>
            <a:pPr marL="68580" indent="0" algn="l" rtl="0">
              <a:buNone/>
            </a:pPr>
            <a:r>
              <a:rPr lang="en-US" sz="2100" dirty="0">
                <a:latin typeface="Arial Rounded MT Bold" pitchFamily="34" charset="0"/>
              </a:rPr>
              <a:t>2- </a:t>
            </a:r>
            <a:r>
              <a:rPr lang="en-US" sz="1600" b="1" dirty="0"/>
              <a:t>Simple Past Tense: </a:t>
            </a:r>
            <a:r>
              <a:rPr lang="en-US" b="1" dirty="0"/>
              <a:t>Regular and Irregular Verbs</a:t>
            </a:r>
          </a:p>
          <a:p>
            <a:pPr marL="68580" indent="0" algn="l" rtl="0">
              <a:buNone/>
            </a:pPr>
            <a:r>
              <a:rPr lang="en-US" sz="2100" dirty="0">
                <a:latin typeface="Arial Rounded MT Bold" pitchFamily="34" charset="0"/>
              </a:rPr>
              <a:t>3- </a:t>
            </a:r>
            <a:r>
              <a:rPr lang="en-US" b="1" dirty="0"/>
              <a:t>Time Expressions </a:t>
            </a:r>
            <a:r>
              <a:rPr lang="en-US" sz="1600" b="1" dirty="0"/>
              <a:t>for the Past</a:t>
            </a:r>
          </a:p>
          <a:p>
            <a:pPr marL="68580" indent="0" algn="l" rtl="0">
              <a:buNone/>
            </a:pPr>
            <a:r>
              <a:rPr lang="en-US" sz="2100" dirty="0">
                <a:latin typeface="Arial Rounded MT Bold" pitchFamily="34" charset="0"/>
              </a:rPr>
              <a:t>4- </a:t>
            </a:r>
            <a:r>
              <a:rPr lang="en-US" sz="1600" b="1" dirty="0"/>
              <a:t>The Past with </a:t>
            </a:r>
            <a:r>
              <a:rPr lang="en-US" b="1" dirty="0"/>
              <a:t>Used to and Would</a:t>
            </a:r>
            <a:endParaRPr lang="en-US" sz="2100" dirty="0">
              <a:latin typeface="Arial Rounded MT Bold" pitchFamily="34" charset="0"/>
            </a:endParaRPr>
          </a:p>
          <a:p>
            <a:pPr marL="68580" indent="0" algn="l" rtl="0">
              <a:buNone/>
            </a:pPr>
            <a:endParaRPr lang="en-US" sz="2100" dirty="0">
              <a:latin typeface="Arial Rounded MT Bold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82" y="2924944"/>
            <a:ext cx="3028110" cy="2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489751" y="1430198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FF0066"/>
                </a:solidFill>
              </a:rPr>
              <a:t>Be</a:t>
            </a:r>
            <a:r>
              <a:rPr lang="en-US" sz="3600" b="1" dirty="0">
                <a:solidFill>
                  <a:srgbClr val="0066FF"/>
                </a:solidFill>
              </a:rPr>
              <a:t> = was / were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06282" y="2343472"/>
            <a:ext cx="777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 was  a teacher.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59512" y="3370334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arrested the criminal.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0FB6254-65C2-4D93-83A3-E0AB709AF3F8}"/>
              </a:ext>
            </a:extLst>
          </p:cNvPr>
          <p:cNvSpPr/>
          <p:nvPr/>
        </p:nvSpPr>
        <p:spPr>
          <a:xfrm>
            <a:off x="2080760" y="4374479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stole  a car last year.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3040942-E0A0-4AD6-B4DF-2DB6DCA8D9FD}"/>
              </a:ext>
            </a:extLst>
          </p:cNvPr>
          <p:cNvSpPr/>
          <p:nvPr/>
        </p:nvSpPr>
        <p:spPr>
          <a:xfrm>
            <a:off x="990317" y="2390848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0825C79-7B8F-433D-A2AD-86930F11A7B3}"/>
              </a:ext>
            </a:extLst>
          </p:cNvPr>
          <p:cNvSpPr/>
          <p:nvPr/>
        </p:nvSpPr>
        <p:spPr>
          <a:xfrm>
            <a:off x="3219321" y="2430485"/>
            <a:ext cx="833150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5619ABF-A1A9-4990-A2D1-C49909532393}"/>
              </a:ext>
            </a:extLst>
          </p:cNvPr>
          <p:cNvSpPr/>
          <p:nvPr/>
        </p:nvSpPr>
        <p:spPr>
          <a:xfrm>
            <a:off x="990317" y="3467119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608F751-DA89-459D-B0C2-23407EDFD289}"/>
              </a:ext>
            </a:extLst>
          </p:cNvPr>
          <p:cNvSpPr/>
          <p:nvPr/>
        </p:nvSpPr>
        <p:spPr>
          <a:xfrm>
            <a:off x="990317" y="4408907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E32FAC5-4309-4C07-A19B-8A20BA9EC2E7}"/>
              </a:ext>
            </a:extLst>
          </p:cNvPr>
          <p:cNvSpPr/>
          <p:nvPr/>
        </p:nvSpPr>
        <p:spPr>
          <a:xfrm>
            <a:off x="3419872" y="3398535"/>
            <a:ext cx="1440160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3FE101F-DB5E-4286-A47A-F915E5CCD75A}"/>
              </a:ext>
            </a:extLst>
          </p:cNvPr>
          <p:cNvSpPr/>
          <p:nvPr/>
        </p:nvSpPr>
        <p:spPr>
          <a:xfrm>
            <a:off x="3450312" y="4437112"/>
            <a:ext cx="959604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7DF844-1082-49EF-9AE9-F25FD151792C}"/>
              </a:ext>
            </a:extLst>
          </p:cNvPr>
          <p:cNvSpPr/>
          <p:nvPr/>
        </p:nvSpPr>
        <p:spPr>
          <a:xfrm>
            <a:off x="2103118" y="4929171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 criminal did not escape.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AB987C-8CC1-41E8-9AE1-4FD2522FAF0A}"/>
              </a:ext>
            </a:extLst>
          </p:cNvPr>
          <p:cNvSpPr/>
          <p:nvPr/>
        </p:nvSpPr>
        <p:spPr>
          <a:xfrm>
            <a:off x="1012675" y="4963599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73B3DE3-AEB0-4349-8990-B6F6DED24D80}"/>
              </a:ext>
            </a:extLst>
          </p:cNvPr>
          <p:cNvSpPr/>
          <p:nvPr/>
        </p:nvSpPr>
        <p:spPr>
          <a:xfrm>
            <a:off x="4602163" y="4968671"/>
            <a:ext cx="663815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7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27" grpId="0" animBg="1"/>
      <p:bldP spid="28" grpId="0" animBg="1"/>
      <p:bldP spid="29" grpId="0" animBg="1"/>
      <p:bldP spid="32" grpId="0" animBg="1"/>
      <p:bldP spid="19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539552" y="740549"/>
            <a:ext cx="4888638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>
            <a:defPPr>
              <a:defRPr lang="ar-SA"/>
            </a:defPPr>
            <a:lvl1pPr marL="457200" indent="-457200" algn="ctr" rtl="0">
              <a:buFont typeface="Wingdings" panose="05000000000000000000" pitchFamily="2" charset="2"/>
              <a:buChar char="§"/>
              <a:defRPr sz="2800" b="1">
                <a:solidFill>
                  <a:srgbClr val="0066FF"/>
                </a:solidFill>
              </a:defRPr>
            </a:lvl1pPr>
          </a:lstStyle>
          <a:p>
            <a:r>
              <a:rPr lang="en-US"/>
              <a:t>Be</a:t>
            </a:r>
            <a:r>
              <a:rPr lang="en-US" dirty="0"/>
              <a:t> </a:t>
            </a:r>
            <a:r>
              <a:rPr lang="en-US"/>
              <a:t>= was</a:t>
            </a:r>
            <a:r>
              <a:rPr lang="en-US" dirty="0"/>
              <a:t> / were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106282" y="2343472"/>
            <a:ext cx="777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He</a:t>
            </a:r>
            <a:r>
              <a:rPr lang="en-US" sz="2400" dirty="0">
                <a:latin typeface="Arial Rounded MT Bold" pitchFamily="34" charset="0"/>
              </a:rPr>
              <a:t>  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was</a:t>
            </a:r>
            <a:r>
              <a:rPr lang="en-US" sz="2400" dirty="0">
                <a:latin typeface="Arial Rounded MT Bold" pitchFamily="34" charset="0"/>
              </a:rPr>
              <a:t>  a teacher.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59512" y="3068960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They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were</a:t>
            </a:r>
            <a:r>
              <a:rPr lang="en-US" sz="2400" dirty="0">
                <a:latin typeface="Arial Rounded MT Bold" pitchFamily="34" charset="0"/>
              </a:rPr>
              <a:t> burglars.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3040942-E0A0-4AD6-B4DF-2DB6DCA8D9FD}"/>
              </a:ext>
            </a:extLst>
          </p:cNvPr>
          <p:cNvSpPr/>
          <p:nvPr/>
        </p:nvSpPr>
        <p:spPr>
          <a:xfrm>
            <a:off x="990317" y="2390848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8" name="Picture 4" descr="Was were-1">
            <a:extLst>
              <a:ext uri="{FF2B5EF4-FFF2-40B4-BE49-F238E27FC236}">
                <a16:creationId xmlns:a16="http://schemas.microsoft.com/office/drawing/2014/main" id="{ABD0A6EA-1ADC-48C7-A718-F2E9F35E3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7246" r="43434" b="32639"/>
          <a:stretch/>
        </p:blipFill>
        <p:spPr bwMode="auto">
          <a:xfrm>
            <a:off x="1986603" y="3794448"/>
            <a:ext cx="2729413" cy="20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Was were-1">
            <a:extLst>
              <a:ext uri="{FF2B5EF4-FFF2-40B4-BE49-F238E27FC236}">
                <a16:creationId xmlns:a16="http://schemas.microsoft.com/office/drawing/2014/main" id="{0727DFA0-5844-4E0B-851C-D62E1E48F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9" t="27246" r="2603" b="32639"/>
          <a:stretch/>
        </p:blipFill>
        <p:spPr bwMode="auto">
          <a:xfrm>
            <a:off x="5085033" y="3794448"/>
            <a:ext cx="2517312" cy="20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4402770-8687-45A8-85F9-351A79296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37" y="3805827"/>
            <a:ext cx="1561368" cy="26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B597B1-71D3-4553-9DD8-8CFD740F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EFA376-E4B6-4FC4-81E1-4A8A76CC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E4success: Past Simple">
            <a:extLst>
              <a:ext uri="{FF2B5EF4-FFF2-40B4-BE49-F238E27FC236}">
                <a16:creationId xmlns:a16="http://schemas.microsoft.com/office/drawing/2014/main" id="{1AF42158-4B7C-421C-9CC0-CD824751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525"/>
            <a:ext cx="91440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796411F-DBCA-4EB1-A06C-AB31527D0E53}"/>
              </a:ext>
            </a:extLst>
          </p:cNvPr>
          <p:cNvSpPr/>
          <p:nvPr/>
        </p:nvSpPr>
        <p:spPr>
          <a:xfrm>
            <a:off x="0" y="1279525"/>
            <a:ext cx="2555776" cy="41656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045F93D-2590-450A-AD8E-348A691846FB}"/>
              </a:ext>
            </a:extLst>
          </p:cNvPr>
          <p:cNvSpPr/>
          <p:nvPr/>
        </p:nvSpPr>
        <p:spPr>
          <a:xfrm>
            <a:off x="2537169" y="1279525"/>
            <a:ext cx="2416313" cy="41656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FE3FCE4-F152-4243-81A6-2A9F3D8BFC01}"/>
              </a:ext>
            </a:extLst>
          </p:cNvPr>
          <p:cNvSpPr/>
          <p:nvPr/>
        </p:nvSpPr>
        <p:spPr>
          <a:xfrm>
            <a:off x="4953482" y="1279525"/>
            <a:ext cx="1922774" cy="41656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FC686B2-895C-44D0-9972-A225B11280A2}"/>
              </a:ext>
            </a:extLst>
          </p:cNvPr>
          <p:cNvSpPr/>
          <p:nvPr/>
        </p:nvSpPr>
        <p:spPr>
          <a:xfrm>
            <a:off x="6844430" y="1279525"/>
            <a:ext cx="2267294" cy="41656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16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67544" y="750057"/>
            <a:ext cx="597666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ctr" rtl="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FF"/>
                </a:solidFill>
              </a:rPr>
              <a:t>Regular &amp; Irregular Verbs</a:t>
            </a:r>
            <a:endParaRPr lang="ar-SA" sz="2800" b="1" dirty="0">
              <a:solidFill>
                <a:srgbClr val="0066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18518" y="2021856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arrested the criminal.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0FB6254-65C2-4D93-83A3-E0AB709AF3F8}"/>
              </a:ext>
            </a:extLst>
          </p:cNvPr>
          <p:cNvSpPr/>
          <p:nvPr/>
        </p:nvSpPr>
        <p:spPr>
          <a:xfrm>
            <a:off x="2199664" y="4216440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stole  a car last year.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5619ABF-A1A9-4990-A2D1-C49909532393}"/>
              </a:ext>
            </a:extLst>
          </p:cNvPr>
          <p:cNvSpPr/>
          <p:nvPr/>
        </p:nvSpPr>
        <p:spPr>
          <a:xfrm>
            <a:off x="1149323" y="2118641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608F751-DA89-459D-B0C2-23407EDFD289}"/>
              </a:ext>
            </a:extLst>
          </p:cNvPr>
          <p:cNvSpPr/>
          <p:nvPr/>
        </p:nvSpPr>
        <p:spPr>
          <a:xfrm>
            <a:off x="1109221" y="4250868"/>
            <a:ext cx="1205843" cy="400110"/>
          </a:xfrm>
          <a:prstGeom prst="rect">
            <a:avLst/>
          </a:prstGeom>
          <a:solidFill>
            <a:srgbClr val="00CC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" algn="ctr" rtl="0"/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E32FAC5-4309-4C07-A19B-8A20BA9EC2E7}"/>
              </a:ext>
            </a:extLst>
          </p:cNvPr>
          <p:cNvSpPr/>
          <p:nvPr/>
        </p:nvSpPr>
        <p:spPr>
          <a:xfrm>
            <a:off x="3578878" y="2050057"/>
            <a:ext cx="1440160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3FE101F-DB5E-4286-A47A-F915E5CCD75A}"/>
              </a:ext>
            </a:extLst>
          </p:cNvPr>
          <p:cNvSpPr/>
          <p:nvPr/>
        </p:nvSpPr>
        <p:spPr>
          <a:xfrm>
            <a:off x="3569216" y="4279073"/>
            <a:ext cx="959604" cy="3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وسيلة الشرح: خط منحني 22">
            <a:extLst>
              <a:ext uri="{FF2B5EF4-FFF2-40B4-BE49-F238E27FC236}">
                <a16:creationId xmlns:a16="http://schemas.microsoft.com/office/drawing/2014/main" id="{1A93CB43-2A5A-44C8-88C1-BA3958057B9F}"/>
              </a:ext>
            </a:extLst>
          </p:cNvPr>
          <p:cNvSpPr/>
          <p:nvPr/>
        </p:nvSpPr>
        <p:spPr>
          <a:xfrm>
            <a:off x="3134379" y="2895327"/>
            <a:ext cx="2329157" cy="461665"/>
          </a:xfrm>
          <a:prstGeom prst="borderCallout2">
            <a:avLst>
              <a:gd name="adj1" fmla="val 21165"/>
              <a:gd name="adj2" fmla="val -1630"/>
              <a:gd name="adj3" fmla="val 23581"/>
              <a:gd name="adj4" fmla="val -30073"/>
              <a:gd name="adj5" fmla="val -90397"/>
              <a:gd name="adj6" fmla="val 13657"/>
            </a:avLst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solidFill>
                  <a:srgbClr val="0000FF"/>
                </a:solidFill>
                <a:latin typeface="Arial Rounded MT Bold" pitchFamily="34" charset="0"/>
              </a:rPr>
              <a:t>arrest</a:t>
            </a:r>
            <a:r>
              <a:rPr lang="en-US" sz="2400" dirty="0">
                <a:latin typeface="Arial Rounded MT Bold" pitchFamily="34" charset="0"/>
              </a:rPr>
              <a:t> + </a:t>
            </a:r>
            <a:r>
              <a:rPr lang="en-US" sz="2400" dirty="0">
                <a:solidFill>
                  <a:srgbClr val="FF0066"/>
                </a:solidFill>
                <a:latin typeface="Arial Rounded MT Bold" pitchFamily="34" charset="0"/>
              </a:rPr>
              <a:t>ed</a:t>
            </a:r>
          </a:p>
        </p:txBody>
      </p:sp>
      <p:sp>
        <p:nvSpPr>
          <p:cNvPr id="24" name="وسيلة الشرح: خط منحني 23">
            <a:extLst>
              <a:ext uri="{FF2B5EF4-FFF2-40B4-BE49-F238E27FC236}">
                <a16:creationId xmlns:a16="http://schemas.microsoft.com/office/drawing/2014/main" id="{2AAF374E-3E78-45DF-BF62-5421DD7FE8E2}"/>
              </a:ext>
            </a:extLst>
          </p:cNvPr>
          <p:cNvSpPr/>
          <p:nvPr/>
        </p:nvSpPr>
        <p:spPr>
          <a:xfrm>
            <a:off x="3160481" y="5101174"/>
            <a:ext cx="1314748" cy="461665"/>
          </a:xfrm>
          <a:prstGeom prst="borderCallout2">
            <a:avLst>
              <a:gd name="adj1" fmla="val 21165"/>
              <a:gd name="adj2" fmla="val -1630"/>
              <a:gd name="adj3" fmla="val 23581"/>
              <a:gd name="adj4" fmla="val -30073"/>
              <a:gd name="adj5" fmla="val -75904"/>
              <a:gd name="adj6" fmla="val 20442"/>
            </a:avLst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68580" algn="ctr" rtl="0"/>
            <a:r>
              <a:rPr lang="en-US" sz="2400" dirty="0">
                <a:solidFill>
                  <a:srgbClr val="0000FF"/>
                </a:solidFill>
                <a:latin typeface="Arial Rounded MT Bold" pitchFamily="34" charset="0"/>
              </a:rPr>
              <a:t>steal </a:t>
            </a:r>
            <a:endParaRPr lang="en-US" sz="24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CCED916-2B36-4FE3-B731-99D7E43A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72" y="5013176"/>
            <a:ext cx="2331086" cy="16044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74892FFE-BE67-4246-956A-038814D4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6" y="5682322"/>
            <a:ext cx="1617809" cy="10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694963E1-218A-4608-B559-76A8711FB21C}"/>
              </a:ext>
            </a:extLst>
          </p:cNvPr>
          <p:cNvSpPr/>
          <p:nvPr/>
        </p:nvSpPr>
        <p:spPr>
          <a:xfrm>
            <a:off x="5883006" y="5839719"/>
            <a:ext cx="683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 rtl="0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40629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7" grpId="0" animBg="1"/>
      <p:bldP spid="28" grpId="0" animBg="1"/>
      <p:bldP spid="29" grpId="0" animBg="1"/>
      <p:bldP spid="32" grpId="0" animBg="1"/>
      <p:bldP spid="23" grpId="0" animBg="1"/>
      <p:bldP spid="24" grpId="0" animBg="1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2107</TotalTime>
  <Words>854</Words>
  <Application>Microsoft Office PowerPoint</Application>
  <PresentationFormat>عرض على الشاشة (4:3)</PresentationFormat>
  <Paragraphs>179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أوستن</vt:lpstr>
      <vt:lpstr>Form, Meaning &amp; Function  Simple Past used to - would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MG3 U2 L11 Form Meaning Function</dc:title>
  <dc:creator>Essa Ali</dc:creator>
  <cp:lastModifiedBy>عيسى علي</cp:lastModifiedBy>
  <cp:revision>234</cp:revision>
  <dcterms:created xsi:type="dcterms:W3CDTF">2015-10-06T16:01:38Z</dcterms:created>
  <dcterms:modified xsi:type="dcterms:W3CDTF">2020-10-06T05:05:30Z</dcterms:modified>
</cp:coreProperties>
</file>