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347" r:id="rId4"/>
    <p:sldId id="388" r:id="rId5"/>
    <p:sldId id="391" r:id="rId6"/>
    <p:sldId id="392" r:id="rId7"/>
    <p:sldId id="394" r:id="rId8"/>
    <p:sldId id="401" r:id="rId9"/>
    <p:sldId id="389" r:id="rId10"/>
    <p:sldId id="396" r:id="rId11"/>
    <p:sldId id="395" r:id="rId12"/>
    <p:sldId id="399" r:id="rId13"/>
    <p:sldId id="398" r:id="rId14"/>
    <p:sldId id="393" r:id="rId15"/>
    <p:sldId id="400" r:id="rId16"/>
    <p:sldId id="317" r:id="rId17"/>
    <p:sldId id="318" r:id="rId18"/>
    <p:sldId id="402" r:id="rId19"/>
    <p:sldId id="28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A0E"/>
    <a:srgbClr val="00BAFF"/>
    <a:srgbClr val="FF0036"/>
    <a:srgbClr val="AC34AC"/>
    <a:srgbClr val="864996"/>
    <a:srgbClr val="DD007F"/>
    <a:srgbClr val="F5C000"/>
    <a:srgbClr val="FF4F75"/>
    <a:srgbClr val="FF0A00"/>
    <a:srgbClr val="F9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527" autoAdjust="0"/>
  </p:normalViewPr>
  <p:slideViewPr>
    <p:cSldViewPr snapToGrid="0" showGuides="1">
      <p:cViewPr varScale="1">
        <p:scale>
          <a:sx n="81" d="100"/>
          <a:sy n="81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146658A-390F-445F-854F-AE08DC302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0971034-1A9F-48B2-BA76-74A2BC58B3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317B0-9059-41CA-B8CA-DD71DCC851F8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8E6AD24-58F5-434F-9070-32BD99FD9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A71EFF-8EBE-45B4-9635-58B264A62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4A0609-8449-4DFC-BFE4-4549D289A17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92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E79E-98C8-42B4-B234-735AB6B6D16C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B2C8-CB63-4063-ABAE-0558C61AF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ExCn"/>
            </a:endParaRPr>
          </a:p>
          <a:p>
            <a:r>
              <a:rPr lang="en-US" sz="1800" b="0" i="0" u="none" strike="noStrike" baseline="0" dirty="0">
                <a:latin typeface="Proxima Nova ExCn"/>
              </a:rPr>
              <a:t>Language Builder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the use of the articles </a:t>
            </a:r>
            <a:r>
              <a:rPr lang="en-US" sz="1800" b="0" i="1" u="none" strike="noStrike" baseline="0" dirty="0">
                <a:latin typeface="Proxima Nova Light"/>
              </a:rPr>
              <a:t>a/an </a:t>
            </a:r>
            <a:r>
              <a:rPr lang="en-US" sz="1800" b="0" i="0" u="none" strike="noStrike" baseline="0" dirty="0">
                <a:latin typeface="Proxima Nova Light"/>
              </a:rPr>
              <a:t>in most phrases with singular nouns.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For example: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Saudi Arabia is </a:t>
            </a:r>
            <a:r>
              <a:rPr lang="en-US" sz="1800" b="1" i="1" u="none" strike="noStrike" baseline="0" dirty="0">
                <a:latin typeface="Proxima Nova"/>
              </a:rPr>
              <a:t>an </a:t>
            </a:r>
            <a:r>
              <a:rPr lang="en-US" sz="1800" b="0" i="1" u="none" strike="noStrike" baseline="0" dirty="0">
                <a:latin typeface="Proxima Nova Light"/>
              </a:rPr>
              <a:t>interesting place. </a:t>
            </a:r>
          </a:p>
          <a:p>
            <a:endParaRPr lang="en-US" sz="1800" b="0" i="1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Riyadh is </a:t>
            </a:r>
            <a:r>
              <a:rPr lang="en-US" sz="1800" b="1" i="1" u="none" strike="noStrike" baseline="0" dirty="0">
                <a:latin typeface="Proxima Nova"/>
              </a:rPr>
              <a:t>a </a:t>
            </a:r>
            <a:r>
              <a:rPr lang="en-US" sz="1800" b="0" i="1" u="none" strike="noStrike" baseline="0" dirty="0">
                <a:latin typeface="Proxima Nova Light"/>
              </a:rPr>
              <a:t>wonderful city.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5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3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90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84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76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3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0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Proxima Nova Light"/>
              </a:rPr>
              <a:t>when we ask questions with a </a:t>
            </a:r>
            <a:r>
              <a:rPr lang="en-US" sz="1800" b="0" i="1" u="none" strike="noStrike" baseline="0" dirty="0" err="1">
                <a:latin typeface="Proxima Nova Light"/>
              </a:rPr>
              <a:t>Wh</a:t>
            </a:r>
            <a:r>
              <a:rPr lang="en-US" sz="1800" b="0" i="1" u="none" strike="noStrike" baseline="0" dirty="0">
                <a:latin typeface="Proxima Nova Light"/>
              </a:rPr>
              <a:t>-</a:t>
            </a:r>
            <a:r>
              <a:rPr lang="en-US" sz="1800" b="0" i="0" u="none" strike="noStrike" baseline="0" dirty="0">
                <a:latin typeface="Proxima Nova Light"/>
              </a:rPr>
              <a:t>question word,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 we can make a contraction with </a:t>
            </a:r>
            <a:r>
              <a:rPr lang="en-US" sz="1800" b="0" i="1" u="none" strike="noStrike" baseline="0" dirty="0">
                <a:latin typeface="Proxima Nova Light"/>
              </a:rPr>
              <a:t>is</a:t>
            </a:r>
            <a:r>
              <a:rPr lang="en-US" sz="1800" b="0" i="0" u="none" strike="noStrike" baseline="0" dirty="0">
                <a:latin typeface="Proxima Nova Light"/>
              </a:rPr>
              <a:t>,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but not with are.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For example, </a:t>
            </a:r>
          </a:p>
          <a:p>
            <a:endParaRPr lang="en-US" sz="1800" b="0" i="1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When’s he going to leave? </a:t>
            </a:r>
          </a:p>
          <a:p>
            <a:endParaRPr lang="en-US" sz="1800" b="0" i="1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Who’s going to travel with them?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1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latin typeface="Proxima Nova Light"/>
              </a:rPr>
              <a:t>when we ask questions with a </a:t>
            </a:r>
            <a:r>
              <a:rPr lang="en-US" sz="1200" b="0" i="1" u="none" strike="noStrike" baseline="0" dirty="0" err="1">
                <a:latin typeface="Proxima Nova Light"/>
              </a:rPr>
              <a:t>Wh</a:t>
            </a:r>
            <a:r>
              <a:rPr lang="en-US" sz="1200" b="0" i="1" u="none" strike="noStrike" baseline="0" dirty="0">
                <a:latin typeface="Proxima Nova Light"/>
              </a:rPr>
              <a:t>-</a:t>
            </a:r>
            <a:r>
              <a:rPr lang="en-US" sz="1200" b="0" i="0" u="none" strike="noStrike" baseline="0" dirty="0">
                <a:latin typeface="Proxima Nova Light"/>
              </a:rPr>
              <a:t>question word,</a:t>
            </a:r>
          </a:p>
          <a:p>
            <a:endParaRPr lang="en-US" sz="1200" b="0" i="0" u="none" strike="noStrike" baseline="0" dirty="0">
              <a:latin typeface="Proxima Nova Light"/>
            </a:endParaRPr>
          </a:p>
          <a:p>
            <a:r>
              <a:rPr lang="en-US" sz="1200" b="0" i="0" u="none" strike="noStrike" baseline="0" dirty="0">
                <a:latin typeface="Proxima Nova Light"/>
              </a:rPr>
              <a:t> we can make a contraction with </a:t>
            </a:r>
            <a:r>
              <a:rPr lang="en-US" sz="1200" b="0" i="1" u="none" strike="noStrike" baseline="0" dirty="0">
                <a:latin typeface="Proxima Nova Light"/>
              </a:rPr>
              <a:t>is</a:t>
            </a:r>
            <a:r>
              <a:rPr lang="en-US" sz="1200" b="0" i="0" u="none" strike="noStrike" baseline="0" dirty="0">
                <a:latin typeface="Proxima Nova Light"/>
              </a:rPr>
              <a:t>, </a:t>
            </a:r>
          </a:p>
          <a:p>
            <a:endParaRPr lang="en-US" sz="1200" b="0" i="0" u="none" strike="noStrike" baseline="0" dirty="0">
              <a:latin typeface="Proxima Nova Light"/>
            </a:endParaRPr>
          </a:p>
          <a:p>
            <a:r>
              <a:rPr lang="en-US" sz="1200" b="0" i="0" u="none" strike="noStrike" baseline="0" dirty="0">
                <a:latin typeface="Proxima Nova Light"/>
              </a:rPr>
              <a:t>but not with are. </a:t>
            </a:r>
          </a:p>
          <a:p>
            <a:endParaRPr lang="en-US" sz="1200" b="0" i="0" u="none" strike="noStrike" baseline="0" dirty="0">
              <a:latin typeface="Proxima Nova Light"/>
            </a:endParaRPr>
          </a:p>
          <a:p>
            <a:r>
              <a:rPr lang="en-US" sz="1200" b="0" i="0" u="none" strike="noStrike" baseline="0" dirty="0">
                <a:latin typeface="Proxima Nova Light"/>
              </a:rPr>
              <a:t>For example, </a:t>
            </a:r>
          </a:p>
          <a:p>
            <a:endParaRPr lang="en-US" sz="1200" b="0" i="1" u="none" strike="noStrike" baseline="0" dirty="0">
              <a:latin typeface="Proxima Nova Light"/>
            </a:endParaRPr>
          </a:p>
          <a:p>
            <a:r>
              <a:rPr lang="en-US" sz="1200" b="0" i="1" u="none" strike="noStrike" baseline="0" dirty="0">
                <a:latin typeface="Proxima Nova Light"/>
              </a:rPr>
              <a:t>When’s he going to leave? </a:t>
            </a:r>
          </a:p>
          <a:p>
            <a:endParaRPr lang="en-US" sz="1200" b="0" i="1" u="none" strike="noStrike" baseline="0" dirty="0">
              <a:latin typeface="Proxima Nova Light"/>
            </a:endParaRPr>
          </a:p>
          <a:p>
            <a:r>
              <a:rPr lang="en-US" sz="1200" b="0" i="1" u="none" strike="noStrike" baseline="0" dirty="0">
                <a:latin typeface="Proxima Nova Light"/>
              </a:rPr>
              <a:t>Who’s going to travel with them? 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B2C8-CB63-4063-ABAE-0558C61AFC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86B66-14A3-4B11-8DA7-645A2146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279FA3-BCDF-4C1B-8226-D342DEF1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76FE40-0115-4FCC-A0A0-60A3D8BF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F770CE-E2CB-4E65-BAB3-148834FB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86E1D-9C58-4FDF-BB84-CB8FF9D6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FE2604-7CE5-4543-BEBC-3EE3083A3B45}"/>
              </a:ext>
            </a:extLst>
          </p:cNvPr>
          <p:cNvGrpSpPr/>
          <p:nvPr userDrawn="1"/>
        </p:nvGrpSpPr>
        <p:grpSpPr>
          <a:xfrm>
            <a:off x="-703521" y="-20320"/>
            <a:ext cx="13352004" cy="6908800"/>
            <a:chOff x="-703521" y="-20320"/>
            <a:chExt cx="13352004" cy="69088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3002732-0ABB-4122-A3AF-B5247A4DB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703521" y="3642168"/>
              <a:ext cx="12194481" cy="324631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FE482D2-461A-4F8C-982B-BEA4233C2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4998719" y="-20320"/>
              <a:ext cx="7649764" cy="2036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75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B79FB-654C-4753-8771-1F7763C7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918390-3EC2-4CE2-940E-EA931859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01F9B5-A0DB-4201-9C30-7C07A448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BC0D3A-073D-455B-BB2E-99DD4C53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85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533156-D888-47FB-BADA-A877AA3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B17822-7F32-4585-B7A2-9645A777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DC8B18-A35D-4F19-9AB9-C74146A1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1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91822-BE5A-40F1-81CB-61FA2F4E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4C0B1F-379D-4CBC-B289-E1249666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D8CAFE-F3C9-4741-B033-87B55E9C7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A835A0-8CE5-481D-8755-D989267E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238702-F743-4A99-A9AB-2EC552F5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277A2-76A3-4C4E-B89E-F94F00D0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9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70C24-7028-4A70-BDA8-37BE0988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861D36-7CA3-470A-9B59-31608BD86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A643F1-C52C-46B3-A3CA-615FC79CC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EE7025-C942-4810-952F-0F00353B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94E513-B93A-4098-AAF2-CE7B427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88F7A4-0020-446E-ADAA-AED80285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9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870B2-240A-49BE-AE51-2B012C6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40FE22-2111-4CF0-900D-A641969E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8599B-A3B3-4D19-AB8C-706B369D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D0B599-C4B4-4FA5-B1AB-92ECB9A8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B100F2-5FCC-42BC-9836-E827F8CB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443669-2874-4FFF-9A34-A468D2670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B837DD-6CFE-45EB-97C3-B6B2E9417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165100-EA86-4945-8C02-7D3F4083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E7FA4-9AEB-483F-8F7A-104D873E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1B8FA7-5906-4270-A230-87300C95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23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35A47-5E88-4D20-80E8-7E0875AE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53828-C793-4E99-AB6F-214D51B6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330D0-B56D-4F18-9166-63D0E04C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08D9D4-6CD5-42C3-BE1C-68833674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4998719" y="-20320"/>
            <a:ext cx="7649764" cy="20364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34175-C93E-41E8-8A9B-EA7C067B3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795" y="4821544"/>
            <a:ext cx="7649764" cy="2036456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6E089DA8-B6EB-468A-A1EF-00483557D46F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</a:t>
            </a:r>
            <a:r>
              <a:rPr lang="en-US" altLang="zh-CN" sz="105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DBACB-2A7F-40B4-BE80-4B27CE6F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1C17D4-C853-4823-ABA1-45F2FE8BA7F7}"/>
              </a:ext>
            </a:extLst>
          </p:cNvPr>
          <p:cNvGrpSpPr/>
          <p:nvPr userDrawn="1"/>
        </p:nvGrpSpPr>
        <p:grpSpPr>
          <a:xfrm flipH="1" flipV="1">
            <a:off x="-424121" y="-25400"/>
            <a:ext cx="13352004" cy="6908800"/>
            <a:chOff x="-703521" y="-20320"/>
            <a:chExt cx="13352004" cy="69088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73498E7-160F-4BED-849B-276B8B9C4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703521" y="3642168"/>
              <a:ext cx="12194481" cy="324631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581B38-7664-46C3-955F-93B335C7E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4998719" y="-20320"/>
              <a:ext cx="7649764" cy="2036456"/>
            </a:xfrm>
            <a:prstGeom prst="rect">
              <a:avLst/>
            </a:prstGeom>
          </p:spPr>
        </p:pic>
      </p:grpSp>
      <p:sp>
        <p:nvSpPr>
          <p:cNvPr id="10" name="文本框 16">
            <a:extLst>
              <a:ext uri="{FF2B5EF4-FFF2-40B4-BE49-F238E27FC236}">
                <a16:creationId xmlns:a16="http://schemas.microsoft.com/office/drawing/2014/main" id="{A3938929-59FD-46AB-A1AC-54CFC6FAD138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BEC46-E9AA-4E69-B6CB-5ADD7BB063A3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7" grpId="4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61">
            <a:extLst>
              <a:ext uri="{FF2B5EF4-FFF2-40B4-BE49-F238E27FC236}">
                <a16:creationId xmlns:a16="http://schemas.microsoft.com/office/drawing/2014/main" id="{0F104FE3-9CB1-4098-8A55-F006EA544F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651" y="250586"/>
            <a:ext cx="539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02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Activity content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42BD8AAC-0F9F-4739-BF81-BEC6F1500B71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61">
            <a:extLst>
              <a:ext uri="{FF2B5EF4-FFF2-40B4-BE49-F238E27FC236}">
                <a16:creationId xmlns:a16="http://schemas.microsoft.com/office/drawing/2014/main" id="{0F104FE3-9CB1-4098-8A55-F006EA544F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651" y="250586"/>
            <a:ext cx="539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03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Pre-event preparation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791197E7-80AE-4819-B77C-312D24AF79DB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61">
            <a:extLst>
              <a:ext uri="{FF2B5EF4-FFF2-40B4-BE49-F238E27FC236}">
                <a16:creationId xmlns:a16="http://schemas.microsoft.com/office/drawing/2014/main" id="{0F104FE3-9CB1-4098-8A55-F006EA544F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651" y="250586"/>
            <a:ext cx="539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04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Activity execution plan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61">
            <a:extLst>
              <a:ext uri="{FF2B5EF4-FFF2-40B4-BE49-F238E27FC236}">
                <a16:creationId xmlns:a16="http://schemas.microsoft.com/office/drawing/2014/main" id="{0F104FE3-9CB1-4098-8A55-F006EA544F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651" y="250586"/>
            <a:ext cx="539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05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Activity budget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C8CEB6-AF63-48DD-972E-589809CBE3B2}"/>
              </a:ext>
            </a:extLst>
          </p:cNvPr>
          <p:cNvSpPr txBox="1"/>
          <p:nvPr userDrawn="1"/>
        </p:nvSpPr>
        <p:spPr>
          <a:xfrm>
            <a:off x="0" y="6885632"/>
            <a:ext cx="3101648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定制</a:t>
            </a: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PPT</a:t>
            </a:r>
            <a:r>
              <a:rPr lang="zh-CN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：静水流深工作室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QQ</a:t>
            </a:r>
            <a:r>
              <a:rPr lang="zh-CN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276060523</a:t>
            </a:r>
          </a:p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微信：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whishile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电话：</a:t>
            </a: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18928897164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B1282-7CEB-4168-A78B-1679DB5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97B191-C743-4D40-8533-315027660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5AD159-D3C8-4471-9B0B-C25A2EE9C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757C81-322E-4AFF-94FF-C1353B4F1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1DC95B-E7B5-4EDB-BA63-D07D77A99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8E089F-AD2A-4C34-83CA-EC0F7E49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E3A8E3-C4CE-4F7D-9FFC-E5B05708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49B8844-58D1-4534-BC02-DCC2275C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2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2F87CA-2B6A-4C96-B57A-3EB4B8F5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9E0A0C-018E-4066-B24C-04820563B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5C2E52-8E25-4E4B-B727-AF2E589AB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B229-CFD6-426A-A738-BB023DB7A3EF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1EBC27-DF93-4096-84A3-5162E0A9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2DE361-6D87-4147-A75E-36BEA591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4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watch?v=pgzw3o3fj2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43DEA15-B658-4999-B722-DB1F061BC1F7}"/>
              </a:ext>
            </a:extLst>
          </p:cNvPr>
          <p:cNvGrpSpPr/>
          <p:nvPr/>
        </p:nvGrpSpPr>
        <p:grpSpPr>
          <a:xfrm>
            <a:off x="1889589" y="2197409"/>
            <a:ext cx="3063411" cy="3063411"/>
            <a:chOff x="2477118" y="1168709"/>
            <a:chExt cx="4063382" cy="4063382"/>
          </a:xfrm>
        </p:grpSpPr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id="{C489A4F8-FD0D-4EE4-8F9B-532AE85EBCDD}"/>
                </a:ext>
              </a:extLst>
            </p:cNvPr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solidFill>
              <a:srgbClr val="F26B6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76089D28-FB3E-4D69-8881-B9769C1D9F4C}"/>
                </a:ext>
              </a:extLst>
            </p:cNvPr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5" name="Rectangle 161">
            <a:extLst>
              <a:ext uri="{FF2B5EF4-FFF2-40B4-BE49-F238E27FC236}">
                <a16:creationId xmlns:a16="http://schemas.microsoft.com/office/drawing/2014/main" id="{BC27490A-F994-4FD4-9490-D589CE68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586" y="4253461"/>
            <a:ext cx="4094624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U: 3	L:11</a:t>
            </a:r>
          </a:p>
          <a:p>
            <a:pPr lvl="0" algn="ctr">
              <a:lnSpc>
                <a:spcPct val="150000"/>
              </a:lnSpc>
            </a:pPr>
            <a:endParaRPr lang="en-US" altLang="zh-CN" dirty="0">
              <a:solidFill>
                <a:srgbClr val="E7E6E6">
                  <a:lumMod val="10000"/>
                </a:srgb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By: Essa Al </a:t>
            </a:r>
            <a:r>
              <a:rPr lang="en-US" altLang="zh-CN" dirty="0" err="1">
                <a:solidFill>
                  <a:srgbClr val="E7E6E6">
                    <a:lumMod val="10000"/>
                  </a:srgbClr>
                </a:solidFill>
                <a:latin typeface="Helvetica" panose="020B0604020202030204" pitchFamily="34" charset="0"/>
                <a:ea typeface="微软雅黑" panose="020B0503020204020204" pitchFamily="34" charset="-122"/>
              </a:rPr>
              <a:t>Hussaini</a:t>
            </a:r>
            <a:endParaRPr lang="en-US" altLang="zh-CN" dirty="0">
              <a:solidFill>
                <a:srgbClr val="E7E6E6">
                  <a:lumMod val="10000"/>
                </a:srgbClr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Rectangle 161">
            <a:extLst>
              <a:ext uri="{FF2B5EF4-FFF2-40B4-BE49-F238E27FC236}">
                <a16:creationId xmlns:a16="http://schemas.microsoft.com/office/drawing/2014/main" id="{A279AE2E-2517-489E-9636-96EFC460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014" y="2560690"/>
            <a:ext cx="424616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n-US" altLang="zh-CN" sz="3200" dirty="0">
                <a:solidFill>
                  <a:srgbClr val="F26B6D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Mega Goal 3</a:t>
            </a:r>
          </a:p>
          <a:p>
            <a:pPr lvl="0" algn="ctr"/>
            <a:endParaRPr lang="en-US" altLang="zh-CN" sz="2400" b="1" dirty="0">
              <a:solidFill>
                <a:srgbClr val="864996"/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  <a:p>
            <a:pPr lvl="0" algn="ctr"/>
            <a:r>
              <a:rPr lang="en-US" altLang="zh-CN" sz="2400" b="1" dirty="0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Forming, Meaning &amp; Function</a:t>
            </a:r>
            <a:endParaRPr lang="zh-CN" altLang="en-US" sz="2400" b="1" dirty="0">
              <a:solidFill>
                <a:srgbClr val="864996"/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17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8B7CCEC-4650-4C88-85F0-88152513CFB1}"/>
              </a:ext>
            </a:extLst>
          </p:cNvPr>
          <p:cNvSpPr/>
          <p:nvPr/>
        </p:nvSpPr>
        <p:spPr>
          <a:xfrm rot="5400000" flipV="1">
            <a:off x="5215538" y="3613382"/>
            <a:ext cx="1662751" cy="25134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2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wo Boys Talking Stock Illustrations – 112 Two Boys Talking Stock  Illustrations, Vectors &amp; Clipart - Dreamstime">
            <a:extLst>
              <a:ext uri="{FF2B5EF4-FFF2-40B4-BE49-F238E27FC236}">
                <a16:creationId xmlns:a16="http://schemas.microsoft.com/office/drawing/2014/main" id="{D2BAA980-3BEC-4FEF-AEEA-8D099CCA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5616729-AD79-4178-A6B6-B21147D51FFC}"/>
              </a:ext>
            </a:extLst>
          </p:cNvPr>
          <p:cNvSpPr/>
          <p:nvPr/>
        </p:nvSpPr>
        <p:spPr>
          <a:xfrm>
            <a:off x="-393700" y="-393700"/>
            <a:ext cx="12940541" cy="73914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78A35-EE49-460A-A6EC-AE5A6163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13" y="3949540"/>
            <a:ext cx="214499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F06F0391-D673-41AE-9FFA-96CDC25442D2}"/>
              </a:ext>
            </a:extLst>
          </p:cNvPr>
          <p:cNvSpPr/>
          <p:nvPr/>
        </p:nvSpPr>
        <p:spPr>
          <a:xfrm>
            <a:off x="9230698" y="2076532"/>
            <a:ext cx="2071210" cy="1328023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</a:p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62CA9C9-09AC-488D-82F1-7D1CA41B2850}"/>
              </a:ext>
            </a:extLst>
          </p:cNvPr>
          <p:cNvSpPr/>
          <p:nvPr/>
        </p:nvSpPr>
        <p:spPr>
          <a:xfrm>
            <a:off x="8968584" y="277498"/>
            <a:ext cx="2595438" cy="1532334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</a:t>
            </a:r>
          </a:p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used </a:t>
            </a:r>
          </a:p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known as ..?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73495FF3-F11B-4FFA-B6AE-912436AE8521}"/>
              </a:ext>
            </a:extLst>
          </p:cNvPr>
          <p:cNvGrpSpPr/>
          <p:nvPr/>
        </p:nvGrpSpPr>
        <p:grpSpPr>
          <a:xfrm>
            <a:off x="2006733" y="184727"/>
            <a:ext cx="4416136" cy="6234545"/>
            <a:chOff x="3976210" y="616090"/>
            <a:chExt cx="4416136" cy="6234545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213F6F8-0716-4120-A9FF-EDF0124E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210" y="616090"/>
              <a:ext cx="4416136" cy="6234545"/>
            </a:xfrm>
            <a:prstGeom prst="rect">
              <a:avLst/>
            </a:prstGeom>
          </p:spPr>
        </p:pic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435ABE6-872C-48E5-9EF5-54530D44272F}"/>
                </a:ext>
              </a:extLst>
            </p:cNvPr>
            <p:cNvGrpSpPr/>
            <p:nvPr/>
          </p:nvGrpSpPr>
          <p:grpSpPr>
            <a:xfrm>
              <a:off x="5399287" y="5775111"/>
              <a:ext cx="2248510" cy="933595"/>
              <a:chOff x="5399287" y="5775111"/>
              <a:chExt cx="2248510" cy="933595"/>
            </a:xfrm>
          </p:grpSpPr>
          <p:sp>
            <p:nvSpPr>
              <p:cNvPr id="4" name="سهم: لليسار 3">
                <a:extLst>
                  <a:ext uri="{FF2B5EF4-FFF2-40B4-BE49-F238E27FC236}">
                    <a16:creationId xmlns:a16="http://schemas.microsoft.com/office/drawing/2014/main" id="{353D0A16-0F25-46C2-A1CC-1B8F1E76322B}"/>
                  </a:ext>
                </a:extLst>
              </p:cNvPr>
              <p:cNvSpPr/>
              <p:nvPr/>
            </p:nvSpPr>
            <p:spPr>
              <a:xfrm rot="9428169">
                <a:off x="5399287" y="5775111"/>
                <a:ext cx="2248510" cy="933595"/>
              </a:xfrm>
              <a:prstGeom prst="leftArrow">
                <a:avLst>
                  <a:gd name="adj1" fmla="val 50000"/>
                  <a:gd name="adj2" fmla="val 100767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0025087-F931-449F-BDD4-52CFA1D5F1C7}"/>
                  </a:ext>
                </a:extLst>
              </p:cNvPr>
              <p:cNvSpPr txBox="1"/>
              <p:nvPr/>
            </p:nvSpPr>
            <p:spPr>
              <a:xfrm rot="20071275">
                <a:off x="5466525" y="6075257"/>
                <a:ext cx="16921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n w="0"/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WHICH?</a:t>
                </a:r>
                <a:endParaRPr lang="en-US" sz="3600" dirty="0">
                  <a:ln w="0"/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21" name="وسيلة الشرح: خطية 20">
            <a:extLst>
              <a:ext uri="{FF2B5EF4-FFF2-40B4-BE49-F238E27FC236}">
                <a16:creationId xmlns:a16="http://schemas.microsoft.com/office/drawing/2014/main" id="{FC706567-DE02-44CB-A3C4-3BAE4114BA83}"/>
              </a:ext>
            </a:extLst>
          </p:cNvPr>
          <p:cNvSpPr/>
          <p:nvPr/>
        </p:nvSpPr>
        <p:spPr>
          <a:xfrm>
            <a:off x="6816569" y="1014187"/>
            <a:ext cx="2071210" cy="369332"/>
          </a:xfrm>
          <a:prstGeom prst="borderCallout1">
            <a:avLst>
              <a:gd name="adj1" fmla="val 18750"/>
              <a:gd name="adj2" fmla="val -8333"/>
              <a:gd name="adj3" fmla="val 19392"/>
              <a:gd name="adj4" fmla="val -43427"/>
            </a:avLst>
          </a:prstGeom>
          <a:solidFill>
            <a:srgbClr val="00BAFF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person</a:t>
            </a:r>
            <a:endParaRPr lang="en-US" sz="40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22" name="وسيلة الشرح: خطية 21">
            <a:extLst>
              <a:ext uri="{FF2B5EF4-FFF2-40B4-BE49-F238E27FC236}">
                <a16:creationId xmlns:a16="http://schemas.microsoft.com/office/drawing/2014/main" id="{72604CCF-9BDF-4FF7-AB3C-500E711BE3DF}"/>
              </a:ext>
            </a:extLst>
          </p:cNvPr>
          <p:cNvSpPr/>
          <p:nvPr/>
        </p:nvSpPr>
        <p:spPr>
          <a:xfrm>
            <a:off x="6816569" y="3301999"/>
            <a:ext cx="2071210" cy="369332"/>
          </a:xfrm>
          <a:prstGeom prst="borderCallout1">
            <a:avLst>
              <a:gd name="adj1" fmla="val 18750"/>
              <a:gd name="adj2" fmla="val -8333"/>
              <a:gd name="adj3" fmla="val 19392"/>
              <a:gd name="adj4" fmla="val -43427"/>
            </a:avLst>
          </a:prstGeom>
          <a:solidFill>
            <a:srgbClr val="FF0A0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 place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14C6F7BB-D362-4E52-BC6C-A9B16E8A48DB}"/>
              </a:ext>
            </a:extLst>
          </p:cNvPr>
          <p:cNvSpPr/>
          <p:nvPr/>
        </p:nvSpPr>
        <p:spPr>
          <a:xfrm>
            <a:off x="6834983" y="4758936"/>
            <a:ext cx="2071210" cy="369332"/>
          </a:xfrm>
          <a:prstGeom prst="borderCallout1">
            <a:avLst>
              <a:gd name="adj1" fmla="val 18750"/>
              <a:gd name="adj2" fmla="val -8333"/>
              <a:gd name="adj3" fmla="val 19392"/>
              <a:gd name="adj4" fmla="val -43427"/>
            </a:avLst>
          </a:prstGeom>
          <a:solidFill>
            <a:srgbClr val="FF4F7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rgbClr val="3F353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 reason</a:t>
            </a:r>
          </a:p>
        </p:txBody>
      </p:sp>
      <p:sp>
        <p:nvSpPr>
          <p:cNvPr id="24" name="وسيلة الشرح: خطية 23">
            <a:extLst>
              <a:ext uri="{FF2B5EF4-FFF2-40B4-BE49-F238E27FC236}">
                <a16:creationId xmlns:a16="http://schemas.microsoft.com/office/drawing/2014/main" id="{19AB7CDB-DF75-4622-A699-875FEDC9A7E9}"/>
              </a:ext>
            </a:extLst>
          </p:cNvPr>
          <p:cNvSpPr/>
          <p:nvPr/>
        </p:nvSpPr>
        <p:spPr>
          <a:xfrm>
            <a:off x="6825776" y="5450402"/>
            <a:ext cx="2071210" cy="369332"/>
          </a:xfrm>
          <a:prstGeom prst="borderCallout1">
            <a:avLst>
              <a:gd name="adj1" fmla="val 18750"/>
              <a:gd name="adj2" fmla="val -8333"/>
              <a:gd name="adj3" fmla="val 19392"/>
              <a:gd name="adj4" fmla="val -43427"/>
            </a:avLst>
          </a:prstGeom>
          <a:solidFill>
            <a:srgbClr val="F5C00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rgbClr val="3F353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about choice</a:t>
            </a:r>
          </a:p>
        </p:txBody>
      </p:sp>
      <p:sp>
        <p:nvSpPr>
          <p:cNvPr id="25" name="وسيلة الشرح: خطية 24">
            <a:extLst>
              <a:ext uri="{FF2B5EF4-FFF2-40B4-BE49-F238E27FC236}">
                <a16:creationId xmlns:a16="http://schemas.microsoft.com/office/drawing/2014/main" id="{12C8E257-CC7D-4E6A-B8C8-590A6C7CE703}"/>
              </a:ext>
            </a:extLst>
          </p:cNvPr>
          <p:cNvSpPr/>
          <p:nvPr/>
        </p:nvSpPr>
        <p:spPr>
          <a:xfrm>
            <a:off x="217222" y="5441213"/>
            <a:ext cx="2071210" cy="646331"/>
          </a:xfrm>
          <a:prstGeom prst="borderCallout1">
            <a:avLst>
              <a:gd name="adj1" fmla="val 44143"/>
              <a:gd name="adj2" fmla="val 104867"/>
              <a:gd name="adj3" fmla="val 41611"/>
              <a:gd name="adj4" fmla="val 119581"/>
            </a:avLst>
          </a:prstGeom>
          <a:solidFill>
            <a:srgbClr val="AC34AC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an amount or the way</a:t>
            </a:r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2D32CF0E-ACE4-4435-ABE8-3EFF15A08B7B}"/>
              </a:ext>
            </a:extLst>
          </p:cNvPr>
          <p:cNvSpPr/>
          <p:nvPr/>
        </p:nvSpPr>
        <p:spPr>
          <a:xfrm>
            <a:off x="217222" y="4082213"/>
            <a:ext cx="2071210" cy="369332"/>
          </a:xfrm>
          <a:prstGeom prst="borderCallout1">
            <a:avLst>
              <a:gd name="adj1" fmla="val 44143"/>
              <a:gd name="adj2" fmla="val 104867"/>
              <a:gd name="adj3" fmla="val 41611"/>
              <a:gd name="adj4" fmla="val 119581"/>
            </a:avLst>
          </a:prstGeom>
          <a:solidFill>
            <a:srgbClr val="35AA0E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time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100EDA94-C053-4F1B-BB22-AF28455A2BA7}"/>
              </a:ext>
            </a:extLst>
          </p:cNvPr>
          <p:cNvSpPr/>
          <p:nvPr/>
        </p:nvSpPr>
        <p:spPr>
          <a:xfrm>
            <a:off x="217222" y="2279798"/>
            <a:ext cx="2071210" cy="369332"/>
          </a:xfrm>
          <a:prstGeom prst="borderCallout1">
            <a:avLst>
              <a:gd name="adj1" fmla="val 44143"/>
              <a:gd name="adj2" fmla="val 104867"/>
              <a:gd name="adj3" fmla="val 41611"/>
              <a:gd name="adj4" fmla="val 119581"/>
            </a:avLst>
          </a:prstGeom>
          <a:solidFill>
            <a:srgbClr val="F9A200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rgbClr val="3F353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 a thing</a:t>
            </a:r>
          </a:p>
        </p:txBody>
      </p:sp>
      <p:sp>
        <p:nvSpPr>
          <p:cNvPr id="28" name="فقاعة الكلام: مستطيلة مستديرة الزوايا 27">
            <a:extLst>
              <a:ext uri="{FF2B5EF4-FFF2-40B4-BE49-F238E27FC236}">
                <a16:creationId xmlns:a16="http://schemas.microsoft.com/office/drawing/2014/main" id="{665FB8BD-0A7E-4474-8DD5-1C85CD558B7F}"/>
              </a:ext>
            </a:extLst>
          </p:cNvPr>
          <p:cNvSpPr/>
          <p:nvPr/>
        </p:nvSpPr>
        <p:spPr>
          <a:xfrm>
            <a:off x="9063587" y="1928042"/>
            <a:ext cx="2595438" cy="1328023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 question word</a:t>
            </a:r>
          </a:p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used ….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3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  <p:bldP spid="3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8 Rectángulo">
            <a:extLst>
              <a:ext uri="{FF2B5EF4-FFF2-40B4-BE49-F238E27FC236}">
                <a16:creationId xmlns:a16="http://schemas.microsoft.com/office/drawing/2014/main" id="{BA53C792-AB4F-4BD6-B9AC-4C2855068DE4}"/>
              </a:ext>
            </a:extLst>
          </p:cNvPr>
          <p:cNvSpPr/>
          <p:nvPr/>
        </p:nvSpPr>
        <p:spPr bwMode="auto">
          <a:xfrm>
            <a:off x="0" y="479043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 dirty="0">
              <a:latin typeface="字魂59号-创粗黑" panose="00000500000000000000" pitchFamily="2" charset="-122"/>
            </a:endParaRPr>
          </a:p>
        </p:txBody>
      </p:sp>
      <p:grpSp>
        <p:nvGrpSpPr>
          <p:cNvPr id="33" name="3 Grupo">
            <a:extLst>
              <a:ext uri="{FF2B5EF4-FFF2-40B4-BE49-F238E27FC236}">
                <a16:creationId xmlns:a16="http://schemas.microsoft.com/office/drawing/2014/main" id="{15277AE0-E08D-49A0-855D-72D8A4EDB5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1412" y="479045"/>
            <a:ext cx="905896" cy="905823"/>
            <a:chOff x="13700015" y="2693328"/>
            <a:chExt cx="3600703" cy="3600418"/>
          </a:xfrm>
        </p:grpSpPr>
        <p:sp>
          <p:nvSpPr>
            <p:cNvPr id="34" name="4 Elipse">
              <a:extLst>
                <a:ext uri="{FF2B5EF4-FFF2-40B4-BE49-F238E27FC236}">
                  <a16:creationId xmlns:a16="http://schemas.microsoft.com/office/drawing/2014/main" id="{A00CAB9B-091F-48B6-8192-A38D28F8F60F}"/>
                </a:ext>
              </a:extLst>
            </p:cNvPr>
            <p:cNvSpPr/>
            <p:nvPr/>
          </p:nvSpPr>
          <p:spPr>
            <a:xfrm>
              <a:off x="13700015" y="2693328"/>
              <a:ext cx="3600703" cy="3600418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35" name="5 Elipse">
              <a:extLst>
                <a:ext uri="{FF2B5EF4-FFF2-40B4-BE49-F238E27FC236}">
                  <a16:creationId xmlns:a16="http://schemas.microsoft.com/office/drawing/2014/main" id="{B0EF6077-A19A-49DE-9FD4-A463A6C4F94E}"/>
                </a:ext>
              </a:extLst>
            </p:cNvPr>
            <p:cNvSpPr/>
            <p:nvPr/>
          </p:nvSpPr>
          <p:spPr>
            <a:xfrm>
              <a:off x="14085141" y="3111415"/>
              <a:ext cx="2830451" cy="2764246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02</a:t>
              </a:r>
              <a:endPara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cxnSp>
        <p:nvCxnSpPr>
          <p:cNvPr id="36" name="58 Conector recto">
            <a:extLst>
              <a:ext uri="{FF2B5EF4-FFF2-40B4-BE49-F238E27FC236}">
                <a16:creationId xmlns:a16="http://schemas.microsoft.com/office/drawing/2014/main" id="{05807FAF-9899-4373-BF0A-F080F8ED598E}"/>
              </a:ext>
            </a:extLst>
          </p:cNvPr>
          <p:cNvCxnSpPr/>
          <p:nvPr/>
        </p:nvCxnSpPr>
        <p:spPr>
          <a:xfrm flipH="1">
            <a:off x="2993316" y="1214107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37" name="58 Conector recto">
            <a:extLst>
              <a:ext uri="{FF2B5EF4-FFF2-40B4-BE49-F238E27FC236}">
                <a16:creationId xmlns:a16="http://schemas.microsoft.com/office/drawing/2014/main" id="{99599237-2FAF-46C9-BF27-967739ED1C55}"/>
              </a:ext>
            </a:extLst>
          </p:cNvPr>
          <p:cNvCxnSpPr/>
          <p:nvPr/>
        </p:nvCxnSpPr>
        <p:spPr>
          <a:xfrm flipH="1">
            <a:off x="2993316" y="40338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38" name="Textbox 1">
            <a:extLst>
              <a:ext uri="{FF2B5EF4-FFF2-40B4-BE49-F238E27FC236}">
                <a16:creationId xmlns:a16="http://schemas.microsoft.com/office/drawing/2014/main" id="{B733A9AB-3F79-478D-AD26-697E25842659}"/>
              </a:ext>
            </a:extLst>
          </p:cNvPr>
          <p:cNvSpPr/>
          <p:nvPr/>
        </p:nvSpPr>
        <p:spPr>
          <a:xfrm>
            <a:off x="3422044" y="474508"/>
            <a:ext cx="4697828" cy="61446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Information Questions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03308D8-4286-4A18-99FF-DC965DE9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08" y="1751366"/>
            <a:ext cx="9786138" cy="294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7CFF2B-5EC6-458F-9598-4E38FD45C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2" y="3338763"/>
            <a:ext cx="2492794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CB2D89-8279-4947-857D-B7E3519B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23" y="956488"/>
            <a:ext cx="6846954" cy="494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39054" y="328255"/>
            <a:ext cx="3521745" cy="715089"/>
          </a:xfrm>
          <a:prstGeom prst="wedgeRoundRectCallout">
            <a:avLst>
              <a:gd name="adj1" fmla="val 39514"/>
              <a:gd name="adj2" fmla="val 36950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Check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78A35-EE49-460A-A6EC-AE5A6163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86" y="3949540"/>
            <a:ext cx="214499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A7C43278-1D86-434F-A962-183A78D8F9FB}"/>
              </a:ext>
            </a:extLst>
          </p:cNvPr>
          <p:cNvSpPr/>
          <p:nvPr/>
        </p:nvSpPr>
        <p:spPr>
          <a:xfrm>
            <a:off x="9194800" y="1847590"/>
            <a:ext cx="2311399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a volunteer’s control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EB1D97-1EDC-4B7C-9F11-82F668BA190F}"/>
              </a:ext>
            </a:extLst>
          </p:cNvPr>
          <p:cNvSpPr txBox="1"/>
          <p:nvPr/>
        </p:nvSpPr>
        <p:spPr>
          <a:xfrm>
            <a:off x="801768" y="4861008"/>
            <a:ext cx="201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https://learningapps.org/watch?v=puut26iak20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C8E0999-0806-4BE9-8C1A-40F021F9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3655" y="3781334"/>
            <a:ext cx="1168372" cy="10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2201B96-FD49-49FC-9BC0-8BBC6B6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9" y="3509035"/>
            <a:ext cx="1234800" cy="12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5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iyadh travel | Saudi Arabia, Middle East - Lonely Planet">
            <a:extLst>
              <a:ext uri="{FF2B5EF4-FFF2-40B4-BE49-F238E27FC236}">
                <a16:creationId xmlns:a16="http://schemas.microsoft.com/office/drawing/2014/main" id="{F4EB97CB-6938-4BCF-9BAD-AD6A6520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Vector | Boy wearing shirt with macau flag">
            <a:extLst>
              <a:ext uri="{FF2B5EF4-FFF2-40B4-BE49-F238E27FC236}">
                <a16:creationId xmlns:a16="http://schemas.microsoft.com/office/drawing/2014/main" id="{575F05B0-5231-4299-BD71-D606EE18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14" y="2586824"/>
            <a:ext cx="234248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وسيلة الشرح: خط مع حد وشريط تمييز 5">
            <a:extLst>
              <a:ext uri="{FF2B5EF4-FFF2-40B4-BE49-F238E27FC236}">
                <a16:creationId xmlns:a16="http://schemas.microsoft.com/office/drawing/2014/main" id="{A5E05B9C-B594-421E-A1FD-0E0B637ADBF0}"/>
              </a:ext>
            </a:extLst>
          </p:cNvPr>
          <p:cNvSpPr/>
          <p:nvPr/>
        </p:nvSpPr>
        <p:spPr>
          <a:xfrm>
            <a:off x="549990" y="1753520"/>
            <a:ext cx="6266036" cy="523220"/>
          </a:xfrm>
          <a:prstGeom prst="accentBorderCallout1">
            <a:avLst>
              <a:gd name="adj1" fmla="val 18750"/>
              <a:gd name="adj2" fmla="val -8333"/>
              <a:gd name="adj3" fmla="val 19383"/>
              <a:gd name="adj4" fmla="val -282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en-US" sz="2800" dirty="0">
                <a:ln w="0"/>
              </a:rPr>
              <a:t>Riyadh is an </a:t>
            </a:r>
            <a:r>
              <a:rPr lang="en-US" sz="2800" u="sng" dirty="0">
                <a:ln w="0"/>
                <a:solidFill>
                  <a:srgbClr val="FF0036"/>
                </a:solidFill>
              </a:rPr>
              <a:t>interesting</a:t>
            </a:r>
            <a:r>
              <a:rPr lang="en-US" sz="2800" dirty="0">
                <a:ln w="0"/>
              </a:rPr>
              <a:t> city.</a:t>
            </a:r>
          </a:p>
        </p:txBody>
      </p:sp>
      <p:sp>
        <p:nvSpPr>
          <p:cNvPr id="7" name="وسيلة الشرح: خط مع حد وشريط تمييز 6">
            <a:extLst>
              <a:ext uri="{FF2B5EF4-FFF2-40B4-BE49-F238E27FC236}">
                <a16:creationId xmlns:a16="http://schemas.microsoft.com/office/drawing/2014/main" id="{0C9F21C9-B69A-40A5-9960-9EA528B1FFA1}"/>
              </a:ext>
            </a:extLst>
          </p:cNvPr>
          <p:cNvSpPr/>
          <p:nvPr/>
        </p:nvSpPr>
        <p:spPr>
          <a:xfrm>
            <a:off x="549990" y="2781962"/>
            <a:ext cx="7840353" cy="523220"/>
          </a:xfrm>
          <a:prstGeom prst="accentBorderCallout1">
            <a:avLst>
              <a:gd name="adj1" fmla="val 18750"/>
              <a:gd name="adj2" fmla="val -8333"/>
              <a:gd name="adj3" fmla="val 19383"/>
              <a:gd name="adj4" fmla="val -282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en-US" sz="2800" dirty="0">
                <a:ln w="0"/>
              </a:rPr>
              <a:t>Riyadh and Dammam are </a:t>
            </a:r>
            <a:r>
              <a:rPr lang="en-US" sz="2800" u="sng" dirty="0">
                <a:ln w="0"/>
                <a:solidFill>
                  <a:srgbClr val="FF0036"/>
                </a:solidFill>
              </a:rPr>
              <a:t>interesting</a:t>
            </a:r>
            <a:r>
              <a:rPr lang="en-US" sz="2800" dirty="0">
                <a:ln w="0"/>
              </a:rPr>
              <a:t> cities.</a:t>
            </a:r>
          </a:p>
        </p:txBody>
      </p: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B6B603F7-1AA1-43C4-8DCB-07D7FD6E8D39}"/>
              </a:ext>
            </a:extLst>
          </p:cNvPr>
          <p:cNvSpPr/>
          <p:nvPr/>
        </p:nvSpPr>
        <p:spPr>
          <a:xfrm>
            <a:off x="8899998" y="425497"/>
            <a:ext cx="2672899" cy="1328023"/>
          </a:xfrm>
          <a:prstGeom prst="wedgeRoundRectCallout">
            <a:avLst>
              <a:gd name="adj1" fmla="val 32730"/>
              <a:gd name="adj2" fmla="val 64054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.. the </a:t>
            </a:r>
            <a:r>
              <a:rPr lang="en-US" sz="2400" dirty="0">
                <a:ln w="0"/>
                <a:solidFill>
                  <a:schemeClr val="bg1"/>
                </a:solidFill>
              </a:rPr>
              <a:t>placement</a:t>
            </a:r>
            <a:r>
              <a:rPr lang="en-US" sz="2400" dirty="0">
                <a:ln w="0"/>
              </a:rPr>
              <a:t> of the adjective</a:t>
            </a:r>
            <a:r>
              <a:rPr lang="en-US" sz="2400" dirty="0">
                <a:ln w="0"/>
                <a:solidFill>
                  <a:schemeClr val="bg1"/>
                </a:solidFill>
              </a:rPr>
              <a:t>?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sp>
        <p:nvSpPr>
          <p:cNvPr id="14" name="وسيلة الشرح: خط مع حد وشريط تمييز 13">
            <a:extLst>
              <a:ext uri="{FF2B5EF4-FFF2-40B4-BE49-F238E27FC236}">
                <a16:creationId xmlns:a16="http://schemas.microsoft.com/office/drawing/2014/main" id="{5FB5D2C6-CD5E-4E7E-93EF-31734A4A965B}"/>
              </a:ext>
            </a:extLst>
          </p:cNvPr>
          <p:cNvSpPr/>
          <p:nvPr/>
        </p:nvSpPr>
        <p:spPr>
          <a:xfrm>
            <a:off x="5601285" y="3483405"/>
            <a:ext cx="2789058" cy="1323439"/>
          </a:xfrm>
          <a:prstGeom prst="accentBorderCallout1">
            <a:avLst>
              <a:gd name="adj1" fmla="val 18750"/>
              <a:gd name="adj2" fmla="val -8333"/>
              <a:gd name="adj3" fmla="val -62380"/>
              <a:gd name="adj4" fmla="val -95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goes</a:t>
            </a:r>
          </a:p>
          <a:p>
            <a:pPr algn="ctr"/>
            <a:r>
              <a:rPr lang="en-US" sz="2800" b="1" dirty="0">
                <a:ln w="0"/>
                <a:solidFill>
                  <a:srgbClr val="C00000"/>
                </a:solidFill>
              </a:rPr>
              <a:t>before nouns</a:t>
            </a:r>
          </a:p>
          <a:p>
            <a:pPr algn="ctr"/>
            <a:r>
              <a:rPr lang="en-US" sz="2800" b="1" dirty="0">
                <a:ln w="0"/>
                <a:solidFill>
                  <a:srgbClr val="C00000"/>
                </a:solidFill>
              </a:rPr>
              <a:t>after verbs</a:t>
            </a:r>
            <a:endParaRPr lang="en-US" sz="40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id="{BBBC54AC-015E-4721-A3AC-EC2F26DEC31C}"/>
              </a:ext>
            </a:extLst>
          </p:cNvPr>
          <p:cNvSpPr/>
          <p:nvPr/>
        </p:nvSpPr>
        <p:spPr>
          <a:xfrm>
            <a:off x="8701424" y="885990"/>
            <a:ext cx="2672899" cy="1328023"/>
          </a:xfrm>
          <a:prstGeom prst="wedgeRoundRectCallout">
            <a:avLst>
              <a:gd name="adj1" fmla="val 32730"/>
              <a:gd name="adj2" fmla="val 64054"/>
              <a:gd name="adj3" fmla="val 16667"/>
            </a:avLst>
          </a:prstGeom>
          <a:solidFill>
            <a:srgbClr val="35AA0E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</a:rPr>
              <a:t>.. Adj placement changes for </a:t>
            </a:r>
          </a:p>
          <a:p>
            <a:pPr algn="ctr"/>
            <a:r>
              <a:rPr lang="en-US" sz="2400" b="1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</a:rPr>
              <a:t>sgl</a:t>
            </a:r>
            <a:r>
              <a:rPr lang="en-US" sz="2400" dirty="0">
                <a:ln w="0"/>
              </a:rPr>
              <a:t> </a:t>
            </a:r>
            <a:r>
              <a:rPr lang="en-US" sz="2400" dirty="0">
                <a:ln w="0"/>
                <a:solidFill>
                  <a:schemeClr val="bg1"/>
                </a:solidFill>
              </a:rPr>
              <a:t>/</a:t>
            </a:r>
            <a:r>
              <a:rPr lang="en-US" sz="2400" dirty="0">
                <a:ln w="0"/>
              </a:rPr>
              <a:t> </a:t>
            </a:r>
            <a:r>
              <a:rPr lang="en-US" sz="2400" b="1" dirty="0" err="1">
                <a:ln w="0"/>
                <a:solidFill>
                  <a:schemeClr val="accent2">
                    <a:lumMod val="60000"/>
                    <a:lumOff val="40000"/>
                  </a:schemeClr>
                </a:solidFill>
              </a:rPr>
              <a:t>plr</a:t>
            </a:r>
            <a:r>
              <a:rPr lang="en-US" sz="2400" b="1" dirty="0">
                <a:ln w="0"/>
                <a:solidFill>
                  <a:srgbClr val="FFFF00"/>
                </a:solidFill>
              </a:rPr>
              <a:t> </a:t>
            </a:r>
            <a:r>
              <a:rPr lang="en-US" sz="24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</a:rPr>
              <a:t>nouns</a:t>
            </a:r>
            <a:r>
              <a:rPr lang="en-US" sz="2400" dirty="0">
                <a:ln w="0"/>
                <a:solidFill>
                  <a:schemeClr val="bg1"/>
                </a:solidFill>
              </a:rPr>
              <a:t>?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sp>
        <p:nvSpPr>
          <p:cNvPr id="16" name="وسيلة الشرح: خط مع حد وشريط تمييز 15">
            <a:extLst>
              <a:ext uri="{FF2B5EF4-FFF2-40B4-BE49-F238E27FC236}">
                <a16:creationId xmlns:a16="http://schemas.microsoft.com/office/drawing/2014/main" id="{9AF377BD-2127-4E98-AFB3-E5F0DBD1C496}"/>
              </a:ext>
            </a:extLst>
          </p:cNvPr>
          <p:cNvSpPr/>
          <p:nvPr/>
        </p:nvSpPr>
        <p:spPr>
          <a:xfrm>
            <a:off x="6107880" y="3865239"/>
            <a:ext cx="1775867" cy="584775"/>
          </a:xfrm>
          <a:prstGeom prst="accentBorderCallout1">
            <a:avLst>
              <a:gd name="adj1" fmla="val 18750"/>
              <a:gd name="adj2" fmla="val -8333"/>
              <a:gd name="adj3" fmla="val -62380"/>
              <a:gd name="adj4" fmla="val -9556"/>
            </a:avLst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</a:rPr>
              <a:t>NO</a:t>
            </a:r>
            <a:endParaRPr lang="en-US" sz="48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8" name="28 Rectángulo">
            <a:extLst>
              <a:ext uri="{FF2B5EF4-FFF2-40B4-BE49-F238E27FC236}">
                <a16:creationId xmlns:a16="http://schemas.microsoft.com/office/drawing/2014/main" id="{73D3B643-B5F9-46D0-B5CB-69D2BC35E351}"/>
              </a:ext>
            </a:extLst>
          </p:cNvPr>
          <p:cNvSpPr/>
          <p:nvPr/>
        </p:nvSpPr>
        <p:spPr bwMode="auto">
          <a:xfrm>
            <a:off x="0" y="479043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 dirty="0">
              <a:latin typeface="字魂59号-创粗黑" panose="00000500000000000000" pitchFamily="2" charset="-122"/>
            </a:endParaRPr>
          </a:p>
        </p:txBody>
      </p:sp>
      <p:grpSp>
        <p:nvGrpSpPr>
          <p:cNvPr id="19" name="3 Grupo">
            <a:extLst>
              <a:ext uri="{FF2B5EF4-FFF2-40B4-BE49-F238E27FC236}">
                <a16:creationId xmlns:a16="http://schemas.microsoft.com/office/drawing/2014/main" id="{6615D0C4-3C18-4386-B79D-E43A6F1A463B}"/>
              </a:ext>
            </a:extLst>
          </p:cNvPr>
          <p:cNvGrpSpPr>
            <a:grpSpLocks noChangeAspect="1"/>
          </p:cNvGrpSpPr>
          <p:nvPr/>
        </p:nvGrpSpPr>
        <p:grpSpPr>
          <a:xfrm>
            <a:off x="1121412" y="479045"/>
            <a:ext cx="905896" cy="905823"/>
            <a:chOff x="13700015" y="2693328"/>
            <a:chExt cx="3600703" cy="3600418"/>
          </a:xfrm>
        </p:grpSpPr>
        <p:sp>
          <p:nvSpPr>
            <p:cNvPr id="20" name="4 Elipse">
              <a:extLst>
                <a:ext uri="{FF2B5EF4-FFF2-40B4-BE49-F238E27FC236}">
                  <a16:creationId xmlns:a16="http://schemas.microsoft.com/office/drawing/2014/main" id="{1B12BC8C-5B30-49C3-989D-828A05E217D9}"/>
                </a:ext>
              </a:extLst>
            </p:cNvPr>
            <p:cNvSpPr/>
            <p:nvPr/>
          </p:nvSpPr>
          <p:spPr>
            <a:xfrm>
              <a:off x="13700015" y="2693328"/>
              <a:ext cx="3600703" cy="3600418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1" name="5 Elipse">
              <a:extLst>
                <a:ext uri="{FF2B5EF4-FFF2-40B4-BE49-F238E27FC236}">
                  <a16:creationId xmlns:a16="http://schemas.microsoft.com/office/drawing/2014/main" id="{B279A305-F371-496B-8F4C-C8DD8A046781}"/>
                </a:ext>
              </a:extLst>
            </p:cNvPr>
            <p:cNvSpPr/>
            <p:nvPr/>
          </p:nvSpPr>
          <p:spPr>
            <a:xfrm>
              <a:off x="14085141" y="3111415"/>
              <a:ext cx="2830451" cy="2764246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03</a:t>
              </a:r>
              <a:endPara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cxnSp>
        <p:nvCxnSpPr>
          <p:cNvPr id="22" name="58 Conector recto">
            <a:extLst>
              <a:ext uri="{FF2B5EF4-FFF2-40B4-BE49-F238E27FC236}">
                <a16:creationId xmlns:a16="http://schemas.microsoft.com/office/drawing/2014/main" id="{9E331BF5-7B4B-4E29-8DE1-D91CFF16AD68}"/>
              </a:ext>
            </a:extLst>
          </p:cNvPr>
          <p:cNvCxnSpPr/>
          <p:nvPr/>
        </p:nvCxnSpPr>
        <p:spPr>
          <a:xfrm flipH="1">
            <a:off x="2993316" y="1214107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23" name="58 Conector recto">
            <a:extLst>
              <a:ext uri="{FF2B5EF4-FFF2-40B4-BE49-F238E27FC236}">
                <a16:creationId xmlns:a16="http://schemas.microsoft.com/office/drawing/2014/main" id="{2065DBED-AA64-48D6-9EFE-DD14FA555DA6}"/>
              </a:ext>
            </a:extLst>
          </p:cNvPr>
          <p:cNvCxnSpPr/>
          <p:nvPr/>
        </p:nvCxnSpPr>
        <p:spPr>
          <a:xfrm flipH="1">
            <a:off x="2993316" y="40338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24" name="Textbox 1">
            <a:extLst>
              <a:ext uri="{FF2B5EF4-FFF2-40B4-BE49-F238E27FC236}">
                <a16:creationId xmlns:a16="http://schemas.microsoft.com/office/drawing/2014/main" id="{16CC9B08-DD89-4784-BD56-8A8D624A9842}"/>
              </a:ext>
            </a:extLst>
          </p:cNvPr>
          <p:cNvSpPr/>
          <p:nvPr/>
        </p:nvSpPr>
        <p:spPr>
          <a:xfrm>
            <a:off x="3422044" y="474508"/>
            <a:ext cx="4697828" cy="61446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120846" tIns="60423" rIns="120846" bIns="60423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Position of Adjectives</a:t>
            </a:r>
          </a:p>
        </p:txBody>
      </p:sp>
    </p:spTree>
    <p:extLst>
      <p:ext uri="{BB962C8B-B14F-4D97-AF65-F5344CB8AC3E}">
        <p14:creationId xmlns:p14="http://schemas.microsoft.com/office/powerpoint/2010/main" val="5254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4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لأحساء العالمية تحتضن حضارات وتاريخاً في حضن النخيل">
            <a:extLst>
              <a:ext uri="{FF2B5EF4-FFF2-40B4-BE49-F238E27FC236}">
                <a16:creationId xmlns:a16="http://schemas.microsoft.com/office/drawing/2014/main" id="{18395581-7D18-4767-9FE2-479C5ECF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538206" y="524192"/>
            <a:ext cx="4035757" cy="1940957"/>
          </a:xfrm>
          <a:prstGeom prst="wedgeRoundRectCallout">
            <a:avLst>
              <a:gd name="adj1" fmla="val 45158"/>
              <a:gd name="adj2" fmla="val 61243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Ahsa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a/an </a:t>
            </a:r>
            <a:r>
              <a:rPr lang="en-US" sz="36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governorate.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F06F0391-D673-41AE-9FFA-96CDC25442D2}"/>
              </a:ext>
            </a:extLst>
          </p:cNvPr>
          <p:cNvSpPr/>
          <p:nvPr/>
        </p:nvSpPr>
        <p:spPr>
          <a:xfrm>
            <a:off x="1150276" y="1245783"/>
            <a:ext cx="1722913" cy="919401"/>
          </a:xfrm>
          <a:prstGeom prst="wedgeRoundRectCallout">
            <a:avLst>
              <a:gd name="adj1" fmla="val 3310"/>
              <a:gd name="adj2" fmla="val 95871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your words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3074" name="Picture 2" descr="Free Vector | Boy wearing shirt with macau flag">
            <a:extLst>
              <a:ext uri="{FF2B5EF4-FFF2-40B4-BE49-F238E27FC236}">
                <a16:creationId xmlns:a16="http://schemas.microsoft.com/office/drawing/2014/main" id="{57B0DBA2-E875-479F-8C28-94AA6C8D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703" y="2654059"/>
            <a:ext cx="234248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602046C-F976-4181-B864-9711B368A7DF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5FB5BA-8553-4CBB-A6E1-1DA0532FC528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743149C-B51A-4EDD-816E-7D16D54FEB4C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111E17-434C-405F-A7DD-99B8319A468E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5115BE6-C8C3-4FD7-AD9E-56FE2E220FE9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charming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E2DE783-3447-491F-A4C5-7497962A8F8C}"/>
              </a:ext>
            </a:extLst>
          </p:cNvPr>
          <p:cNvSpPr/>
          <p:nvPr/>
        </p:nvSpPr>
        <p:spPr>
          <a:xfrm>
            <a:off x="4212439" y="1038572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10AE41-D501-4244-973F-777DCAD04C98}"/>
              </a:ext>
            </a:extLst>
          </p:cNvPr>
          <p:cNvSpPr/>
          <p:nvPr/>
        </p:nvSpPr>
        <p:spPr>
          <a:xfrm>
            <a:off x="4212439" y="1007079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78F5C29-A146-4849-B3AA-8E30EA7CB193}"/>
              </a:ext>
            </a:extLst>
          </p:cNvPr>
          <p:cNvSpPr/>
          <p:nvPr/>
        </p:nvSpPr>
        <p:spPr>
          <a:xfrm>
            <a:off x="4212439" y="1125299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lang="en-US" sz="5400" dirty="0">
              <a:ln w="0"/>
              <a:solidFill>
                <a:srgbClr val="00BAFF"/>
              </a:solidFill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15DF12B-9DC3-4228-8810-CC63CF83DD41}"/>
              </a:ext>
            </a:extLst>
          </p:cNvPr>
          <p:cNvGrpSpPr/>
          <p:nvPr/>
        </p:nvGrpSpPr>
        <p:grpSpPr>
          <a:xfrm>
            <a:off x="7414499" y="2214240"/>
            <a:ext cx="3991875" cy="5593996"/>
            <a:chOff x="3555194" y="2346038"/>
            <a:chExt cx="3991875" cy="5593996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B55D7B8C-E0AE-430C-84D6-6B33C0883771}"/>
                </a:ext>
              </a:extLst>
            </p:cNvPr>
            <p:cNvSpPr/>
            <p:nvPr/>
          </p:nvSpPr>
          <p:spPr>
            <a:xfrm rot="20849768">
              <a:off x="3719516" y="4217678"/>
              <a:ext cx="984439" cy="1735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6605DAB-5F9F-422E-BAEA-1702C9672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94" y="2346038"/>
              <a:ext cx="3991875" cy="5593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49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BF44216-0218-47F0-8AF3-A1052356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499653"/>
            <a:ext cx="10183646" cy="5858693"/>
          </a:xfrm>
          <a:prstGeom prst="rect">
            <a:avLst/>
          </a:prstGeom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39054" y="328255"/>
            <a:ext cx="3521745" cy="715089"/>
          </a:xfrm>
          <a:prstGeom prst="wedgeRoundRectCallout">
            <a:avLst>
              <a:gd name="adj1" fmla="val 39514"/>
              <a:gd name="adj2" fmla="val 36950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Check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78A35-EE49-460A-A6EC-AE5A6163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33" y="3949540"/>
            <a:ext cx="214499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A7C43278-1D86-434F-A962-183A78D8F9FB}"/>
              </a:ext>
            </a:extLst>
          </p:cNvPr>
          <p:cNvSpPr/>
          <p:nvPr/>
        </p:nvSpPr>
        <p:spPr>
          <a:xfrm>
            <a:off x="9194800" y="1847590"/>
            <a:ext cx="2311399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a volunteer’s control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EB1D97-1EDC-4B7C-9F11-82F668BA190F}"/>
              </a:ext>
            </a:extLst>
          </p:cNvPr>
          <p:cNvSpPr txBox="1"/>
          <p:nvPr/>
        </p:nvSpPr>
        <p:spPr>
          <a:xfrm>
            <a:off x="1416213" y="5008857"/>
            <a:ext cx="201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https://learningapps.org/watch?v=pj1iajr6c20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C8E0999-0806-4BE9-8C1A-40F021F9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5555" y="2889163"/>
            <a:ext cx="1168372" cy="10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0AFD9D8-D108-4FB3-AE92-0282411F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64" y="369915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5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1">
            <a:extLst>
              <a:ext uri="{FF2B5EF4-FFF2-40B4-BE49-F238E27FC236}">
                <a16:creationId xmlns:a16="http://schemas.microsoft.com/office/drawing/2014/main" id="{A279AE2E-2517-489E-9636-96EFC460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913" y="3136612"/>
            <a:ext cx="4246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方正综艺简体" panose="02010601030101010101" pitchFamily="2" charset="-122"/>
              </a:rPr>
              <a:t>Quick Check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方正综艺简体" panose="02010601030101010101" pitchFamily="2" charset="-122"/>
            </a:endParaRPr>
          </a:p>
        </p:txBody>
      </p:sp>
      <p:sp>
        <p:nvSpPr>
          <p:cNvPr id="17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8B7CCEC-4650-4C88-85F0-88152513CFB1}"/>
              </a:ext>
            </a:extLst>
          </p:cNvPr>
          <p:cNvSpPr/>
          <p:nvPr/>
        </p:nvSpPr>
        <p:spPr>
          <a:xfrm rot="5400000" flipV="1">
            <a:off x="5215538" y="3613382"/>
            <a:ext cx="1662751" cy="25134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D5C96D-DEFE-434C-BD5D-6F1C3F2D3F0D}"/>
              </a:ext>
            </a:extLst>
          </p:cNvPr>
          <p:cNvGrpSpPr/>
          <p:nvPr/>
        </p:nvGrpSpPr>
        <p:grpSpPr>
          <a:xfrm>
            <a:off x="1889589" y="2197409"/>
            <a:ext cx="3063411" cy="3063411"/>
            <a:chOff x="2477118" y="1168709"/>
            <a:chExt cx="4063382" cy="4063382"/>
          </a:xfrm>
        </p:grpSpPr>
        <p:sp>
          <p:nvSpPr>
            <p:cNvPr id="13" name="流程图: 接点 11">
              <a:extLst>
                <a:ext uri="{FF2B5EF4-FFF2-40B4-BE49-F238E27FC236}">
                  <a16:creationId xmlns:a16="http://schemas.microsoft.com/office/drawing/2014/main" id="{54D68F33-F154-4C7B-B962-5059ED9882C7}"/>
                </a:ext>
              </a:extLst>
            </p:cNvPr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" name="流程图: 接点 12">
              <a:extLst>
                <a:ext uri="{FF2B5EF4-FFF2-40B4-BE49-F238E27FC236}">
                  <a16:creationId xmlns:a16="http://schemas.microsoft.com/office/drawing/2014/main" id="{CC994001-3C21-4486-8B0C-3E5CF3057CF6}"/>
                </a:ext>
              </a:extLst>
            </p:cNvPr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2" name="Rectangle 161">
            <a:extLst>
              <a:ext uri="{FF2B5EF4-FFF2-40B4-BE49-F238E27FC236}">
                <a16:creationId xmlns:a16="http://schemas.microsoft.com/office/drawing/2014/main" id="{FB6127D0-0ACE-4789-AB15-B845385C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242" y="3853521"/>
            <a:ext cx="4246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n-US" altLang="zh-CN" sz="2400" b="1" dirty="0">
                <a:latin typeface="+mj-lt"/>
                <a:ea typeface="方正综艺简体" panose="02010601030101010101" pitchFamily="2" charset="-122"/>
              </a:rPr>
              <a:t>St Book: 44</a:t>
            </a:r>
            <a:endParaRPr lang="zh-CN" altLang="en-US" sz="2400" b="1" dirty="0">
              <a:latin typeface="+mj-lt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4382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A1125F9-FC51-4671-976F-EFCFB6DD8001}"/>
              </a:ext>
            </a:extLst>
          </p:cNvPr>
          <p:cNvSpPr txBox="1"/>
          <p:nvPr/>
        </p:nvSpPr>
        <p:spPr>
          <a:xfrm>
            <a:off x="502269" y="256881"/>
            <a:ext cx="10869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Student’s Book: 44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  <p:pic>
        <p:nvPicPr>
          <p:cNvPr id="18" name="Picture 2" descr="Exercise clip art free clipart images 3 - ClipartBarn">
            <a:extLst>
              <a:ext uri="{FF2B5EF4-FFF2-40B4-BE49-F238E27FC236}">
                <a16:creationId xmlns:a16="http://schemas.microsoft.com/office/drawing/2014/main" id="{E6E6CD82-A821-4195-92FF-D035AFEE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56" y="5291822"/>
            <a:ext cx="1709289" cy="12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0A94CB9-B427-43E8-8464-551B00376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69" y="1341176"/>
            <a:ext cx="11126753" cy="374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E276A64-F5D5-4E46-ABB4-268D42D88E3E}"/>
              </a:ext>
            </a:extLst>
          </p:cNvPr>
          <p:cNvGrpSpPr/>
          <p:nvPr/>
        </p:nvGrpSpPr>
        <p:grpSpPr>
          <a:xfrm>
            <a:off x="8325691" y="3280519"/>
            <a:ext cx="1181787" cy="436096"/>
            <a:chOff x="795155" y="2405299"/>
            <a:chExt cx="1001419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E28FA999-2A12-4422-9D14-8992C5F72CFC}"/>
                </a:ext>
              </a:extLst>
            </p:cNvPr>
            <p:cNvSpPr/>
            <p:nvPr/>
          </p:nvSpPr>
          <p:spPr>
            <a:xfrm>
              <a:off x="827584" y="2492896"/>
              <a:ext cx="968990" cy="26400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30A51DC7-AA0A-4C1E-AF87-3CC32A092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FB5FC1B-AA87-407E-BFAD-FFA24F97B187}"/>
              </a:ext>
            </a:extLst>
          </p:cNvPr>
          <p:cNvGrpSpPr/>
          <p:nvPr/>
        </p:nvGrpSpPr>
        <p:grpSpPr>
          <a:xfrm>
            <a:off x="9143064" y="3583296"/>
            <a:ext cx="1181787" cy="436096"/>
            <a:chOff x="795155" y="2405299"/>
            <a:chExt cx="1001419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BFFEBB8E-9F15-4FFA-AC18-C11E320B5D75}"/>
                </a:ext>
              </a:extLst>
            </p:cNvPr>
            <p:cNvSpPr/>
            <p:nvPr/>
          </p:nvSpPr>
          <p:spPr>
            <a:xfrm>
              <a:off x="827584" y="2492896"/>
              <a:ext cx="968990" cy="26400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787C663-FCE2-4C27-AA01-E9F95D108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2E2A00CC-B019-456D-856E-0C24B9EF828B}"/>
              </a:ext>
            </a:extLst>
          </p:cNvPr>
          <p:cNvGrpSpPr/>
          <p:nvPr/>
        </p:nvGrpSpPr>
        <p:grpSpPr>
          <a:xfrm>
            <a:off x="5345941" y="3906307"/>
            <a:ext cx="1181787" cy="436096"/>
            <a:chOff x="795155" y="2405299"/>
            <a:chExt cx="1001419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D7C1C144-9647-45A7-A868-A86126DB45BD}"/>
                </a:ext>
              </a:extLst>
            </p:cNvPr>
            <p:cNvSpPr/>
            <p:nvPr/>
          </p:nvSpPr>
          <p:spPr>
            <a:xfrm>
              <a:off x="827584" y="2492896"/>
              <a:ext cx="968990" cy="26400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9838650-5B03-4534-97EB-81D5579E0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F57A39D-5CFD-45A9-BB80-B2A80B52286D}"/>
              </a:ext>
            </a:extLst>
          </p:cNvPr>
          <p:cNvGrpSpPr/>
          <p:nvPr/>
        </p:nvGrpSpPr>
        <p:grpSpPr>
          <a:xfrm>
            <a:off x="9081565" y="3906307"/>
            <a:ext cx="1181787" cy="436096"/>
            <a:chOff x="795155" y="2405299"/>
            <a:chExt cx="1001419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F28505D0-7782-4927-B6D8-5D6F3CFD199E}"/>
                </a:ext>
              </a:extLst>
            </p:cNvPr>
            <p:cNvSpPr/>
            <p:nvPr/>
          </p:nvSpPr>
          <p:spPr>
            <a:xfrm>
              <a:off x="827584" y="2492896"/>
              <a:ext cx="968990" cy="26400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C02E2753-6F44-4B58-A7C8-ECBD70EDA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6267E7A-9081-4991-A43F-357114E74255}"/>
              </a:ext>
            </a:extLst>
          </p:cNvPr>
          <p:cNvGrpSpPr/>
          <p:nvPr/>
        </p:nvGrpSpPr>
        <p:grpSpPr>
          <a:xfrm>
            <a:off x="8778649" y="4228132"/>
            <a:ext cx="1181787" cy="436096"/>
            <a:chOff x="795155" y="2405299"/>
            <a:chExt cx="1001419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مستطيل: زوايا مستديرة 37">
              <a:extLst>
                <a:ext uri="{FF2B5EF4-FFF2-40B4-BE49-F238E27FC236}">
                  <a16:creationId xmlns:a16="http://schemas.microsoft.com/office/drawing/2014/main" id="{232E70A7-3521-4DF6-9ABD-33A3A365AB17}"/>
                </a:ext>
              </a:extLst>
            </p:cNvPr>
            <p:cNvSpPr/>
            <p:nvPr/>
          </p:nvSpPr>
          <p:spPr>
            <a:xfrm>
              <a:off x="827584" y="2492896"/>
              <a:ext cx="968990" cy="264005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9E8BF65E-5AF8-4A42-86B3-501519A7D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94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9E18CB-203B-4C5B-B85B-C42D5E2B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4" y="2459986"/>
            <a:ext cx="11689731" cy="311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99F7F8C-D0CD-44D3-96AA-6B8B5DD463DD}"/>
              </a:ext>
            </a:extLst>
          </p:cNvPr>
          <p:cNvSpPr txBox="1"/>
          <p:nvPr/>
        </p:nvSpPr>
        <p:spPr>
          <a:xfrm>
            <a:off x="502269" y="256881"/>
            <a:ext cx="10869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Student’s Book: 44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C91E6CB-5EB1-4C19-A9F3-AF9BFE9E962F}"/>
              </a:ext>
            </a:extLst>
          </p:cNvPr>
          <p:cNvGrpSpPr/>
          <p:nvPr/>
        </p:nvGrpSpPr>
        <p:grpSpPr>
          <a:xfrm>
            <a:off x="1068338" y="3415332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419915AB-A64C-4304-9F48-F99896F65EAA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B06559B7-9284-4FB2-B57A-25011BB40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A87BDD8-36FE-46D9-8B7C-0BA60B124139}"/>
              </a:ext>
            </a:extLst>
          </p:cNvPr>
          <p:cNvGrpSpPr/>
          <p:nvPr/>
        </p:nvGrpSpPr>
        <p:grpSpPr>
          <a:xfrm>
            <a:off x="1102205" y="3797974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99FE8B6F-6A37-4CA8-9B2F-6A8A7E59DF6F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AF1956F-0D91-4D2D-AF64-95D3E29CD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4A683F4-2AB5-4DC5-95B7-D825348AEE34}"/>
              </a:ext>
            </a:extLst>
          </p:cNvPr>
          <p:cNvGrpSpPr/>
          <p:nvPr/>
        </p:nvGrpSpPr>
        <p:grpSpPr>
          <a:xfrm>
            <a:off x="1062407" y="4169619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0B122DA4-C2B2-426F-9FFF-9F789A46D3D4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85D6219-42E1-46FC-8541-2D746CE07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F32E4D8-BED6-4CA6-8066-FEE340D33067}"/>
              </a:ext>
            </a:extLst>
          </p:cNvPr>
          <p:cNvGrpSpPr/>
          <p:nvPr/>
        </p:nvGrpSpPr>
        <p:grpSpPr>
          <a:xfrm>
            <a:off x="1106608" y="4507287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8EDE15DE-7D8A-4518-84BA-E83FF70D1BD4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D99C5DB-CEBF-4D55-9020-05F075556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90C01A1-117F-483B-984C-C5E2A4733998}"/>
              </a:ext>
            </a:extLst>
          </p:cNvPr>
          <p:cNvGrpSpPr/>
          <p:nvPr/>
        </p:nvGrpSpPr>
        <p:grpSpPr>
          <a:xfrm>
            <a:off x="1140475" y="4921236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EBC3ED0F-92D6-4619-B534-96B10B0345CB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9C7B633C-634B-4B1F-A20D-80BB42DF9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42D0E11-2D68-44AD-ADF1-82E5D2AC5495}"/>
              </a:ext>
            </a:extLst>
          </p:cNvPr>
          <p:cNvGrpSpPr/>
          <p:nvPr/>
        </p:nvGrpSpPr>
        <p:grpSpPr>
          <a:xfrm>
            <a:off x="4934332" y="3415332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09CD3EF1-4E34-4199-913C-DFD0A54B0379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3427B49-1BFA-484D-AB9E-86E8AFBCB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B6BCE0D-F2C7-42DA-B43F-AAE2F2F2C2A3}"/>
              </a:ext>
            </a:extLst>
          </p:cNvPr>
          <p:cNvGrpSpPr/>
          <p:nvPr/>
        </p:nvGrpSpPr>
        <p:grpSpPr>
          <a:xfrm>
            <a:off x="6018093" y="3797974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34BF0A07-6DF9-487A-A1DF-906CFFE21FFA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FC80AA6-345B-49BA-BADE-D8BEDEC06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9EC4DD4-7BC1-4FBA-902F-F8953D702899}"/>
              </a:ext>
            </a:extLst>
          </p:cNvPr>
          <p:cNvGrpSpPr/>
          <p:nvPr/>
        </p:nvGrpSpPr>
        <p:grpSpPr>
          <a:xfrm>
            <a:off x="5251540" y="4150371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4F5CBE08-E9CA-49B9-8B29-30F19A539B52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AEF62BA2-ECC3-40AD-A54B-76924E000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E6F7534C-FFA0-44B6-984B-8DDECB83FAEF}"/>
              </a:ext>
            </a:extLst>
          </p:cNvPr>
          <p:cNvGrpSpPr/>
          <p:nvPr/>
        </p:nvGrpSpPr>
        <p:grpSpPr>
          <a:xfrm>
            <a:off x="4641940" y="4538594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23D109DA-27FF-4C79-A7BE-C7D318020CC9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E0EA007-ABAA-40D5-BEF5-2F09935C9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3729D24-0CBA-494B-9734-4DC84A613D49}"/>
              </a:ext>
            </a:extLst>
          </p:cNvPr>
          <p:cNvGrpSpPr/>
          <p:nvPr/>
        </p:nvGrpSpPr>
        <p:grpSpPr>
          <a:xfrm>
            <a:off x="5197089" y="4919045"/>
            <a:ext cx="1002503" cy="436096"/>
            <a:chOff x="795155" y="2405299"/>
            <a:chExt cx="849498" cy="436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مستطيل: زوايا مستديرة 33">
              <a:extLst>
                <a:ext uri="{FF2B5EF4-FFF2-40B4-BE49-F238E27FC236}">
                  <a16:creationId xmlns:a16="http://schemas.microsoft.com/office/drawing/2014/main" id="{F9B9F886-FDB1-40FC-BB54-4E3028ACDC6D}"/>
                </a:ext>
              </a:extLst>
            </p:cNvPr>
            <p:cNvSpPr/>
            <p:nvPr/>
          </p:nvSpPr>
          <p:spPr>
            <a:xfrm>
              <a:off x="827584" y="2492897"/>
              <a:ext cx="774590" cy="22240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4B6A0E5-5DFD-4B18-AC71-1E605A129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95155" y="2405299"/>
              <a:ext cx="849498" cy="43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268BFD45-2A8B-44DF-817F-27B6A239E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223" y="549268"/>
            <a:ext cx="3206011" cy="24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067D245-C63E-46EE-BF65-89B27280AD5F}"/>
              </a:ext>
            </a:extLst>
          </p:cNvPr>
          <p:cNvSpPr txBox="1"/>
          <p:nvPr/>
        </p:nvSpPr>
        <p:spPr>
          <a:xfrm>
            <a:off x="1770544" y="1531561"/>
            <a:ext cx="822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26B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nkGothic Md BT" panose="020B0807020203060204" pitchFamily="34" charset="0"/>
              </a:rPr>
              <a:t>Have a nice day</a:t>
            </a:r>
            <a:endParaRPr lang="zh-CN" altLang="en-US" sz="7200" dirty="0">
              <a:solidFill>
                <a:srgbClr val="FAA84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nkGothic Md BT" panose="020B0807020203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3456A-2D6B-46CD-9BB2-BFE8C485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15" y="3838087"/>
            <a:ext cx="7272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Lesson done by: Essa Al </a:t>
            </a:r>
            <a:r>
              <a:rPr lang="en-US" altLang="zh-CN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Hussaini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FE1C1FC-F906-429C-BB00-291A3DCB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925" y="2826021"/>
            <a:ext cx="68681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  <a:sym typeface="微软雅黑" panose="020B0503020204020204" pitchFamily="34" charset="-122"/>
              </a:rPr>
              <a:t>THANK YOU!</a:t>
            </a:r>
            <a:endParaRPr lang="zh-CN" altLang="en-US" sz="6600" spc="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方正综艺简体" panose="02010601030101010101" pitchFamily="2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56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8">
            <a:extLst>
              <a:ext uri="{FF2B5EF4-FFF2-40B4-BE49-F238E27FC236}">
                <a16:creationId xmlns:a16="http://schemas.microsoft.com/office/drawing/2014/main" id="{3AA16786-D233-4987-B94A-35E1327A04AF}"/>
              </a:ext>
            </a:extLst>
          </p:cNvPr>
          <p:cNvSpPr/>
          <p:nvPr/>
        </p:nvSpPr>
        <p:spPr>
          <a:xfrm flipH="1">
            <a:off x="152042" y="217132"/>
            <a:ext cx="5086773" cy="585787"/>
          </a:xfrm>
          <a:prstGeom prst="rect">
            <a:avLst/>
          </a:prstGeom>
          <a:gradFill>
            <a:gsLst>
              <a:gs pos="0">
                <a:srgbClr val="E362A4"/>
              </a:gs>
              <a:gs pos="100000">
                <a:srgbClr val="81D0D4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A70385E-8118-42D1-A632-F7A064D10AB0}"/>
              </a:ext>
            </a:extLst>
          </p:cNvPr>
          <p:cNvCxnSpPr/>
          <p:nvPr/>
        </p:nvCxnSpPr>
        <p:spPr>
          <a:xfrm>
            <a:off x="0" y="1999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0FBFFAA0-555B-4439-B0C3-54CDE1D61FD4}"/>
              </a:ext>
            </a:extLst>
          </p:cNvPr>
          <p:cNvSpPr/>
          <p:nvPr/>
        </p:nvSpPr>
        <p:spPr>
          <a:xfrm>
            <a:off x="1059069" y="1736780"/>
            <a:ext cx="540000" cy="540000"/>
          </a:xfrm>
          <a:prstGeom prst="ellipse">
            <a:avLst/>
          </a:prstGeom>
          <a:solidFill>
            <a:srgbClr val="F26B6D"/>
          </a:solidFill>
          <a:ln>
            <a:solidFill>
              <a:srgbClr val="F2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anose="020B0604020202030204" pitchFamily="34" charset="0"/>
              </a:rPr>
              <a:t>1</a:t>
            </a:r>
            <a:endParaRPr lang="zh-CN" altLang="en-US" sz="2000" dirty="0">
              <a:latin typeface="Helvetica" panose="020B060402020203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6228B58-67ED-4D64-B34A-3238662928D0}"/>
              </a:ext>
            </a:extLst>
          </p:cNvPr>
          <p:cNvGrpSpPr/>
          <p:nvPr/>
        </p:nvGrpSpPr>
        <p:grpSpPr>
          <a:xfrm>
            <a:off x="216637" y="2351694"/>
            <a:ext cx="2224863" cy="1246609"/>
            <a:chOff x="230102" y="2675311"/>
            <a:chExt cx="2224863" cy="124660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6EF1605-5E70-4D4D-9507-955025A5D32E}"/>
                </a:ext>
              </a:extLst>
            </p:cNvPr>
            <p:cNvSpPr txBox="1"/>
            <p:nvPr/>
          </p:nvSpPr>
          <p:spPr>
            <a:xfrm>
              <a:off x="230102" y="2675311"/>
              <a:ext cx="2224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26B6D"/>
                  </a:solidFill>
                  <a:latin typeface="Helvetica" panose="020B0604020202030204" pitchFamily="34" charset="0"/>
                </a:rPr>
                <a:t>Using</a:t>
              </a:r>
              <a:endParaRPr lang="zh-CN" altLang="en-US" sz="2000" b="1" dirty="0">
                <a:solidFill>
                  <a:srgbClr val="F26B6D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302FDDA-5B77-4951-9BC4-4984F6637F08}"/>
                </a:ext>
              </a:extLst>
            </p:cNvPr>
            <p:cNvSpPr txBox="1"/>
            <p:nvPr/>
          </p:nvSpPr>
          <p:spPr>
            <a:xfrm>
              <a:off x="437321" y="3214034"/>
              <a:ext cx="2017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u="sng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be going to</a:t>
              </a:r>
              <a:r>
                <a:rPr lang="en-US" sz="2000" i="1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   </a:t>
              </a: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for the future</a:t>
              </a: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id="{0FF936B8-2DAE-476C-985A-55F8C6063A26}"/>
              </a:ext>
            </a:extLst>
          </p:cNvPr>
          <p:cNvSpPr/>
          <p:nvPr/>
        </p:nvSpPr>
        <p:spPr>
          <a:xfrm>
            <a:off x="3425856" y="1736780"/>
            <a:ext cx="540000" cy="540000"/>
          </a:xfrm>
          <a:prstGeom prst="ellipse">
            <a:avLst/>
          </a:prstGeom>
          <a:solidFill>
            <a:srgbClr val="F26B6D"/>
          </a:solidFill>
          <a:ln>
            <a:solidFill>
              <a:srgbClr val="F2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anose="020B0604020202030204" pitchFamily="34" charset="0"/>
              </a:rPr>
              <a:t>2</a:t>
            </a:r>
            <a:endParaRPr lang="zh-CN" altLang="en-US" sz="2000" dirty="0">
              <a:latin typeface="Helvetica" panose="020B060402020203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2B7A390-D1B4-476A-A771-011E9E4E55B0}"/>
              </a:ext>
            </a:extLst>
          </p:cNvPr>
          <p:cNvGrpSpPr/>
          <p:nvPr/>
        </p:nvGrpSpPr>
        <p:grpSpPr>
          <a:xfrm>
            <a:off x="2820856" y="2343648"/>
            <a:ext cx="1843092" cy="1577219"/>
            <a:chOff x="2332890" y="2715068"/>
            <a:chExt cx="1843092" cy="1577219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2C19CF9-0381-4255-9B99-CCCA3FAAE1BB}"/>
                </a:ext>
              </a:extLst>
            </p:cNvPr>
            <p:cNvSpPr txBox="1"/>
            <p:nvPr/>
          </p:nvSpPr>
          <p:spPr>
            <a:xfrm>
              <a:off x="2332890" y="2715068"/>
              <a:ext cx="1736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26B6D"/>
                  </a:solidFill>
                  <a:latin typeface="Helvetica" panose="020B0604020202030204" pitchFamily="34" charset="0"/>
                </a:rPr>
                <a:t>Making</a:t>
              </a:r>
              <a:endParaRPr lang="zh-CN" altLang="en-US" sz="2000" b="1" dirty="0">
                <a:solidFill>
                  <a:srgbClr val="F26B6D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5E15F32-B321-405D-8EC5-766674099416}"/>
                </a:ext>
              </a:extLst>
            </p:cNvPr>
            <p:cNvSpPr txBox="1"/>
            <p:nvPr/>
          </p:nvSpPr>
          <p:spPr>
            <a:xfrm>
              <a:off x="2439694" y="3276624"/>
              <a:ext cx="1736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Wh</a:t>
              </a:r>
              <a:r>
                <a:rPr lang="en-US" sz="2000" b="1" i="1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-</a:t>
              </a: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 information questions</a:t>
              </a:r>
            </a:p>
          </p:txBody>
        </p:sp>
      </p:grpSp>
      <p:sp>
        <p:nvSpPr>
          <p:cNvPr id="38" name="椭圆 37">
            <a:extLst>
              <a:ext uri="{FF2B5EF4-FFF2-40B4-BE49-F238E27FC236}">
                <a16:creationId xmlns:a16="http://schemas.microsoft.com/office/drawing/2014/main" id="{7C977D45-483D-4500-875B-733A903310B9}"/>
              </a:ext>
            </a:extLst>
          </p:cNvPr>
          <p:cNvSpPr/>
          <p:nvPr/>
        </p:nvSpPr>
        <p:spPr>
          <a:xfrm>
            <a:off x="5792643" y="1736780"/>
            <a:ext cx="540000" cy="540000"/>
          </a:xfrm>
          <a:prstGeom prst="ellipse">
            <a:avLst/>
          </a:prstGeom>
          <a:solidFill>
            <a:srgbClr val="F26B6D"/>
          </a:solidFill>
          <a:ln>
            <a:solidFill>
              <a:srgbClr val="F2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anose="020B0604020202030204" pitchFamily="34" charset="0"/>
              </a:rPr>
              <a:t>3</a:t>
            </a:r>
            <a:endParaRPr lang="zh-CN" altLang="en-US" sz="2000" dirty="0">
              <a:latin typeface="Helvetica" panose="020B0604020202030204" pitchFamily="34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46318C8-DAF8-4272-BF8F-881C5A7B6F63}"/>
              </a:ext>
            </a:extLst>
          </p:cNvPr>
          <p:cNvGrpSpPr/>
          <p:nvPr/>
        </p:nvGrpSpPr>
        <p:grpSpPr>
          <a:xfrm>
            <a:off x="7561285" y="2340694"/>
            <a:ext cx="1736289" cy="1898420"/>
            <a:chOff x="6111548" y="2712114"/>
            <a:chExt cx="1736289" cy="189842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B07909B-A851-4D2D-822A-2847CF0B8269}"/>
                </a:ext>
              </a:extLst>
            </p:cNvPr>
            <p:cNvSpPr txBox="1"/>
            <p:nvPr/>
          </p:nvSpPr>
          <p:spPr>
            <a:xfrm>
              <a:off x="6215874" y="2712114"/>
              <a:ext cx="15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Helvetica" panose="020B0604020202030204" pitchFamily="34" charset="0"/>
                </a:rPr>
                <a:t>Using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FF89A97-DBE5-4B3A-B48E-2064A3420612}"/>
                </a:ext>
              </a:extLst>
            </p:cNvPr>
            <p:cNvSpPr txBox="1"/>
            <p:nvPr/>
          </p:nvSpPr>
          <p:spPr>
            <a:xfrm>
              <a:off x="6111548" y="3287095"/>
              <a:ext cx="17362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lvetica" panose="020B0604020202030204" pitchFamily="34" charset="0"/>
                </a:rPr>
                <a:t>Present progressive 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lvetica" panose="020B0604020202030204" pitchFamily="34" charset="0"/>
                </a:rPr>
                <a:t>for future arrangement</a:t>
              </a: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12C5ECC8-3CF0-4E86-8BE1-37428AA994C7}"/>
              </a:ext>
            </a:extLst>
          </p:cNvPr>
          <p:cNvSpPr/>
          <p:nvPr/>
        </p:nvSpPr>
        <p:spPr>
          <a:xfrm>
            <a:off x="8159430" y="1736780"/>
            <a:ext cx="540000" cy="540000"/>
          </a:xfrm>
          <a:prstGeom prst="ellipse">
            <a:avLst/>
          </a:prstGeom>
          <a:solidFill>
            <a:srgbClr val="F26B6D"/>
          </a:solidFill>
          <a:ln>
            <a:solidFill>
              <a:srgbClr val="F2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anose="020B0604020202030204" pitchFamily="34" charset="0"/>
              </a:rPr>
              <a:t>4</a:t>
            </a:r>
            <a:endParaRPr lang="zh-CN" altLang="en-US" sz="2000" dirty="0">
              <a:latin typeface="Helvetica" panose="020B060402020203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3A43ADE-B6BE-4ADD-A2B7-8B272CB3F1FE}"/>
              </a:ext>
            </a:extLst>
          </p:cNvPr>
          <p:cNvGrpSpPr/>
          <p:nvPr/>
        </p:nvGrpSpPr>
        <p:grpSpPr>
          <a:xfrm>
            <a:off x="9932410" y="2339332"/>
            <a:ext cx="1816292" cy="1537462"/>
            <a:chOff x="9932411" y="2841322"/>
            <a:chExt cx="1816292" cy="1537462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85A47B5-92BF-4210-A80A-1B25C4264FFB}"/>
                </a:ext>
              </a:extLst>
            </p:cNvPr>
            <p:cNvSpPr txBox="1"/>
            <p:nvPr/>
          </p:nvSpPr>
          <p:spPr>
            <a:xfrm>
              <a:off x="9932411" y="2841322"/>
              <a:ext cx="1727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85000"/>
                    </a:schemeClr>
                  </a:solidFill>
                  <a:latin typeface="Helvetica" panose="020B0604020202030204" pitchFamily="34" charset="0"/>
                </a:rPr>
                <a:t>Using</a:t>
              </a:r>
              <a:endParaRPr lang="zh-CN" altLang="en-US" sz="2000" b="1" dirty="0">
                <a:solidFill>
                  <a:schemeClr val="bg1">
                    <a:lumMod val="8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5E011D8-94AD-438D-8CB1-39BDC515541D}"/>
                </a:ext>
              </a:extLst>
            </p:cNvPr>
            <p:cNvSpPr txBox="1"/>
            <p:nvPr/>
          </p:nvSpPr>
          <p:spPr>
            <a:xfrm>
              <a:off x="10012414" y="3363121"/>
              <a:ext cx="1736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Helvetica" panose="020B0604020202030204" pitchFamily="34" charset="0"/>
                </a:rPr>
                <a:t>GOING TO &amp; WILL for plans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E3C52483-71A5-41DC-85B5-37CC1A68E750}"/>
              </a:ext>
            </a:extLst>
          </p:cNvPr>
          <p:cNvSpPr/>
          <p:nvPr/>
        </p:nvSpPr>
        <p:spPr>
          <a:xfrm>
            <a:off x="10526218" y="1736780"/>
            <a:ext cx="540000" cy="540000"/>
          </a:xfrm>
          <a:prstGeom prst="ellipse">
            <a:avLst/>
          </a:prstGeom>
          <a:solidFill>
            <a:srgbClr val="F26B6D"/>
          </a:solidFill>
          <a:ln>
            <a:solidFill>
              <a:srgbClr val="F26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Helvetica" panose="020B0604020202030204" pitchFamily="34" charset="0"/>
              </a:rPr>
              <a:t>5</a:t>
            </a:r>
            <a:endParaRPr lang="zh-CN" altLang="en-US" sz="2000" dirty="0">
              <a:latin typeface="Helvetica" panose="020B0604020202030204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3CB05E1-2622-4D99-ABA9-4F6170208FFD}"/>
              </a:ext>
            </a:extLst>
          </p:cNvPr>
          <p:cNvGrpSpPr/>
          <p:nvPr/>
        </p:nvGrpSpPr>
        <p:grpSpPr>
          <a:xfrm>
            <a:off x="5169741" y="2351694"/>
            <a:ext cx="1883889" cy="1574590"/>
            <a:chOff x="4183697" y="2723114"/>
            <a:chExt cx="1883889" cy="1574590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C9333DA-A92F-4D05-B6B5-DA62EFC914C8}"/>
                </a:ext>
              </a:extLst>
            </p:cNvPr>
            <p:cNvSpPr txBox="1"/>
            <p:nvPr/>
          </p:nvSpPr>
          <p:spPr>
            <a:xfrm>
              <a:off x="4183697" y="3282041"/>
              <a:ext cx="18838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Statements of places using </a:t>
              </a:r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latin typeface="Helvetica" panose="020B0604020202030204" pitchFamily="34" charset="0"/>
                </a:rPr>
                <a:t>adjectives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45AD814-B6B9-436B-B48C-313552AFBDE1}"/>
                </a:ext>
              </a:extLst>
            </p:cNvPr>
            <p:cNvSpPr txBox="1"/>
            <p:nvPr/>
          </p:nvSpPr>
          <p:spPr>
            <a:xfrm>
              <a:off x="4252772" y="2723114"/>
              <a:ext cx="1745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26B6D"/>
                  </a:solidFill>
                  <a:latin typeface="Helvetica" panose="020B0604020202030204" pitchFamily="34" charset="0"/>
                </a:rPr>
                <a:t>Making </a:t>
              </a:r>
              <a:endParaRPr lang="zh-CN" altLang="en-US" sz="2000" b="1" dirty="0">
                <a:solidFill>
                  <a:srgbClr val="F26B6D"/>
                </a:solidFill>
                <a:latin typeface="Helvetica" panose="020B0604020202030204" pitchFamily="34" charset="0"/>
              </a:endParaRPr>
            </a:p>
          </p:txBody>
        </p:sp>
      </p:grpSp>
      <p:sp>
        <p:nvSpPr>
          <p:cNvPr id="2" name="Rectangle 161">
            <a:extLst>
              <a:ext uri="{FF2B5EF4-FFF2-40B4-BE49-F238E27FC236}">
                <a16:creationId xmlns:a16="http://schemas.microsoft.com/office/drawing/2014/main" id="{34C002A1-F96E-45CD-AF61-64D4D6B7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" y="217132"/>
            <a:ext cx="4807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方正综艺简体" panose="02010601030101010101" pitchFamily="2" charset="-122"/>
              </a:rPr>
              <a:t>Lesson Goals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方正综艺简体" panose="02010601030101010101" pitchFamily="2" charset="-122"/>
              </a:rPr>
              <a:t>&amp;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方正综艺简体" panose="02010601030101010101" pitchFamily="2" charset="-122"/>
              </a:rPr>
              <a:t> Outcomes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9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4" grpId="0" animBg="1"/>
      <p:bldP spid="38" grpId="0" animBg="1"/>
      <p:bldP spid="42" grpId="0" animBg="1"/>
      <p:bldP spid="5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1">
            <a:extLst>
              <a:ext uri="{FF2B5EF4-FFF2-40B4-BE49-F238E27FC236}">
                <a16:creationId xmlns:a16="http://schemas.microsoft.com/office/drawing/2014/main" id="{C80F1F2D-8208-41F4-AED0-7E8FBCEF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" y="250586"/>
            <a:ext cx="6791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Quick Check</a:t>
            </a:r>
            <a:endParaRPr lang="zh-CN" altLang="en-US" sz="2800" dirty="0">
              <a:solidFill>
                <a:srgbClr val="C00000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CE2520-B019-45A5-B809-A0364188C1BA}"/>
              </a:ext>
            </a:extLst>
          </p:cNvPr>
          <p:cNvSpPr txBox="1"/>
          <p:nvPr/>
        </p:nvSpPr>
        <p:spPr>
          <a:xfrm>
            <a:off x="3476536" y="591727"/>
            <a:ext cx="52389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Future</a:t>
            </a:r>
            <a:r>
              <a:rPr lang="en-US" sz="3600" b="1" dirty="0"/>
              <a:t>?</a:t>
            </a:r>
            <a:r>
              <a:rPr lang="en-US" sz="3600" b="1" dirty="0">
                <a:solidFill>
                  <a:srgbClr val="FF0000"/>
                </a:solidFill>
              </a:rPr>
              <a:t>   Yes </a:t>
            </a:r>
            <a:r>
              <a:rPr lang="en-US" sz="3600" b="1" dirty="0"/>
              <a:t>|</a:t>
            </a:r>
            <a:r>
              <a:rPr lang="en-US" sz="3600" b="1" dirty="0">
                <a:solidFill>
                  <a:srgbClr val="FF0000"/>
                </a:solidFill>
              </a:rPr>
              <a:t> No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6374E08-287E-4F39-AB6E-A22B6C89E6E9}"/>
              </a:ext>
            </a:extLst>
          </p:cNvPr>
          <p:cNvSpPr/>
          <p:nvPr/>
        </p:nvSpPr>
        <p:spPr>
          <a:xfrm>
            <a:off x="3142602" y="1589413"/>
            <a:ext cx="7622934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playing football right now.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We will travel to Jeddah.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I was playing football at 4:30.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I’m going to visit my old friend.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is going to take the car.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is meeting her sister at the moment.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going to stay in the hotel.</a:t>
            </a:r>
          </a:p>
        </p:txBody>
      </p:sp>
      <p:pic>
        <p:nvPicPr>
          <p:cNvPr id="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2052194A-50C8-4921-AA3C-DEB7B4A99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95293" y="2230586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A0AD85FB-F6A3-4201-BE40-A19C3F7E4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26672" y="170231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8DE8FD6A-673C-40B1-82F3-83D1A8FD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21681" y="2705608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F0AA95E-9C7A-4ECA-99C3-E37F20DF9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00554" y="4366377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F144023-6B0E-474F-AECE-DE4FD098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64655" y="323873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3DAE1119-1678-46AC-BE6D-2E1051B2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58716" y="381258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F85131B2-BC47-44FC-A667-C58ACE36F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07250" y="4914707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1">
            <a:extLst>
              <a:ext uri="{FF2B5EF4-FFF2-40B4-BE49-F238E27FC236}">
                <a16:creationId xmlns:a16="http://schemas.microsoft.com/office/drawing/2014/main" id="{C80F1F2D-8208-41F4-AED0-7E8FBCEF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1" y="250586"/>
            <a:ext cx="6791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Quick Check</a:t>
            </a:r>
            <a:endParaRPr lang="zh-CN" altLang="en-US" sz="2800" dirty="0">
              <a:solidFill>
                <a:srgbClr val="C00000"/>
              </a:solidFill>
              <a:latin typeface="Helvetica" panose="020B0604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6374E08-287E-4F39-AB6E-A22B6C89E6E9}"/>
              </a:ext>
            </a:extLst>
          </p:cNvPr>
          <p:cNvSpPr/>
          <p:nvPr/>
        </p:nvSpPr>
        <p:spPr>
          <a:xfrm>
            <a:off x="3142602" y="1589413"/>
            <a:ext cx="7622934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playing football right now.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We will travel to Jeddah.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I was playing football at 4:30.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I’m going to visit my old friend.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is going to take the car.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is meeting her sister at the moment.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are going to stay in the hotel.</a:t>
            </a:r>
          </a:p>
        </p:txBody>
      </p:sp>
      <p:pic>
        <p:nvPicPr>
          <p:cNvPr id="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2052194A-50C8-4921-AA3C-DEB7B4A99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95293" y="2230586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A0AD85FB-F6A3-4201-BE40-A19C3F7E4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26672" y="170231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8DE8FD6A-673C-40B1-82F3-83D1A8FD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21681" y="2705608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F0AA95E-9C7A-4ECA-99C3-E37F20DF9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24"/>
          <a:stretch/>
        </p:blipFill>
        <p:spPr bwMode="auto">
          <a:xfrm>
            <a:off x="1800554" y="4366377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5F144023-6B0E-474F-AECE-DE4FD098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64655" y="323873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3DAE1119-1678-46AC-BE6D-2E1051B2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58716" y="3812582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Yes And No Icon. Vector Beautiful Icon Set. Royalty Free Cliparts, Vectors,  And Stock Illustration. Image 9392773.">
            <a:extLst>
              <a:ext uri="{FF2B5EF4-FFF2-40B4-BE49-F238E27FC236}">
                <a16:creationId xmlns:a16="http://schemas.microsoft.com/office/drawing/2014/main" id="{F85131B2-BC47-44FC-A667-C58ACE36F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46" l="0" r="100000">
                        <a14:foregroundMark x1="48077" y1="31308" x2="48077" y2="31308"/>
                        <a14:foregroundMark x1="50538" y1="76923" x2="50538" y2="76923"/>
                        <a14:foregroundMark x1="46538" y1="88077" x2="46538" y2="88077"/>
                        <a14:foregroundMark x1="52154" y1="87308" x2="52154" y2="87308"/>
                        <a14:foregroundMark x1="46846" y1="77846" x2="46846" y2="77846"/>
                        <a14:foregroundMark x1="57538" y1="69769" x2="57538" y2="69769"/>
                        <a14:foregroundMark x1="62385" y1="72385" x2="64077" y2="72385"/>
                        <a14:foregroundMark x1="69000" y1="71308" x2="69000" y2="71308"/>
                        <a14:foregroundMark x1="66385" y1="64308" x2="62692" y2="63231"/>
                        <a14:foregroundMark x1="46077" y1="60154" x2="46077" y2="60154"/>
                        <a14:foregroundMark x1="37846" y1="57231" x2="37846" y2="57231"/>
                        <a14:foregroundMark x1="34462" y1="59077" x2="34462" y2="59077"/>
                        <a14:foregroundMark x1="30077" y1="59385" x2="29000" y2="59385"/>
                        <a14:foregroundMark x1="20462" y1="58615" x2="19231" y2="58923"/>
                        <a14:foregroundMark x1="17538" y1="60615" x2="16000" y2="61077"/>
                        <a14:foregroundMark x1="14462" y1="61692" x2="14154" y2="62308"/>
                        <a14:foregroundMark x1="12000" y1="64308" x2="11308" y2="66846"/>
                        <a14:foregroundMark x1="9923" y1="69308" x2="9923" y2="69769"/>
                        <a14:foregroundMark x1="10077" y1="73615" x2="10846" y2="74385"/>
                        <a14:foregroundMark x1="12769" y1="76154" x2="16000" y2="77692"/>
                        <a14:foregroundMark x1="20154" y1="78769" x2="24538" y2="79538"/>
                        <a14:foregroundMark x1="34000" y1="78769" x2="34769" y2="79077"/>
                        <a14:foregroundMark x1="36462" y1="80000" x2="36462" y2="80000"/>
                        <a14:foregroundMark x1="38000" y1="79538" x2="38000" y2="78923"/>
                        <a14:foregroundMark x1="38000" y1="78154" x2="38000" y2="78154"/>
                        <a14:foregroundMark x1="36769" y1="72846" x2="35692" y2="72231"/>
                        <a14:foregroundMark x1="26846" y1="67308" x2="26846" y2="67308"/>
                        <a14:foregroundMark x1="24077" y1="64154" x2="24077" y2="64154"/>
                        <a14:foregroundMark x1="24077" y1="64154" x2="24077" y2="64154"/>
                        <a14:foregroundMark x1="12615" y1="58462" x2="12615" y2="58462"/>
                        <a14:foregroundMark x1="10846" y1="58769" x2="10846" y2="59231"/>
                        <a14:foregroundMark x1="8846" y1="61846" x2="7923" y2="63077"/>
                        <a14:foregroundMark x1="7462" y1="64615" x2="6231" y2="66692"/>
                        <a14:foregroundMark x1="6077" y1="67923" x2="5923" y2="70692"/>
                        <a14:foregroundMark x1="5615" y1="72846" x2="5615" y2="73769"/>
                        <a14:foregroundMark x1="5154" y1="75692" x2="5000" y2="76462"/>
                        <a14:foregroundMark x1="5000" y1="78462" x2="5769" y2="78923"/>
                        <a14:foregroundMark x1="7769" y1="80615" x2="8692" y2="82462"/>
                        <a14:foregroundMark x1="10231" y1="84154" x2="12923" y2="86231"/>
                        <a14:foregroundMark x1="14154" y1="87308" x2="14154" y2="87308"/>
                        <a14:foregroundMark x1="40154" y1="71615" x2="40154" y2="71615"/>
                        <a14:foregroundMark x1="40000" y1="67308" x2="40000" y2="67308"/>
                        <a14:foregroundMark x1="41231" y1="65615" x2="42077" y2="64923"/>
                        <a14:foregroundMark x1="45615" y1="60769" x2="45615" y2="60769"/>
                        <a14:foregroundMark x1="35385" y1="64462" x2="35385" y2="64462"/>
                        <a14:foregroundMark x1="32308" y1="62308" x2="32308" y2="62308"/>
                        <a14:foregroundMark x1="31846" y1="60615" x2="31846" y2="60615"/>
                        <a14:foregroundMark x1="54769" y1="59692" x2="54769" y2="59692"/>
                        <a14:foregroundMark x1="54923" y1="59692" x2="54923" y2="59692"/>
                        <a14:foregroundMark x1="69308" y1="57846" x2="69308" y2="57846"/>
                        <a14:foregroundMark x1="78000" y1="59692" x2="78615" y2="59846"/>
                        <a14:foregroundMark x1="83462" y1="60462" x2="83462" y2="60462"/>
                        <a14:foregroundMark x1="88692" y1="63538" x2="89154" y2="64154"/>
                        <a14:foregroundMark x1="90385" y1="65769" x2="92308" y2="67000"/>
                        <a14:foregroundMark x1="93692" y1="70077" x2="93231" y2="71769"/>
                        <a14:foregroundMark x1="93231" y1="75385" x2="92923" y2="77231"/>
                        <a14:foregroundMark x1="91846" y1="82769" x2="90846" y2="86538"/>
                        <a14:foregroundMark x1="90385" y1="87923" x2="89769" y2="88385"/>
                        <a14:foregroundMark x1="84231" y1="90538" x2="83308" y2="90692"/>
                        <a14:foregroundMark x1="78615" y1="91154" x2="77692" y2="91154"/>
                        <a14:foregroundMark x1="70692" y1="76923" x2="70692" y2="76923"/>
                        <a14:foregroundMark x1="76308" y1="74538" x2="76308" y2="74538"/>
                        <a14:foregroundMark x1="66385" y1="74692" x2="66385" y2="74692"/>
                        <a14:foregroundMark x1="66385" y1="74692" x2="66385" y2="74692"/>
                        <a14:foregroundMark x1="66385" y1="74692" x2="66385" y2="74692"/>
                        <a14:foregroundMark x1="65462" y1="74692" x2="65462" y2="74692"/>
                        <a14:foregroundMark x1="65462" y1="74692" x2="65462" y2="74692"/>
                        <a14:foregroundMark x1="59077" y1="73000" x2="59077" y2="73000"/>
                        <a14:foregroundMark x1="59231" y1="72846" x2="59231" y2="72846"/>
                        <a14:foregroundMark x1="59231" y1="72846" x2="59231" y2="72846"/>
                        <a14:foregroundMark x1="71462" y1="76923" x2="71462" y2="76923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1615" y1="75231" x2="71615" y2="75231"/>
                        <a14:foregroundMark x1="74154" y1="72077" x2="74154" y2="72077"/>
                        <a14:foregroundMark x1="77538" y1="70538" x2="77538" y2="70538"/>
                        <a14:foregroundMark x1="79077" y1="71769" x2="79692" y2="72692"/>
                        <a14:foregroundMark x1="79846" y1="73462" x2="80462" y2="74846"/>
                        <a14:foregroundMark x1="80615" y1="75385" x2="80769" y2="76308"/>
                        <a14:foregroundMark x1="80615" y1="78923" x2="80154" y2="79538"/>
                        <a14:foregroundMark x1="42077" y1="59077" x2="42077" y2="59077"/>
                        <a14:foregroundMark x1="42077" y1="59077" x2="42077" y2="59077"/>
                        <a14:foregroundMark x1="45769" y1="60769" x2="45769" y2="60769"/>
                        <a14:foregroundMark x1="48077" y1="58923" x2="48077" y2="58923"/>
                        <a14:foregroundMark x1="48231" y1="58462" x2="48231" y2="58462"/>
                        <a14:foregroundMark x1="47154" y1="57692" x2="47154" y2="57692"/>
                        <a14:foregroundMark x1="44846" y1="57231" x2="44846" y2="57231"/>
                        <a14:foregroundMark x1="59538" y1="55692" x2="59538" y2="55692"/>
                        <a14:foregroundMark x1="87000" y1="19385" x2="87000" y2="19385"/>
                        <a14:foregroundMark x1="85154" y1="16308" x2="85154" y2="16308"/>
                        <a14:foregroundMark x1="78462" y1="13308" x2="78462" y2="13308"/>
                        <a14:foregroundMark x1="89308" y1="18462" x2="89308" y2="18462"/>
                        <a14:foregroundMark x1="90846" y1="16769" x2="90846" y2="16769"/>
                        <a14:foregroundMark x1="90692" y1="15538" x2="90692" y2="15538"/>
                        <a14:foregroundMark x1="89615" y1="14231" x2="89615" y2="14231"/>
                        <a14:foregroundMark x1="87923" y1="12846" x2="87923" y2="12846"/>
                        <a14:foregroundMark x1="87154" y1="11000" x2="87154" y2="11000"/>
                        <a14:foregroundMark x1="87154" y1="10538" x2="87154" y2="10538"/>
                        <a14:foregroundMark x1="84846" y1="8385" x2="84846" y2="8385"/>
                        <a14:foregroundMark x1="82692" y1="8538" x2="82692" y2="8538"/>
                        <a14:foregroundMark x1="77846" y1="6538" x2="77846" y2="6538"/>
                        <a14:foregroundMark x1="70231" y1="6077" x2="70231" y2="6077"/>
                        <a14:foregroundMark x1="71846" y1="6077" x2="71846" y2="6077"/>
                        <a14:foregroundMark x1="76923" y1="6077" x2="76923" y2="6077"/>
                        <a14:backgroundMark x1="94000" y1="2615" x2="94000" y2="2615"/>
                        <a14:backgroundMark x1="88077" y1="2154" x2="88077" y2="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824"/>
          <a:stretch/>
        </p:blipFill>
        <p:spPr bwMode="auto">
          <a:xfrm>
            <a:off x="2107250" y="4914707"/>
            <a:ext cx="1121337" cy="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699BE43-2B41-4D73-80C1-B2B97AE9FBF2}"/>
              </a:ext>
            </a:extLst>
          </p:cNvPr>
          <p:cNvSpPr txBox="1"/>
          <p:nvPr/>
        </p:nvSpPr>
        <p:spPr>
          <a:xfrm>
            <a:off x="3651681" y="450640"/>
            <a:ext cx="48886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0066FF"/>
                </a:solidFill>
              </a:defRPr>
            </a:lvl1pPr>
          </a:lstStyle>
          <a:p>
            <a:r>
              <a:rPr lang="en-US" dirty="0"/>
              <a:t>Future </a:t>
            </a:r>
            <a:r>
              <a:rPr lang="en-US" dirty="0">
                <a:solidFill>
                  <a:srgbClr val="FF0000"/>
                </a:solidFill>
              </a:rPr>
              <a:t>key words</a:t>
            </a:r>
            <a:r>
              <a:rPr lang="en-US" dirty="0"/>
              <a:t>?</a:t>
            </a:r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D8F678-416E-49B1-9708-1767CE95F7A2}"/>
              </a:ext>
            </a:extLst>
          </p:cNvPr>
          <p:cNvSpPr/>
          <p:nvPr/>
        </p:nvSpPr>
        <p:spPr>
          <a:xfrm>
            <a:off x="3140118" y="1589413"/>
            <a:ext cx="7622934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Arial Rounded MT Bold" pitchFamily="34" charset="0"/>
            </a:endParaRP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will</a:t>
            </a:r>
            <a:r>
              <a:rPr lang="en-US" sz="2400" dirty="0">
                <a:latin typeface="Arial Rounded MT Bold" pitchFamily="34" charset="0"/>
              </a:rPr>
              <a:t> travel to Jeddah.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Arial Rounded MT Bold" pitchFamily="34" charset="0"/>
            </a:endParaRP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I’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going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to</a:t>
            </a:r>
            <a:r>
              <a:rPr lang="en-US" sz="2400" dirty="0">
                <a:latin typeface="Arial Rounded MT Bold" pitchFamily="34" charset="0"/>
              </a:rPr>
              <a:t> visit my old friend.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He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going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to</a:t>
            </a:r>
            <a:r>
              <a:rPr lang="en-US" sz="2400" dirty="0">
                <a:latin typeface="Arial Rounded MT Bold" pitchFamily="34" charset="0"/>
              </a:rPr>
              <a:t> take the car.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Arial Rounded MT Bold" pitchFamily="34" charset="0"/>
            </a:endParaRP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are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going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to</a:t>
            </a:r>
            <a:r>
              <a:rPr lang="en-US" sz="2400" dirty="0">
                <a:latin typeface="Arial Rounded MT Bold" pitchFamily="34" charset="0"/>
              </a:rPr>
              <a:t> stay in the hotel.</a:t>
            </a:r>
          </a:p>
        </p:txBody>
      </p:sp>
    </p:spTree>
    <p:extLst>
      <p:ext uri="{BB962C8B-B14F-4D97-AF65-F5344CB8AC3E}">
        <p14:creationId xmlns:p14="http://schemas.microsoft.com/office/powerpoint/2010/main" val="24416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D8F678-416E-49B1-9708-1767CE95F7A2}"/>
              </a:ext>
            </a:extLst>
          </p:cNvPr>
          <p:cNvSpPr/>
          <p:nvPr/>
        </p:nvSpPr>
        <p:spPr>
          <a:xfrm>
            <a:off x="2027308" y="2631396"/>
            <a:ext cx="7622934" cy="195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I </a:t>
            </a:r>
            <a:r>
              <a:rPr lang="en-US" sz="2800" b="1" u="sng" dirty="0">
                <a:solidFill>
                  <a:srgbClr val="FF0000"/>
                </a:solidFill>
                <a:latin typeface="+mj-lt"/>
              </a:rPr>
              <a:t>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going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2800" dirty="0">
                <a:latin typeface="+mj-lt"/>
              </a:rPr>
              <a:t> visit my old friend.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He </a:t>
            </a:r>
            <a:r>
              <a:rPr lang="en-US" sz="2800" b="1" u="sng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going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2800" dirty="0">
                <a:latin typeface="+mj-lt"/>
              </a:rPr>
              <a:t> take the car.</a:t>
            </a:r>
          </a:p>
          <a:p>
            <a:pPr marL="582930" indent="-5143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They </a:t>
            </a:r>
            <a:r>
              <a:rPr lang="en-US" sz="2800" b="1" u="sng" dirty="0">
                <a:solidFill>
                  <a:srgbClr val="FF0000"/>
                </a:solidFill>
                <a:latin typeface="+mj-lt"/>
              </a:rPr>
              <a:t>are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going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2800" dirty="0">
                <a:latin typeface="+mj-lt"/>
              </a:rPr>
              <a:t> stay in the hotel.</a:t>
            </a: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30ECEDBA-6C0A-475E-839B-F51080114133}"/>
              </a:ext>
            </a:extLst>
          </p:cNvPr>
          <p:cNvSpPr/>
          <p:nvPr/>
        </p:nvSpPr>
        <p:spPr bwMode="auto">
          <a:xfrm>
            <a:off x="0" y="479043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 dirty="0">
              <a:latin typeface="字魂59号-创粗黑" panose="00000500000000000000" pitchFamily="2" charset="-122"/>
            </a:endParaRPr>
          </a:p>
        </p:txBody>
      </p:sp>
      <p:grpSp>
        <p:nvGrpSpPr>
          <p:cNvPr id="16" name="3 Grupo">
            <a:extLst>
              <a:ext uri="{FF2B5EF4-FFF2-40B4-BE49-F238E27FC236}">
                <a16:creationId xmlns:a16="http://schemas.microsoft.com/office/drawing/2014/main" id="{80CA15D6-BB50-4502-8F89-39C87BC26CA7}"/>
              </a:ext>
            </a:extLst>
          </p:cNvPr>
          <p:cNvGrpSpPr>
            <a:grpSpLocks noChangeAspect="1"/>
          </p:cNvGrpSpPr>
          <p:nvPr/>
        </p:nvGrpSpPr>
        <p:grpSpPr>
          <a:xfrm>
            <a:off x="1121412" y="479045"/>
            <a:ext cx="905896" cy="905823"/>
            <a:chOff x="13700015" y="2693328"/>
            <a:chExt cx="3600703" cy="3600418"/>
          </a:xfrm>
        </p:grpSpPr>
        <p:sp>
          <p:nvSpPr>
            <p:cNvPr id="17" name="4 Elipse">
              <a:extLst>
                <a:ext uri="{FF2B5EF4-FFF2-40B4-BE49-F238E27FC236}">
                  <a16:creationId xmlns:a16="http://schemas.microsoft.com/office/drawing/2014/main" id="{E7170880-B8A7-49A6-AD42-DF88CAB10D29}"/>
                </a:ext>
              </a:extLst>
            </p:cNvPr>
            <p:cNvSpPr/>
            <p:nvPr/>
          </p:nvSpPr>
          <p:spPr>
            <a:xfrm>
              <a:off x="13700015" y="2693328"/>
              <a:ext cx="3600703" cy="3600418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19" name="5 Elipse">
              <a:extLst>
                <a:ext uri="{FF2B5EF4-FFF2-40B4-BE49-F238E27FC236}">
                  <a16:creationId xmlns:a16="http://schemas.microsoft.com/office/drawing/2014/main" id="{67573B60-5427-482D-9D0E-87FD35554884}"/>
                </a:ext>
              </a:extLst>
            </p:cNvPr>
            <p:cNvSpPr/>
            <p:nvPr/>
          </p:nvSpPr>
          <p:spPr>
            <a:xfrm>
              <a:off x="14085141" y="3111415"/>
              <a:ext cx="2830451" cy="2764246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01</a:t>
              </a:r>
              <a:endPara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cxnSp>
        <p:nvCxnSpPr>
          <p:cNvPr id="20" name="58 Conector recto">
            <a:extLst>
              <a:ext uri="{FF2B5EF4-FFF2-40B4-BE49-F238E27FC236}">
                <a16:creationId xmlns:a16="http://schemas.microsoft.com/office/drawing/2014/main" id="{E9F5DF63-0424-4566-8A53-D6A86E7DEA1F}"/>
              </a:ext>
            </a:extLst>
          </p:cNvPr>
          <p:cNvCxnSpPr/>
          <p:nvPr/>
        </p:nvCxnSpPr>
        <p:spPr>
          <a:xfrm flipH="1">
            <a:off x="2993316" y="1214107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21" name="58 Conector recto">
            <a:extLst>
              <a:ext uri="{FF2B5EF4-FFF2-40B4-BE49-F238E27FC236}">
                <a16:creationId xmlns:a16="http://schemas.microsoft.com/office/drawing/2014/main" id="{54FB91B6-7D53-4463-8E0F-4ED10581912F}"/>
              </a:ext>
            </a:extLst>
          </p:cNvPr>
          <p:cNvCxnSpPr/>
          <p:nvPr/>
        </p:nvCxnSpPr>
        <p:spPr>
          <a:xfrm flipH="1">
            <a:off x="2993316" y="40338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0D415A2B-EDD7-4B66-A8B9-288931B62D3F}"/>
              </a:ext>
            </a:extLst>
          </p:cNvPr>
          <p:cNvSpPr/>
          <p:nvPr/>
        </p:nvSpPr>
        <p:spPr>
          <a:xfrm>
            <a:off x="3422044" y="474508"/>
            <a:ext cx="4697828" cy="63370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Future with       </a:t>
            </a:r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Be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 Going To </a:t>
            </a:r>
          </a:p>
        </p:txBody>
      </p:sp>
      <p:cxnSp>
        <p:nvCxnSpPr>
          <p:cNvPr id="38" name="58 Conector recto">
            <a:extLst>
              <a:ext uri="{FF2B5EF4-FFF2-40B4-BE49-F238E27FC236}">
                <a16:creationId xmlns:a16="http://schemas.microsoft.com/office/drawing/2014/main" id="{CA0A5866-8774-4B69-B6F7-B599FBE904AF}"/>
              </a:ext>
            </a:extLst>
          </p:cNvPr>
          <p:cNvCxnSpPr/>
          <p:nvPr/>
        </p:nvCxnSpPr>
        <p:spPr>
          <a:xfrm flipH="1">
            <a:off x="1272826" y="226154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39" name="58 Conector recto">
            <a:extLst>
              <a:ext uri="{FF2B5EF4-FFF2-40B4-BE49-F238E27FC236}">
                <a16:creationId xmlns:a16="http://schemas.microsoft.com/office/drawing/2014/main" id="{D5AF9698-A5EA-42C1-A3A7-C6CD35049118}"/>
              </a:ext>
            </a:extLst>
          </p:cNvPr>
          <p:cNvCxnSpPr/>
          <p:nvPr/>
        </p:nvCxnSpPr>
        <p:spPr>
          <a:xfrm flipH="1">
            <a:off x="1272826" y="1450815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40" name="Textbox 1">
            <a:extLst>
              <a:ext uri="{FF2B5EF4-FFF2-40B4-BE49-F238E27FC236}">
                <a16:creationId xmlns:a16="http://schemas.microsoft.com/office/drawing/2014/main" id="{83A1153F-9794-463B-A91A-F8813F8EC7B8}"/>
              </a:ext>
            </a:extLst>
          </p:cNvPr>
          <p:cNvSpPr/>
          <p:nvPr/>
        </p:nvSpPr>
        <p:spPr>
          <a:xfrm>
            <a:off x="1699156" y="1597500"/>
            <a:ext cx="1956046" cy="48751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Use:</a:t>
            </a:r>
            <a:endParaRPr lang="en-US" sz="2800" b="1" dirty="0">
              <a:solidFill>
                <a:srgbClr val="864996"/>
              </a:solidFill>
              <a:latin typeface="MV Boli" panose="02000500030200090000" pitchFamily="2" charset="0"/>
              <a:ea typeface="方正综艺简体" panose="02010601030101010101" pitchFamily="2" charset="-122"/>
              <a:cs typeface="MV Boli" panose="02000500030200090000" pitchFamily="2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FD5B1B6-17B5-436B-B0A6-789A8815579B}"/>
              </a:ext>
            </a:extLst>
          </p:cNvPr>
          <p:cNvSpPr/>
          <p:nvPr/>
        </p:nvSpPr>
        <p:spPr>
          <a:xfrm>
            <a:off x="3557864" y="1375520"/>
            <a:ext cx="72095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66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talk about plans, actions &amp; intentions have been decided on</a:t>
            </a:r>
          </a:p>
        </p:txBody>
      </p:sp>
      <p:sp>
        <p:nvSpPr>
          <p:cNvPr id="42" name="فقاعة الكلام: مستطيلة مستديرة الزوايا 41">
            <a:extLst>
              <a:ext uri="{FF2B5EF4-FFF2-40B4-BE49-F238E27FC236}">
                <a16:creationId xmlns:a16="http://schemas.microsoft.com/office/drawing/2014/main" id="{017DA7CB-F8F2-44EA-9DC3-7F8637307964}"/>
              </a:ext>
            </a:extLst>
          </p:cNvPr>
          <p:cNvSpPr/>
          <p:nvPr/>
        </p:nvSpPr>
        <p:spPr>
          <a:xfrm>
            <a:off x="9139532" y="2027859"/>
            <a:ext cx="2706624" cy="1191816"/>
          </a:xfrm>
          <a:prstGeom prst="wedgeRoundRectCallout">
            <a:avLst>
              <a:gd name="adj1" fmla="val -70443"/>
              <a:gd name="adj2" fmla="val 50854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</a:rPr>
              <a:t>PLANNED actions</a:t>
            </a:r>
          </a:p>
        </p:txBody>
      </p:sp>
      <p:sp>
        <p:nvSpPr>
          <p:cNvPr id="43" name="فقاعة الكلام: مستطيلة مستديرة الزوايا 42">
            <a:extLst>
              <a:ext uri="{FF2B5EF4-FFF2-40B4-BE49-F238E27FC236}">
                <a16:creationId xmlns:a16="http://schemas.microsoft.com/office/drawing/2014/main" id="{481D8214-0834-40E0-9666-B2852990BA01}"/>
              </a:ext>
            </a:extLst>
          </p:cNvPr>
          <p:cNvSpPr/>
          <p:nvPr/>
        </p:nvSpPr>
        <p:spPr>
          <a:xfrm>
            <a:off x="9174572" y="3579105"/>
            <a:ext cx="2706624" cy="1532334"/>
          </a:xfrm>
          <a:prstGeom prst="wedgeRoundRectCallout">
            <a:avLst>
              <a:gd name="adj1" fmla="val -62751"/>
              <a:gd name="adj2" fmla="val 53458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</a:rPr>
              <a:t>your plan </a:t>
            </a:r>
            <a:r>
              <a:rPr lang="en-US" sz="2000" dirty="0">
                <a:ln w="0"/>
                <a:solidFill>
                  <a:schemeClr val="bg1"/>
                </a:solidFill>
              </a:rPr>
              <a:t>for tonight / tomorrow / next week</a:t>
            </a:r>
            <a:r>
              <a:rPr lang="en-US" sz="3200" dirty="0">
                <a:ln w="0"/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" name="Picture 2" descr="Free Vector | Boy wearing shirt with macau flag">
            <a:extLst>
              <a:ext uri="{FF2B5EF4-FFF2-40B4-BE49-F238E27FC236}">
                <a16:creationId xmlns:a16="http://schemas.microsoft.com/office/drawing/2014/main" id="{F4A7C794-31F5-40B5-9189-EDE6300E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9" y="3429000"/>
            <a:ext cx="2576735" cy="56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 animBg="1"/>
      <p:bldP spid="22" grpId="0"/>
      <p:bldP spid="40" grpId="0"/>
      <p:bldP spid="41" grpId="0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8 Rectángulo">
            <a:extLst>
              <a:ext uri="{FF2B5EF4-FFF2-40B4-BE49-F238E27FC236}">
                <a16:creationId xmlns:a16="http://schemas.microsoft.com/office/drawing/2014/main" id="{30ECEDBA-6C0A-475E-839B-F51080114133}"/>
              </a:ext>
            </a:extLst>
          </p:cNvPr>
          <p:cNvSpPr/>
          <p:nvPr/>
        </p:nvSpPr>
        <p:spPr bwMode="auto">
          <a:xfrm>
            <a:off x="0" y="479043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 dirty="0">
              <a:latin typeface="字魂59号-创粗黑" panose="00000500000000000000" pitchFamily="2" charset="-122"/>
            </a:endParaRPr>
          </a:p>
        </p:txBody>
      </p:sp>
      <p:grpSp>
        <p:nvGrpSpPr>
          <p:cNvPr id="16" name="3 Grupo">
            <a:extLst>
              <a:ext uri="{FF2B5EF4-FFF2-40B4-BE49-F238E27FC236}">
                <a16:creationId xmlns:a16="http://schemas.microsoft.com/office/drawing/2014/main" id="{80CA15D6-BB50-4502-8F89-39C87BC26CA7}"/>
              </a:ext>
            </a:extLst>
          </p:cNvPr>
          <p:cNvGrpSpPr>
            <a:grpSpLocks noChangeAspect="1"/>
          </p:cNvGrpSpPr>
          <p:nvPr/>
        </p:nvGrpSpPr>
        <p:grpSpPr>
          <a:xfrm>
            <a:off x="1121412" y="479045"/>
            <a:ext cx="905896" cy="905823"/>
            <a:chOff x="13700015" y="2693328"/>
            <a:chExt cx="3600703" cy="3600418"/>
          </a:xfrm>
        </p:grpSpPr>
        <p:sp>
          <p:nvSpPr>
            <p:cNvPr id="17" name="4 Elipse">
              <a:extLst>
                <a:ext uri="{FF2B5EF4-FFF2-40B4-BE49-F238E27FC236}">
                  <a16:creationId xmlns:a16="http://schemas.microsoft.com/office/drawing/2014/main" id="{E7170880-B8A7-49A6-AD42-DF88CAB10D29}"/>
                </a:ext>
              </a:extLst>
            </p:cNvPr>
            <p:cNvSpPr/>
            <p:nvPr/>
          </p:nvSpPr>
          <p:spPr>
            <a:xfrm>
              <a:off x="13700015" y="2693328"/>
              <a:ext cx="3600703" cy="3600418"/>
            </a:xfrm>
            <a:prstGeom prst="teardrop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19" name="5 Elipse">
              <a:extLst>
                <a:ext uri="{FF2B5EF4-FFF2-40B4-BE49-F238E27FC236}">
                  <a16:creationId xmlns:a16="http://schemas.microsoft.com/office/drawing/2014/main" id="{67573B60-5427-482D-9D0E-87FD35554884}"/>
                </a:ext>
              </a:extLst>
            </p:cNvPr>
            <p:cNvSpPr/>
            <p:nvPr/>
          </p:nvSpPr>
          <p:spPr>
            <a:xfrm>
              <a:off x="14085141" y="3111415"/>
              <a:ext cx="2830451" cy="2764246"/>
            </a:xfrm>
            <a:prstGeom prst="teardrop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Open Sans Extrabold" panose="020B0906030804020204" pitchFamily="34" charset="0"/>
                </a:rPr>
                <a:t>01</a:t>
              </a:r>
              <a:endParaRPr lang="es-MX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endParaRPr>
            </a:p>
          </p:txBody>
        </p:sp>
      </p:grpSp>
      <p:cxnSp>
        <p:nvCxnSpPr>
          <p:cNvPr id="20" name="58 Conector recto">
            <a:extLst>
              <a:ext uri="{FF2B5EF4-FFF2-40B4-BE49-F238E27FC236}">
                <a16:creationId xmlns:a16="http://schemas.microsoft.com/office/drawing/2014/main" id="{E9F5DF63-0424-4566-8A53-D6A86E7DEA1F}"/>
              </a:ext>
            </a:extLst>
          </p:cNvPr>
          <p:cNvCxnSpPr/>
          <p:nvPr/>
        </p:nvCxnSpPr>
        <p:spPr>
          <a:xfrm flipH="1">
            <a:off x="2993316" y="1214107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21" name="58 Conector recto">
            <a:extLst>
              <a:ext uri="{FF2B5EF4-FFF2-40B4-BE49-F238E27FC236}">
                <a16:creationId xmlns:a16="http://schemas.microsoft.com/office/drawing/2014/main" id="{54FB91B6-7D53-4463-8E0F-4ED10581912F}"/>
              </a:ext>
            </a:extLst>
          </p:cNvPr>
          <p:cNvCxnSpPr/>
          <p:nvPr/>
        </p:nvCxnSpPr>
        <p:spPr>
          <a:xfrm flipH="1">
            <a:off x="2993316" y="40338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0D415A2B-EDD7-4B66-A8B9-288931B62D3F}"/>
              </a:ext>
            </a:extLst>
          </p:cNvPr>
          <p:cNvSpPr/>
          <p:nvPr/>
        </p:nvSpPr>
        <p:spPr>
          <a:xfrm>
            <a:off x="3422044" y="474508"/>
            <a:ext cx="4697828" cy="63370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Future with       </a:t>
            </a:r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Be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ea typeface="方正综艺简体" panose="02010601030101010101" pitchFamily="2" charset="-122"/>
                <a:cs typeface="MV Boli" panose="02000500030200090000" pitchFamily="2" charset="0"/>
              </a:rPr>
              <a:t> Going To </a:t>
            </a:r>
          </a:p>
        </p:txBody>
      </p:sp>
      <p:cxnSp>
        <p:nvCxnSpPr>
          <p:cNvPr id="32" name="50 Conector recto">
            <a:extLst>
              <a:ext uri="{FF2B5EF4-FFF2-40B4-BE49-F238E27FC236}">
                <a16:creationId xmlns:a16="http://schemas.microsoft.com/office/drawing/2014/main" id="{C804A60F-087A-43E4-95F6-D98542EDF8F7}"/>
              </a:ext>
            </a:extLst>
          </p:cNvPr>
          <p:cNvCxnSpPr/>
          <p:nvPr/>
        </p:nvCxnSpPr>
        <p:spPr>
          <a:xfrm flipH="1">
            <a:off x="3398314" y="1449513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38" name="58 Conector recto">
            <a:extLst>
              <a:ext uri="{FF2B5EF4-FFF2-40B4-BE49-F238E27FC236}">
                <a16:creationId xmlns:a16="http://schemas.microsoft.com/office/drawing/2014/main" id="{CA0A5866-8774-4B69-B6F7-B599FBE904AF}"/>
              </a:ext>
            </a:extLst>
          </p:cNvPr>
          <p:cNvCxnSpPr/>
          <p:nvPr/>
        </p:nvCxnSpPr>
        <p:spPr>
          <a:xfrm flipH="1">
            <a:off x="1272826" y="226154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39" name="58 Conector recto">
            <a:extLst>
              <a:ext uri="{FF2B5EF4-FFF2-40B4-BE49-F238E27FC236}">
                <a16:creationId xmlns:a16="http://schemas.microsoft.com/office/drawing/2014/main" id="{D5AF9698-A5EA-42C1-A3A7-C6CD35049118}"/>
              </a:ext>
            </a:extLst>
          </p:cNvPr>
          <p:cNvCxnSpPr/>
          <p:nvPr/>
        </p:nvCxnSpPr>
        <p:spPr>
          <a:xfrm flipH="1">
            <a:off x="1272826" y="1450815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40" name="Textbox 1">
            <a:extLst>
              <a:ext uri="{FF2B5EF4-FFF2-40B4-BE49-F238E27FC236}">
                <a16:creationId xmlns:a16="http://schemas.microsoft.com/office/drawing/2014/main" id="{83A1153F-9794-463B-A91A-F8813F8EC7B8}"/>
              </a:ext>
            </a:extLst>
          </p:cNvPr>
          <p:cNvSpPr/>
          <p:nvPr/>
        </p:nvSpPr>
        <p:spPr>
          <a:xfrm>
            <a:off x="1699156" y="1597500"/>
            <a:ext cx="1956046" cy="48751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864996"/>
                </a:solidFill>
                <a:latin typeface="Helvetica" panose="020B0604020202030204" pitchFamily="34" charset="0"/>
                <a:ea typeface="方正综艺简体" panose="02010601030101010101" pitchFamily="2" charset="-122"/>
              </a:rPr>
              <a:t>Use:</a:t>
            </a:r>
            <a:endParaRPr lang="en-US" sz="2800" b="1" dirty="0">
              <a:solidFill>
                <a:srgbClr val="864996"/>
              </a:solidFill>
              <a:latin typeface="MV Boli" panose="02000500030200090000" pitchFamily="2" charset="0"/>
              <a:ea typeface="方正综艺简体" panose="02010601030101010101" pitchFamily="2" charset="-122"/>
              <a:cs typeface="MV Boli" panose="02000500030200090000" pitchFamily="2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FD5B1B6-17B5-436B-B0A6-789A8815579B}"/>
              </a:ext>
            </a:extLst>
          </p:cNvPr>
          <p:cNvSpPr/>
          <p:nvPr/>
        </p:nvSpPr>
        <p:spPr>
          <a:xfrm>
            <a:off x="3422044" y="1441884"/>
            <a:ext cx="7209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talk about plans, actions &amp; intentions have been decided on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9E4619-3450-4786-B398-27172CA9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7" y="2595655"/>
            <a:ext cx="11642127" cy="21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وسيلة الشرح: خط مع حد وشريط تمييز 22">
            <a:extLst>
              <a:ext uri="{FF2B5EF4-FFF2-40B4-BE49-F238E27FC236}">
                <a16:creationId xmlns:a16="http://schemas.microsoft.com/office/drawing/2014/main" id="{B27F10D3-9590-464C-B07C-618621EA16BA}"/>
              </a:ext>
            </a:extLst>
          </p:cNvPr>
          <p:cNvSpPr/>
          <p:nvPr/>
        </p:nvSpPr>
        <p:spPr>
          <a:xfrm>
            <a:off x="1869109" y="4528867"/>
            <a:ext cx="2789058" cy="584775"/>
          </a:xfrm>
          <a:prstGeom prst="accentBorderCallout1">
            <a:avLst>
              <a:gd name="adj1" fmla="val 18750"/>
              <a:gd name="adj2" fmla="val -8333"/>
              <a:gd name="adj3" fmla="val -15703"/>
              <a:gd name="adj4" fmla="val -20811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</a:rPr>
              <a:t>KEEP in MIND</a:t>
            </a:r>
          </a:p>
          <a:p>
            <a:pPr algn="ctr"/>
            <a:r>
              <a:rPr lang="en-US" sz="1600" b="1" dirty="0">
                <a:ln w="0"/>
              </a:rPr>
              <a:t>word-order </a:t>
            </a:r>
            <a:r>
              <a:rPr lang="en-US" sz="1600" dirty="0">
                <a:ln w="0"/>
              </a:rPr>
              <a:t>in questions</a:t>
            </a:r>
            <a:endParaRPr lang="en-US" sz="2400" dirty="0">
              <a:ln w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00386A-A599-4110-B9DD-2E365A59C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28651" r="13930"/>
          <a:stretch/>
        </p:blipFill>
        <p:spPr>
          <a:xfrm>
            <a:off x="4809295" y="5018576"/>
            <a:ext cx="1053042" cy="199976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ADC8B2B-2975-4D0C-B23B-EADD850FD659}"/>
              </a:ext>
            </a:extLst>
          </p:cNvPr>
          <p:cNvSpPr/>
          <p:nvPr/>
        </p:nvSpPr>
        <p:spPr>
          <a:xfrm>
            <a:off x="431800" y="2595655"/>
            <a:ext cx="4226367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1734DB32-7296-478E-980A-9E4D90007B07}"/>
              </a:ext>
            </a:extLst>
          </p:cNvPr>
          <p:cNvSpPr/>
          <p:nvPr/>
        </p:nvSpPr>
        <p:spPr>
          <a:xfrm>
            <a:off x="419495" y="3540829"/>
            <a:ext cx="4226367" cy="9280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87D9AFA-2A04-4BB6-8D7C-F9AB4554E230}"/>
              </a:ext>
            </a:extLst>
          </p:cNvPr>
          <p:cNvSpPr/>
          <p:nvPr/>
        </p:nvSpPr>
        <p:spPr>
          <a:xfrm>
            <a:off x="5194300" y="2595655"/>
            <a:ext cx="6565900" cy="9451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52AF567-0BD3-4337-8568-E77D34FA0D32}"/>
              </a:ext>
            </a:extLst>
          </p:cNvPr>
          <p:cNvSpPr/>
          <p:nvPr/>
        </p:nvSpPr>
        <p:spPr>
          <a:xfrm>
            <a:off x="5194300" y="3547291"/>
            <a:ext cx="6565900" cy="9451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3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39054" y="328255"/>
            <a:ext cx="3521745" cy="715089"/>
          </a:xfrm>
          <a:prstGeom prst="wedgeRoundRectCallout">
            <a:avLst>
              <a:gd name="adj1" fmla="val 39514"/>
              <a:gd name="adj2" fmla="val 36950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Check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pic>
        <p:nvPicPr>
          <p:cNvPr id="5" name="صورة 4">
            <a:hlinkClick r:id="rId2"/>
            <a:extLst>
              <a:ext uri="{FF2B5EF4-FFF2-40B4-BE49-F238E27FC236}">
                <a16:creationId xmlns:a16="http://schemas.microsoft.com/office/drawing/2014/main" id="{68CBBBCC-1840-4A29-9E27-32CB0C86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97" y="1073662"/>
            <a:ext cx="8876807" cy="506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378A35-EE49-460A-A6EC-AE5A6163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86" y="3949540"/>
            <a:ext cx="214499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A7C43278-1D86-434F-A962-183A78D8F9FB}"/>
              </a:ext>
            </a:extLst>
          </p:cNvPr>
          <p:cNvSpPr/>
          <p:nvPr/>
        </p:nvSpPr>
        <p:spPr>
          <a:xfrm>
            <a:off x="9207500" y="1847590"/>
            <a:ext cx="2298699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" panose="020B0604020202030204" pitchFamily="34" charset="0"/>
              </a:rPr>
              <a:t>a volunteer’s control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EB1D97-1EDC-4B7C-9F11-82F668BA190F}"/>
              </a:ext>
            </a:extLst>
          </p:cNvPr>
          <p:cNvSpPr txBox="1"/>
          <p:nvPr/>
        </p:nvSpPr>
        <p:spPr>
          <a:xfrm>
            <a:off x="1848095" y="4861008"/>
            <a:ext cx="201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https://learningapps.org/watch?v=pgzw3o3fj20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82D262-7A84-4A23-98CC-D1C5B6A1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26" y="3624795"/>
            <a:ext cx="1236213" cy="12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C8E0999-0806-4BE9-8C1A-40F021F9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6861" y="3295455"/>
            <a:ext cx="1168372" cy="10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1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CCD2E2-8BDB-4078-8C13-884B0A49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513943"/>
            <a:ext cx="10364646" cy="583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39054" y="328255"/>
            <a:ext cx="3521745" cy="715089"/>
          </a:xfrm>
          <a:prstGeom prst="wedgeRoundRectCallout">
            <a:avLst>
              <a:gd name="adj1" fmla="val 39514"/>
              <a:gd name="adj2" fmla="val 36950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Check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A7C43278-1D86-434F-A962-183A78D8F9FB}"/>
              </a:ext>
            </a:extLst>
          </p:cNvPr>
          <p:cNvSpPr/>
          <p:nvPr/>
        </p:nvSpPr>
        <p:spPr>
          <a:xfrm>
            <a:off x="9207500" y="1847590"/>
            <a:ext cx="2298699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rgbClr val="35AA0E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anose="020B0604020202030204" pitchFamily="34" charset="0"/>
              </a:rPr>
              <a:t>a volunteer’s control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EB1D97-1EDC-4B7C-9F11-82F668BA190F}"/>
              </a:ext>
            </a:extLst>
          </p:cNvPr>
          <p:cNvSpPr txBox="1"/>
          <p:nvPr/>
        </p:nvSpPr>
        <p:spPr>
          <a:xfrm>
            <a:off x="1195712" y="4991133"/>
            <a:ext cx="201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https://learningapps.org/watch?v=pfi8dd9yt20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C8E0999-0806-4BE9-8C1A-40F021F9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006" y="3084958"/>
            <a:ext cx="1168372" cy="10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6C5E4D6-8F4D-48C7-9086-8DA1F33D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89" y="3767133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Vector | Boy wearing shirt with macau flag">
            <a:extLst>
              <a:ext uri="{FF2B5EF4-FFF2-40B4-BE49-F238E27FC236}">
                <a16:creationId xmlns:a16="http://schemas.microsoft.com/office/drawing/2014/main" id="{98A7299D-CB54-46EB-AC0B-27482520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48" y="3510173"/>
            <a:ext cx="2576735" cy="56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25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wo Boys Talking Stock Illustrations – 112 Two Boys Talking Stock  Illustrations, Vectors &amp; Clipart - Dreamstime">
            <a:extLst>
              <a:ext uri="{FF2B5EF4-FFF2-40B4-BE49-F238E27FC236}">
                <a16:creationId xmlns:a16="http://schemas.microsoft.com/office/drawing/2014/main" id="{D2BAA980-3BEC-4FEF-AEEA-8D099CCA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1125847" y="635417"/>
            <a:ext cx="2595438" cy="1328023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………</a:t>
            </a:r>
            <a:r>
              <a:rPr lang="en-US" sz="2400" dirty="0">
                <a:ln w="0"/>
              </a:rPr>
              <a:t> are you going to do tonight?</a:t>
            </a:r>
            <a:endParaRPr lang="en-US" sz="3600" dirty="0">
              <a:ln w="0"/>
            </a:endParaRP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F06F0391-D673-41AE-9FFA-96CDC25442D2}"/>
              </a:ext>
            </a:extLst>
          </p:cNvPr>
          <p:cNvSpPr/>
          <p:nvPr/>
        </p:nvSpPr>
        <p:spPr>
          <a:xfrm>
            <a:off x="677368" y="3055084"/>
            <a:ext cx="2595438" cy="715089"/>
          </a:xfrm>
          <a:prstGeom prst="wedgeRoundRectCallout">
            <a:avLst>
              <a:gd name="adj1" fmla="val 754"/>
              <a:gd name="adj2" fmla="val 100886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endParaRPr lang="en-US" sz="4800" dirty="0">
              <a:ln w="0"/>
              <a:solidFill>
                <a:schemeClr val="bg1"/>
              </a:solidFill>
            </a:endParaRPr>
          </a:p>
        </p:txBody>
      </p:sp>
      <p:sp>
        <p:nvSpPr>
          <p:cNvPr id="16" name="فقاعة الكلام: مستطيلة مستديرة الزوايا 15">
            <a:extLst>
              <a:ext uri="{FF2B5EF4-FFF2-40B4-BE49-F238E27FC236}">
                <a16:creationId xmlns:a16="http://schemas.microsoft.com/office/drawing/2014/main" id="{F245736B-F63C-4732-B1F9-9A86929A17FC}"/>
              </a:ext>
            </a:extLst>
          </p:cNvPr>
          <p:cNvSpPr/>
          <p:nvPr/>
        </p:nvSpPr>
        <p:spPr>
          <a:xfrm>
            <a:off x="9131485" y="226795"/>
            <a:ext cx="2595438" cy="1532334"/>
          </a:xfrm>
          <a:prstGeom prst="wedgeRoundRectCallout">
            <a:avLst>
              <a:gd name="adj1" fmla="val -41816"/>
              <a:gd name="adj2" fmla="val 73299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I'm going to visit my sister.</a:t>
            </a:r>
            <a:endParaRPr lang="en-US" sz="4000" dirty="0">
              <a:ln w="0"/>
            </a:endParaRPr>
          </a:p>
        </p:txBody>
      </p:sp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6026F512-4E38-4E45-823A-8ED58F4F3ED1}"/>
              </a:ext>
            </a:extLst>
          </p:cNvPr>
          <p:cNvSpPr/>
          <p:nvPr/>
        </p:nvSpPr>
        <p:spPr>
          <a:xfrm>
            <a:off x="1125847" y="431106"/>
            <a:ext cx="2595438" cy="1328023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………</a:t>
            </a:r>
            <a:r>
              <a:rPr lang="en-US" sz="2400" dirty="0">
                <a:ln w="0"/>
              </a:rPr>
              <a:t> are you going to visit her?</a:t>
            </a:r>
            <a:endParaRPr lang="en-US" sz="3600" dirty="0">
              <a:ln w="0"/>
            </a:endParaRPr>
          </a:p>
        </p:txBody>
      </p:sp>
      <p:sp>
        <p:nvSpPr>
          <p:cNvPr id="18" name="فقاعة الكلام: مستطيلة مستديرة الزوايا 17">
            <a:extLst>
              <a:ext uri="{FF2B5EF4-FFF2-40B4-BE49-F238E27FC236}">
                <a16:creationId xmlns:a16="http://schemas.microsoft.com/office/drawing/2014/main" id="{3A8F4D71-7EDA-46F5-8DD2-1B114181406C}"/>
              </a:ext>
            </a:extLst>
          </p:cNvPr>
          <p:cNvSpPr/>
          <p:nvPr/>
        </p:nvSpPr>
        <p:spPr>
          <a:xfrm>
            <a:off x="8615317" y="226795"/>
            <a:ext cx="2595438" cy="1532334"/>
          </a:xfrm>
          <a:prstGeom prst="wedgeRoundRectCallout">
            <a:avLst>
              <a:gd name="adj1" fmla="val -45731"/>
              <a:gd name="adj2" fmla="val 6584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I'm going to visit her at 8:15.</a:t>
            </a:r>
            <a:endParaRPr lang="en-US" sz="4000" dirty="0">
              <a:ln w="0"/>
            </a:endParaRPr>
          </a:p>
        </p:txBody>
      </p:sp>
      <p:sp>
        <p:nvSpPr>
          <p:cNvPr id="19" name="فقاعة الكلام: مستطيلة مستديرة الزوايا 18">
            <a:extLst>
              <a:ext uri="{FF2B5EF4-FFF2-40B4-BE49-F238E27FC236}">
                <a16:creationId xmlns:a16="http://schemas.microsoft.com/office/drawing/2014/main" id="{89D0E98C-BF0B-44E6-B769-5EBA0F58112C}"/>
              </a:ext>
            </a:extLst>
          </p:cNvPr>
          <p:cNvSpPr/>
          <p:nvPr/>
        </p:nvSpPr>
        <p:spPr>
          <a:xfrm>
            <a:off x="1125847" y="635417"/>
            <a:ext cx="2595438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………</a:t>
            </a:r>
            <a:r>
              <a:rPr lang="en-US" sz="2400" dirty="0">
                <a:ln w="0"/>
              </a:rPr>
              <a:t> is your sister?</a:t>
            </a:r>
            <a:endParaRPr lang="en-US" sz="3600" dirty="0">
              <a:ln w="0"/>
            </a:endParaRPr>
          </a:p>
        </p:txBody>
      </p:sp>
      <p:sp>
        <p:nvSpPr>
          <p:cNvPr id="20" name="فقاعة الكلام: مستطيلة مستديرة الزوايا 19">
            <a:extLst>
              <a:ext uri="{FF2B5EF4-FFF2-40B4-BE49-F238E27FC236}">
                <a16:creationId xmlns:a16="http://schemas.microsoft.com/office/drawing/2014/main" id="{B83E1FCA-2947-4C45-BF16-AE49C4EE6C2F}"/>
              </a:ext>
            </a:extLst>
          </p:cNvPr>
          <p:cNvSpPr/>
          <p:nvPr/>
        </p:nvSpPr>
        <p:spPr>
          <a:xfrm>
            <a:off x="9389568" y="703521"/>
            <a:ext cx="2595438" cy="578882"/>
          </a:xfrm>
          <a:prstGeom prst="wedgeRoundRectCallout">
            <a:avLst>
              <a:gd name="adj1" fmla="val -25180"/>
              <a:gd name="adj2" fmla="val 96554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She is fine.</a:t>
            </a:r>
            <a:endParaRPr lang="en-US" sz="4000" dirty="0">
              <a:ln w="0"/>
            </a:endParaRPr>
          </a:p>
        </p:txBody>
      </p:sp>
      <p:sp>
        <p:nvSpPr>
          <p:cNvPr id="21" name="فقاعة الكلام: مستطيلة مستديرة الزوايا 20">
            <a:extLst>
              <a:ext uri="{FF2B5EF4-FFF2-40B4-BE49-F238E27FC236}">
                <a16:creationId xmlns:a16="http://schemas.microsoft.com/office/drawing/2014/main" id="{3BE36EA3-C002-41DA-B93B-C8B26B579EEF}"/>
              </a:ext>
            </a:extLst>
          </p:cNvPr>
          <p:cNvSpPr/>
          <p:nvPr/>
        </p:nvSpPr>
        <p:spPr>
          <a:xfrm>
            <a:off x="1125847" y="660361"/>
            <a:ext cx="2595438" cy="919401"/>
          </a:xfrm>
          <a:prstGeom prst="wedgeRoundRectCallout">
            <a:avLst>
              <a:gd name="adj1" fmla="val 38432"/>
              <a:gd name="adj2" fmla="val 7247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………</a:t>
            </a:r>
            <a:r>
              <a:rPr lang="en-US" sz="2400" dirty="0">
                <a:ln w="0"/>
              </a:rPr>
              <a:t> is going to go with you?</a:t>
            </a:r>
            <a:endParaRPr lang="en-US" sz="3600" dirty="0">
              <a:ln w="0"/>
            </a:endParaRPr>
          </a:p>
        </p:txBody>
      </p:sp>
      <p:sp>
        <p:nvSpPr>
          <p:cNvPr id="22" name="فقاعة الكلام: مستطيلة مستديرة الزوايا 21">
            <a:extLst>
              <a:ext uri="{FF2B5EF4-FFF2-40B4-BE49-F238E27FC236}">
                <a16:creationId xmlns:a16="http://schemas.microsoft.com/office/drawing/2014/main" id="{3BEA5072-02DF-450F-B9E1-89A8279343FF}"/>
              </a:ext>
            </a:extLst>
          </p:cNvPr>
          <p:cNvSpPr/>
          <p:nvPr/>
        </p:nvSpPr>
        <p:spPr>
          <a:xfrm>
            <a:off x="8873401" y="226795"/>
            <a:ext cx="2595438" cy="1532334"/>
          </a:xfrm>
          <a:prstGeom prst="wedgeRoundRectCallout">
            <a:avLst>
              <a:gd name="adj1" fmla="val -25180"/>
              <a:gd name="adj2" fmla="val 96554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My father is going to go with me</a:t>
            </a:r>
            <a:endParaRPr lang="en-US" sz="4000" dirty="0">
              <a:ln w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0CC26D-82F6-4B22-BC0A-C27620B4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6" y="3974484"/>
            <a:ext cx="214499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670</Words>
  <Application>Microsoft Office PowerPoint</Application>
  <PresentationFormat>شاشة عريضة</PresentationFormat>
  <Paragraphs>174</Paragraphs>
  <Slides>19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5" baseType="lpstr">
      <vt:lpstr>等线</vt:lpstr>
      <vt:lpstr>微软雅黑</vt:lpstr>
      <vt:lpstr>Arial</vt:lpstr>
      <vt:lpstr>Arial Rounded MT Bold</vt:lpstr>
      <vt:lpstr>BankGothic Md BT</vt:lpstr>
      <vt:lpstr>Calibri</vt:lpstr>
      <vt:lpstr>Comic Sans MS</vt:lpstr>
      <vt:lpstr>Helvetica</vt:lpstr>
      <vt:lpstr>MV Boli</vt:lpstr>
      <vt:lpstr>Proxima Nova</vt:lpstr>
      <vt:lpstr>Proxima Nova ExCn</vt:lpstr>
      <vt:lpstr>Proxima Nova Light</vt:lpstr>
      <vt:lpstr>Verdana</vt:lpstr>
      <vt:lpstr>Wingdings</vt:lpstr>
      <vt:lpstr>字魂59号-创粗黑</vt:lpstr>
      <vt:lpstr>Office 主题​​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MG3 U3 L11 Forming Meaning Function</dc:title>
  <dc:creator>Essa AlHussaini</dc:creator>
  <cp:lastModifiedBy>ALMOTSAFH</cp:lastModifiedBy>
  <cp:revision>319</cp:revision>
  <dcterms:created xsi:type="dcterms:W3CDTF">2017-09-20T08:04:40Z</dcterms:created>
  <dcterms:modified xsi:type="dcterms:W3CDTF">2020-10-14T21:25:40Z</dcterms:modified>
</cp:coreProperties>
</file>