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sldIdLst>
    <p:sldId id="266" r:id="rId5"/>
    <p:sldId id="273" r:id="rId6"/>
    <p:sldId id="267" r:id="rId7"/>
    <p:sldId id="278" r:id="rId8"/>
    <p:sldId id="274" r:id="rId9"/>
    <p:sldId id="275" r:id="rId10"/>
    <p:sldId id="276" r:id="rId11"/>
    <p:sldId id="277" r:id="rId12"/>
    <p:sldId id="280" r:id="rId13"/>
    <p:sldId id="281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3512"/>
    <a:srgbClr val="E6E6E6"/>
    <a:srgbClr val="7E7858"/>
    <a:srgbClr val="AEA88A"/>
    <a:srgbClr val="192E31"/>
    <a:srgbClr val="FCD1A7"/>
    <a:srgbClr val="205239"/>
    <a:srgbClr val="182B2F"/>
    <a:srgbClr val="CCAA83"/>
    <a:srgbClr val="080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53531-BD39-4631-A7BC-2063A4BE8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7E7EDF-AF79-43AC-87B8-17B03970E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BCE57-3F83-451D-B054-C3CD09C22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A123F-7620-4BD5-A2C6-E5FFC82AC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0EFB7-C86D-40F3-B954-D404757E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92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B452A-7C24-4BD6-ACF5-507DA67CB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87A7F-D326-464A-8E9E-29ABB3D0D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BFE98-EE87-4B26-BF69-5B08FB79C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3A0EE-99BD-4E99-9436-21A457EC5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22866-35E4-4F22-8301-77D63466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76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6DA22-940F-4349-8630-986AD2973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F9569-9288-433B-B3C6-0F607A20B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5C663-303B-4FEC-81A0-ED8AD1139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B1A5A-D4C3-4249-BEAE-C47DA1CDD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B3E8A-2311-4D96-B47C-105CF0A5C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70B8C-B941-4C78-A0CD-7BEC9A68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648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D4D3D-77EC-49A5-9100-28BC19945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B8802-9D1E-4778-AC14-8DF5DFF19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905D2C-BCE2-4C07-914F-FEE9CE58D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B0659-7F89-40BB-BA9B-0E7FC5017D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24957-DF22-4A40-BC47-DC5FD280D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EFCEA1-8AEA-49E0-8494-455F648EA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C185A4-A938-4717-A411-1C9AF9E64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8346FC-8F9C-4930-BDFD-D29C17A9D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97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68E46-7E9C-49E0-9F3C-44096D0F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FE8D5-57CE-4600-95EF-7D02BDFF1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DB9CB4-898F-41FB-890C-CE29E7D33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B31D42-E881-48EE-9A3B-D7DB1179F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480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C84C5D-77AE-4DF1-8DFD-8B1B3C61C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81A53E-10FF-4588-9FD7-EB5845A6F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1643F-1A91-4B83-ABCD-00A14AB7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20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0CB24-B446-4243-A89A-7E43AFCED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B897D-CF45-4CDE-848C-1053A9659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EBAFB-99A8-4710-9D39-F625AF8B6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0C10A-09E2-4132-9B39-50B6E5C5D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942C1-393F-4504-B38C-E5733BB5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C2CD5-DAC0-4887-A36F-6C14F924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16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633AD-3F85-48DE-AEFB-7AAC3619B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47860-67BE-4087-82E5-3DC22B3388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5905D-6027-458C-AFF7-9A3F785E2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B5A11-01C3-41A9-B294-01BFFCC9D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849AE-43A6-4C54-BC9B-3532ED54A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597CA-5462-4ED2-8920-D98D21EED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28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23106-B99B-46D8-BD6A-C0EE00309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1A505D-0FFB-4DE5-97F0-4D171B306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F629E-444E-4560-A629-9705EE6A8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BF23E-D9B3-4EC7-87C9-6E3DE71C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E6A7B-C9CE-41FF-83EE-7555C4783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45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6D2DCE-9AE3-4DDF-9550-8F2C8049DC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223327-1154-47BE-A63A-16B0D3866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4AB57-F5BA-4A8E-84F0-394BE411E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E891D-73D0-4C6A-B669-252843EE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98B96-EA9C-4982-A75E-0FBF42553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5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5829ECB-00F3-42B2-B128-33B3BAB93F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7938" y="0"/>
            <a:ext cx="8767763" cy="69532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6E02DB-2985-441D-A63A-F03C81F0E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7602D-D3C9-432B-9596-A83AF872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274B1-5D2B-4EB5-893B-3FF10A25B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6FE97-346A-4539-8C00-887E14EFF8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4956" y="3058277"/>
            <a:ext cx="5748489" cy="1047371"/>
          </a:xfrm>
        </p:spPr>
        <p:txBody>
          <a:bodyPr>
            <a:normAutofit/>
          </a:bodyPr>
          <a:lstStyle>
            <a:lvl1pPr algn="ctr">
              <a:lnSpc>
                <a:spcPct val="150000"/>
              </a:lnSpc>
              <a:defRPr sz="1200" spc="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66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mn 3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9003AA9-A64B-441B-B640-06926B4DF9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1400" y="0"/>
            <a:ext cx="2955925" cy="44132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15CD8C71-CDCB-4B66-A220-00EE08FD30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79328" y="0"/>
            <a:ext cx="2712668" cy="44132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6944847D-09EF-4B0A-B6B2-619BA2D2F42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60684" y="2444851"/>
            <a:ext cx="2918637" cy="44131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18">
            <a:extLst>
              <a:ext uri="{FF2B5EF4-FFF2-40B4-BE49-F238E27FC236}">
                <a16:creationId xmlns:a16="http://schemas.microsoft.com/office/drawing/2014/main" id="{F6012508-D9F5-4D74-A051-556AC16E3B6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6758" y="4413146"/>
            <a:ext cx="3617253" cy="24448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7CA83D-1033-4DFF-9FA9-5713808261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675" y="1476915"/>
            <a:ext cx="2548964" cy="132556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200" spc="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356DA-3A13-477E-AEBF-805A7948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D6CF040-222F-40C5-B977-F368347774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11539" y="4924619"/>
            <a:ext cx="2020888" cy="1604963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9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09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3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DB86F64-3750-4FD9-8332-F00263FFBC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3C78BB5-C3E4-4ECD-8F9A-E690DAB8A0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89913" y="0"/>
            <a:ext cx="4002087" cy="2078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ABE8925-F92F-4CB0-A00F-B42C9F247CE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2051050"/>
            <a:ext cx="3617913" cy="48069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BF863-F202-4C8A-ABC7-4596279F26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9457" y="3793638"/>
            <a:ext cx="2209801" cy="132556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200" spc="6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ED0535-3124-47F1-AB5B-92E2FC97A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A0EB6-1E81-4706-BC6C-828BB9657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980C4-6A20-4321-8CDA-053726BF4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F9CA5252-AF4B-4041-B629-AAF37DFA23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61287" y="223257"/>
            <a:ext cx="2575119" cy="1604963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9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32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4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C5C3C2D-92AB-4CD8-B00C-400110291D9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2533650" cy="34147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C99FF6E-CE35-45DB-8EF2-458E6002681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023100" y="0"/>
            <a:ext cx="5181009" cy="34385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C9BC45D4-131C-4605-9776-B7C5C7972D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038904" y="3447098"/>
            <a:ext cx="5165206" cy="34060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09A2C975-004F-488E-8C7D-72AC0E87374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533651" y="3423506"/>
            <a:ext cx="4487900" cy="34385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C444F1E1-7DE0-4F38-A7CE-19B3827D5E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27742" y="815619"/>
            <a:ext cx="3117210" cy="1854429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9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7F91F-4C8E-4C9F-BB46-B984A01621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087" y="4279396"/>
            <a:ext cx="1797202" cy="184708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200" spc="6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E6F91-5610-40AC-961B-9933467D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8F3FF8-76E0-4C75-A885-4D9134821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F85D0B-C1F3-4002-962C-E360AA13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10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4 pic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6B732B24-C8AC-4101-9D89-841B20359D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" y="1005617"/>
            <a:ext cx="5167385" cy="29239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18">
            <a:extLst>
              <a:ext uri="{FF2B5EF4-FFF2-40B4-BE49-F238E27FC236}">
                <a16:creationId xmlns:a16="http://schemas.microsoft.com/office/drawing/2014/main" id="{447037DB-898C-419F-99D4-C90D7F953A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76877" y="2287"/>
            <a:ext cx="4554504" cy="19096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18">
            <a:extLst>
              <a:ext uri="{FF2B5EF4-FFF2-40B4-BE49-F238E27FC236}">
                <a16:creationId xmlns:a16="http://schemas.microsoft.com/office/drawing/2014/main" id="{A11F5856-98BB-4528-9CDD-BE4110F8727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751134" y="1010352"/>
            <a:ext cx="2447968" cy="29469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18">
            <a:extLst>
              <a:ext uri="{FF2B5EF4-FFF2-40B4-BE49-F238E27FC236}">
                <a16:creationId xmlns:a16="http://schemas.microsoft.com/office/drawing/2014/main" id="{7F7ABEE9-4195-40A3-B95C-94B6547BB7D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63401" y="3956969"/>
            <a:ext cx="4572000" cy="29026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43944-AAAD-4629-AC33-88D2186B4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9878" y="4684196"/>
            <a:ext cx="2438722" cy="132556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200" spc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7FAFC1-ADBC-46CD-A4DB-E3DF9BB4B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12021-C64A-4021-BFE6-08B2DCC04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CA3D-384A-4209-813F-5CD865D81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10C9836-7494-485C-B7E1-A248CBFE38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97423" y="2368931"/>
            <a:ext cx="3584575" cy="1117600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7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umn 2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EACF35A-5622-4760-B68F-C66101E6A8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10050" y="0"/>
            <a:ext cx="5514975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64344B9-D260-4EBF-89FE-9C682392A8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5025" y="1597025"/>
            <a:ext cx="2466975" cy="5260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3B5D6-8B1C-4B3A-83E7-94A0C3AB2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9096" y="4795868"/>
            <a:ext cx="2478014" cy="132556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200" spc="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2FCFB-16AE-49C0-A2D7-5196E438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79230B-6D33-404A-BDF3-48A838541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88AAAA-6F10-4B88-9C41-7D7CAA8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DEE48B49-B0E6-4ECD-A85C-6048F71B7A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936" y="1255096"/>
            <a:ext cx="3047014" cy="1650328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9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93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1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56B4B9F-BF9B-4D9A-8820-AA97EEF0BF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0113" y="-16481"/>
            <a:ext cx="8751887" cy="68840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5A0A4-FC5E-47B8-88F3-08A54B906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5D6D16-4AAC-4D2C-9370-6124490A2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EE100C-1708-4F04-9A39-E9430E4E6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980720-B8AB-4C5E-A3DE-161106A35D7C}"/>
              </a:ext>
            </a:extLst>
          </p:cNvPr>
          <p:cNvSpPr/>
          <p:nvPr userDrawn="1"/>
        </p:nvSpPr>
        <p:spPr>
          <a:xfrm>
            <a:off x="6982135" y="-16482"/>
            <a:ext cx="5209865" cy="1939918"/>
          </a:xfrm>
          <a:prstGeom prst="rect">
            <a:avLst/>
          </a:prstGeom>
          <a:solidFill>
            <a:schemeClr val="tx1">
              <a:lumMod val="95000"/>
              <a:lumOff val="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92E31"/>
              </a:solidFill>
            </a:endParaRP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A5DCC98E-8399-422A-95B9-91E724BAEC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55774" y="197460"/>
            <a:ext cx="4403994" cy="1650328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900">
                <a:solidFill>
                  <a:schemeClr val="accent2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AE6DA-4836-4F37-829E-0556B1D3D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0542" y="2914270"/>
            <a:ext cx="4162590" cy="132556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200" spc="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84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B50DF-6CC5-4A20-9976-D5032BF9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65D02-AA69-43CE-ABC9-454546059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5FC09-2038-4448-BBA4-B96BFC39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FC9E6-5B68-45ED-8F0B-25D6776CA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0FF6D-D999-47C4-866C-B498B62A4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0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9C864F-4EFB-489E-B557-560391F52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29F9B-DFED-4109-87CC-AF0CB809B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EA68E-391F-4277-A9D3-A19C13BC05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074B9-88AA-4D37-98A2-15CABEB51A78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4F852-5EB9-4816-9B64-A82800885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BBA8D-9FCE-438D-B4F3-62E4065FC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9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ood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oto.wuestenigel.com/frame-with-colorful-fresh-fruit-and-dried-dates-on-white-wooden-background-with-free-space-in-the-middl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to.wuestenigel.com/frame-with-colorful-fresh-fruit-and-dried-dates-on-white-wooden-background-with-free-space-in-the-middl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to.wuestenigel.com/frame-with-colorful-fresh-fruit-and-dried-dates-on-white-wooden-background-with-free-space-in-the-middl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en.wikipedia.org/wiki/File:Hyperlink-internet-search.sv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2F9F53E-311C-43E5-9D88-71CB7E1922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-7938" y="-13252"/>
            <a:ext cx="8767763" cy="687125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4EC002-BB8D-4B70-BD2B-C78105351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84957" y="1923444"/>
            <a:ext cx="5748489" cy="3197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6F50F6-4C1D-4A33-A73D-5C185649B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946702"/>
            <a:ext cx="3949147" cy="3197488"/>
          </a:xfrm>
        </p:spPr>
        <p:txBody>
          <a:bodyPr>
            <a:normAutofit/>
          </a:bodyPr>
          <a:lstStyle/>
          <a:p>
            <a:r>
              <a:rPr lang="en-US" sz="4800" dirty="0"/>
              <a:t>U 5 </a:t>
            </a:r>
            <a:br>
              <a:rPr lang="en-US" sz="4800" dirty="0"/>
            </a:br>
            <a:r>
              <a:rPr lang="en-US" sz="4800" dirty="0"/>
              <a:t>READING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9D02A1-9614-4A6F-83D9-EFA6C7205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939" y="5084832"/>
            <a:ext cx="12192001" cy="64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1EDF1C-63EF-47BD-9789-B8546E28E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940" y="1900186"/>
            <a:ext cx="12192001" cy="64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2C29D5-0566-4682-9821-1E1E1E86C925}"/>
              </a:ext>
            </a:extLst>
          </p:cNvPr>
          <p:cNvSpPr txBox="1"/>
          <p:nvPr/>
        </p:nvSpPr>
        <p:spPr>
          <a:xfrm>
            <a:off x="9223513" y="6122504"/>
            <a:ext cx="25314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733512"/>
                </a:solidFill>
                <a:highlight>
                  <a:srgbClr val="FFFF00"/>
                </a:highlight>
              </a:rPr>
              <a:t>Tr. Nora Khalid </a:t>
            </a:r>
            <a:endParaRPr lang="ar-SA" sz="2800" b="1" dirty="0">
              <a:solidFill>
                <a:srgbClr val="733512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39138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table topped with different types of food on a plate&#10;&#10;Description automatically generated">
            <a:extLst>
              <a:ext uri="{FF2B5EF4-FFF2-40B4-BE49-F238E27FC236}">
                <a16:creationId xmlns:a16="http://schemas.microsoft.com/office/drawing/2014/main" id="{E7329AE5-138A-4EBC-A351-7F862EB21E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FAC760-8B4A-4FD0-A5DE-6120B6ACCA7B}"/>
              </a:ext>
            </a:extLst>
          </p:cNvPr>
          <p:cNvSpPr txBox="1"/>
          <p:nvPr/>
        </p:nvSpPr>
        <p:spPr>
          <a:xfrm>
            <a:off x="2504661" y="2002709"/>
            <a:ext cx="772448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latin typeface="Andalus" panose="02020603050405020304" pitchFamily="18" charset="-78"/>
                <a:cs typeface="Andalus" panose="02020603050405020304" pitchFamily="18" charset="-78"/>
              </a:rPr>
              <a:t>قال تعالى: "</a:t>
            </a:r>
            <a:r>
              <a:rPr lang="ar-SA" sz="4800" dirty="0">
                <a:solidFill>
                  <a:schemeClr val="accent6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يا أيها الناس إنا جعلناكم شعوبا وقبائل لتعارفوا إن أكرمكم عند الله أتقاكم</a:t>
            </a:r>
            <a:r>
              <a:rPr lang="ar-SA" sz="4800" dirty="0">
                <a:latin typeface="Andalus" panose="02020603050405020304" pitchFamily="18" charset="-78"/>
                <a:cs typeface="Andalus" panose="02020603050405020304" pitchFamily="18" charset="-78"/>
              </a:rPr>
              <a:t>"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6FA5EB-6BBF-4C2F-BC33-A7358A0CECC0}"/>
              </a:ext>
            </a:extLst>
          </p:cNvPr>
          <p:cNvSpPr/>
          <p:nvPr/>
        </p:nvSpPr>
        <p:spPr>
          <a:xfrm>
            <a:off x="2238853" y="4585397"/>
            <a:ext cx="8256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“O mankind, indeed We have created you from male and female and made you peoples and tribes that you may know one another”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392248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able topped with different types of food on a plate&#10;&#10;Description automatically generated">
            <a:extLst>
              <a:ext uri="{FF2B5EF4-FFF2-40B4-BE49-F238E27FC236}">
                <a16:creationId xmlns:a16="http://schemas.microsoft.com/office/drawing/2014/main" id="{4429BFB5-D07E-4397-8C7B-973A84F3DC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89DCAF1-F66E-4152-94C2-2F0021A1BC6A}"/>
              </a:ext>
            </a:extLst>
          </p:cNvPr>
          <p:cNvSpPr txBox="1">
            <a:spLocks/>
          </p:cNvSpPr>
          <p:nvPr/>
        </p:nvSpPr>
        <p:spPr>
          <a:xfrm>
            <a:off x="1305339" y="2133599"/>
            <a:ext cx="9581322" cy="3776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b="1" dirty="0">
                <a:solidFill>
                  <a:schemeClr val="accent4">
                    <a:lumMod val="75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38145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able topped with different types of food on a plate&#10;&#10;Description automatically generated">
            <a:extLst>
              <a:ext uri="{FF2B5EF4-FFF2-40B4-BE49-F238E27FC236}">
                <a16:creationId xmlns:a16="http://schemas.microsoft.com/office/drawing/2014/main" id="{4429BFB5-D07E-4397-8C7B-973A84F3DC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8C3DD8-0C51-4A38-AE8D-D0DFAFD93A71}"/>
              </a:ext>
            </a:extLst>
          </p:cNvPr>
          <p:cNvSpPr txBox="1"/>
          <p:nvPr/>
        </p:nvSpPr>
        <p:spPr>
          <a:xfrm>
            <a:off x="2743199" y="2637183"/>
            <a:ext cx="8110332" cy="29546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1- To read for the main idea.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2- To know some new vocabulary related to the reading topic “ Globalization of foods”.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3- To appreciate of diverse identities and cultures.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03800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62F167-A2B9-4F5D-9120-6ECD581F6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381141"/>
            <a:ext cx="6583680" cy="640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D9497D-999F-47F0-9066-8446B2289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59048" y="2411196"/>
            <a:ext cx="2926080" cy="640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65CD70-D0DB-42B4-936D-C74403F6F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89642" y="4383961"/>
            <a:ext cx="2697480" cy="640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D4BD77-12FB-4A6B-BC6D-8D1D07BE6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170425" y="3402895"/>
            <a:ext cx="6858000" cy="640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6EEBB1-0C75-4A23-8FD1-8CA2441A2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3133446" y="3396995"/>
            <a:ext cx="6858000" cy="640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CB03E0-4385-4FFC-8181-4E868D5AA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6049069" y="3393755"/>
            <a:ext cx="6858000" cy="640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7D779B-8A46-4578-B4FE-804578F94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12" t="26267" r="43370" b="55719"/>
          <a:stretch/>
        </p:blipFill>
        <p:spPr>
          <a:xfrm>
            <a:off x="3597264" y="230603"/>
            <a:ext cx="2919947" cy="33590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BFF275-9D73-47FD-933C-5162D96904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720" t="26655" r="34003" b="43609"/>
          <a:stretch/>
        </p:blipFill>
        <p:spPr>
          <a:xfrm>
            <a:off x="9642534" y="108390"/>
            <a:ext cx="2350623" cy="40862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6F85DD5-4639-429E-8960-2071509598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826" t="43081" r="41286" b="39764"/>
          <a:stretch/>
        </p:blipFill>
        <p:spPr>
          <a:xfrm>
            <a:off x="6569650" y="3001920"/>
            <a:ext cx="2846573" cy="32060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7C49F8A-2490-43D9-9C5C-4027C14D1A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916" t="61171" r="36829" b="18244"/>
          <a:stretch/>
        </p:blipFill>
        <p:spPr>
          <a:xfrm>
            <a:off x="0" y="4445149"/>
            <a:ext cx="3537578" cy="240961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E755812-75AF-43E7-9ABE-34342CCBCB42}"/>
              </a:ext>
            </a:extLst>
          </p:cNvPr>
          <p:cNvSpPr txBox="1"/>
          <p:nvPr/>
        </p:nvSpPr>
        <p:spPr>
          <a:xfrm>
            <a:off x="4404183" y="3693031"/>
            <a:ext cx="134027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Pizza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D1536C4-3036-4F99-A739-71EEF7BE0BAE}"/>
              </a:ext>
            </a:extLst>
          </p:cNvPr>
          <p:cNvSpPr txBox="1"/>
          <p:nvPr/>
        </p:nvSpPr>
        <p:spPr>
          <a:xfrm>
            <a:off x="6877100" y="2417145"/>
            <a:ext cx="22899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Sandwich 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F5D163E-A3FD-44DD-B4B9-225383EEF3BC}"/>
              </a:ext>
            </a:extLst>
          </p:cNvPr>
          <p:cNvSpPr txBox="1"/>
          <p:nvPr/>
        </p:nvSpPr>
        <p:spPr>
          <a:xfrm>
            <a:off x="10178460" y="4604936"/>
            <a:ext cx="1340275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Soft drink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11401B-D523-491B-83BC-11CE54CA957D}"/>
              </a:ext>
            </a:extLst>
          </p:cNvPr>
          <p:cNvSpPr txBox="1"/>
          <p:nvPr/>
        </p:nvSpPr>
        <p:spPr>
          <a:xfrm>
            <a:off x="-278989" y="2843485"/>
            <a:ext cx="344142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Fast food restaurant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&amp; signs  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29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FFF43B-750B-4180-A3BC-BD5AA1C67A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5" t="25219" r="35500" b="11571"/>
          <a:stretch/>
        </p:blipFill>
        <p:spPr>
          <a:xfrm>
            <a:off x="1580270" y="13252"/>
            <a:ext cx="9031459" cy="672598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913D4CB-5F99-4B4D-B0C1-8460882899B1}"/>
              </a:ext>
            </a:extLst>
          </p:cNvPr>
          <p:cNvCxnSpPr>
            <a:cxnSpLocks/>
          </p:cNvCxnSpPr>
          <p:nvPr/>
        </p:nvCxnSpPr>
        <p:spPr>
          <a:xfrm>
            <a:off x="3339547" y="1914940"/>
            <a:ext cx="4770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EDED8E-9085-4C71-A63F-9849607D25B1}"/>
              </a:ext>
            </a:extLst>
          </p:cNvPr>
          <p:cNvCxnSpPr>
            <a:cxnSpLocks/>
          </p:cNvCxnSpPr>
          <p:nvPr/>
        </p:nvCxnSpPr>
        <p:spPr>
          <a:xfrm flipV="1">
            <a:off x="3935896" y="1941444"/>
            <a:ext cx="450574" cy="66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8348CB-D102-4B4B-BDBF-3C455D4585B1}"/>
              </a:ext>
            </a:extLst>
          </p:cNvPr>
          <p:cNvCxnSpPr>
            <a:cxnSpLocks/>
          </p:cNvCxnSpPr>
          <p:nvPr/>
        </p:nvCxnSpPr>
        <p:spPr>
          <a:xfrm>
            <a:off x="4386470" y="4200940"/>
            <a:ext cx="4770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7E0856-BB1D-4F59-BFA4-841C0910B313}"/>
              </a:ext>
            </a:extLst>
          </p:cNvPr>
          <p:cNvCxnSpPr>
            <a:cxnSpLocks/>
          </p:cNvCxnSpPr>
          <p:nvPr/>
        </p:nvCxnSpPr>
        <p:spPr>
          <a:xfrm>
            <a:off x="7467599" y="4518992"/>
            <a:ext cx="4770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254235-A57A-43A3-A730-94FF0677C008}"/>
              </a:ext>
            </a:extLst>
          </p:cNvPr>
          <p:cNvCxnSpPr>
            <a:cxnSpLocks/>
          </p:cNvCxnSpPr>
          <p:nvPr/>
        </p:nvCxnSpPr>
        <p:spPr>
          <a:xfrm>
            <a:off x="7096538" y="6374297"/>
            <a:ext cx="4770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29F1683-4487-436A-BD96-7C589E83CE2C}"/>
              </a:ext>
            </a:extLst>
          </p:cNvPr>
          <p:cNvSpPr txBox="1"/>
          <p:nvPr/>
        </p:nvSpPr>
        <p:spPr>
          <a:xfrm>
            <a:off x="0" y="1977928"/>
            <a:ext cx="2093844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/>
              <a:t>Globalization </a:t>
            </a:r>
          </a:p>
          <a:p>
            <a:endParaRPr lang="en-US" sz="2400" b="1" dirty="0"/>
          </a:p>
          <a:p>
            <a:r>
              <a:rPr lang="en-US" sz="2400" b="1" dirty="0"/>
              <a:t>Fast food</a:t>
            </a:r>
          </a:p>
          <a:p>
            <a:endParaRPr lang="en-US" sz="2400" b="1" dirty="0"/>
          </a:p>
          <a:p>
            <a:r>
              <a:rPr lang="en-US" sz="2400" b="1" dirty="0"/>
              <a:t>Chains</a:t>
            </a:r>
          </a:p>
          <a:p>
            <a:endParaRPr lang="en-US" sz="2400" b="1" dirty="0"/>
          </a:p>
          <a:p>
            <a:r>
              <a:rPr lang="en-US" sz="2400" b="1" dirty="0"/>
              <a:t>Popular </a:t>
            </a:r>
          </a:p>
          <a:p>
            <a:endParaRPr lang="en-US" sz="2400" b="1" dirty="0"/>
          </a:p>
          <a:p>
            <a:r>
              <a:rPr lang="en-US" sz="2400" b="1" dirty="0"/>
              <a:t>Ethnic</a:t>
            </a:r>
          </a:p>
          <a:p>
            <a:endParaRPr lang="en-US" sz="2400" b="1" dirty="0"/>
          </a:p>
          <a:p>
            <a:r>
              <a:rPr lang="en-US" sz="2400" b="1" dirty="0" err="1"/>
              <a:t>doner</a:t>
            </a:r>
            <a:endParaRPr lang="ar-SA" sz="2400" b="1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191A8F-7C45-4F23-BC40-F9B400878EA7}"/>
              </a:ext>
            </a:extLst>
          </p:cNvPr>
          <p:cNvCxnSpPr>
            <a:cxnSpLocks/>
          </p:cNvCxnSpPr>
          <p:nvPr/>
        </p:nvCxnSpPr>
        <p:spPr>
          <a:xfrm>
            <a:off x="2345634" y="907775"/>
            <a:ext cx="34058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8015C16-9FE4-4139-99EB-84273E772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6614" y="288236"/>
            <a:ext cx="1434546" cy="143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6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C60617-56B7-4CA6-8891-5A034DE408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5" t="25219" r="35500" b="11571"/>
          <a:stretch/>
        </p:blipFill>
        <p:spPr>
          <a:xfrm>
            <a:off x="1580270" y="0"/>
            <a:ext cx="9031459" cy="67524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BF5BDE-86BF-4261-98A4-0825B2693E89}"/>
              </a:ext>
            </a:extLst>
          </p:cNvPr>
          <p:cNvSpPr txBox="1"/>
          <p:nvPr/>
        </p:nvSpPr>
        <p:spPr>
          <a:xfrm>
            <a:off x="6930887" y="1020417"/>
            <a:ext cx="55659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</a:rPr>
              <a:t>What is the title of the reading? </a:t>
            </a:r>
            <a:endParaRPr lang="ar-SA" sz="2800" b="1" dirty="0">
              <a:highlight>
                <a:srgbClr val="FFFF00"/>
              </a:highlight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36C10E7-EAD3-4403-966F-77DEDC4129D3}"/>
              </a:ext>
            </a:extLst>
          </p:cNvPr>
          <p:cNvSpPr/>
          <p:nvPr/>
        </p:nvSpPr>
        <p:spPr>
          <a:xfrm>
            <a:off x="2146852" y="318052"/>
            <a:ext cx="3949148" cy="1325218"/>
          </a:xfrm>
          <a:prstGeom prst="roundRect">
            <a:avLst/>
          </a:prstGeom>
          <a:noFill/>
          <a:ln w="57150">
            <a:solidFill>
              <a:srgbClr val="7335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BF33D-6CA6-4E6D-8638-D75F691D89A9}"/>
              </a:ext>
            </a:extLst>
          </p:cNvPr>
          <p:cNvSpPr txBox="1"/>
          <p:nvPr/>
        </p:nvSpPr>
        <p:spPr>
          <a:xfrm>
            <a:off x="7109791" y="2431773"/>
            <a:ext cx="556591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</a:rPr>
              <a:t>How are the pictures connected to the title of the reading? </a:t>
            </a:r>
            <a:endParaRPr lang="ar-SA" sz="2800" b="1" dirty="0">
              <a:highlight>
                <a:srgbClr val="FFFF00"/>
              </a:highlight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CCF988C-C7D3-412B-A3E1-DB6CBFC7E34D}"/>
              </a:ext>
            </a:extLst>
          </p:cNvPr>
          <p:cNvSpPr/>
          <p:nvPr/>
        </p:nvSpPr>
        <p:spPr>
          <a:xfrm>
            <a:off x="6930887" y="3961891"/>
            <a:ext cx="5035825" cy="15907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/>
              <a:t>The food items and places in the pictures are examples of globalization 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29290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C92512-FB49-48E2-A6C0-D6ABB14CD8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45" t="25219" r="35500" b="11571"/>
          <a:stretch/>
        </p:blipFill>
        <p:spPr>
          <a:xfrm>
            <a:off x="1580270" y="0"/>
            <a:ext cx="9031459" cy="6752492"/>
          </a:xfrm>
          <a:prstGeom prst="rect">
            <a:avLst/>
          </a:prstGeom>
        </p:spPr>
      </p:pic>
      <p:pic>
        <p:nvPicPr>
          <p:cNvPr id="3" name="SG Bk 3 F-SA__18_2-07">
            <a:hlinkClick r:id="" action="ppaction://media"/>
            <a:extLst>
              <a:ext uri="{FF2B5EF4-FFF2-40B4-BE49-F238E27FC236}">
                <a16:creationId xmlns:a16="http://schemas.microsoft.com/office/drawing/2014/main" id="{0D3E4066-AC42-4183-8620-CC481EA86C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11729" y="105508"/>
            <a:ext cx="1444487" cy="14444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82F661-F7DF-4562-A520-7B8DACCE07B4}"/>
              </a:ext>
            </a:extLst>
          </p:cNvPr>
          <p:cNvSpPr txBox="1"/>
          <p:nvPr/>
        </p:nvSpPr>
        <p:spPr>
          <a:xfrm>
            <a:off x="7368207" y="1655503"/>
            <a:ext cx="556591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</a:rPr>
              <a:t>How many paragraphs of the reading?</a:t>
            </a:r>
            <a:endParaRPr lang="ar-SA" sz="2800" b="1" dirty="0">
              <a:highlight>
                <a:srgbClr val="FFFF00"/>
              </a:highlight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4B2B04C-CFDE-4834-83FD-EB6BBDDD47BE}"/>
              </a:ext>
            </a:extLst>
          </p:cNvPr>
          <p:cNvSpPr/>
          <p:nvPr/>
        </p:nvSpPr>
        <p:spPr>
          <a:xfrm>
            <a:off x="1974571" y="1549995"/>
            <a:ext cx="4121428" cy="26116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EBBAEF-0D92-480B-8774-BDB839FF9A69}"/>
              </a:ext>
            </a:extLst>
          </p:cNvPr>
          <p:cNvSpPr/>
          <p:nvPr/>
        </p:nvSpPr>
        <p:spPr>
          <a:xfrm>
            <a:off x="1974571" y="4246303"/>
            <a:ext cx="4121428" cy="26116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CC6CA0-C4A9-4776-A28F-3185F6C9957A}"/>
              </a:ext>
            </a:extLst>
          </p:cNvPr>
          <p:cNvSpPr/>
          <p:nvPr/>
        </p:nvSpPr>
        <p:spPr>
          <a:xfrm>
            <a:off x="6095999" y="4040893"/>
            <a:ext cx="4121428" cy="26116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178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E14295-1A53-435B-9D97-57FCED231F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5" t="25219" r="35500" b="11571"/>
          <a:stretch/>
        </p:blipFill>
        <p:spPr>
          <a:xfrm>
            <a:off x="1580270" y="0"/>
            <a:ext cx="9031459" cy="675249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E9D270F-CA44-4555-9A1A-8E5767408756}"/>
              </a:ext>
            </a:extLst>
          </p:cNvPr>
          <p:cNvCxnSpPr/>
          <p:nvPr/>
        </p:nvCxnSpPr>
        <p:spPr>
          <a:xfrm>
            <a:off x="2305877" y="1908313"/>
            <a:ext cx="35780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3C2A57-C0BA-4972-BFAC-671567345133}"/>
              </a:ext>
            </a:extLst>
          </p:cNvPr>
          <p:cNvCxnSpPr>
            <a:cxnSpLocks/>
          </p:cNvCxnSpPr>
          <p:nvPr/>
        </p:nvCxnSpPr>
        <p:spPr>
          <a:xfrm>
            <a:off x="2305877" y="2153479"/>
            <a:ext cx="24185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8BB9AF0-F466-4353-AB0D-7A3B199286C8}"/>
              </a:ext>
            </a:extLst>
          </p:cNvPr>
          <p:cNvSpPr txBox="1"/>
          <p:nvPr/>
        </p:nvSpPr>
        <p:spPr>
          <a:xfrm>
            <a:off x="172280" y="1283323"/>
            <a:ext cx="79247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/>
              <a:t>The international popularity of fast-food chains. </a:t>
            </a:r>
            <a:endParaRPr lang="ar-SA" sz="24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D4D655-2050-4B0E-838B-6D5257E15044}"/>
              </a:ext>
            </a:extLst>
          </p:cNvPr>
          <p:cNvCxnSpPr/>
          <p:nvPr/>
        </p:nvCxnSpPr>
        <p:spPr>
          <a:xfrm>
            <a:off x="2305877" y="4538870"/>
            <a:ext cx="35780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B7BFD8-8E1D-4CC2-A668-1467291F5069}"/>
              </a:ext>
            </a:extLst>
          </p:cNvPr>
          <p:cNvCxnSpPr>
            <a:cxnSpLocks/>
          </p:cNvCxnSpPr>
          <p:nvPr/>
        </p:nvCxnSpPr>
        <p:spPr>
          <a:xfrm>
            <a:off x="2305877" y="4797288"/>
            <a:ext cx="19215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00B5EB2-9439-4093-A4E0-28570086B92F}"/>
              </a:ext>
            </a:extLst>
          </p:cNvPr>
          <p:cNvSpPr txBox="1"/>
          <p:nvPr/>
        </p:nvSpPr>
        <p:spPr>
          <a:xfrm>
            <a:off x="0" y="3975582"/>
            <a:ext cx="79247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/>
              <a:t>Famous brands in different countries. </a:t>
            </a:r>
            <a:endParaRPr lang="ar-SA" sz="2400" b="1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5A833DF-6724-4E49-8B5B-284B0D9CBFF5}"/>
              </a:ext>
            </a:extLst>
          </p:cNvPr>
          <p:cNvCxnSpPr/>
          <p:nvPr/>
        </p:nvCxnSpPr>
        <p:spPr>
          <a:xfrm>
            <a:off x="6135753" y="4512366"/>
            <a:ext cx="35780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E69CD5F-3556-478F-8647-05D80FD14309}"/>
              </a:ext>
            </a:extLst>
          </p:cNvPr>
          <p:cNvSpPr txBox="1"/>
          <p:nvPr/>
        </p:nvSpPr>
        <p:spPr>
          <a:xfrm>
            <a:off x="7550082" y="6022829"/>
            <a:ext cx="396239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/>
              <a:t>The international popularity of ethnic foods. </a:t>
            </a:r>
            <a:endParaRPr lang="ar-SA" sz="2400" b="1" dirty="0"/>
          </a:p>
        </p:txBody>
      </p:sp>
      <p:sp>
        <p:nvSpPr>
          <p:cNvPr id="19" name="Star: 6 Points 18">
            <a:extLst>
              <a:ext uri="{FF2B5EF4-FFF2-40B4-BE49-F238E27FC236}">
                <a16:creationId xmlns:a16="http://schemas.microsoft.com/office/drawing/2014/main" id="{FB21E0EC-8AC5-468F-A663-2BB888611D93}"/>
              </a:ext>
            </a:extLst>
          </p:cNvPr>
          <p:cNvSpPr/>
          <p:nvPr/>
        </p:nvSpPr>
        <p:spPr>
          <a:xfrm>
            <a:off x="7124131" y="105508"/>
            <a:ext cx="4544705" cy="1639480"/>
          </a:xfrm>
          <a:prstGeom prst="star6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The main idea </a:t>
            </a:r>
            <a:endParaRPr lang="ar-SA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1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F4A47F-CF0B-45EF-B5CF-85BE1F1876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9" t="44715" r="58000" b="33531"/>
          <a:stretch/>
        </p:blipFill>
        <p:spPr>
          <a:xfrm>
            <a:off x="0" y="-13252"/>
            <a:ext cx="7958074" cy="45353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FA35295-3D42-4E6C-85C3-115FEA12FC96}"/>
              </a:ext>
            </a:extLst>
          </p:cNvPr>
          <p:cNvSpPr/>
          <p:nvPr/>
        </p:nvSpPr>
        <p:spPr>
          <a:xfrm>
            <a:off x="6438639" y="961513"/>
            <a:ext cx="584166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burgers, sandwiches, pizza, 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ice cream, coffee, and soft drinks</a:t>
            </a:r>
            <a:endParaRPr lang="ar-SA" sz="3200" b="1" dirty="0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06DA20-F957-4EF7-911E-29B0B56FD1AB}"/>
              </a:ext>
            </a:extLst>
          </p:cNvPr>
          <p:cNvSpPr/>
          <p:nvPr/>
        </p:nvSpPr>
        <p:spPr>
          <a:xfrm>
            <a:off x="6576125" y="2006041"/>
            <a:ext cx="3139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Yes, more or less</a:t>
            </a:r>
            <a:endParaRPr lang="ar-S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F5D9D5-E60D-498C-9FA5-0D48318B9106}"/>
              </a:ext>
            </a:extLst>
          </p:cNvPr>
          <p:cNvSpPr/>
          <p:nvPr/>
        </p:nvSpPr>
        <p:spPr>
          <a:xfrm>
            <a:off x="7437035" y="2529261"/>
            <a:ext cx="1859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Inca Cola </a:t>
            </a:r>
            <a:endParaRPr lang="ar-SA" sz="3200" b="1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1DFE78-1278-47BA-8462-0F69E70114AC}"/>
              </a:ext>
            </a:extLst>
          </p:cNvPr>
          <p:cNvSpPr/>
          <p:nvPr/>
        </p:nvSpPr>
        <p:spPr>
          <a:xfrm>
            <a:off x="5994011" y="3013496"/>
            <a:ext cx="1624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Yes, it is</a:t>
            </a:r>
            <a:endParaRPr lang="ar-S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78155C-F158-41C8-939E-3BB4A7B23648}"/>
              </a:ext>
            </a:extLst>
          </p:cNvPr>
          <p:cNvSpPr/>
          <p:nvPr/>
        </p:nvSpPr>
        <p:spPr>
          <a:xfrm>
            <a:off x="6432210" y="3543910"/>
            <a:ext cx="1345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Doner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endParaRPr lang="ar-S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929252-D703-4360-96AF-B141AF126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46" t="25629" r="32154" b="109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DDB1999-3A1E-43E0-8918-F608609D1416}"/>
              </a:ext>
            </a:extLst>
          </p:cNvPr>
          <p:cNvSpPr/>
          <p:nvPr/>
        </p:nvSpPr>
        <p:spPr>
          <a:xfrm>
            <a:off x="2067339" y="4439478"/>
            <a:ext cx="3829877" cy="4240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17E4151-BF54-49B8-BD26-6C3568CEE2C5}"/>
              </a:ext>
            </a:extLst>
          </p:cNvPr>
          <p:cNvCxnSpPr>
            <a:cxnSpLocks/>
          </p:cNvCxnSpPr>
          <p:nvPr/>
        </p:nvCxnSpPr>
        <p:spPr>
          <a:xfrm>
            <a:off x="3896138" y="1272209"/>
            <a:ext cx="38563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BA51AF-C629-4A05-B859-715061C592C7}"/>
              </a:ext>
            </a:extLst>
          </p:cNvPr>
          <p:cNvCxnSpPr>
            <a:cxnSpLocks/>
          </p:cNvCxnSpPr>
          <p:nvPr/>
        </p:nvCxnSpPr>
        <p:spPr>
          <a:xfrm>
            <a:off x="708991" y="1464365"/>
            <a:ext cx="10668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7B6163-CE73-4DED-A571-A11366689180}"/>
              </a:ext>
            </a:extLst>
          </p:cNvPr>
          <p:cNvCxnSpPr>
            <a:cxnSpLocks/>
          </p:cNvCxnSpPr>
          <p:nvPr/>
        </p:nvCxnSpPr>
        <p:spPr>
          <a:xfrm flipV="1">
            <a:off x="1775792" y="1272209"/>
            <a:ext cx="556591" cy="1921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EAFF176E-022E-4820-A0CD-9110C3829E7D}"/>
              </a:ext>
            </a:extLst>
          </p:cNvPr>
          <p:cNvSpPr/>
          <p:nvPr/>
        </p:nvSpPr>
        <p:spPr>
          <a:xfrm>
            <a:off x="2266124" y="1033670"/>
            <a:ext cx="1709528" cy="2385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A7826E-83E1-48C1-A553-4FBAB412F70A}"/>
              </a:ext>
            </a:extLst>
          </p:cNvPr>
          <p:cNvSpPr/>
          <p:nvPr/>
        </p:nvSpPr>
        <p:spPr>
          <a:xfrm>
            <a:off x="6294786" y="4218513"/>
            <a:ext cx="2156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 in Naples, Italy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D8D0FA6-E8B6-4C31-A644-0C981B4B504E}"/>
              </a:ext>
            </a:extLst>
          </p:cNvPr>
          <p:cNvSpPr/>
          <p:nvPr/>
        </p:nvSpPr>
        <p:spPr>
          <a:xfrm>
            <a:off x="2067339" y="5029200"/>
            <a:ext cx="3405809" cy="4240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C34F44-6A13-49F4-A1BB-E20107032F9C}"/>
              </a:ext>
            </a:extLst>
          </p:cNvPr>
          <p:cNvCxnSpPr>
            <a:cxnSpLocks/>
          </p:cNvCxnSpPr>
          <p:nvPr/>
        </p:nvCxnSpPr>
        <p:spPr>
          <a:xfrm>
            <a:off x="5095460" y="1875183"/>
            <a:ext cx="24317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D90757-9750-4732-B557-F9BD08C03144}"/>
              </a:ext>
            </a:extLst>
          </p:cNvPr>
          <p:cNvCxnSpPr>
            <a:cxnSpLocks/>
          </p:cNvCxnSpPr>
          <p:nvPr/>
        </p:nvCxnSpPr>
        <p:spPr>
          <a:xfrm>
            <a:off x="708991" y="2067339"/>
            <a:ext cx="19679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FD17F1C7-15BC-4176-BF2B-12C2C1291981}"/>
              </a:ext>
            </a:extLst>
          </p:cNvPr>
          <p:cNvSpPr/>
          <p:nvPr/>
        </p:nvSpPr>
        <p:spPr>
          <a:xfrm>
            <a:off x="5365920" y="4920878"/>
            <a:ext cx="6933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 The colors of the Italian flag is red, white and green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2CA47F8-E4F8-428E-9722-F42ACB14F922}"/>
              </a:ext>
            </a:extLst>
          </p:cNvPr>
          <p:cNvSpPr/>
          <p:nvPr/>
        </p:nvSpPr>
        <p:spPr>
          <a:xfrm>
            <a:off x="2875722" y="5603508"/>
            <a:ext cx="1762539" cy="4240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DA830DF-17A5-4261-AD80-D70F586F1906}"/>
              </a:ext>
            </a:extLst>
          </p:cNvPr>
          <p:cNvCxnSpPr>
            <a:cxnSpLocks/>
          </p:cNvCxnSpPr>
          <p:nvPr/>
        </p:nvCxnSpPr>
        <p:spPr>
          <a:xfrm flipV="1">
            <a:off x="5473148" y="2080591"/>
            <a:ext cx="1895061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66CCC83-BB76-4C60-9B72-154CBB4F10AE}"/>
              </a:ext>
            </a:extLst>
          </p:cNvPr>
          <p:cNvSpPr/>
          <p:nvPr/>
        </p:nvSpPr>
        <p:spPr>
          <a:xfrm>
            <a:off x="6420678" y="5490723"/>
            <a:ext cx="1707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 The cheese</a:t>
            </a:r>
            <a:endParaRPr lang="ar-SA" sz="2400" b="1" dirty="0">
              <a:solidFill>
                <a:srgbClr val="0070C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AAC012-C482-454D-B33A-16759EFD15ED}"/>
              </a:ext>
            </a:extLst>
          </p:cNvPr>
          <p:cNvSpPr/>
          <p:nvPr/>
        </p:nvSpPr>
        <p:spPr>
          <a:xfrm>
            <a:off x="4619388" y="6098018"/>
            <a:ext cx="3591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I like ………………………</a:t>
            </a:r>
            <a:endParaRPr lang="ar-S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9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/>
      <p:bldP spid="15" grpId="0" animBg="1"/>
      <p:bldP spid="20" grpId="0"/>
      <p:bldP spid="21" grpId="0" animBg="1"/>
      <p:bldP spid="25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5">
      <a:majorFont>
        <a:latin typeface="Arial Black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odBoard_InteriorDesign_Win32_SL_v2" id="{C3434119-9239-4410-B866-5833C0C8E55E}" vid="{1CCEAE08-29CA-4BF3-A3AA-0A0BAE96E3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1878FFB-76E4-4708-823E-50198E427B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2BEB89-547E-4B85-8E8A-E80451BE06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C8572B-BB4E-40AF-AE27-C1B70BBBFE3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Office PowerPoint</Application>
  <PresentationFormat>Widescreen</PresentationFormat>
  <Paragraphs>42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Abadi</vt:lpstr>
      <vt:lpstr>Andalus</vt:lpstr>
      <vt:lpstr>Arial</vt:lpstr>
      <vt:lpstr>Arial Black</vt:lpstr>
      <vt:lpstr>Office Theme</vt:lpstr>
      <vt:lpstr>U 5  READING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2020-10-26T14:44:24Z</dcterms:created>
  <dcterms:modified xsi:type="dcterms:W3CDTF">2020-10-26T16:28:19Z</dcterms:modified>
</cp:coreProperties>
</file>