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72" r:id="rId3"/>
    <p:sldMasterId id="2147483984" r:id="rId4"/>
  </p:sldMasterIdLst>
  <p:notesMasterIdLst>
    <p:notesMasterId r:id="rId27"/>
  </p:notesMasterIdLst>
  <p:sldIdLst>
    <p:sldId id="347" r:id="rId5"/>
    <p:sldId id="263" r:id="rId6"/>
    <p:sldId id="350" r:id="rId7"/>
    <p:sldId id="351" r:id="rId8"/>
    <p:sldId id="355" r:id="rId9"/>
    <p:sldId id="348" r:id="rId10"/>
    <p:sldId id="257" r:id="rId11"/>
    <p:sldId id="286" r:id="rId12"/>
    <p:sldId id="353" r:id="rId13"/>
    <p:sldId id="357" r:id="rId14"/>
    <p:sldId id="358" r:id="rId15"/>
    <p:sldId id="359" r:id="rId16"/>
    <p:sldId id="370" r:id="rId17"/>
    <p:sldId id="369" r:id="rId18"/>
    <p:sldId id="361" r:id="rId19"/>
    <p:sldId id="352" r:id="rId20"/>
    <p:sldId id="363" r:id="rId21"/>
    <p:sldId id="356" r:id="rId22"/>
    <p:sldId id="364" r:id="rId23"/>
    <p:sldId id="365" r:id="rId24"/>
    <p:sldId id="367" r:id="rId25"/>
    <p:sldId id="36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FF"/>
    <a:srgbClr val="006600"/>
    <a:srgbClr val="0091EA"/>
    <a:srgbClr val="006BB4"/>
    <a:srgbClr val="3366FF"/>
    <a:srgbClr val="016CA7"/>
    <a:srgbClr val="0176B7"/>
    <a:srgbClr val="3555F7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>
      <p:cViewPr varScale="1">
        <p:scale>
          <a:sx n="63" d="100"/>
          <a:sy n="63" d="100"/>
        </p:scale>
        <p:origin x="129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8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8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88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15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55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39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49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12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8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962900" cy="999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1828800"/>
            <a:ext cx="41148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3354F-3CF7-4852-9926-0EDC8068F756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5AE0B-EC2C-4B85-A662-E0FA596BD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9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B0F0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B0F0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B0F0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B0F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ordwall.net/play/12413/149/419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52400" y="4648200"/>
            <a:ext cx="5181600" cy="1600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Unit4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Gaza" panose="020B0800040000020004" pitchFamily="34" charset="-78"/>
                <a:cs typeface="Gaza" panose="020B0800040000020004" pitchFamily="34" charset="-78"/>
              </a:rPr>
              <a:t>The World of TV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5562600" y="228600"/>
            <a:ext cx="3429000" cy="4725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 Goal 3.1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49C0D71-04EA-430A-9D0A-7083B062F172}"/>
              </a:ext>
            </a:extLst>
          </p:cNvPr>
          <p:cNvSpPr txBox="1">
            <a:spLocks noChangeArrowheads="1"/>
          </p:cNvSpPr>
          <p:nvPr/>
        </p:nvSpPr>
        <p:spPr>
          <a:xfrm>
            <a:off x="1219200" y="6421041"/>
            <a:ext cx="3505200" cy="4725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Done by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Entisar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Al-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Obaidallah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Print master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F387696-CC89-4E33-9834-988FD276646E}"/>
              </a:ext>
            </a:extLst>
          </p:cNvPr>
          <p:cNvSpPr/>
          <p:nvPr/>
        </p:nvSpPr>
        <p:spPr>
          <a:xfrm>
            <a:off x="2514600" y="228600"/>
            <a:ext cx="6173772" cy="799337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What are genres? How are they defined?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8E3A56E7-E1A4-4132-8D7E-C9EB53BC4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3" t="27874" r="50833" b="49826"/>
          <a:stretch/>
        </p:blipFill>
        <p:spPr>
          <a:xfrm>
            <a:off x="2141220" y="1571815"/>
            <a:ext cx="6537960" cy="293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3390F1A-06F7-4034-9CC9-1C3369A33508}"/>
              </a:ext>
            </a:extLst>
          </p:cNvPr>
          <p:cNvSpPr txBox="1"/>
          <p:nvPr/>
        </p:nvSpPr>
        <p:spPr>
          <a:xfrm>
            <a:off x="2239926" y="4915663"/>
            <a:ext cx="6629400" cy="161582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Categories of films based on theme, setting, plots/ stories, characters, and other specific features such as special effects, computer enhancement, animation, etc. </a:t>
            </a:r>
          </a:p>
          <a:p>
            <a:endParaRPr lang="en-US" sz="11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There are </a:t>
            </a:r>
            <a:r>
              <a:rPr lang="en-US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major gen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res and </a:t>
            </a:r>
            <a:r>
              <a:rPr lang="en-US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subgenres.</a:t>
            </a:r>
          </a:p>
        </p:txBody>
      </p:sp>
      <p:pic>
        <p:nvPicPr>
          <p:cNvPr id="3" name="MG Bk 5 F-SA_2020_2-07">
            <a:hlinkClick r:id="" action="ppaction://media"/>
            <a:extLst>
              <a:ext uri="{FF2B5EF4-FFF2-40B4-BE49-F238E27FC236}">
                <a16:creationId xmlns:a16="http://schemas.microsoft.com/office/drawing/2014/main" id="{5415999D-E99B-83BB-9E56-EF222B54AE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826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462280"/>
            <a:ext cx="719962" cy="71996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98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F387696-CC89-4E33-9834-988FD276646E}"/>
              </a:ext>
            </a:extLst>
          </p:cNvPr>
          <p:cNvSpPr/>
          <p:nvPr/>
        </p:nvSpPr>
        <p:spPr>
          <a:xfrm>
            <a:off x="2286000" y="541104"/>
            <a:ext cx="6629400" cy="770953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latin typeface="Arial Narrow" panose="020B0606020202030204" pitchFamily="34" charset="0"/>
              </a:rPr>
              <a:t>How easy is it to classify TV films?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3390F1A-06F7-4034-9CC9-1C3369A33508}"/>
              </a:ext>
            </a:extLst>
          </p:cNvPr>
          <p:cNvSpPr txBox="1"/>
          <p:nvPr/>
        </p:nvSpPr>
        <p:spPr>
          <a:xfrm>
            <a:off x="2119423" y="4724400"/>
            <a:ext cx="6629400" cy="769441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It is not always easy to classify films as they often combine </a:t>
            </a:r>
          </a:p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elements of different genres. </a:t>
            </a:r>
            <a:endParaRPr lang="en-US" sz="11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1B1A381-96AD-4457-9C50-EB3ECF50AB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66" t="49588" r="51667" b="33813"/>
          <a:stretch/>
        </p:blipFill>
        <p:spPr>
          <a:xfrm>
            <a:off x="2138473" y="1905000"/>
            <a:ext cx="6629400" cy="1999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MG Bk 5 F-SA_2020_2-07">
            <a:hlinkClick r:id="" action="ppaction://media"/>
            <a:extLst>
              <a:ext uri="{FF2B5EF4-FFF2-40B4-BE49-F238E27FC236}">
                <a16:creationId xmlns:a16="http://schemas.microsoft.com/office/drawing/2014/main" id="{A65BB3B6-6937-09DF-8688-875CC79704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18" end="14785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462280"/>
            <a:ext cx="719962" cy="71996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971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F387696-CC89-4E33-9834-988FD276646E}"/>
              </a:ext>
            </a:extLst>
          </p:cNvPr>
          <p:cNvSpPr/>
          <p:nvPr/>
        </p:nvSpPr>
        <p:spPr>
          <a:xfrm>
            <a:off x="2119423" y="348496"/>
            <a:ext cx="6629400" cy="770953"/>
          </a:xfrm>
          <a:prstGeom prst="wedgeRoundRectCallout">
            <a:avLst>
              <a:gd name="adj1" fmla="val -56129"/>
              <a:gd name="adj2" fmla="val 1675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Are there distinct and permanent categories? </a:t>
            </a:r>
          </a:p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Why? Why not?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3390F1A-06F7-4034-9CC9-1C3369A33508}"/>
              </a:ext>
            </a:extLst>
          </p:cNvPr>
          <p:cNvSpPr txBox="1"/>
          <p:nvPr/>
        </p:nvSpPr>
        <p:spPr>
          <a:xfrm>
            <a:off x="2057400" y="4114800"/>
            <a:ext cx="6629400" cy="1785104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→</a:t>
            </a:r>
            <a:r>
              <a:rPr lang="en-US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No 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there aren’t because film genres evolve according to appeal. </a:t>
            </a:r>
          </a:p>
          <a:p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→</a:t>
            </a:r>
            <a:r>
              <a:rPr lang="en-US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For example </a:t>
            </a:r>
            <a:r>
              <a:rPr 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action films with superhuman heroes used to be popular over a decade ago. They’re not so popular any longer.</a:t>
            </a:r>
            <a:endParaRPr lang="en-US" sz="11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MG Bk 5 F-SA_2020_2-07">
            <a:hlinkClick r:id="" action="ppaction://media"/>
            <a:extLst>
              <a:ext uri="{FF2B5EF4-FFF2-40B4-BE49-F238E27FC236}">
                <a16:creationId xmlns:a16="http://schemas.microsoft.com/office/drawing/2014/main" id="{0B5F6420-79CD-7297-1A59-A548F6954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457200"/>
            <a:ext cx="719962" cy="71996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310A58-4E27-42F6-1032-35FE9E352D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36" t="56923" r="9456" b="13628"/>
          <a:stretch/>
        </p:blipFill>
        <p:spPr>
          <a:xfrm>
            <a:off x="76200" y="1676400"/>
            <a:ext cx="8940801" cy="1832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139700">
              <a:srgbClr val="0070C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33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3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C687F29-CC75-C8D5-4851-BC76F2971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7" t="27580" r="22191" b="48716"/>
          <a:stretch/>
        </p:blipFill>
        <p:spPr>
          <a:xfrm>
            <a:off x="152400" y="1600200"/>
            <a:ext cx="8856980" cy="1963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286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A823C6C-F4C7-CABF-6230-D76AA7023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821E7EE-6857-4C32-53A9-2BD9E2D17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7" t="15926" r="23333" b="15926"/>
          <a:stretch/>
        </p:blipFill>
        <p:spPr>
          <a:xfrm>
            <a:off x="381000" y="1447800"/>
            <a:ext cx="8506691" cy="53340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559C9B1-85EA-E9D4-F1D3-492D654468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67" t="27580" r="19412" b="48716"/>
          <a:stretch/>
        </p:blipFill>
        <p:spPr>
          <a:xfrm>
            <a:off x="1752600" y="55880"/>
            <a:ext cx="6263640" cy="1341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0" name="Google Shape;130;p18"/>
          <p:cNvCxnSpPr/>
          <p:nvPr/>
        </p:nvCxnSpPr>
        <p:spPr>
          <a:xfrm>
            <a:off x="2133600" y="9906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18"/>
          <p:cNvCxnSpPr/>
          <p:nvPr/>
        </p:nvCxnSpPr>
        <p:spPr>
          <a:xfrm>
            <a:off x="4114800" y="4343400"/>
            <a:ext cx="422011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18"/>
          <p:cNvCxnSpPr>
            <a:cxnSpLocks/>
          </p:cNvCxnSpPr>
          <p:nvPr/>
        </p:nvCxnSpPr>
        <p:spPr>
          <a:xfrm>
            <a:off x="914400" y="4495800"/>
            <a:ext cx="3048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3" name="Google Shape;133;p18"/>
          <p:cNvCxnSpPr>
            <a:cxnSpLocks/>
          </p:cNvCxnSpPr>
          <p:nvPr/>
        </p:nvCxnSpPr>
        <p:spPr>
          <a:xfrm>
            <a:off x="2057400" y="4495800"/>
            <a:ext cx="7620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18"/>
          <p:cNvCxnSpPr>
            <a:cxnSpLocks/>
          </p:cNvCxnSpPr>
          <p:nvPr/>
        </p:nvCxnSpPr>
        <p:spPr>
          <a:xfrm>
            <a:off x="2895600" y="990600"/>
            <a:ext cx="762000" cy="0"/>
          </a:xfrm>
          <a:prstGeom prst="straightConnector1">
            <a:avLst/>
          </a:prstGeom>
          <a:noFill/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18"/>
          <p:cNvCxnSpPr/>
          <p:nvPr/>
        </p:nvCxnSpPr>
        <p:spPr>
          <a:xfrm>
            <a:off x="1524000" y="5029200"/>
            <a:ext cx="859629" cy="0"/>
          </a:xfrm>
          <a:prstGeom prst="straightConnector1">
            <a:avLst/>
          </a:prstGeom>
          <a:noFill/>
          <a:ln w="38100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3810000" y="9906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8"/>
          <p:cNvCxnSpPr/>
          <p:nvPr/>
        </p:nvCxnSpPr>
        <p:spPr>
          <a:xfrm>
            <a:off x="4572000" y="9906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8"/>
          <p:cNvCxnSpPr>
            <a:cxnSpLocks/>
          </p:cNvCxnSpPr>
          <p:nvPr/>
        </p:nvCxnSpPr>
        <p:spPr>
          <a:xfrm>
            <a:off x="2667000" y="6126480"/>
            <a:ext cx="533400" cy="0"/>
          </a:xfrm>
          <a:prstGeom prst="straightConnector1">
            <a:avLst/>
          </a:prstGeom>
          <a:noFill/>
          <a:ln w="381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8"/>
          <p:cNvCxnSpPr>
            <a:cxnSpLocks/>
          </p:cNvCxnSpPr>
          <p:nvPr/>
        </p:nvCxnSpPr>
        <p:spPr>
          <a:xfrm>
            <a:off x="990600" y="6324600"/>
            <a:ext cx="2514600" cy="0"/>
          </a:xfrm>
          <a:prstGeom prst="straightConnector1">
            <a:avLst/>
          </a:prstGeom>
          <a:noFill/>
          <a:ln w="381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1" name="Google Shape;141;p18"/>
          <p:cNvCxnSpPr>
            <a:cxnSpLocks/>
          </p:cNvCxnSpPr>
          <p:nvPr/>
        </p:nvCxnSpPr>
        <p:spPr>
          <a:xfrm>
            <a:off x="3733800" y="6324600"/>
            <a:ext cx="685800" cy="0"/>
          </a:xfrm>
          <a:prstGeom prst="straightConnector1">
            <a:avLst/>
          </a:prstGeom>
          <a:noFill/>
          <a:ln w="381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2" name="Google Shape;142;p18"/>
          <p:cNvCxnSpPr/>
          <p:nvPr/>
        </p:nvCxnSpPr>
        <p:spPr>
          <a:xfrm>
            <a:off x="3505200" y="6477000"/>
            <a:ext cx="685767" cy="0"/>
          </a:xfrm>
          <a:prstGeom prst="straightConnector1">
            <a:avLst/>
          </a:prstGeom>
          <a:noFill/>
          <a:ln w="381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" name="Google Shape;143;p18"/>
          <p:cNvCxnSpPr>
            <a:cxnSpLocks/>
          </p:cNvCxnSpPr>
          <p:nvPr/>
        </p:nvCxnSpPr>
        <p:spPr>
          <a:xfrm>
            <a:off x="990600" y="6705600"/>
            <a:ext cx="1371600" cy="0"/>
          </a:xfrm>
          <a:prstGeom prst="straightConnector1">
            <a:avLst/>
          </a:prstGeom>
          <a:noFill/>
          <a:ln w="381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4" name="Google Shape;144;p18"/>
          <p:cNvCxnSpPr>
            <a:cxnSpLocks/>
          </p:cNvCxnSpPr>
          <p:nvPr/>
        </p:nvCxnSpPr>
        <p:spPr>
          <a:xfrm>
            <a:off x="5257800" y="990600"/>
            <a:ext cx="609600" cy="0"/>
          </a:xfrm>
          <a:prstGeom prst="straightConnector1">
            <a:avLst/>
          </a:prstGeom>
          <a:noFill/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18"/>
          <p:cNvCxnSpPr/>
          <p:nvPr/>
        </p:nvCxnSpPr>
        <p:spPr>
          <a:xfrm>
            <a:off x="2362200" y="51816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18"/>
          <p:cNvCxnSpPr/>
          <p:nvPr/>
        </p:nvCxnSpPr>
        <p:spPr>
          <a:xfrm>
            <a:off x="6096000" y="9906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652B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8"/>
          <p:cNvCxnSpPr>
            <a:cxnSpLocks/>
          </p:cNvCxnSpPr>
          <p:nvPr/>
        </p:nvCxnSpPr>
        <p:spPr>
          <a:xfrm>
            <a:off x="4724400" y="2286000"/>
            <a:ext cx="822469" cy="0"/>
          </a:xfrm>
          <a:prstGeom prst="straightConnector1">
            <a:avLst/>
          </a:prstGeom>
          <a:noFill/>
          <a:ln w="38100" cap="flat" cmpd="sng">
            <a:solidFill>
              <a:srgbClr val="652B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p18"/>
          <p:cNvCxnSpPr>
            <a:cxnSpLocks/>
          </p:cNvCxnSpPr>
          <p:nvPr/>
        </p:nvCxnSpPr>
        <p:spPr>
          <a:xfrm>
            <a:off x="6629400" y="2286000"/>
            <a:ext cx="609600" cy="0"/>
          </a:xfrm>
          <a:prstGeom prst="straightConnector1">
            <a:avLst/>
          </a:prstGeom>
          <a:noFill/>
          <a:ln w="38100" cap="flat" cmpd="sng">
            <a:solidFill>
              <a:srgbClr val="652B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9" name="Google Shape;149;p18"/>
          <p:cNvCxnSpPr>
            <a:cxnSpLocks/>
          </p:cNvCxnSpPr>
          <p:nvPr/>
        </p:nvCxnSpPr>
        <p:spPr>
          <a:xfrm>
            <a:off x="7391400" y="2286000"/>
            <a:ext cx="762000" cy="0"/>
          </a:xfrm>
          <a:prstGeom prst="straightConnector1">
            <a:avLst/>
          </a:prstGeom>
          <a:noFill/>
          <a:ln w="38100" cap="flat" cmpd="sng">
            <a:solidFill>
              <a:srgbClr val="652B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" name="Google Shape;150;p18"/>
          <p:cNvCxnSpPr/>
          <p:nvPr/>
        </p:nvCxnSpPr>
        <p:spPr>
          <a:xfrm>
            <a:off x="4876800" y="2514600"/>
            <a:ext cx="822468" cy="0"/>
          </a:xfrm>
          <a:prstGeom prst="straightConnector1">
            <a:avLst/>
          </a:prstGeom>
          <a:noFill/>
          <a:ln w="38100" cap="flat" cmpd="sng">
            <a:solidFill>
              <a:srgbClr val="652B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18"/>
          <p:cNvCxnSpPr>
            <a:cxnSpLocks/>
          </p:cNvCxnSpPr>
          <p:nvPr/>
        </p:nvCxnSpPr>
        <p:spPr>
          <a:xfrm>
            <a:off x="7315200" y="2514600"/>
            <a:ext cx="685800" cy="0"/>
          </a:xfrm>
          <a:prstGeom prst="straightConnector1">
            <a:avLst/>
          </a:prstGeom>
          <a:noFill/>
          <a:ln w="38100" cap="flat" cmpd="sng">
            <a:solidFill>
              <a:srgbClr val="652B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2" name="Google Shape;152;p18"/>
          <p:cNvCxnSpPr>
            <a:cxnSpLocks/>
          </p:cNvCxnSpPr>
          <p:nvPr/>
        </p:nvCxnSpPr>
        <p:spPr>
          <a:xfrm>
            <a:off x="5105400" y="2667000"/>
            <a:ext cx="838200" cy="0"/>
          </a:xfrm>
          <a:prstGeom prst="straightConnector1">
            <a:avLst/>
          </a:prstGeom>
          <a:noFill/>
          <a:ln w="38100" cap="flat" cmpd="sng">
            <a:solidFill>
              <a:srgbClr val="652B9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3" name="Google Shape;153;p18"/>
          <p:cNvCxnSpPr/>
          <p:nvPr/>
        </p:nvCxnSpPr>
        <p:spPr>
          <a:xfrm>
            <a:off x="2133600" y="12192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" name="Google Shape;154;p18"/>
          <p:cNvCxnSpPr/>
          <p:nvPr/>
        </p:nvCxnSpPr>
        <p:spPr>
          <a:xfrm>
            <a:off x="6553200" y="2667000"/>
            <a:ext cx="828521" cy="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" name="Google Shape;155;p18"/>
          <p:cNvCxnSpPr/>
          <p:nvPr/>
        </p:nvCxnSpPr>
        <p:spPr>
          <a:xfrm>
            <a:off x="2971800" y="12192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" name="Google Shape;156;p18"/>
          <p:cNvCxnSpPr/>
          <p:nvPr/>
        </p:nvCxnSpPr>
        <p:spPr>
          <a:xfrm>
            <a:off x="3657600" y="57912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" name="Google Shape;157;p18"/>
          <p:cNvCxnSpPr/>
          <p:nvPr/>
        </p:nvCxnSpPr>
        <p:spPr>
          <a:xfrm>
            <a:off x="990600" y="5943600"/>
            <a:ext cx="36150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" name="Google Shape;158;p18"/>
          <p:cNvCxnSpPr/>
          <p:nvPr/>
        </p:nvCxnSpPr>
        <p:spPr>
          <a:xfrm>
            <a:off x="2819400" y="5943600"/>
            <a:ext cx="1197780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9" name="Google Shape;159;p18"/>
          <p:cNvCxnSpPr/>
          <p:nvPr/>
        </p:nvCxnSpPr>
        <p:spPr>
          <a:xfrm>
            <a:off x="3810000" y="12192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" name="Google Shape;160;p18"/>
          <p:cNvCxnSpPr/>
          <p:nvPr/>
        </p:nvCxnSpPr>
        <p:spPr>
          <a:xfrm>
            <a:off x="7162800" y="2895600"/>
            <a:ext cx="1008510" cy="0"/>
          </a:xfrm>
          <a:prstGeom prst="straightConnector1">
            <a:avLst/>
          </a:prstGeom>
          <a:noFill/>
          <a:ln w="38100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" name="Google Shape;161;p18"/>
          <p:cNvCxnSpPr>
            <a:cxnSpLocks/>
          </p:cNvCxnSpPr>
          <p:nvPr/>
        </p:nvCxnSpPr>
        <p:spPr>
          <a:xfrm>
            <a:off x="5867400" y="3048000"/>
            <a:ext cx="1713387" cy="0"/>
          </a:xfrm>
          <a:prstGeom prst="straightConnector1">
            <a:avLst/>
          </a:prstGeom>
          <a:noFill/>
          <a:ln w="38100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" name="Google Shape;162;p18"/>
          <p:cNvCxnSpPr>
            <a:cxnSpLocks/>
          </p:cNvCxnSpPr>
          <p:nvPr/>
        </p:nvCxnSpPr>
        <p:spPr>
          <a:xfrm flipV="1">
            <a:off x="5257800" y="3200400"/>
            <a:ext cx="2057400" cy="76200"/>
          </a:xfrm>
          <a:prstGeom prst="straightConnector1">
            <a:avLst/>
          </a:prstGeom>
          <a:noFill/>
          <a:ln w="38100" cap="flat" cmpd="sng">
            <a:solidFill>
              <a:srgbClr val="FF99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" name="Google Shape;163;p18"/>
          <p:cNvCxnSpPr/>
          <p:nvPr/>
        </p:nvCxnSpPr>
        <p:spPr>
          <a:xfrm>
            <a:off x="4648200" y="1219200"/>
            <a:ext cx="364633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4" name="Google Shape;164;p18"/>
          <p:cNvCxnSpPr>
            <a:cxnSpLocks/>
          </p:cNvCxnSpPr>
          <p:nvPr/>
        </p:nvCxnSpPr>
        <p:spPr>
          <a:xfrm>
            <a:off x="5867400" y="3962400"/>
            <a:ext cx="1752600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5" name="Google Shape;165;p18"/>
          <p:cNvCxnSpPr>
            <a:cxnSpLocks/>
          </p:cNvCxnSpPr>
          <p:nvPr/>
        </p:nvCxnSpPr>
        <p:spPr>
          <a:xfrm>
            <a:off x="5943600" y="4191000"/>
            <a:ext cx="1295400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" name="Google Shape;166;p18"/>
          <p:cNvCxnSpPr/>
          <p:nvPr/>
        </p:nvCxnSpPr>
        <p:spPr>
          <a:xfrm rot="10800000" flipH="1">
            <a:off x="6172200" y="4343400"/>
            <a:ext cx="1318783" cy="13574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18"/>
          <p:cNvCxnSpPr/>
          <p:nvPr/>
        </p:nvCxnSpPr>
        <p:spPr>
          <a:xfrm>
            <a:off x="5257800" y="1219200"/>
            <a:ext cx="580265" cy="0"/>
          </a:xfrm>
          <a:prstGeom prst="straightConnector1">
            <a:avLst/>
          </a:prstGeom>
          <a:noFill/>
          <a:ln w="38100" cap="flat" cmpd="sng">
            <a:solidFill>
              <a:srgbClr val="3CF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8" name="Google Shape;168;p18"/>
          <p:cNvCxnSpPr/>
          <p:nvPr/>
        </p:nvCxnSpPr>
        <p:spPr>
          <a:xfrm>
            <a:off x="4953000" y="4724400"/>
            <a:ext cx="685767" cy="0"/>
          </a:xfrm>
          <a:prstGeom prst="straightConnector1">
            <a:avLst/>
          </a:prstGeom>
          <a:noFill/>
          <a:ln w="38100" cap="flat" cmpd="sng">
            <a:solidFill>
              <a:srgbClr val="3CF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18"/>
          <p:cNvCxnSpPr/>
          <p:nvPr/>
        </p:nvCxnSpPr>
        <p:spPr>
          <a:xfrm>
            <a:off x="5906283" y="4692326"/>
            <a:ext cx="1461537" cy="0"/>
          </a:xfrm>
          <a:prstGeom prst="straightConnector1">
            <a:avLst/>
          </a:prstGeom>
          <a:noFill/>
          <a:ln w="38100" cap="flat" cmpd="sng">
            <a:solidFill>
              <a:srgbClr val="3CF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>
            <a:off x="4800600" y="4876800"/>
            <a:ext cx="2954074" cy="0"/>
          </a:xfrm>
          <a:prstGeom prst="straightConnector1">
            <a:avLst/>
          </a:prstGeom>
          <a:noFill/>
          <a:ln w="38100" cap="flat" cmpd="sng">
            <a:solidFill>
              <a:srgbClr val="3CF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1" name="Google Shape;171;p18"/>
          <p:cNvCxnSpPr/>
          <p:nvPr/>
        </p:nvCxnSpPr>
        <p:spPr>
          <a:xfrm>
            <a:off x="4800600" y="5029200"/>
            <a:ext cx="2954074" cy="0"/>
          </a:xfrm>
          <a:prstGeom prst="straightConnector1">
            <a:avLst/>
          </a:prstGeom>
          <a:noFill/>
          <a:ln w="38100" cap="flat" cmpd="sng">
            <a:solidFill>
              <a:srgbClr val="3CF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172;p18"/>
          <p:cNvCxnSpPr>
            <a:cxnSpLocks/>
          </p:cNvCxnSpPr>
          <p:nvPr/>
        </p:nvCxnSpPr>
        <p:spPr>
          <a:xfrm>
            <a:off x="6096000" y="5181600"/>
            <a:ext cx="1087120" cy="30480"/>
          </a:xfrm>
          <a:prstGeom prst="straightConnector1">
            <a:avLst/>
          </a:prstGeom>
          <a:noFill/>
          <a:ln w="38100" cap="flat" cmpd="sng">
            <a:solidFill>
              <a:srgbClr val="3CF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3" name="Google Shape;173;p18"/>
          <p:cNvCxnSpPr/>
          <p:nvPr/>
        </p:nvCxnSpPr>
        <p:spPr>
          <a:xfrm>
            <a:off x="4724400" y="5410200"/>
            <a:ext cx="508888" cy="0"/>
          </a:xfrm>
          <a:prstGeom prst="straightConnector1">
            <a:avLst/>
          </a:prstGeom>
          <a:noFill/>
          <a:ln w="38100" cap="flat" cmpd="sng">
            <a:solidFill>
              <a:srgbClr val="3CF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4" name="Google Shape;174;p18"/>
          <p:cNvCxnSpPr>
            <a:cxnSpLocks/>
          </p:cNvCxnSpPr>
          <p:nvPr/>
        </p:nvCxnSpPr>
        <p:spPr>
          <a:xfrm>
            <a:off x="7543800" y="5410200"/>
            <a:ext cx="609600" cy="0"/>
          </a:xfrm>
          <a:prstGeom prst="straightConnector1">
            <a:avLst/>
          </a:prstGeom>
          <a:noFill/>
          <a:ln w="38100" cap="flat" cmpd="sng">
            <a:solidFill>
              <a:srgbClr val="3CF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5" name="Google Shape;175;p18"/>
          <p:cNvCxnSpPr/>
          <p:nvPr/>
        </p:nvCxnSpPr>
        <p:spPr>
          <a:xfrm>
            <a:off x="6172200" y="1219200"/>
            <a:ext cx="1020900" cy="0"/>
          </a:xfrm>
          <a:prstGeom prst="straightConnector1">
            <a:avLst/>
          </a:prstGeom>
          <a:noFill/>
          <a:ln w="381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" name="Google Shape;176;p18"/>
          <p:cNvCxnSpPr/>
          <p:nvPr/>
        </p:nvCxnSpPr>
        <p:spPr>
          <a:xfrm>
            <a:off x="5257800" y="3429000"/>
            <a:ext cx="1838120" cy="0"/>
          </a:xfrm>
          <a:prstGeom prst="straightConnector1">
            <a:avLst/>
          </a:prstGeom>
          <a:noFill/>
          <a:ln w="381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" name="Google Shape;177;p18"/>
          <p:cNvCxnSpPr/>
          <p:nvPr/>
        </p:nvCxnSpPr>
        <p:spPr>
          <a:xfrm>
            <a:off x="6705600" y="3429000"/>
            <a:ext cx="510450" cy="0"/>
          </a:xfrm>
          <a:prstGeom prst="straightConnector1">
            <a:avLst/>
          </a:prstGeom>
          <a:noFill/>
          <a:ln w="381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8" name="Google Shape;178;p18"/>
          <p:cNvCxnSpPr/>
          <p:nvPr/>
        </p:nvCxnSpPr>
        <p:spPr>
          <a:xfrm>
            <a:off x="7467600" y="3429000"/>
            <a:ext cx="510450" cy="0"/>
          </a:xfrm>
          <a:prstGeom prst="straightConnector1">
            <a:avLst/>
          </a:prstGeom>
          <a:noFill/>
          <a:ln w="381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" name="Google Shape;179;p18"/>
          <p:cNvCxnSpPr>
            <a:cxnSpLocks/>
          </p:cNvCxnSpPr>
          <p:nvPr/>
        </p:nvCxnSpPr>
        <p:spPr>
          <a:xfrm>
            <a:off x="4724400" y="3581400"/>
            <a:ext cx="3258874" cy="0"/>
          </a:xfrm>
          <a:prstGeom prst="straightConnector1">
            <a:avLst/>
          </a:prstGeom>
          <a:noFill/>
          <a:ln w="381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0" name="Google Shape;180;p18"/>
          <p:cNvCxnSpPr/>
          <p:nvPr/>
        </p:nvCxnSpPr>
        <p:spPr>
          <a:xfrm>
            <a:off x="7239000" y="3733800"/>
            <a:ext cx="212568" cy="0"/>
          </a:xfrm>
          <a:prstGeom prst="straightConnector1">
            <a:avLst/>
          </a:prstGeom>
          <a:noFill/>
          <a:ln w="381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9" name="Google Shape;136;p18">
            <a:extLst>
              <a:ext uri="{FF2B5EF4-FFF2-40B4-BE49-F238E27FC236}">
                <a16:creationId xmlns:a16="http://schemas.microsoft.com/office/drawing/2014/main" id="{0749ACAA-3E4E-8150-0841-B52EE9002C2F}"/>
              </a:ext>
            </a:extLst>
          </p:cNvPr>
          <p:cNvCxnSpPr/>
          <p:nvPr/>
        </p:nvCxnSpPr>
        <p:spPr>
          <a:xfrm>
            <a:off x="2362200" y="5257800"/>
            <a:ext cx="512013" cy="0"/>
          </a:xfrm>
          <a:prstGeom prst="straightConnector1">
            <a:avLst/>
          </a:prstGeom>
          <a:noFill/>
          <a:ln w="381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73599CBB-9E96-4551-9EC5-30BE4A3CC3B8}"/>
              </a:ext>
            </a:extLst>
          </p:cNvPr>
          <p:cNvSpPr txBox="1"/>
          <p:nvPr/>
        </p:nvSpPr>
        <p:spPr>
          <a:xfrm>
            <a:off x="2438400" y="2438400"/>
            <a:ext cx="6400799" cy="20928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dirty="0"/>
              <a:t>     Open</a:t>
            </a:r>
            <a:r>
              <a:rPr lang="en-US" sz="3600" b="1" dirty="0"/>
              <a:t> </a:t>
            </a:r>
          </a:p>
          <a:p>
            <a:pPr algn="ctr"/>
            <a:r>
              <a:rPr lang="en-US" sz="3200" dirty="0"/>
              <a:t>            Your student’s book</a:t>
            </a:r>
          </a:p>
          <a:p>
            <a:pPr algn="ctr"/>
            <a:r>
              <a:rPr lang="en-US" sz="3200" dirty="0"/>
              <a:t>        p. 63</a:t>
            </a:r>
            <a:endParaRPr lang="en-US" sz="2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8AB58D5-75A0-B9F1-B404-605BFFD83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9" t="5821" r="7207" b="8279"/>
          <a:stretch/>
        </p:blipFill>
        <p:spPr>
          <a:xfrm>
            <a:off x="609600" y="1524000"/>
            <a:ext cx="3685113" cy="4500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5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437C92C-2918-43F5-996E-95D04B47D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17592" r="21666" b="14259"/>
          <a:stretch/>
        </p:blipFill>
        <p:spPr>
          <a:xfrm>
            <a:off x="609600" y="419100"/>
            <a:ext cx="8267700" cy="6019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قوس كبير أيسر 9">
            <a:extLst>
              <a:ext uri="{FF2B5EF4-FFF2-40B4-BE49-F238E27FC236}">
                <a16:creationId xmlns:a16="http://schemas.microsoft.com/office/drawing/2014/main" id="{7BD5A7C4-D8F5-4120-BC77-3D0641C5133A}"/>
              </a:ext>
            </a:extLst>
          </p:cNvPr>
          <p:cNvSpPr/>
          <p:nvPr/>
        </p:nvSpPr>
        <p:spPr>
          <a:xfrm>
            <a:off x="1638300" y="685800"/>
            <a:ext cx="609600" cy="1295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3381E06-AE1F-4E37-8E7D-1A0BF7EAEC96}"/>
              </a:ext>
            </a:extLst>
          </p:cNvPr>
          <p:cNvSpPr txBox="1"/>
          <p:nvPr/>
        </p:nvSpPr>
        <p:spPr>
          <a:xfrm>
            <a:off x="4343400" y="4083277"/>
            <a:ext cx="144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Drama</a:t>
            </a:r>
            <a:endParaRPr lang="ar-SA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1D1E2FD-8FA3-4245-898C-049057836FDF}"/>
              </a:ext>
            </a:extLst>
          </p:cNvPr>
          <p:cNvSpPr txBox="1"/>
          <p:nvPr/>
        </p:nvSpPr>
        <p:spPr>
          <a:xfrm>
            <a:off x="1676400" y="3960167"/>
            <a:ext cx="198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Emotional effects</a:t>
            </a:r>
            <a:endParaRPr lang="ar-S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FF6D345-BEC0-439A-B9E9-7D686CAAE3CD}"/>
              </a:ext>
            </a:extLst>
          </p:cNvPr>
          <p:cNvSpPr txBox="1"/>
          <p:nvPr/>
        </p:nvSpPr>
        <p:spPr>
          <a:xfrm>
            <a:off x="3886200" y="1981200"/>
            <a:ext cx="2971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Health, social and 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financial challenges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CA01DE2-A3FA-470A-8399-E4DCFF65FF42}"/>
              </a:ext>
            </a:extLst>
          </p:cNvPr>
          <p:cNvSpPr txBox="1"/>
          <p:nvPr/>
        </p:nvSpPr>
        <p:spPr>
          <a:xfrm>
            <a:off x="1885950" y="2555185"/>
            <a:ext cx="2057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Bonds , feuds , and losses</a:t>
            </a:r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CC8458F-46E7-4198-8E3D-26D9263EE43A}"/>
              </a:ext>
            </a:extLst>
          </p:cNvPr>
          <p:cNvSpPr txBox="1"/>
          <p:nvPr/>
        </p:nvSpPr>
        <p:spPr>
          <a:xfrm>
            <a:off x="6629400" y="3504678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dramedy</a:t>
            </a:r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699D797-14E3-4F1B-BC30-B03CDD286498}"/>
              </a:ext>
            </a:extLst>
          </p:cNvPr>
          <p:cNvSpPr txBox="1"/>
          <p:nvPr/>
        </p:nvSpPr>
        <p:spPr>
          <a:xfrm>
            <a:off x="2743200" y="5638800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family</a:t>
            </a:r>
            <a:endParaRPr lang="ar-SA" b="1" dirty="0">
              <a:solidFill>
                <a:schemeClr val="accent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BBA9E1A-F70F-4573-A1E8-E03237A163FE}"/>
              </a:ext>
            </a:extLst>
          </p:cNvPr>
          <p:cNvSpPr txBox="1"/>
          <p:nvPr/>
        </p:nvSpPr>
        <p:spPr>
          <a:xfrm>
            <a:off x="5105400" y="5223301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Serious , real , 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new attitude</a:t>
            </a:r>
            <a:endParaRPr lang="ar-SA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964D8F8-DE1F-4C21-BAE1-836226FE4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348" r="25774" b="41138"/>
          <a:stretch/>
        </p:blipFill>
        <p:spPr>
          <a:xfrm>
            <a:off x="381000" y="2209800"/>
            <a:ext cx="8382000" cy="318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glow rad="228600">
              <a:srgbClr val="0033CC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3C32FDB6-FA9F-430F-9EDE-C8D643FC63EA}"/>
              </a:ext>
            </a:extLst>
          </p:cNvPr>
          <p:cNvSpPr/>
          <p:nvPr/>
        </p:nvSpPr>
        <p:spPr>
          <a:xfrm>
            <a:off x="2286000" y="381000"/>
            <a:ext cx="4419600" cy="618553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This is the essay: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B22776F-2BF5-4ED1-AE40-9197C0A41756}"/>
              </a:ext>
            </a:extLst>
          </p:cNvPr>
          <p:cNvSpPr txBox="1"/>
          <p:nvPr/>
        </p:nvSpPr>
        <p:spPr>
          <a:xfrm>
            <a:off x="2438400" y="1447800"/>
            <a:ext cx="4038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2400" b="1" dirty="0">
                <a:solidFill>
                  <a:srgbClr val="0070C0"/>
                </a:solidFill>
                <a:latin typeface="Arial"/>
              </a:rPr>
              <a:t>Blessing are Born</a:t>
            </a:r>
          </a:p>
        </p:txBody>
      </p:sp>
    </p:spTree>
    <p:extLst>
      <p:ext uri="{BB962C8B-B14F-4D97-AF65-F5344CB8AC3E}">
        <p14:creationId xmlns:p14="http://schemas.microsoft.com/office/powerpoint/2010/main" val="46468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58D364B-6EAA-4063-8901-EB94C2B5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4715"/>
            <a:ext cx="8229600" cy="5229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D0FC4D8-2D18-4E6D-BD91-E4FBC45F66D6}"/>
              </a:ext>
            </a:extLst>
          </p:cNvPr>
          <p:cNvSpPr txBox="1"/>
          <p:nvPr/>
        </p:nvSpPr>
        <p:spPr>
          <a:xfrm>
            <a:off x="3524250" y="4114800"/>
            <a:ext cx="25208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sz="1600" b="1" dirty="0">
                <a:solidFill>
                  <a:srgbClr val="0070C0"/>
                </a:solidFill>
                <a:latin typeface="Arial"/>
              </a:rPr>
              <a:t>A coming-of-age </a:t>
            </a:r>
          </a:p>
          <a:p>
            <a:pPr algn="ctr" rtl="1"/>
            <a:r>
              <a:rPr lang="en-US" sz="1600" b="1" dirty="0">
                <a:solidFill>
                  <a:srgbClr val="0070C0"/>
                </a:solidFill>
                <a:latin typeface="Arial"/>
              </a:rPr>
              <a:t>Film/ Lion King</a:t>
            </a:r>
            <a:endParaRPr lang="ar-SA" sz="1600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C840E00-5BA2-49DC-A117-E798B40F632B}"/>
              </a:ext>
            </a:extLst>
          </p:cNvPr>
          <p:cNvSpPr txBox="1"/>
          <p:nvPr/>
        </p:nvSpPr>
        <p:spPr>
          <a:xfrm>
            <a:off x="920641" y="3894392"/>
            <a:ext cx="27182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Lion king is a good example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68CB79B-1054-4978-B94A-5142705349E8}"/>
              </a:ext>
            </a:extLst>
          </p:cNvPr>
          <p:cNvSpPr txBox="1"/>
          <p:nvPr/>
        </p:nvSpPr>
        <p:spPr>
          <a:xfrm>
            <a:off x="1108479" y="2280151"/>
            <a:ext cx="271820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Simba had to accept his role as the king of the jungle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EE11339-737B-42A2-A443-72A0D0A11833}"/>
              </a:ext>
            </a:extLst>
          </p:cNvPr>
          <p:cNvSpPr txBox="1"/>
          <p:nvPr/>
        </p:nvSpPr>
        <p:spPr>
          <a:xfrm>
            <a:off x="3429000" y="1600200"/>
            <a:ext cx="27182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This genre reflects peoples’ lives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887D763-A573-41A7-9754-F1E19E0BFFC2}"/>
              </a:ext>
            </a:extLst>
          </p:cNvPr>
          <p:cNvSpPr txBox="1"/>
          <p:nvPr/>
        </p:nvSpPr>
        <p:spPr>
          <a:xfrm>
            <a:off x="5854386" y="3005226"/>
            <a:ext cx="271820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Focus on a young person’s journey to adulthood 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BD1332B-DB27-491E-803D-791CD0B1AF48}"/>
              </a:ext>
            </a:extLst>
          </p:cNvPr>
          <p:cNvSpPr txBox="1"/>
          <p:nvPr/>
        </p:nvSpPr>
        <p:spPr>
          <a:xfrm>
            <a:off x="4731176" y="5208403"/>
            <a:ext cx="241237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There is a role model who teaches the main character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38836EA-0B42-4645-8A86-39FA030887E5}"/>
              </a:ext>
            </a:extLst>
          </p:cNvPr>
          <p:cNvSpPr txBox="1"/>
          <p:nvPr/>
        </p:nvSpPr>
        <p:spPr>
          <a:xfrm>
            <a:off x="1901510" y="5563285"/>
            <a:ext cx="25208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en-US" b="1" dirty="0">
                <a:solidFill>
                  <a:srgbClr val="0070C0"/>
                </a:solidFill>
                <a:latin typeface="Arial"/>
              </a:rPr>
              <a:t>There is a test that the main character undergoes</a:t>
            </a:r>
            <a:endParaRPr lang="ar-SA" b="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9729DCE0-F8FC-47C3-B761-6625ABF70D27}"/>
              </a:ext>
            </a:extLst>
          </p:cNvPr>
          <p:cNvSpPr/>
          <p:nvPr/>
        </p:nvSpPr>
        <p:spPr>
          <a:xfrm>
            <a:off x="1257300" y="333703"/>
            <a:ext cx="3314700" cy="770953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Another Example:</a:t>
            </a:r>
          </a:p>
        </p:txBody>
      </p:sp>
    </p:spTree>
    <p:extLst>
      <p:ext uri="{BB962C8B-B14F-4D97-AF65-F5344CB8AC3E}">
        <p14:creationId xmlns:p14="http://schemas.microsoft.com/office/powerpoint/2010/main" val="30690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6E8C8D9D-8894-4483-AEAD-FE8BA63BB5F0}"/>
              </a:ext>
            </a:extLst>
          </p:cNvPr>
          <p:cNvSpPr/>
          <p:nvPr/>
        </p:nvSpPr>
        <p:spPr>
          <a:xfrm>
            <a:off x="2514600" y="609600"/>
            <a:ext cx="4343400" cy="770953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The Expository Essay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4F16382-7B40-1E6F-5136-F977889BB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64" t="50296" r="14276" b="15729"/>
          <a:stretch/>
        </p:blipFill>
        <p:spPr>
          <a:xfrm>
            <a:off x="152400" y="2438400"/>
            <a:ext cx="8579771" cy="2814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438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8"/>
          <p:cNvSpPr>
            <a:spLocks noChangeArrowheads="1"/>
          </p:cNvSpPr>
          <p:nvPr/>
        </p:nvSpPr>
        <p:spPr bwMode="gray">
          <a:xfrm>
            <a:off x="762000" y="457200"/>
            <a:ext cx="6696075" cy="635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atinLnBrk="1">
              <a:defRPr/>
            </a:pPr>
            <a:r>
              <a:rPr kumimoji="1" lang="en-US" altLang="ko-KR" sz="4800" b="1" dirty="0">
                <a:solidFill>
                  <a:schemeClr val="bg1"/>
                </a:solidFill>
                <a:ea typeface="굴림" pitchFamily="34" charset="-127"/>
              </a:rPr>
              <a:t>Lesson Objectives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599CBB-9E96-4551-9EC5-30BE4A3CC3B8}"/>
              </a:ext>
            </a:extLst>
          </p:cNvPr>
          <p:cNvSpPr txBox="1"/>
          <p:nvPr/>
        </p:nvSpPr>
        <p:spPr>
          <a:xfrm>
            <a:off x="847724" y="1829965"/>
            <a:ext cx="6524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1- Give</a:t>
            </a:r>
            <a:r>
              <a:rPr lang="en-US" sz="3600" b="1" dirty="0"/>
              <a:t> </a:t>
            </a:r>
            <a:r>
              <a:rPr lang="en-US" sz="2000" dirty="0"/>
              <a:t>the reason for choosing the movie genre </a:t>
            </a:r>
            <a:endParaRPr lang="en-US" dirty="0"/>
          </a:p>
        </p:txBody>
      </p:sp>
      <p:sp>
        <p:nvSpPr>
          <p:cNvPr id="7" name="Google Shape;1639;p43">
            <a:extLst>
              <a:ext uri="{FF2B5EF4-FFF2-40B4-BE49-F238E27FC236}">
                <a16:creationId xmlns:a16="http://schemas.microsoft.com/office/drawing/2014/main" id="{C44AAEA3-88B0-4CB7-A0D9-77BA18ADAFCF}"/>
              </a:ext>
            </a:extLst>
          </p:cNvPr>
          <p:cNvSpPr txBox="1">
            <a:spLocks/>
          </p:cNvSpPr>
          <p:nvPr/>
        </p:nvSpPr>
        <p:spPr>
          <a:xfrm>
            <a:off x="819149" y="2552344"/>
            <a:ext cx="5715000" cy="64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2- Explain </a:t>
            </a:r>
            <a:r>
              <a:rPr lang="en-US" sz="2000" dirty="0"/>
              <a:t>the reasons for disliking a movie.</a:t>
            </a:r>
          </a:p>
          <a:p>
            <a:pPr marL="0" indent="0"/>
            <a:endParaRPr lang="en-US" dirty="0"/>
          </a:p>
        </p:txBody>
      </p:sp>
      <p:sp>
        <p:nvSpPr>
          <p:cNvPr id="8" name="Google Shape;1641;p43">
            <a:extLst>
              <a:ext uri="{FF2B5EF4-FFF2-40B4-BE49-F238E27FC236}">
                <a16:creationId xmlns:a16="http://schemas.microsoft.com/office/drawing/2014/main" id="{BE82E199-925D-48EC-B888-8E4242AD4A09}"/>
              </a:ext>
            </a:extLst>
          </p:cNvPr>
          <p:cNvSpPr txBox="1">
            <a:spLocks/>
          </p:cNvSpPr>
          <p:nvPr/>
        </p:nvSpPr>
        <p:spPr>
          <a:xfrm flipH="1">
            <a:off x="790573" y="4392442"/>
            <a:ext cx="6210300" cy="64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4- Use </a:t>
            </a:r>
            <a:r>
              <a:rPr lang="en-US" sz="2000" dirty="0"/>
              <a:t>diagram to make notes before writing</a:t>
            </a:r>
            <a:endParaRPr lang="en-US" sz="1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DCB7237-45E7-4691-B62D-91E433F7F2B6}"/>
              </a:ext>
            </a:extLst>
          </p:cNvPr>
          <p:cNvSpPr txBox="1"/>
          <p:nvPr/>
        </p:nvSpPr>
        <p:spPr>
          <a:xfrm>
            <a:off x="762000" y="5357936"/>
            <a:ext cx="577214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en-US" sz="3200" b="1" dirty="0"/>
              <a:t>5-Write</a:t>
            </a:r>
            <a:r>
              <a:rPr lang="en-US" sz="1800" dirty="0"/>
              <a:t> </a:t>
            </a:r>
            <a:r>
              <a:rPr lang="en-US" sz="2000" dirty="0"/>
              <a:t>an expository essay about the formula of TV film genre</a:t>
            </a:r>
            <a:endParaRPr lang="en-US" sz="18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5F8F5C5-9663-49FF-9DDB-B2DA9031426B}"/>
              </a:ext>
            </a:extLst>
          </p:cNvPr>
          <p:cNvSpPr txBox="1"/>
          <p:nvPr/>
        </p:nvSpPr>
        <p:spPr>
          <a:xfrm>
            <a:off x="819148" y="3720992"/>
            <a:ext cx="5048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3- Read </a:t>
            </a:r>
            <a:r>
              <a:rPr lang="en-US" sz="2000" dirty="0"/>
              <a:t>the text for specific information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6E8C8D9D-8894-4483-AEAD-FE8BA63BB5F0}"/>
              </a:ext>
            </a:extLst>
          </p:cNvPr>
          <p:cNvSpPr/>
          <p:nvPr/>
        </p:nvSpPr>
        <p:spPr>
          <a:xfrm>
            <a:off x="2438400" y="457200"/>
            <a:ext cx="6400800" cy="914400"/>
          </a:xfrm>
          <a:prstGeom prst="wedgeRoundRectCallout">
            <a:avLst>
              <a:gd name="adj1" fmla="val -63026"/>
              <a:gd name="adj2" fmla="val 12618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Follow these steps to write the expository essay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65A10C5-EF86-4152-8FAD-69EC7A6ED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7" t="44074" r="26667" b="17408"/>
          <a:stretch/>
        </p:blipFill>
        <p:spPr>
          <a:xfrm>
            <a:off x="550545" y="2025777"/>
            <a:ext cx="7962900" cy="3939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5">
                <a:lumMod val="75000"/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3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C0AAFE28-221C-4194-ABA7-E53DB996E91F}"/>
              </a:ext>
            </a:extLst>
          </p:cNvPr>
          <p:cNvSpPr txBox="1"/>
          <p:nvPr/>
        </p:nvSpPr>
        <p:spPr>
          <a:xfrm>
            <a:off x="2057400" y="457200"/>
            <a:ext cx="487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91EA"/>
                </a:solidFill>
                <a:effectLst/>
                <a:uLnTx/>
                <a:uFillTx/>
              </a:rPr>
              <a:t>Let’s Practice</a:t>
            </a:r>
            <a:endParaRPr kumimoji="0" lang="ar-SA" sz="6000" b="1" i="0" u="none" strike="noStrike" kern="0" cap="none" spc="0" normalizeH="0" baseline="0" noProof="0" dirty="0">
              <a:ln>
                <a:noFill/>
              </a:ln>
              <a:solidFill>
                <a:srgbClr val="0091EA"/>
              </a:solidFill>
              <a:effectLst/>
              <a:uLnTx/>
              <a:uFillTx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6FC3060-D6CB-4B5D-BE20-6A0544842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07"/>
          <a:stretch/>
        </p:blipFill>
        <p:spPr>
          <a:xfrm>
            <a:off x="4191000" y="2286000"/>
            <a:ext cx="2143125" cy="195438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B5BFCF6-6839-4275-A0C0-3164F4C6D410}"/>
              </a:ext>
            </a:extLst>
          </p:cNvPr>
          <p:cNvSpPr txBox="1"/>
          <p:nvPr/>
        </p:nvSpPr>
        <p:spPr>
          <a:xfrm>
            <a:off x="2971800" y="4343400"/>
            <a:ext cx="4953000" cy="1015663"/>
          </a:xfrm>
          <a:prstGeom prst="rect">
            <a:avLst/>
          </a:prstGeom>
          <a:solidFill>
            <a:srgbClr val="0091E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https://wordwall.net/play/12413/149/419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6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41D5AFD-F402-49C1-AD4C-7CCFC3BE494B}"/>
              </a:ext>
            </a:extLst>
          </p:cNvPr>
          <p:cNvSpPr txBox="1"/>
          <p:nvPr/>
        </p:nvSpPr>
        <p:spPr>
          <a:xfrm>
            <a:off x="609600" y="252680"/>
            <a:ext cx="487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0091EA"/>
                </a:solidFill>
              </a:rPr>
              <a:t>Thanks</a:t>
            </a:r>
            <a:r>
              <a:rPr lang="en-US" sz="6600" b="1" dirty="0">
                <a:solidFill>
                  <a:srgbClr val="0091EA"/>
                </a:solidFill>
              </a:rPr>
              <a:t>!</a:t>
            </a:r>
            <a:endParaRPr lang="ar-SA" sz="6600" b="1" dirty="0">
              <a:solidFill>
                <a:srgbClr val="0091EA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86922DE-5E76-49E7-8E9D-9BEFD593F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78"/>
          <a:stretch/>
        </p:blipFill>
        <p:spPr>
          <a:xfrm>
            <a:off x="4648200" y="1752600"/>
            <a:ext cx="39624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92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73599CBB-9E96-4551-9EC5-30BE4A3CC3B8}"/>
              </a:ext>
            </a:extLst>
          </p:cNvPr>
          <p:cNvSpPr txBox="1"/>
          <p:nvPr/>
        </p:nvSpPr>
        <p:spPr>
          <a:xfrm>
            <a:off x="2133600" y="1752600"/>
            <a:ext cx="6400799" cy="20928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dirty="0"/>
              <a:t>     Open</a:t>
            </a:r>
            <a:r>
              <a:rPr lang="en-US" sz="3600" b="1" dirty="0"/>
              <a:t> </a:t>
            </a:r>
          </a:p>
          <a:p>
            <a:pPr algn="ctr"/>
            <a:r>
              <a:rPr lang="en-US" sz="3200" dirty="0"/>
              <a:t>           Your student’s book</a:t>
            </a:r>
          </a:p>
          <a:p>
            <a:pPr algn="ctr"/>
            <a:r>
              <a:rPr lang="en-US" sz="3200" dirty="0"/>
              <a:t>        p. 62</a:t>
            </a:r>
            <a:endParaRPr lang="en-US" sz="2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5E2C0EB-E574-E531-2DBF-87465902D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9" t="5821" r="7207" b="8279"/>
          <a:stretch/>
        </p:blipFill>
        <p:spPr>
          <a:xfrm>
            <a:off x="609600" y="1066800"/>
            <a:ext cx="3350103" cy="4091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086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7DBCA5C-8A40-334B-A2EE-B68712315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9" t="21260" r="10445" b="15531"/>
          <a:stretch/>
        </p:blipFill>
        <p:spPr>
          <a:xfrm>
            <a:off x="381000" y="1295400"/>
            <a:ext cx="8482584" cy="3933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399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090331D3-62E1-4C0C-BF1C-76DD19A85DE2}"/>
              </a:ext>
            </a:extLst>
          </p:cNvPr>
          <p:cNvSpPr/>
          <p:nvPr/>
        </p:nvSpPr>
        <p:spPr>
          <a:xfrm>
            <a:off x="1905000" y="304800"/>
            <a:ext cx="5486400" cy="775281"/>
          </a:xfrm>
          <a:prstGeom prst="wedgeRoundRectCallout">
            <a:avLst>
              <a:gd name="adj1" fmla="val -65609"/>
              <a:gd name="adj2" fmla="val 171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What kind of TV films do you enjoy?</a:t>
            </a:r>
            <a:endParaRPr lang="ar-SA" sz="2800" b="1" dirty="0">
              <a:latin typeface="Arial Narrow" panose="020B0606020202030204" pitchFamily="34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A234FEC-C30D-47AA-B273-F54A621C5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0"/>
            <a:ext cx="2253951" cy="1517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6167335-45C6-4488-999C-44D5C80A3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13457" r="32084" b="24309"/>
          <a:stretch/>
        </p:blipFill>
        <p:spPr>
          <a:xfrm>
            <a:off x="3581400" y="1828800"/>
            <a:ext cx="2190749" cy="140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1F71078-32BC-429D-A1EE-389B05D07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34"/>
          <a:stretch/>
        </p:blipFill>
        <p:spPr>
          <a:xfrm>
            <a:off x="3657600" y="4114800"/>
            <a:ext cx="1902015" cy="194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29A9D30-B37F-495E-9F62-9409715BE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343400"/>
            <a:ext cx="1790699" cy="146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2B1578D-BB02-4C87-95F9-086E980EA6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25" r="10425"/>
          <a:stretch/>
        </p:blipFill>
        <p:spPr>
          <a:xfrm>
            <a:off x="6781800" y="1905000"/>
            <a:ext cx="1847847" cy="1279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Vector Library Download Actor Clipart Drama Performance - Musical Theater  Clipart - Png Download - Full Size Clipart (#292952) - PinClipart">
            <a:extLst>
              <a:ext uri="{FF2B5EF4-FFF2-40B4-BE49-F238E27FC236}">
                <a16:creationId xmlns:a16="http://schemas.microsoft.com/office/drawing/2014/main" id="{1EC03181-9A70-4464-94FC-90CB621DF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1847847" cy="151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9E0059-030C-40BD-94ED-EE0E781DED59}"/>
              </a:ext>
            </a:extLst>
          </p:cNvPr>
          <p:cNvSpPr txBox="1"/>
          <p:nvPr/>
        </p:nvSpPr>
        <p:spPr>
          <a:xfrm>
            <a:off x="990600" y="3276600"/>
            <a:ext cx="1178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action</a:t>
            </a:r>
            <a:endParaRPr lang="ar-SA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D4BF639-10D6-4BA1-9E35-83ACAA97C439}"/>
              </a:ext>
            </a:extLst>
          </p:cNvPr>
          <p:cNvSpPr txBox="1"/>
          <p:nvPr/>
        </p:nvSpPr>
        <p:spPr>
          <a:xfrm>
            <a:off x="3886200" y="3276600"/>
            <a:ext cx="1620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adventure</a:t>
            </a:r>
            <a:endParaRPr lang="ar-SA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0B13ABC-87E8-4B05-8484-81E0CF4F9F78}"/>
              </a:ext>
            </a:extLst>
          </p:cNvPr>
          <p:cNvSpPr txBox="1"/>
          <p:nvPr/>
        </p:nvSpPr>
        <p:spPr>
          <a:xfrm>
            <a:off x="6934200" y="3124200"/>
            <a:ext cx="1468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comedy</a:t>
            </a:r>
            <a:endParaRPr lang="ar-SA" sz="2400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90ECEC0-3196-4ADF-B6AA-380D0B0FDCFF}"/>
              </a:ext>
            </a:extLst>
          </p:cNvPr>
          <p:cNvSpPr txBox="1"/>
          <p:nvPr/>
        </p:nvSpPr>
        <p:spPr>
          <a:xfrm>
            <a:off x="838200" y="5943600"/>
            <a:ext cx="1468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drama</a:t>
            </a:r>
            <a:endParaRPr lang="ar-SA" sz="2400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DEF3DEF-E5D5-4CD2-BA2F-8959635FE29C}"/>
              </a:ext>
            </a:extLst>
          </p:cNvPr>
          <p:cNvSpPr txBox="1"/>
          <p:nvPr/>
        </p:nvSpPr>
        <p:spPr>
          <a:xfrm>
            <a:off x="3657600" y="6096000"/>
            <a:ext cx="1728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animation</a:t>
            </a:r>
            <a:endParaRPr lang="ar-SA" sz="2400" b="1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F5205DF-B253-4F3D-9CC6-BA6F7EE980C4}"/>
              </a:ext>
            </a:extLst>
          </p:cNvPr>
          <p:cNvSpPr txBox="1"/>
          <p:nvPr/>
        </p:nvSpPr>
        <p:spPr>
          <a:xfrm>
            <a:off x="6248400" y="6019800"/>
            <a:ext cx="1468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biopics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35087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090331D3-62E1-4C0C-BF1C-76DD19A85DE2}"/>
              </a:ext>
            </a:extLst>
          </p:cNvPr>
          <p:cNvSpPr/>
          <p:nvPr/>
        </p:nvSpPr>
        <p:spPr>
          <a:xfrm>
            <a:off x="990600" y="304800"/>
            <a:ext cx="5971580" cy="775281"/>
          </a:xfrm>
          <a:prstGeom prst="wedgeRoundRectCallout">
            <a:avLst>
              <a:gd name="adj1" fmla="val -65609"/>
              <a:gd name="adj2" fmla="val 171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What kind of TV films do you enjoy?</a:t>
            </a:r>
            <a:endParaRPr lang="ar-SA" sz="2800" b="1" dirty="0">
              <a:latin typeface="Arial Narrow" panose="020B0606020202030204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70309711-8161-4548-9D77-43F02FDD5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2105217" cy="140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Free Horror Cliparts, Download Free Clip Art, Free Clip Art on Clipart  Library">
            <a:extLst>
              <a:ext uri="{FF2B5EF4-FFF2-40B4-BE49-F238E27FC236}">
                <a16:creationId xmlns:a16="http://schemas.microsoft.com/office/drawing/2014/main" id="{E58B8E66-8E4C-42E8-8C90-D981FA3AE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2040730" cy="1628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Pin by Joshua Perez on Where Have All The Cowboys Gone | Cowboy images,  Cowboy art, Wild west cowboys">
            <a:extLst>
              <a:ext uri="{FF2B5EF4-FFF2-40B4-BE49-F238E27FC236}">
                <a16:creationId xmlns:a16="http://schemas.microsoft.com/office/drawing/2014/main" id="{87739219-DC30-457A-98C5-E792EAA3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19600"/>
            <a:ext cx="172085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war fight clipart - Google Search | Soldier, Battle, Kids education">
            <a:extLst>
              <a:ext uri="{FF2B5EF4-FFF2-40B4-BE49-F238E27FC236}">
                <a16:creationId xmlns:a16="http://schemas.microsoft.com/office/drawing/2014/main" id="{BEEFC3D6-9818-47F1-B0A8-5CCB72EF9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2303805" cy="1567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Alien Piloting UFO Cartoon Vector Clipart - FriendlyStock">
            <a:extLst>
              <a:ext uri="{FF2B5EF4-FFF2-40B4-BE49-F238E27FC236}">
                <a16:creationId xmlns:a16="http://schemas.microsoft.com/office/drawing/2014/main" id="{CC04F7DE-37F3-4B60-98E1-3297E4D9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8200"/>
            <a:ext cx="1955800" cy="1328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 descr="Detective Royalty Free Cliparts, Vectors, And Stock Illustration. Image  24465399.">
            <a:extLst>
              <a:ext uri="{FF2B5EF4-FFF2-40B4-BE49-F238E27FC236}">
                <a16:creationId xmlns:a16="http://schemas.microsoft.com/office/drawing/2014/main" id="{E47CC93A-E592-4792-AB0F-A146F46A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2209800" cy="144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78783DF3-ABCC-47C8-ACDE-3983292A1D42}"/>
              </a:ext>
            </a:extLst>
          </p:cNvPr>
          <p:cNvSpPr txBox="1"/>
          <p:nvPr/>
        </p:nvSpPr>
        <p:spPr>
          <a:xfrm>
            <a:off x="990600" y="2971800"/>
            <a:ext cx="941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epic</a:t>
            </a:r>
            <a:endParaRPr lang="ar-SA" sz="2400" b="1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70290896-991D-463C-B86A-754A8DCACA48}"/>
              </a:ext>
            </a:extLst>
          </p:cNvPr>
          <p:cNvSpPr txBox="1"/>
          <p:nvPr/>
        </p:nvSpPr>
        <p:spPr>
          <a:xfrm>
            <a:off x="5486400" y="6172200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Science fiction</a:t>
            </a:r>
            <a:endParaRPr lang="ar-SA" sz="2400" b="1" dirty="0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A23F954-0D1A-454E-8B7C-F6D726FFEBB8}"/>
              </a:ext>
            </a:extLst>
          </p:cNvPr>
          <p:cNvSpPr txBox="1"/>
          <p:nvPr/>
        </p:nvSpPr>
        <p:spPr>
          <a:xfrm>
            <a:off x="762000" y="6248400"/>
            <a:ext cx="941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war</a:t>
            </a:r>
            <a:endParaRPr lang="ar-SA" b="1" dirty="0"/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D1DC8C07-FBA6-4A23-BDDB-98F68A930D4E}"/>
              </a:ext>
            </a:extLst>
          </p:cNvPr>
          <p:cNvSpPr txBox="1"/>
          <p:nvPr/>
        </p:nvSpPr>
        <p:spPr>
          <a:xfrm>
            <a:off x="6705600" y="3429000"/>
            <a:ext cx="1302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horror</a:t>
            </a:r>
            <a:endParaRPr lang="ar-SA" b="1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FF96C41-C66D-461B-8BEB-0D1425DB657C}"/>
              </a:ext>
            </a:extLst>
          </p:cNvPr>
          <p:cNvSpPr txBox="1"/>
          <p:nvPr/>
        </p:nvSpPr>
        <p:spPr>
          <a:xfrm>
            <a:off x="3581400" y="3516868"/>
            <a:ext cx="1600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detective</a:t>
            </a:r>
            <a:endParaRPr lang="ar-SA" sz="2400" b="1" dirty="0"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A0E0FE9F-8220-480A-B02C-09A5AAAD090C}"/>
              </a:ext>
            </a:extLst>
          </p:cNvPr>
          <p:cNvSpPr txBox="1"/>
          <p:nvPr/>
        </p:nvSpPr>
        <p:spPr>
          <a:xfrm>
            <a:off x="3657600" y="6248400"/>
            <a:ext cx="1232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western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6608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4D13A29C-F7C4-4C09-BFD7-32F3036D2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33600"/>
            <a:ext cx="638175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8C6EDFE6-C7A5-4EF6-8697-0B2FF8F98049}"/>
              </a:ext>
            </a:extLst>
          </p:cNvPr>
          <p:cNvSpPr/>
          <p:nvPr/>
        </p:nvSpPr>
        <p:spPr>
          <a:xfrm>
            <a:off x="1371600" y="685800"/>
            <a:ext cx="7391400" cy="990600"/>
          </a:xfrm>
          <a:prstGeom prst="wedgeRoundRectCallout">
            <a:avLst>
              <a:gd name="adj1" fmla="val -65609"/>
              <a:gd name="adj2" fmla="val 171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Are there categories of TV films that you are NOT interested in or you dislike? Which? Why? </a:t>
            </a:r>
            <a:endParaRPr lang="ar-SA" sz="24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Print master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F387696-CC89-4E33-9834-988FD276646E}"/>
              </a:ext>
            </a:extLst>
          </p:cNvPr>
          <p:cNvSpPr/>
          <p:nvPr/>
        </p:nvSpPr>
        <p:spPr>
          <a:xfrm>
            <a:off x="2133600" y="257220"/>
            <a:ext cx="6781800" cy="947869"/>
          </a:xfrm>
          <a:prstGeom prst="wedgeRoundRectCallout">
            <a:avLst>
              <a:gd name="adj1" fmla="val -65609"/>
              <a:gd name="adj2" fmla="val 1710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Can you explain what is meant by “</a:t>
            </a:r>
            <a:r>
              <a:rPr lang="en-US" sz="2800" b="1" dirty="0">
                <a:latin typeface="Arial Narrow" panose="020B0606020202030204" pitchFamily="34" charset="0"/>
              </a:rPr>
              <a:t>film genres</a:t>
            </a:r>
            <a:r>
              <a:rPr lang="en-US" sz="2400" b="1" dirty="0">
                <a:latin typeface="Arial Narrow" panose="020B0606020202030204" pitchFamily="34" charset="0"/>
              </a:rPr>
              <a:t>”?</a:t>
            </a:r>
            <a:endParaRPr lang="ar-SA" sz="2400" b="1" dirty="0">
              <a:latin typeface="Arial Narrow" panose="020B0606020202030204" pitchFamily="34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E80257BB-0612-4A63-A378-8568BFD1AE3C}"/>
              </a:ext>
            </a:extLst>
          </p:cNvPr>
          <p:cNvSpPr/>
          <p:nvPr/>
        </p:nvSpPr>
        <p:spPr>
          <a:xfrm>
            <a:off x="2009720" y="4184650"/>
            <a:ext cx="1860237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category</a:t>
            </a:r>
            <a:endParaRPr lang="ar-SA" b="1" dirty="0"/>
          </a:p>
        </p:txBody>
      </p:sp>
      <p:sp>
        <p:nvSpPr>
          <p:cNvPr id="9" name="سهم: لليمين 8">
            <a:extLst>
              <a:ext uri="{FF2B5EF4-FFF2-40B4-BE49-F238E27FC236}">
                <a16:creationId xmlns:a16="http://schemas.microsoft.com/office/drawing/2014/main" id="{B5915FCE-51CE-4073-902F-42A9CD2939DD}"/>
              </a:ext>
            </a:extLst>
          </p:cNvPr>
          <p:cNvSpPr/>
          <p:nvPr/>
        </p:nvSpPr>
        <p:spPr>
          <a:xfrm>
            <a:off x="3334281" y="3498850"/>
            <a:ext cx="1279332" cy="685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علامة الجمع 9">
            <a:extLst>
              <a:ext uri="{FF2B5EF4-FFF2-40B4-BE49-F238E27FC236}">
                <a16:creationId xmlns:a16="http://schemas.microsoft.com/office/drawing/2014/main" id="{123DAB06-33BC-4AE2-AF84-398AEFBC0C85}"/>
              </a:ext>
            </a:extLst>
          </p:cNvPr>
          <p:cNvSpPr/>
          <p:nvPr/>
        </p:nvSpPr>
        <p:spPr>
          <a:xfrm>
            <a:off x="2590800" y="3594100"/>
            <a:ext cx="609600" cy="495300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5162CBE-E889-4B76-8759-6EA607B248C6}"/>
              </a:ext>
            </a:extLst>
          </p:cNvPr>
          <p:cNvSpPr/>
          <p:nvPr/>
        </p:nvSpPr>
        <p:spPr>
          <a:xfrm>
            <a:off x="4681320" y="2448214"/>
            <a:ext cx="2633625" cy="251100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atin typeface="Arial Narrow" panose="020B0606020202030204" pitchFamily="34" charset="0"/>
              </a:rPr>
              <a:t>genre</a:t>
            </a:r>
            <a:endParaRPr lang="ar-SA" sz="4400" b="1" dirty="0">
              <a:latin typeface="Arial Narrow" panose="020B0606020202030204" pitchFamily="34" charset="0"/>
            </a:endParaRPr>
          </a:p>
        </p:txBody>
      </p:sp>
      <p:pic>
        <p:nvPicPr>
          <p:cNvPr id="1044" name="Picture 20" descr="Iconos vectoriales de los géneros de película plana">
            <a:extLst>
              <a:ext uri="{FF2B5EF4-FFF2-40B4-BE49-F238E27FC236}">
                <a16:creationId xmlns:a16="http://schemas.microsoft.com/office/drawing/2014/main" id="{F347FFA0-91F5-4A23-BE30-37F2BFAD6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9" t="51614" r="27974" b="28736"/>
          <a:stretch/>
        </p:blipFill>
        <p:spPr bwMode="auto">
          <a:xfrm>
            <a:off x="8248650" y="4526589"/>
            <a:ext cx="895350" cy="116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conos vectoriales de los géneros de película plana">
            <a:extLst>
              <a:ext uri="{FF2B5EF4-FFF2-40B4-BE49-F238E27FC236}">
                <a16:creationId xmlns:a16="http://schemas.microsoft.com/office/drawing/2014/main" id="{74F7383A-151A-45BD-82E0-9223DAAB2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73441" r="74943" b="6694"/>
          <a:stretch/>
        </p:blipFill>
        <p:spPr bwMode="auto">
          <a:xfrm>
            <a:off x="6963811" y="1318419"/>
            <a:ext cx="1219200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8AA6344-8898-40AA-90EC-52EE7FFC4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50" t="3790" r="7333" b="75000"/>
          <a:stretch/>
        </p:blipFill>
        <p:spPr>
          <a:xfrm>
            <a:off x="7345494" y="4187690"/>
            <a:ext cx="881064" cy="125253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111D27A-9B47-4468-A70B-3ADBF8FB3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33" t="5381" r="25333" b="75000"/>
          <a:stretch/>
        </p:blipFill>
        <p:spPr>
          <a:xfrm>
            <a:off x="6402521" y="4959217"/>
            <a:ext cx="1104900" cy="115859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19C6BB7-5BC7-4388-99F6-D801C438D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00" t="3790" r="48667" b="75000"/>
          <a:stretch/>
        </p:blipFill>
        <p:spPr>
          <a:xfrm>
            <a:off x="7337037" y="2836863"/>
            <a:ext cx="1104900" cy="125253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6ABEFE4-82E6-43CA-9123-552D5AD10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" t="4683" r="76605" b="75496"/>
          <a:stretch/>
        </p:blipFill>
        <p:spPr>
          <a:xfrm>
            <a:off x="5185575" y="5243767"/>
            <a:ext cx="1285878" cy="117053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46587BE-A19F-475A-B64A-B71D9B4337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785" r="5559"/>
          <a:stretch/>
        </p:blipFill>
        <p:spPr>
          <a:xfrm>
            <a:off x="5093837" y="1345255"/>
            <a:ext cx="895351" cy="106575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855E0FE-D1AA-4CF6-892E-634E7E588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85" r="28081"/>
          <a:stretch/>
        </p:blipFill>
        <p:spPr>
          <a:xfrm>
            <a:off x="4572000" y="4953250"/>
            <a:ext cx="825407" cy="117053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357E4BA-4B38-4871-84DF-9DA5C334A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45" r="52165"/>
          <a:stretch/>
        </p:blipFill>
        <p:spPr>
          <a:xfrm>
            <a:off x="8226558" y="3185032"/>
            <a:ext cx="942973" cy="1170533"/>
          </a:xfrm>
          <a:prstGeom prst="rect">
            <a:avLst/>
          </a:prstGeom>
        </p:spPr>
      </p:pic>
      <p:pic>
        <p:nvPicPr>
          <p:cNvPr id="34" name="Picture 20" descr="Iconos vectoriales de los géneros de película plana">
            <a:extLst>
              <a:ext uri="{FF2B5EF4-FFF2-40B4-BE49-F238E27FC236}">
                <a16:creationId xmlns:a16="http://schemas.microsoft.com/office/drawing/2014/main" id="{F3104821-D479-4129-8CAC-9706012D7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9" t="54034" r="48250" b="28736"/>
          <a:stretch/>
        </p:blipFill>
        <p:spPr bwMode="auto">
          <a:xfrm>
            <a:off x="3869957" y="1762074"/>
            <a:ext cx="1259074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D477B42-7FA9-4391-8177-BE77001B3E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60" r="75761"/>
          <a:stretch/>
        </p:blipFill>
        <p:spPr>
          <a:xfrm>
            <a:off x="5893935" y="1308054"/>
            <a:ext cx="1051017" cy="116443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DBC136-4288-4577-BB60-EEC2084B54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649" r="5694"/>
          <a:stretch/>
        </p:blipFill>
        <p:spPr>
          <a:xfrm>
            <a:off x="8141494" y="1862274"/>
            <a:ext cx="952504" cy="1164437"/>
          </a:xfrm>
          <a:prstGeom prst="rect">
            <a:avLst/>
          </a:prstGeom>
        </p:spPr>
      </p:pic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4D37AB93-D26D-4FEC-B140-402368972382}"/>
              </a:ext>
            </a:extLst>
          </p:cNvPr>
          <p:cNvSpPr/>
          <p:nvPr/>
        </p:nvSpPr>
        <p:spPr>
          <a:xfrm>
            <a:off x="1931702" y="1584061"/>
            <a:ext cx="1860237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type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E922F3F-5B28-44D5-93B6-15D66455D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7" t="15926" r="23333" b="15926"/>
          <a:stretch/>
        </p:blipFill>
        <p:spPr>
          <a:xfrm>
            <a:off x="647700" y="1137920"/>
            <a:ext cx="7848600" cy="54864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1D466A0-9ED4-44D4-AE4B-1622EF58EC92}"/>
              </a:ext>
            </a:extLst>
          </p:cNvPr>
          <p:cNvSpPr/>
          <p:nvPr/>
        </p:nvSpPr>
        <p:spPr>
          <a:xfrm>
            <a:off x="1219200" y="152400"/>
            <a:ext cx="6705600" cy="609600"/>
          </a:xfrm>
          <a:prstGeom prst="wedgeRoundRectCallout">
            <a:avLst>
              <a:gd name="adj1" fmla="val -61600"/>
              <a:gd name="adj2" fmla="val 1093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Read the text and answer the following question.</a:t>
            </a:r>
          </a:p>
        </p:txBody>
      </p:sp>
      <p:pic>
        <p:nvPicPr>
          <p:cNvPr id="3" name="MG Bk 5 F-SA_2020_2-07">
            <a:hlinkClick r:id="" action="ppaction://media"/>
            <a:extLst>
              <a:ext uri="{FF2B5EF4-FFF2-40B4-BE49-F238E27FC236}">
                <a16:creationId xmlns:a16="http://schemas.microsoft.com/office/drawing/2014/main" id="{E32CF29F-C718-477C-41B0-78DB351F9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152400"/>
            <a:ext cx="719962" cy="71996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2151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3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092EE5"/>
      </a:accent1>
      <a:accent2>
        <a:srgbClr val="029EF4"/>
      </a:accent2>
      <a:accent3>
        <a:srgbClr val="5FC5FD"/>
      </a:accent3>
      <a:accent4>
        <a:srgbClr val="2BD3F5"/>
      </a:accent4>
      <a:accent5>
        <a:srgbClr val="44BCFE"/>
      </a:accent5>
      <a:accent6>
        <a:srgbClr val="82D2FE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3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092EE5"/>
      </a:accent1>
      <a:accent2>
        <a:srgbClr val="029EF4"/>
      </a:accent2>
      <a:accent3>
        <a:srgbClr val="5FC5FD"/>
      </a:accent3>
      <a:accent4>
        <a:srgbClr val="2BD3F5"/>
      </a:accent4>
      <a:accent5>
        <a:srgbClr val="44BCFE"/>
      </a:accent5>
      <a:accent6>
        <a:srgbClr val="82D2FE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Custom 23">
      <a:dk1>
        <a:srgbClr val="FFFFFF"/>
      </a:dk1>
      <a:lt1>
        <a:sysClr val="window" lastClr="FFFFFF"/>
      </a:lt1>
      <a:dk2>
        <a:srgbClr val="FFFFFF"/>
      </a:dk2>
      <a:lt2>
        <a:srgbClr val="EEECE1"/>
      </a:lt2>
      <a:accent1>
        <a:srgbClr val="092EE5"/>
      </a:accent1>
      <a:accent2>
        <a:srgbClr val="029EF4"/>
      </a:accent2>
      <a:accent3>
        <a:srgbClr val="5FC5FD"/>
      </a:accent3>
      <a:accent4>
        <a:srgbClr val="2BD3F5"/>
      </a:accent4>
      <a:accent5>
        <a:srgbClr val="44BCFE"/>
      </a:accent5>
      <a:accent6>
        <a:srgbClr val="82D2FE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owerPoint-Template-45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</TotalTime>
  <Words>395</Words>
  <Application>Microsoft Office PowerPoint</Application>
  <PresentationFormat>عرض على الشاشة (4:3)</PresentationFormat>
  <Paragraphs>77</Paragraphs>
  <Slides>22</Slides>
  <Notes>2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Bradley Hand ITC</vt:lpstr>
      <vt:lpstr>Calibri</vt:lpstr>
      <vt:lpstr>Footlight MT Light</vt:lpstr>
      <vt:lpstr>Perpetua</vt:lpstr>
      <vt:lpstr>Office Theme</vt:lpstr>
      <vt:lpstr>1_Office Theme</vt:lpstr>
      <vt:lpstr>15_Office Theme</vt:lpstr>
      <vt:lpstr>PowerPoint-Template-456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Print master</vt:lpstr>
      <vt:lpstr>عرض تقديمي في PowerPoint</vt:lpstr>
      <vt:lpstr>Print master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انتصار بنت العبيدالله</cp:lastModifiedBy>
  <cp:revision>248</cp:revision>
  <dcterms:created xsi:type="dcterms:W3CDTF">2012-04-26T17:06:14Z</dcterms:created>
  <dcterms:modified xsi:type="dcterms:W3CDTF">2023-10-15T03:24:44Z</dcterms:modified>
</cp:coreProperties>
</file>