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3" r:id="rId2"/>
    <p:sldId id="288" r:id="rId3"/>
    <p:sldId id="287" r:id="rId4"/>
    <p:sldId id="279" r:id="rId5"/>
    <p:sldId id="278" r:id="rId6"/>
    <p:sldId id="286" r:id="rId7"/>
    <p:sldId id="269" r:id="rId8"/>
    <p:sldId id="293" r:id="rId9"/>
    <p:sldId id="274" r:id="rId10"/>
    <p:sldId id="300" r:id="rId11"/>
    <p:sldId id="275" r:id="rId12"/>
    <p:sldId id="302" r:id="rId13"/>
    <p:sldId id="304" r:id="rId14"/>
    <p:sldId id="303" r:id="rId15"/>
    <p:sldId id="282" r:id="rId16"/>
    <p:sldId id="283" r:id="rId17"/>
    <p:sldId id="297" r:id="rId18"/>
    <p:sldId id="305" r:id="rId19"/>
    <p:sldId id="277" r:id="rId20"/>
    <p:sldId id="284" r:id="rId21"/>
    <p:sldId id="292" r:id="rId22"/>
    <p:sldId id="290" r:id="rId23"/>
    <p:sldId id="285" r:id="rId24"/>
    <p:sldId id="276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CCC"/>
    <a:srgbClr val="70C9D0"/>
    <a:srgbClr val="FF0000"/>
    <a:srgbClr val="FFF9DA"/>
    <a:srgbClr val="8BC6F4"/>
    <a:srgbClr val="085FA8"/>
    <a:srgbClr val="C0E0F9"/>
    <a:srgbClr val="F6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605" autoAdjust="0"/>
    <p:restoredTop sz="94660"/>
  </p:normalViewPr>
  <p:slideViewPr>
    <p:cSldViewPr snapToGrid="0">
      <p:cViewPr varScale="1">
        <p:scale>
          <a:sx n="60" d="100"/>
          <a:sy n="60" d="100"/>
        </p:scale>
        <p:origin x="4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1DFD72-D33C-4B24-8039-00E1F85E7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F6961FE-5744-48C3-74C1-2723310B0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EAD530-A0D6-8177-F585-5F623273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B2B3-2AF7-4FFD-924C-1C1510C227F2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C6AECDE-160F-A5EA-B5DE-9162E8B3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636C5BC-2EB5-A932-49B6-82D6DE678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6F0D-C16A-46FE-B8B2-F0DD9CDD7A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580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874B61-B0DF-F730-FE3D-52DECE37A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615106F-297B-E2C1-8317-297774C0C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4336D9B-6D57-6BC1-259D-085301FA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B2B3-2AF7-4FFD-924C-1C1510C227F2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9B02E6-F35A-4EDB-03B9-E664A90E7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3EB0CF-E71E-1755-1315-6588AD59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6F0D-C16A-46FE-B8B2-F0DD9CDD7A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242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07A315A-7A9B-1998-357A-916FFACED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8D8EA63-A4D1-B37D-B84E-66B45AFA3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1E7D74-AB5A-D871-D3A0-BADC82F7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B2B3-2AF7-4FFD-924C-1C1510C227F2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BDE266E-83DD-03FC-B322-EC3C2511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030F927-D8AB-F345-D3FD-A570D496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6F0D-C16A-46FE-B8B2-F0DD9CDD7A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730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A6862C-4259-6C5D-21A8-B5CD74168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A6988C4-CDE0-B9E3-107F-359B81DA6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6BAC3B-FD87-9AE0-47BA-AA93037F1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B2B3-2AF7-4FFD-924C-1C1510C227F2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2FD9F7E-B8B2-182B-C5D4-87FEE5D0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8B16C92-14DC-A13D-6DBF-20B35E099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6F0D-C16A-46FE-B8B2-F0DD9CDD7A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018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611A62-5811-59E0-448D-74A39B9F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12935F-FC3B-1327-EEE9-734ECB590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D0A788A-6E6C-5FB1-4519-C5C685326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B2B3-2AF7-4FFD-924C-1C1510C227F2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046E9A3-B212-40BB-D53C-6372829F4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6D2373A-035C-FF12-7B01-671E0890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6F0D-C16A-46FE-B8B2-F0DD9CDD7A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427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14462B-2558-5B61-8956-C4EF73620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507A24A-2A24-B57F-D323-11F61B888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31AF3C5-D4E2-C964-64B7-9C02EF301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24D240-0127-5F16-C894-BDDB61B1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B2B3-2AF7-4FFD-924C-1C1510C227F2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ABD2E71-12D5-9E97-449A-ED9E0ECF3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D026A3-7C21-7FED-D279-D7CF223F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6F0D-C16A-46FE-B8B2-F0DD9CDD7A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5959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82C231-0FE6-7B70-E756-8F4A23332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8BF514B-54E9-0786-BA2C-0014B274E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8C6A0B4-52D9-7260-5A45-D67F07E3E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D8C981A-EBC7-664F-99F8-7F5CEAC52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4832F59-0051-B1EC-8F67-7953DBCB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C19B380-03D7-ED6F-6CDA-B50CC426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B2B3-2AF7-4FFD-924C-1C1510C227F2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6EBB1B8-E867-962F-84D4-2B953DFD6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4AC1B7E-76D9-8C99-EBBA-AF03DCB5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6F0D-C16A-46FE-B8B2-F0DD9CDD7A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8627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DB3CDA-4439-E8CA-C5F2-64132A08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746E0AC-9BC2-69CA-92A8-6082BCFD3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B2B3-2AF7-4FFD-924C-1C1510C227F2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C3FD351-D086-C94A-1D59-F37911CCB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46A5795-C0B4-0C57-6BBD-3640909E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6F0D-C16A-46FE-B8B2-F0DD9CDD7A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402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8731CC8-E650-9A5A-B044-BACEB0A41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B2B3-2AF7-4FFD-924C-1C1510C227F2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3D16FDA-53C6-0568-85AF-16E7FCBAE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4250FC4-96F5-77C6-9506-DE8338F0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6F0D-C16A-46FE-B8B2-F0DD9CDD7A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058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3F4564-14CF-62FA-080B-5AB03C14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F0E62FC-3456-C9E5-0E64-3B3F5E5CA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E9E3408-C300-0537-A330-BF798327E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46ECBEE-1CD5-7964-1CF9-D3639C7E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B2B3-2AF7-4FFD-924C-1C1510C227F2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A3A787-1E0F-3E46-5504-5E3C4FF7D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5C6CF1D-2829-311E-C8C6-7E00761C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6F0D-C16A-46FE-B8B2-F0DD9CDD7A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907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EA067B-7DD5-4FF0-930D-E4F93D68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25ECE6D-FA63-EF2E-642D-229BC9746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53B2E24-30B5-1EFB-0FA1-BC62045DB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FB6BCAA-89C0-7C11-4CD2-E103BCC49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B2B3-2AF7-4FFD-924C-1C1510C227F2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EE09F41-9EE2-ED3E-002A-BB3CA9002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3C834C2-2ABA-C913-6C55-236EE3C02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6F0D-C16A-46FE-B8B2-F0DD9CDD7A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447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3FFC9D0-ED7B-40A3-C153-61F29E480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A30807B-1973-94C5-DD30-8EF6BD2BD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D5B88C3-C108-C805-AD5D-D1B9C6079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6B2B3-2AF7-4FFD-924C-1C1510C227F2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BC07BC-3BAB-DC4F-35BC-BFCB28F20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152A89-357A-A84A-B003-E35B7BB69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56F0D-C16A-46FE-B8B2-F0DD9CDD7A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011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image" Target="../media/image19.pn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image" Target="../media/image19.pn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image" Target="../media/image19.pn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37135980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615F01E-9CCF-F666-80F4-7D3D372A4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25" t="36617" r="33956" b="18607"/>
          <a:stretch/>
        </p:blipFill>
        <p:spPr>
          <a:xfrm>
            <a:off x="10726" y="0"/>
            <a:ext cx="12192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9323CA1-89C7-34C3-06FE-8EC945613023}"/>
              </a:ext>
            </a:extLst>
          </p:cNvPr>
          <p:cNvSpPr/>
          <p:nvPr/>
        </p:nvSpPr>
        <p:spPr>
          <a:xfrm rot="1651209">
            <a:off x="7277686" y="1544659"/>
            <a:ext cx="4310869" cy="3160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7410" name="Picture 2" descr="Tree with Green Leaves clipart">
            <a:extLst>
              <a:ext uri="{FF2B5EF4-FFF2-40B4-BE49-F238E27FC236}">
                <a16:creationId xmlns:a16="http://schemas.microsoft.com/office/drawing/2014/main" id="{073D7F2B-FC9D-8CCA-6C09-309682BE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76" y="1940315"/>
            <a:ext cx="3251102" cy="385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5A23C33-4F1A-EA0D-BC15-949AEA63F49C}"/>
              </a:ext>
            </a:extLst>
          </p:cNvPr>
          <p:cNvSpPr/>
          <p:nvPr/>
        </p:nvSpPr>
        <p:spPr>
          <a:xfrm rot="19766063">
            <a:off x="3739094" y="1611804"/>
            <a:ext cx="4205782" cy="3478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Picture 2" descr="Family of Four clipart">
            <a:extLst>
              <a:ext uri="{FF2B5EF4-FFF2-40B4-BE49-F238E27FC236}">
                <a16:creationId xmlns:a16="http://schemas.microsoft.com/office/drawing/2014/main" id="{30195ED7-B1AC-736E-2E1A-CE6437999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" y="2064760"/>
            <a:ext cx="5216282" cy="474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D6D31A38-4CA8-DBB4-38CC-95640005FC34}"/>
              </a:ext>
            </a:extLst>
          </p:cNvPr>
          <p:cNvSpPr/>
          <p:nvPr/>
        </p:nvSpPr>
        <p:spPr>
          <a:xfrm>
            <a:off x="5461498" y="2198902"/>
            <a:ext cx="4313994" cy="22358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Families, </a:t>
            </a:r>
            <a:r>
              <a:rPr lang="en-US" sz="8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Families</a:t>
            </a:r>
            <a:endParaRPr lang="ar-SA" sz="8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94F6547-FEDF-96B1-511E-5CC47BE21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18" y="4843480"/>
            <a:ext cx="4313994" cy="160584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B191198C-2046-F485-F963-F577655F9CDD}"/>
              </a:ext>
            </a:extLst>
          </p:cNvPr>
          <p:cNvSpPr/>
          <p:nvPr/>
        </p:nvSpPr>
        <p:spPr>
          <a:xfrm>
            <a:off x="5941468" y="4879719"/>
            <a:ext cx="3408226" cy="138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 </a:t>
            </a:r>
            <a:endParaRPr lang="ar-S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15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4D5D945-6F71-CB1C-5EA7-867291CB3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85" t="38806" r="34179" b="17612"/>
          <a:stretch/>
        </p:blipFill>
        <p:spPr>
          <a:xfrm>
            <a:off x="0" y="-254684"/>
            <a:ext cx="12192000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3F128FC-0533-011F-ACFC-1C15EE1C2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79" t="32403" r="24215" b="12798"/>
          <a:stretch/>
        </p:blipFill>
        <p:spPr>
          <a:xfrm>
            <a:off x="3237317" y="97971"/>
            <a:ext cx="8954683" cy="6261977"/>
          </a:xfrm>
          <a:custGeom>
            <a:avLst/>
            <a:gdLst>
              <a:gd name="connsiteX0" fmla="*/ 0 w 7634177"/>
              <a:gd name="connsiteY0" fmla="*/ 0 h 5006182"/>
              <a:gd name="connsiteX1" fmla="*/ 6889897 w 7634177"/>
              <a:gd name="connsiteY1" fmla="*/ 0 h 5006182"/>
              <a:gd name="connsiteX2" fmla="*/ 6889897 w 7634177"/>
              <a:gd name="connsiteY2" fmla="*/ 2635119 h 5006182"/>
              <a:gd name="connsiteX3" fmla="*/ 7634177 w 7634177"/>
              <a:gd name="connsiteY3" fmla="*/ 2635119 h 5006182"/>
              <a:gd name="connsiteX4" fmla="*/ 7634177 w 7634177"/>
              <a:gd name="connsiteY4" fmla="*/ 5006182 h 5006182"/>
              <a:gd name="connsiteX5" fmla="*/ 3519376 w 7634177"/>
              <a:gd name="connsiteY5" fmla="*/ 5006182 h 5006182"/>
              <a:gd name="connsiteX6" fmla="*/ 3519376 w 7634177"/>
              <a:gd name="connsiteY6" fmla="*/ 3608000 h 5006182"/>
              <a:gd name="connsiteX7" fmla="*/ 0 w 7634177"/>
              <a:gd name="connsiteY7" fmla="*/ 3608000 h 500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34177" h="5006182">
                <a:moveTo>
                  <a:pt x="0" y="0"/>
                </a:moveTo>
                <a:lnTo>
                  <a:pt x="6889897" y="0"/>
                </a:lnTo>
                <a:lnTo>
                  <a:pt x="6889897" y="2635119"/>
                </a:lnTo>
                <a:lnTo>
                  <a:pt x="7634177" y="2635119"/>
                </a:lnTo>
                <a:lnTo>
                  <a:pt x="7634177" y="5006182"/>
                </a:lnTo>
                <a:lnTo>
                  <a:pt x="3519376" y="5006182"/>
                </a:lnTo>
                <a:lnTo>
                  <a:pt x="3519376" y="3608000"/>
                </a:lnTo>
                <a:lnTo>
                  <a:pt x="0" y="3608000"/>
                </a:lnTo>
                <a:close/>
              </a:path>
            </a:pathLst>
          </a:cu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ED21535-7640-46DE-3D45-26CB50A05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60" y="612493"/>
            <a:ext cx="1731963" cy="19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78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18A1D0B-9C3F-C86A-DBF4-6DD4C3B1C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3" t="34627" r="34179" b="19801"/>
          <a:stretch/>
        </p:blipFill>
        <p:spPr>
          <a:xfrm>
            <a:off x="-40703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07CF29E-76B9-675E-EE05-903CDF9A6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97" t="23188" r="52019" b="62100"/>
          <a:stretch/>
        </p:blipFill>
        <p:spPr>
          <a:xfrm>
            <a:off x="157745" y="1502229"/>
            <a:ext cx="5897552" cy="218045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96CA565-7844-CDE2-7453-F7A219528BBD}"/>
              </a:ext>
            </a:extLst>
          </p:cNvPr>
          <p:cNvSpPr/>
          <p:nvPr/>
        </p:nvSpPr>
        <p:spPr>
          <a:xfrm>
            <a:off x="5867400" y="2260442"/>
            <a:ext cx="5897552" cy="664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Families care for their children and for the future of the country.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97291CA-A14A-25BC-BA8D-D989C41034EA}"/>
              </a:ext>
            </a:extLst>
          </p:cNvPr>
          <p:cNvSpPr/>
          <p:nvPr/>
        </p:nvSpPr>
        <p:spPr>
          <a:xfrm>
            <a:off x="620484" y="3777345"/>
            <a:ext cx="7086602" cy="1050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2. Saudi Arabia gives families: support for their children; assistance for their children’s education; help to buy homes; help to feel safe.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Best 1 Minute Timer GIFs | Gfycat">
            <a:extLst>
              <a:ext uri="{FF2B5EF4-FFF2-40B4-BE49-F238E27FC236}">
                <a16:creationId xmlns:a16="http://schemas.microsoft.com/office/drawing/2014/main" id="{1D1645E7-F6B1-AB67-8905-5F754F787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680" y="798403"/>
            <a:ext cx="1850405" cy="104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23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55EA3191-C0D1-037E-A317-222249D5C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8" t="28217" r="27529" b="133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3" name="Picture 2" descr="Line of Family Members and Pets clipart">
            <a:extLst>
              <a:ext uri="{FF2B5EF4-FFF2-40B4-BE49-F238E27FC236}">
                <a16:creationId xmlns:a16="http://schemas.microsoft.com/office/drawing/2014/main" id="{FC724CCE-2699-2143-1F17-58CB8B362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3917"/>
            <a:ext cx="7620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نتيجة بحث الصور عن fish  clipart">
            <a:extLst>
              <a:ext uri="{FF2B5EF4-FFF2-40B4-BE49-F238E27FC236}">
                <a16:creationId xmlns:a16="http://schemas.microsoft.com/office/drawing/2014/main" id="{7E61ACFF-9D57-AE1C-4F6C-EC5C2CC2B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42" y="4089851"/>
            <a:ext cx="2602560" cy="26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نتيجة بحث الصور عن fishing pool clipart">
            <a:extLst>
              <a:ext uri="{FF2B5EF4-FFF2-40B4-BE49-F238E27FC236}">
                <a16:creationId xmlns:a16="http://schemas.microsoft.com/office/drawing/2014/main" id="{B50D0B01-BB28-67C0-7246-E187215FD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143">
            <a:off x="-232268" y="3092718"/>
            <a:ext cx="2386824" cy="33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نتيجة بحث الصور عن see under  clipart">
            <a:extLst>
              <a:ext uri="{FF2B5EF4-FFF2-40B4-BE49-F238E27FC236}">
                <a16:creationId xmlns:a16="http://schemas.microsoft.com/office/drawing/2014/main" id="{0A9E0401-5075-5469-90EB-2FD2CACB9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74" y="5513256"/>
            <a:ext cx="868171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نتيجة بحث الصور عن see under  clipart">
            <a:extLst>
              <a:ext uri="{FF2B5EF4-FFF2-40B4-BE49-F238E27FC236}">
                <a16:creationId xmlns:a16="http://schemas.microsoft.com/office/drawing/2014/main" id="{30E1C568-D839-A44B-7EA9-4F7705D3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80" y="2839062"/>
            <a:ext cx="1047751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نتيجة بحث الصور عن see under  clipart">
            <a:extLst>
              <a:ext uri="{FF2B5EF4-FFF2-40B4-BE49-F238E27FC236}">
                <a16:creationId xmlns:a16="http://schemas.microsoft.com/office/drawing/2014/main" id="{E7D2DFCB-CED4-F5CB-BF97-F07EFEB99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56" y="2703655"/>
            <a:ext cx="1045332" cy="10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نتيجة بحث الصور عن see under  clipart">
            <a:extLst>
              <a:ext uri="{FF2B5EF4-FFF2-40B4-BE49-F238E27FC236}">
                <a16:creationId xmlns:a16="http://schemas.microsoft.com/office/drawing/2014/main" id="{0C09F813-A054-1083-8874-A76927F30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7995">
            <a:off x="4415296" y="4022834"/>
            <a:ext cx="1174286" cy="11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799AA14-8B94-1CA7-A7D6-1D50A91D036C}"/>
              </a:ext>
            </a:extLst>
          </p:cNvPr>
          <p:cNvSpPr/>
          <p:nvPr/>
        </p:nvSpPr>
        <p:spPr>
          <a:xfrm>
            <a:off x="5345668" y="2493646"/>
            <a:ext cx="4560332" cy="8762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Aim means ……………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76AEC888-1DAF-C989-7984-9D76B29F092C}"/>
              </a:ext>
            </a:extLst>
          </p:cNvPr>
          <p:cNvSpPr/>
          <p:nvPr/>
        </p:nvSpPr>
        <p:spPr>
          <a:xfrm rot="10800000" flipV="1">
            <a:off x="6535034" y="5227923"/>
            <a:ext cx="2718019" cy="636094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Vision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717B082F-BD9A-3262-1E5A-99C2823A1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44" y="531897"/>
            <a:ext cx="2805433" cy="29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نتيجة بحث الصور عن fish png  clipart">
            <a:extLst>
              <a:ext uri="{FF2B5EF4-FFF2-40B4-BE49-F238E27FC236}">
                <a16:creationId xmlns:a16="http://schemas.microsoft.com/office/drawing/2014/main" id="{7BF051BB-B4EF-A29A-03FB-3A26232A6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041">
            <a:off x="8228489" y="2165698"/>
            <a:ext cx="1239125" cy="56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1D63C3D2-E69B-F0E5-E8C6-2709556EFA10}"/>
              </a:ext>
            </a:extLst>
          </p:cNvPr>
          <p:cNvSpPr/>
          <p:nvPr/>
        </p:nvSpPr>
        <p:spPr>
          <a:xfrm rot="10800000" flipV="1">
            <a:off x="6392528" y="3913711"/>
            <a:ext cx="2718019" cy="696266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protect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6320050-3D63-D4D7-7DB9-2F3909409DE1}"/>
              </a:ext>
            </a:extLst>
          </p:cNvPr>
          <p:cNvSpPr/>
          <p:nvPr/>
        </p:nvSpPr>
        <p:spPr>
          <a:xfrm>
            <a:off x="5269319" y="2530188"/>
            <a:ext cx="4560333" cy="926771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3EADC978-FECF-AAAC-D477-73B734B99746}"/>
              </a:ext>
            </a:extLst>
          </p:cNvPr>
          <p:cNvSpPr/>
          <p:nvPr/>
        </p:nvSpPr>
        <p:spPr>
          <a:xfrm>
            <a:off x="6466401" y="3858610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0F49905A-28AB-2A6F-A824-0B51E217B59E}"/>
              </a:ext>
            </a:extLst>
          </p:cNvPr>
          <p:cNvSpPr/>
          <p:nvPr/>
        </p:nvSpPr>
        <p:spPr>
          <a:xfrm>
            <a:off x="6476584" y="5217722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Sad Little Fish Stock Illustrations – 45 Sad Little Fish Stock  Illustrations, Vectors &amp; Clipart - Dreamstime">
            <a:extLst>
              <a:ext uri="{FF2B5EF4-FFF2-40B4-BE49-F238E27FC236}">
                <a16:creationId xmlns:a16="http://schemas.microsoft.com/office/drawing/2014/main" id="{EBE9F926-D91B-89A1-08F3-E0DE1B1F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724" y="3822600"/>
            <a:ext cx="886714" cy="85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ppy fish cartoon presenting - Clipart World">
            <a:extLst>
              <a:ext uri="{FF2B5EF4-FFF2-40B4-BE49-F238E27FC236}">
                <a16:creationId xmlns:a16="http://schemas.microsoft.com/office/drawing/2014/main" id="{8B5958A3-1ADB-1111-AD27-57F1724D5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349" y="5100804"/>
            <a:ext cx="755498" cy="10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68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55EA3191-C0D1-037E-A317-222249D5C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8" t="28217" r="27529" b="133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3" name="Picture 2" descr="Line of Family Members and Pets clipart">
            <a:extLst>
              <a:ext uri="{FF2B5EF4-FFF2-40B4-BE49-F238E27FC236}">
                <a16:creationId xmlns:a16="http://schemas.microsoft.com/office/drawing/2014/main" id="{FC724CCE-2699-2143-1F17-58CB8B362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3917"/>
            <a:ext cx="7620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نتيجة بحث الصور عن fish  clipart">
            <a:extLst>
              <a:ext uri="{FF2B5EF4-FFF2-40B4-BE49-F238E27FC236}">
                <a16:creationId xmlns:a16="http://schemas.microsoft.com/office/drawing/2014/main" id="{7E61ACFF-9D57-AE1C-4F6C-EC5C2CC2B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42" y="4089851"/>
            <a:ext cx="2602560" cy="26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نتيجة بحث الصور عن fishing pool clipart">
            <a:extLst>
              <a:ext uri="{FF2B5EF4-FFF2-40B4-BE49-F238E27FC236}">
                <a16:creationId xmlns:a16="http://schemas.microsoft.com/office/drawing/2014/main" id="{B50D0B01-BB28-67C0-7246-E187215FD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143">
            <a:off x="-232268" y="3092718"/>
            <a:ext cx="2386824" cy="33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نتيجة بحث الصور عن see under  clipart">
            <a:extLst>
              <a:ext uri="{FF2B5EF4-FFF2-40B4-BE49-F238E27FC236}">
                <a16:creationId xmlns:a16="http://schemas.microsoft.com/office/drawing/2014/main" id="{0A9E0401-5075-5469-90EB-2FD2CACB9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74" y="5513256"/>
            <a:ext cx="868171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نتيجة بحث الصور عن see under  clipart">
            <a:extLst>
              <a:ext uri="{FF2B5EF4-FFF2-40B4-BE49-F238E27FC236}">
                <a16:creationId xmlns:a16="http://schemas.microsoft.com/office/drawing/2014/main" id="{30E1C568-D839-A44B-7EA9-4F7705D3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80" y="2839062"/>
            <a:ext cx="1047751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نتيجة بحث الصور عن see under  clipart">
            <a:extLst>
              <a:ext uri="{FF2B5EF4-FFF2-40B4-BE49-F238E27FC236}">
                <a16:creationId xmlns:a16="http://schemas.microsoft.com/office/drawing/2014/main" id="{E7D2DFCB-CED4-F5CB-BF97-F07EFEB99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56" y="2703655"/>
            <a:ext cx="1045332" cy="10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نتيجة بحث الصور عن see under  clipart">
            <a:extLst>
              <a:ext uri="{FF2B5EF4-FFF2-40B4-BE49-F238E27FC236}">
                <a16:creationId xmlns:a16="http://schemas.microsoft.com/office/drawing/2014/main" id="{0C09F813-A054-1083-8874-A76927F30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7995">
            <a:off x="4415296" y="4022834"/>
            <a:ext cx="1174286" cy="11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799AA14-8B94-1CA7-A7D6-1D50A91D036C}"/>
              </a:ext>
            </a:extLst>
          </p:cNvPr>
          <p:cNvSpPr/>
          <p:nvPr/>
        </p:nvSpPr>
        <p:spPr>
          <a:xfrm>
            <a:off x="5345668" y="2493646"/>
            <a:ext cx="4560332" cy="8762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Topics means …………..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76AEC888-1DAF-C989-7984-9D76B29F092C}"/>
              </a:ext>
            </a:extLst>
          </p:cNvPr>
          <p:cNvSpPr/>
          <p:nvPr/>
        </p:nvSpPr>
        <p:spPr>
          <a:xfrm rot="10800000" flipV="1">
            <a:off x="6466401" y="3902545"/>
            <a:ext cx="2718019" cy="636094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themes</a:t>
            </a:r>
            <a:endParaRPr lang="ar-SA" sz="2000">
              <a:latin typeface="Comic Sans MS" panose="030F0702030302020204" pitchFamily="66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717B082F-BD9A-3262-1E5A-99C2823A1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44" y="531897"/>
            <a:ext cx="2805433" cy="29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نتيجة بحث الصور عن fish png  clipart">
            <a:extLst>
              <a:ext uri="{FF2B5EF4-FFF2-40B4-BE49-F238E27FC236}">
                <a16:creationId xmlns:a16="http://schemas.microsoft.com/office/drawing/2014/main" id="{7BF051BB-B4EF-A29A-03FB-3A26232A6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041">
            <a:off x="8228489" y="2165698"/>
            <a:ext cx="1239125" cy="56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1D63C3D2-E69B-F0E5-E8C6-2709556EFA10}"/>
              </a:ext>
            </a:extLst>
          </p:cNvPr>
          <p:cNvSpPr/>
          <p:nvPr/>
        </p:nvSpPr>
        <p:spPr>
          <a:xfrm rot="10800000" flipV="1">
            <a:off x="6535034" y="5106305"/>
            <a:ext cx="2718019" cy="696266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assets</a:t>
            </a:r>
            <a:endParaRPr lang="ar-SA" sz="2000">
              <a:latin typeface="Comic Sans MS" panose="030F0702030302020204" pitchFamily="66" charset="0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6320050-3D63-D4D7-7DB9-2F3909409DE1}"/>
              </a:ext>
            </a:extLst>
          </p:cNvPr>
          <p:cNvSpPr/>
          <p:nvPr/>
        </p:nvSpPr>
        <p:spPr>
          <a:xfrm>
            <a:off x="5269319" y="2530188"/>
            <a:ext cx="4560333" cy="926771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3EADC978-FECF-AAAC-D477-73B734B99746}"/>
              </a:ext>
            </a:extLst>
          </p:cNvPr>
          <p:cNvSpPr/>
          <p:nvPr/>
        </p:nvSpPr>
        <p:spPr>
          <a:xfrm>
            <a:off x="6466401" y="3858610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0F49905A-28AB-2A6F-A824-0B51E217B59E}"/>
              </a:ext>
            </a:extLst>
          </p:cNvPr>
          <p:cNvSpPr/>
          <p:nvPr/>
        </p:nvSpPr>
        <p:spPr>
          <a:xfrm>
            <a:off x="6476584" y="5217722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Sad Little Fish Stock Illustrations – 45 Sad Little Fish Stock  Illustrations, Vectors &amp; Clipart - Dreamstime">
            <a:extLst>
              <a:ext uri="{FF2B5EF4-FFF2-40B4-BE49-F238E27FC236}">
                <a16:creationId xmlns:a16="http://schemas.microsoft.com/office/drawing/2014/main" id="{EBE9F926-D91B-89A1-08F3-E0DE1B1F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92" y="5087633"/>
            <a:ext cx="886714" cy="85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ppy fish cartoon presenting - Clipart World">
            <a:extLst>
              <a:ext uri="{FF2B5EF4-FFF2-40B4-BE49-F238E27FC236}">
                <a16:creationId xmlns:a16="http://schemas.microsoft.com/office/drawing/2014/main" id="{8B5958A3-1ADB-1111-AD27-57F1724D5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032" y="3712536"/>
            <a:ext cx="755498" cy="10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9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55EA3191-C0D1-037E-A317-222249D5C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8" t="28217" r="27529" b="133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3" name="Picture 2" descr="Line of Family Members and Pets clipart">
            <a:extLst>
              <a:ext uri="{FF2B5EF4-FFF2-40B4-BE49-F238E27FC236}">
                <a16:creationId xmlns:a16="http://schemas.microsoft.com/office/drawing/2014/main" id="{FC724CCE-2699-2143-1F17-58CB8B362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3917"/>
            <a:ext cx="7620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نتيجة بحث الصور عن fish  clipart">
            <a:extLst>
              <a:ext uri="{FF2B5EF4-FFF2-40B4-BE49-F238E27FC236}">
                <a16:creationId xmlns:a16="http://schemas.microsoft.com/office/drawing/2014/main" id="{7E61ACFF-9D57-AE1C-4F6C-EC5C2CC2B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42" y="4089851"/>
            <a:ext cx="2602560" cy="26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نتيجة بحث الصور عن fishing pool clipart">
            <a:extLst>
              <a:ext uri="{FF2B5EF4-FFF2-40B4-BE49-F238E27FC236}">
                <a16:creationId xmlns:a16="http://schemas.microsoft.com/office/drawing/2014/main" id="{B50D0B01-BB28-67C0-7246-E187215FD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143">
            <a:off x="-232268" y="3092718"/>
            <a:ext cx="2386824" cy="33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نتيجة بحث الصور عن see under  clipart">
            <a:extLst>
              <a:ext uri="{FF2B5EF4-FFF2-40B4-BE49-F238E27FC236}">
                <a16:creationId xmlns:a16="http://schemas.microsoft.com/office/drawing/2014/main" id="{0A9E0401-5075-5469-90EB-2FD2CACB9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74" y="5513256"/>
            <a:ext cx="868171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نتيجة بحث الصور عن see under  clipart">
            <a:extLst>
              <a:ext uri="{FF2B5EF4-FFF2-40B4-BE49-F238E27FC236}">
                <a16:creationId xmlns:a16="http://schemas.microsoft.com/office/drawing/2014/main" id="{30E1C568-D839-A44B-7EA9-4F7705D3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80" y="2839062"/>
            <a:ext cx="1047751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نتيجة بحث الصور عن see under  clipart">
            <a:extLst>
              <a:ext uri="{FF2B5EF4-FFF2-40B4-BE49-F238E27FC236}">
                <a16:creationId xmlns:a16="http://schemas.microsoft.com/office/drawing/2014/main" id="{E7D2DFCB-CED4-F5CB-BF97-F07EFEB99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56" y="2703655"/>
            <a:ext cx="1045332" cy="10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نتيجة بحث الصور عن see under  clipart">
            <a:extLst>
              <a:ext uri="{FF2B5EF4-FFF2-40B4-BE49-F238E27FC236}">
                <a16:creationId xmlns:a16="http://schemas.microsoft.com/office/drawing/2014/main" id="{0C09F813-A054-1083-8874-A76927F30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7995">
            <a:off x="4415296" y="4022834"/>
            <a:ext cx="1174286" cy="11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799AA14-8B94-1CA7-A7D6-1D50A91D036C}"/>
              </a:ext>
            </a:extLst>
          </p:cNvPr>
          <p:cNvSpPr/>
          <p:nvPr/>
        </p:nvSpPr>
        <p:spPr>
          <a:xfrm>
            <a:off x="5345668" y="2493646"/>
            <a:ext cx="4560332" cy="8762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Defend means ………..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76AEC888-1DAF-C989-7984-9D76B29F092C}"/>
              </a:ext>
            </a:extLst>
          </p:cNvPr>
          <p:cNvSpPr/>
          <p:nvPr/>
        </p:nvSpPr>
        <p:spPr>
          <a:xfrm rot="10800000" flipV="1">
            <a:off x="6535034" y="5227923"/>
            <a:ext cx="2718019" cy="636094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Protect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717B082F-BD9A-3262-1E5A-99C2823A1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44" y="531897"/>
            <a:ext cx="2805433" cy="29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نتيجة بحث الصور عن fish png  clipart">
            <a:extLst>
              <a:ext uri="{FF2B5EF4-FFF2-40B4-BE49-F238E27FC236}">
                <a16:creationId xmlns:a16="http://schemas.microsoft.com/office/drawing/2014/main" id="{7BF051BB-B4EF-A29A-03FB-3A26232A6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041">
            <a:off x="8228489" y="2165698"/>
            <a:ext cx="1239125" cy="56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1D63C3D2-E69B-F0E5-E8C6-2709556EFA10}"/>
              </a:ext>
            </a:extLst>
          </p:cNvPr>
          <p:cNvSpPr/>
          <p:nvPr/>
        </p:nvSpPr>
        <p:spPr>
          <a:xfrm rot="10800000" flipV="1">
            <a:off x="6392528" y="3913711"/>
            <a:ext cx="2718019" cy="696266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support </a:t>
            </a:r>
            <a:endParaRPr lang="ar-SA" sz="2000">
              <a:latin typeface="Comic Sans MS" panose="030F0702030302020204" pitchFamily="66" charset="0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6320050-3D63-D4D7-7DB9-2F3909409DE1}"/>
              </a:ext>
            </a:extLst>
          </p:cNvPr>
          <p:cNvSpPr/>
          <p:nvPr/>
        </p:nvSpPr>
        <p:spPr>
          <a:xfrm>
            <a:off x="5269319" y="2530188"/>
            <a:ext cx="4560333" cy="926771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3EADC978-FECF-AAAC-D477-73B734B99746}"/>
              </a:ext>
            </a:extLst>
          </p:cNvPr>
          <p:cNvSpPr/>
          <p:nvPr/>
        </p:nvSpPr>
        <p:spPr>
          <a:xfrm>
            <a:off x="6466401" y="3858610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0F49905A-28AB-2A6F-A824-0B51E217B59E}"/>
              </a:ext>
            </a:extLst>
          </p:cNvPr>
          <p:cNvSpPr/>
          <p:nvPr/>
        </p:nvSpPr>
        <p:spPr>
          <a:xfrm>
            <a:off x="6476584" y="5217722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Sad Little Fish Stock Illustrations – 45 Sad Little Fish Stock  Illustrations, Vectors &amp; Clipart - Dreamstime">
            <a:extLst>
              <a:ext uri="{FF2B5EF4-FFF2-40B4-BE49-F238E27FC236}">
                <a16:creationId xmlns:a16="http://schemas.microsoft.com/office/drawing/2014/main" id="{EBE9F926-D91B-89A1-08F3-E0DE1B1F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724" y="3822600"/>
            <a:ext cx="886714" cy="85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ppy fish cartoon presenting - Clipart World">
            <a:extLst>
              <a:ext uri="{FF2B5EF4-FFF2-40B4-BE49-F238E27FC236}">
                <a16:creationId xmlns:a16="http://schemas.microsoft.com/office/drawing/2014/main" id="{8B5958A3-1ADB-1111-AD27-57F1724D5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349" y="5100804"/>
            <a:ext cx="755498" cy="10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3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5D1E422-AFFE-7177-D193-5F1476414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61" t="36020" r="41628" b="19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Three Generation Family clipart">
            <a:extLst>
              <a:ext uri="{FF2B5EF4-FFF2-40B4-BE49-F238E27FC236}">
                <a16:creationId xmlns:a16="http://schemas.microsoft.com/office/drawing/2014/main" id="{03FD971B-2869-25BB-AC62-C76D02243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70" y="4969848"/>
            <a:ext cx="7017488" cy="17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16D6AE7-9C3E-AE6F-1D50-4A4076D39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69" t="37536" r="42201" b="34203"/>
          <a:stretch/>
        </p:blipFill>
        <p:spPr>
          <a:xfrm>
            <a:off x="1097057" y="617343"/>
            <a:ext cx="7772401" cy="4239991"/>
          </a:xfrm>
          <a:custGeom>
            <a:avLst/>
            <a:gdLst>
              <a:gd name="connsiteX0" fmla="*/ 0 w 7772401"/>
              <a:gd name="connsiteY0" fmla="*/ 0 h 4239991"/>
              <a:gd name="connsiteX1" fmla="*/ 6059117 w 7772401"/>
              <a:gd name="connsiteY1" fmla="*/ 0 h 4239991"/>
              <a:gd name="connsiteX2" fmla="*/ 6059117 w 7772401"/>
              <a:gd name="connsiteY2" fmla="*/ 813892 h 4239991"/>
              <a:gd name="connsiteX3" fmla="*/ 7772401 w 7772401"/>
              <a:gd name="connsiteY3" fmla="*/ 813892 h 4239991"/>
              <a:gd name="connsiteX4" fmla="*/ 7772401 w 7772401"/>
              <a:gd name="connsiteY4" fmla="*/ 4239991 h 4239991"/>
              <a:gd name="connsiteX5" fmla="*/ 0 w 7772401"/>
              <a:gd name="connsiteY5" fmla="*/ 4239991 h 423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1" h="4239991">
                <a:moveTo>
                  <a:pt x="0" y="0"/>
                </a:moveTo>
                <a:lnTo>
                  <a:pt x="6059117" y="0"/>
                </a:lnTo>
                <a:lnTo>
                  <a:pt x="6059117" y="813892"/>
                </a:lnTo>
                <a:lnTo>
                  <a:pt x="7772401" y="813892"/>
                </a:lnTo>
                <a:lnTo>
                  <a:pt x="7772401" y="4239991"/>
                </a:lnTo>
                <a:lnTo>
                  <a:pt x="0" y="4239991"/>
                </a:lnTo>
                <a:close/>
              </a:path>
            </a:pathLst>
          </a:cu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377988BF-8E88-D340-3820-1AC1DF7CD5EF}"/>
              </a:ext>
            </a:extLst>
          </p:cNvPr>
          <p:cNvSpPr/>
          <p:nvPr/>
        </p:nvSpPr>
        <p:spPr>
          <a:xfrm>
            <a:off x="5943599" y="1476800"/>
            <a:ext cx="2416629" cy="42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assets</a:t>
            </a:r>
            <a:endParaRPr lang="ar-SA" sz="2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7389201-856D-227A-4134-DC769E7F36BC}"/>
              </a:ext>
            </a:extLst>
          </p:cNvPr>
          <p:cNvSpPr/>
          <p:nvPr/>
        </p:nvSpPr>
        <p:spPr>
          <a:xfrm>
            <a:off x="6019798" y="3189388"/>
            <a:ext cx="2416629" cy="42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Project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EB23883-50AD-2AC7-D115-CEC247C9127A}"/>
              </a:ext>
            </a:extLst>
          </p:cNvPr>
          <p:cNvSpPr/>
          <p:nvPr/>
        </p:nvSpPr>
        <p:spPr>
          <a:xfrm>
            <a:off x="5987141" y="3784530"/>
            <a:ext cx="2416629" cy="42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provides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DA4B304-8AFD-569F-B2AF-862656E3D1C5}"/>
              </a:ext>
            </a:extLst>
          </p:cNvPr>
          <p:cNvSpPr/>
          <p:nvPr/>
        </p:nvSpPr>
        <p:spPr>
          <a:xfrm>
            <a:off x="5943599" y="4372401"/>
            <a:ext cx="2416629" cy="42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support / assists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D84177D-DA37-B07F-F29C-D658A8198BCB}"/>
              </a:ext>
            </a:extLst>
          </p:cNvPr>
          <p:cNvSpPr/>
          <p:nvPr/>
        </p:nvSpPr>
        <p:spPr>
          <a:xfrm>
            <a:off x="5987141" y="2068803"/>
            <a:ext cx="2416629" cy="42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vision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FE67BD0-BADE-1203-03E1-AAC6D7C9D2FD}"/>
              </a:ext>
            </a:extLst>
          </p:cNvPr>
          <p:cNvSpPr/>
          <p:nvPr/>
        </p:nvSpPr>
        <p:spPr>
          <a:xfrm>
            <a:off x="6019798" y="2664705"/>
            <a:ext cx="2416629" cy="42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themes</a:t>
            </a:r>
            <a:endParaRPr lang="ar-SA" sz="2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3412BBB5-B335-A46E-7C4A-68371B9AD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233">
            <a:off x="8957451" y="1436345"/>
            <a:ext cx="1455109" cy="1109733"/>
          </a:xfrm>
          <a:prstGeom prst="rect">
            <a:avLst/>
          </a:prstGeom>
          <a:ln>
            <a:solidFill>
              <a:srgbClr val="F99CCC"/>
            </a:solidFill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910AE8F-B727-D16B-89C5-C87310D5C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65" y="252324"/>
            <a:ext cx="1412634" cy="1091329"/>
          </a:xfrm>
          <a:prstGeom prst="rect">
            <a:avLst/>
          </a:prstGeom>
          <a:ln>
            <a:solidFill>
              <a:srgbClr val="F99CCC"/>
            </a:solidFill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98DB5FE-A5AE-E151-CD6D-8C33AB1AB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973">
            <a:off x="8798037" y="2720971"/>
            <a:ext cx="1530088" cy="1166915"/>
          </a:xfrm>
          <a:prstGeom prst="rect">
            <a:avLst/>
          </a:prstGeom>
          <a:ln>
            <a:solidFill>
              <a:srgbClr val="F99CCC"/>
            </a:solidFill>
          </a:ln>
        </p:spPr>
      </p:pic>
    </p:spTree>
    <p:extLst>
      <p:ext uri="{BB962C8B-B14F-4D97-AF65-F5344CB8AC3E}">
        <p14:creationId xmlns:p14="http://schemas.microsoft.com/office/powerpoint/2010/main" val="28079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1718F3E6-DEF4-DE24-6712-E23604EF6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9" t="35821" r="33843" b="196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FA5226-B5B2-7892-D72F-106227A96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42" t="36956" r="18886" b="30870"/>
          <a:stretch/>
        </p:blipFill>
        <p:spPr>
          <a:xfrm>
            <a:off x="1118861" y="876437"/>
            <a:ext cx="9342310" cy="3058986"/>
          </a:xfrm>
          <a:custGeom>
            <a:avLst/>
            <a:gdLst>
              <a:gd name="connsiteX0" fmla="*/ 0 w 8651073"/>
              <a:gd name="connsiteY0" fmla="*/ 1639956 h 2832652"/>
              <a:gd name="connsiteX1" fmla="*/ 4588567 w 8651073"/>
              <a:gd name="connsiteY1" fmla="*/ 1639956 h 2832652"/>
              <a:gd name="connsiteX2" fmla="*/ 4588567 w 8651073"/>
              <a:gd name="connsiteY2" fmla="*/ 2832652 h 2832652"/>
              <a:gd name="connsiteX3" fmla="*/ 0 w 8651073"/>
              <a:gd name="connsiteY3" fmla="*/ 2832652 h 2832652"/>
              <a:gd name="connsiteX4" fmla="*/ 5343941 w 8651073"/>
              <a:gd name="connsiteY4" fmla="*/ 0 h 2832652"/>
              <a:gd name="connsiteX5" fmla="*/ 8651073 w 8651073"/>
              <a:gd name="connsiteY5" fmla="*/ 0 h 2832652"/>
              <a:gd name="connsiteX6" fmla="*/ 8651073 w 8651073"/>
              <a:gd name="connsiteY6" fmla="*/ 2832652 h 2832652"/>
              <a:gd name="connsiteX7" fmla="*/ 5343941 w 8651073"/>
              <a:gd name="connsiteY7" fmla="*/ 2832652 h 283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1073" h="2832652">
                <a:moveTo>
                  <a:pt x="0" y="1639956"/>
                </a:moveTo>
                <a:lnTo>
                  <a:pt x="4588567" y="1639956"/>
                </a:lnTo>
                <a:lnTo>
                  <a:pt x="4588567" y="2832652"/>
                </a:lnTo>
                <a:lnTo>
                  <a:pt x="0" y="2832652"/>
                </a:lnTo>
                <a:close/>
                <a:moveTo>
                  <a:pt x="5343941" y="0"/>
                </a:moveTo>
                <a:lnTo>
                  <a:pt x="8651073" y="0"/>
                </a:lnTo>
                <a:lnTo>
                  <a:pt x="8651073" y="2832652"/>
                </a:lnTo>
                <a:lnTo>
                  <a:pt x="5343941" y="2832652"/>
                </a:lnTo>
                <a:close/>
              </a:path>
            </a:pathLst>
          </a:cu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FDE7610-CB9E-5D35-713B-943E09B44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85" y="729343"/>
            <a:ext cx="3118757" cy="20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858B7265-08EB-68DC-F682-58895A6BA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597" r="27006" b="14263"/>
          <a:stretch/>
        </p:blipFill>
        <p:spPr>
          <a:xfrm>
            <a:off x="-284480" y="85060"/>
            <a:ext cx="12192000" cy="677294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17001AA-BC73-C64A-06F8-1B77C70669B4}"/>
              </a:ext>
            </a:extLst>
          </p:cNvPr>
          <p:cNvSpPr/>
          <p:nvPr/>
        </p:nvSpPr>
        <p:spPr>
          <a:xfrm>
            <a:off x="4863150" y="954319"/>
            <a:ext cx="5895834" cy="110546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Family has no values on society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5E8A5E7-6203-65DE-5786-8436B8B8178F}"/>
              </a:ext>
            </a:extLst>
          </p:cNvPr>
          <p:cNvSpPr/>
          <p:nvPr/>
        </p:nvSpPr>
        <p:spPr>
          <a:xfrm>
            <a:off x="4951634" y="2315750"/>
            <a:ext cx="5190699" cy="11054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true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107E5B9-5D78-19D9-1AC5-25A0699D746B}"/>
              </a:ext>
            </a:extLst>
          </p:cNvPr>
          <p:cNvSpPr/>
          <p:nvPr/>
        </p:nvSpPr>
        <p:spPr>
          <a:xfrm>
            <a:off x="5179326" y="3747347"/>
            <a:ext cx="5067869" cy="11054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false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F517BC1-C7C2-71E3-0628-5ADCC8F6E6BD}"/>
              </a:ext>
            </a:extLst>
          </p:cNvPr>
          <p:cNvSpPr/>
          <p:nvPr/>
        </p:nvSpPr>
        <p:spPr>
          <a:xfrm>
            <a:off x="5090615" y="3630309"/>
            <a:ext cx="5190699" cy="128129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EEC8FC0-806C-793C-B932-8E260E47AC81}"/>
              </a:ext>
            </a:extLst>
          </p:cNvPr>
          <p:cNvSpPr/>
          <p:nvPr/>
        </p:nvSpPr>
        <p:spPr>
          <a:xfrm>
            <a:off x="5056496" y="2235616"/>
            <a:ext cx="5190699" cy="128129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5602" name="Picture 2" descr="قناة عين التعليمية - ويكيبيديا">
            <a:extLst>
              <a:ext uri="{FF2B5EF4-FFF2-40B4-BE49-F238E27FC236}">
                <a16:creationId xmlns:a16="http://schemas.microsoft.com/office/drawing/2014/main" id="{8786B9B0-434C-3B9E-13BB-451B017E4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427" y="337951"/>
            <a:ext cx="1232735" cy="123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Button clipart">
            <a:extLst>
              <a:ext uri="{FF2B5EF4-FFF2-40B4-BE49-F238E27FC236}">
                <a16:creationId xmlns:a16="http://schemas.microsoft.com/office/drawing/2014/main" id="{DD5BFABD-F1F1-D44B-AB8E-029F068C0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35" y="2497450"/>
            <a:ext cx="662223" cy="66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Button clipart">
            <a:extLst>
              <a:ext uri="{FF2B5EF4-FFF2-40B4-BE49-F238E27FC236}">
                <a16:creationId xmlns:a16="http://schemas.microsoft.com/office/drawing/2014/main" id="{D2114C1A-41E7-02E0-D16B-B44A531F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306" y="3853276"/>
            <a:ext cx="662223" cy="66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67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C6DE65-47A3-914D-9A86-DDFC42F7E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6A48F8D-137E-FA07-8004-3E6921C9A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368F56D-1DF7-E273-E382-8A794F7E9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194" r="23750" b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صلة الرحم ... - رقيم">
            <a:extLst>
              <a:ext uri="{FF2B5EF4-FFF2-40B4-BE49-F238E27FC236}">
                <a16:creationId xmlns:a16="http://schemas.microsoft.com/office/drawing/2014/main" id="{EF276738-7FE7-2F21-8C0B-44327C29C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727" y="723446"/>
            <a:ext cx="4900352" cy="377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الكشف عن لون ومظهر سيارة الأجرة العائلية الجديدة بالمملكة | سيارات سيدتي">
            <a:extLst>
              <a:ext uri="{FF2B5EF4-FFF2-40B4-BE49-F238E27FC236}">
                <a16:creationId xmlns:a16="http://schemas.microsoft.com/office/drawing/2014/main" id="{DED56610-5A18-15DA-C07D-0D95FB057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5054033"/>
            <a:ext cx="2422456" cy="142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السعودية تخصص 20 ألف مقعد للنساء في «مباريات الدوري» | الشرق الأوسط">
            <a:extLst>
              <a:ext uri="{FF2B5EF4-FFF2-40B4-BE49-F238E27FC236}">
                <a16:creationId xmlns:a16="http://schemas.microsoft.com/office/drawing/2014/main" id="{37CDBC18-D2D0-7846-8B0F-D9840B2B7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97" y="3034491"/>
            <a:ext cx="3805238" cy="212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2428290-C9C2-F3FC-5F5C-63ECBD495710}"/>
              </a:ext>
            </a:extLst>
          </p:cNvPr>
          <p:cNvSpPr/>
          <p:nvPr/>
        </p:nvSpPr>
        <p:spPr>
          <a:xfrm>
            <a:off x="3407568" y="5365227"/>
            <a:ext cx="5376863" cy="10382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Saudi families are Muslim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pic>
        <p:nvPicPr>
          <p:cNvPr id="9" name="Picture 2" descr="بالصور.. محمد بن سلمان قيادة شابة جديدة فى تاريخ المملكة العربية السعودية.. ولى  العهد الجديد يعشق التحدى والنجاح.. قدم استراتيجية عسكرية ورؤية اقتصادية  جديدة.. وقاد تحالف إسلامى لمواجهة الإرهاب فى المنطقة -">
            <a:extLst>
              <a:ext uri="{FF2B5EF4-FFF2-40B4-BE49-F238E27FC236}">
                <a16:creationId xmlns:a16="http://schemas.microsoft.com/office/drawing/2014/main" id="{915196C1-2B0B-224A-363B-7FD47043D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57" y="1829354"/>
            <a:ext cx="1997111" cy="188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ولي العهد الامير محمد بن سلمان يقبل قدم والده الملك سلمان اثناء توديعه |  نواعم">
            <a:extLst>
              <a:ext uri="{FF2B5EF4-FFF2-40B4-BE49-F238E27FC236}">
                <a16:creationId xmlns:a16="http://schemas.microsoft.com/office/drawing/2014/main" id="{1FD7CBE7-1D73-7515-A5FD-D98D477B0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68" y="723446"/>
            <a:ext cx="3443548" cy="210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48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88468156-9689-DFA2-E4EF-CD66A451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ar-SA"/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1283463F-87C6-DAF7-8961-8B5FB0E9F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548B095-095D-CA5C-E5FD-8DC93D274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907" r="27268" b="144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عنصر نائب للمحتوى 5">
            <a:hlinkClick r:id="rId3"/>
            <a:extLst>
              <a:ext uri="{FF2B5EF4-FFF2-40B4-BE49-F238E27FC236}">
                <a16:creationId xmlns:a16="http://schemas.microsoft.com/office/drawing/2014/main" id="{C92C03CF-2302-8C2B-BA37-F20706E23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56" y="2325526"/>
            <a:ext cx="2794637" cy="279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5306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84D9C08-7130-AB91-9004-7D7F06645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03" t="28063" r="15669" b="14264"/>
          <a:stretch/>
        </p:blipFill>
        <p:spPr>
          <a:xfrm>
            <a:off x="0" y="0"/>
            <a:ext cx="12192000" cy="6783571"/>
          </a:xfrm>
          <a:prstGeom prst="rect">
            <a:avLst/>
          </a:prstGeom>
        </p:spPr>
      </p:pic>
      <p:pic>
        <p:nvPicPr>
          <p:cNvPr id="1026" name="Picture 2" descr="خيركم خيركم لأهله | موقع البطاقة الدعوي">
            <a:extLst>
              <a:ext uri="{FF2B5EF4-FFF2-40B4-BE49-F238E27FC236}">
                <a16:creationId xmlns:a16="http://schemas.microsoft.com/office/drawing/2014/main" id="{1E1ED776-9E75-5788-CE50-088024480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12958" r="9551" b="13063"/>
          <a:stretch/>
        </p:blipFill>
        <p:spPr bwMode="auto">
          <a:xfrm>
            <a:off x="2934587" y="1404988"/>
            <a:ext cx="6581553" cy="43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F890036-0C1B-2A73-0276-C99F7349F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25" t="34229" r="34515" b="19602"/>
          <a:stretch/>
        </p:blipFill>
        <p:spPr>
          <a:xfrm>
            <a:off x="1" y="-51284"/>
            <a:ext cx="12192000" cy="6909284"/>
          </a:xfrm>
          <a:prstGeom prst="rect">
            <a:avLst/>
          </a:prstGeom>
        </p:spPr>
      </p:pic>
      <p:pic>
        <p:nvPicPr>
          <p:cNvPr id="7" name="Picture 8" descr="Curriculum check | Quinn Education Development (QED) Limited">
            <a:extLst>
              <a:ext uri="{FF2B5EF4-FFF2-40B4-BE49-F238E27FC236}">
                <a16:creationId xmlns:a16="http://schemas.microsoft.com/office/drawing/2014/main" id="{620EEBAA-8DE6-33EA-C0C9-C1838C36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185">
            <a:off x="4384825" y="-359367"/>
            <a:ext cx="6149976" cy="614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4D479CF-61FD-E101-4CB0-67E567A6129B}"/>
              </a:ext>
            </a:extLst>
          </p:cNvPr>
          <p:cNvSpPr/>
          <p:nvPr/>
        </p:nvSpPr>
        <p:spPr>
          <a:xfrm>
            <a:off x="3685410" y="938189"/>
            <a:ext cx="8153859" cy="4257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Work </a:t>
            </a:r>
          </a:p>
          <a:p>
            <a:pPr algn="ctr"/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         book</a:t>
            </a:r>
            <a:endParaRPr lang="ar-SA" sz="9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53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148E652-03B1-F30E-8D83-CA7B63561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03" t="28063" r="15669" b="14264"/>
          <a:stretch/>
        </p:blipFill>
        <p:spPr>
          <a:xfrm>
            <a:off x="0" y="0"/>
            <a:ext cx="12192000" cy="6783571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F3A4BDF1-D077-D25F-4E5C-D2D10ECA8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96" t="28683" r="25698" b="7868"/>
          <a:stretch/>
        </p:blipFill>
        <p:spPr>
          <a:xfrm>
            <a:off x="1624502" y="240565"/>
            <a:ext cx="8300653" cy="630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92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9E178D-53E7-3BA7-898D-80191DDA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24B3682-513F-D8D3-DBE2-A349C4956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FEE3EE-7D15-895B-B7C1-EEDCC66AF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43" t="28062" r="27442" b="139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Men clipart">
            <a:extLst>
              <a:ext uri="{FF2B5EF4-FFF2-40B4-BE49-F238E27FC236}">
                <a16:creationId xmlns:a16="http://schemas.microsoft.com/office/drawing/2014/main" id="{547EA884-BB33-A3E9-2C56-00F4BCC75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549" y="1371600"/>
            <a:ext cx="2803451" cy="529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238530E-C1E0-EEF1-8ABC-22C80DD4B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17" t="46822" r="47413" b="15504"/>
          <a:stretch/>
        </p:blipFill>
        <p:spPr>
          <a:xfrm>
            <a:off x="2781299" y="2055813"/>
            <a:ext cx="6188150" cy="415392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B59CAB9-C248-1F5C-26DE-7A8EF84463CA}"/>
              </a:ext>
            </a:extLst>
          </p:cNvPr>
          <p:cNvSpPr/>
          <p:nvPr/>
        </p:nvSpPr>
        <p:spPr>
          <a:xfrm>
            <a:off x="3646967" y="2768955"/>
            <a:ext cx="1169582" cy="4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No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7EB6DE1-3BA1-8CDB-610A-1F474639A897}"/>
              </a:ext>
            </a:extLst>
          </p:cNvPr>
          <p:cNvSpPr/>
          <p:nvPr/>
        </p:nvSpPr>
        <p:spPr>
          <a:xfrm>
            <a:off x="3646967" y="4085159"/>
            <a:ext cx="1169582" cy="4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No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9DD32DA-7CBF-FCB8-7B90-5B7BD83BDF11}"/>
              </a:ext>
            </a:extLst>
          </p:cNvPr>
          <p:cNvSpPr/>
          <p:nvPr/>
        </p:nvSpPr>
        <p:spPr>
          <a:xfrm>
            <a:off x="3646967" y="4636893"/>
            <a:ext cx="1169582" cy="4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No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CA45F50-2026-7891-80E3-9347D809A5EE}"/>
              </a:ext>
            </a:extLst>
          </p:cNvPr>
          <p:cNvSpPr/>
          <p:nvPr/>
        </p:nvSpPr>
        <p:spPr>
          <a:xfrm>
            <a:off x="3646967" y="5319549"/>
            <a:ext cx="1169582" cy="4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No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DC7F6C5-D97E-2F7D-2DD5-569755F45896}"/>
              </a:ext>
            </a:extLst>
          </p:cNvPr>
          <p:cNvSpPr/>
          <p:nvPr/>
        </p:nvSpPr>
        <p:spPr>
          <a:xfrm>
            <a:off x="3646967" y="3482097"/>
            <a:ext cx="1169582" cy="4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5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4D38273-C857-85F3-7DB0-51D79C38D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2" t="36219" r="33843" b="19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Family Festival clipart">
            <a:extLst>
              <a:ext uri="{FF2B5EF4-FFF2-40B4-BE49-F238E27FC236}">
                <a16:creationId xmlns:a16="http://schemas.microsoft.com/office/drawing/2014/main" id="{1E78C9DF-4632-20C4-2EC0-92F643A56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60812"/>
            <a:ext cx="6096000" cy="47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mework Clipart - Jensen&amp;#39;s Yamaha Music School">
            <a:extLst>
              <a:ext uri="{FF2B5EF4-FFF2-40B4-BE49-F238E27FC236}">
                <a16:creationId xmlns:a16="http://schemas.microsoft.com/office/drawing/2014/main" id="{C0EFD44E-83EC-916B-DC09-5DA061D33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10" y="496657"/>
            <a:ext cx="2195132" cy="43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تحميل شعار منصة مدرستي السعودية عالي الجودة بصيغة شفافة PNG">
            <a:extLst>
              <a:ext uri="{FF2B5EF4-FFF2-40B4-BE49-F238E27FC236}">
                <a16:creationId xmlns:a16="http://schemas.microsoft.com/office/drawing/2014/main" id="{229DAF49-B05C-5174-5730-07890F07B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27363"/>
          <a:stretch/>
        </p:blipFill>
        <p:spPr bwMode="auto">
          <a:xfrm>
            <a:off x="1438701" y="1828800"/>
            <a:ext cx="6858000" cy="29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09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E7AAB42-8097-F87F-9DEC-954313C8F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85" t="34428" r="34851" b="20398"/>
          <a:stretch/>
        </p:blipFill>
        <p:spPr>
          <a:xfrm>
            <a:off x="0" y="-56290"/>
            <a:ext cx="12192000" cy="6914290"/>
          </a:xfrm>
          <a:prstGeom prst="rect">
            <a:avLst/>
          </a:prstGeom>
        </p:spPr>
      </p:pic>
      <p:pic>
        <p:nvPicPr>
          <p:cNvPr id="6" name="Picture 2" descr="Line Stickers &amp; Themes | Hình gif, Hình ảnh, Đang yêu">
            <a:extLst>
              <a:ext uri="{FF2B5EF4-FFF2-40B4-BE49-F238E27FC236}">
                <a16:creationId xmlns:a16="http://schemas.microsoft.com/office/drawing/2014/main" id="{A167C4EA-4C79-FF70-42CA-9DDDC03A3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83" y="1359439"/>
            <a:ext cx="5363001" cy="44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5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59E9CB-79BE-3C80-9168-589A3EE77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728D11D-24A3-8094-A0F7-E22104571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25" t="34229" r="34515" b="19602"/>
          <a:stretch/>
        </p:blipFill>
        <p:spPr>
          <a:xfrm>
            <a:off x="0" y="0"/>
            <a:ext cx="12192000" cy="6909284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EC58CB6-9F00-3DE2-A481-884C8653E3AA}"/>
              </a:ext>
            </a:extLst>
          </p:cNvPr>
          <p:cNvSpPr/>
          <p:nvPr/>
        </p:nvSpPr>
        <p:spPr>
          <a:xfrm>
            <a:off x="4221707" y="1675084"/>
            <a:ext cx="5854889" cy="987981"/>
          </a:xfrm>
          <a:prstGeom prst="roundRect">
            <a:avLst/>
          </a:prstGeom>
          <a:solidFill>
            <a:srgbClr val="8BC6F4"/>
          </a:solidFill>
          <a:ln>
            <a:solidFill>
              <a:srgbClr val="8BC6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Read the passage correctly.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عنصر نائب للمحتوى 11">
            <a:extLst>
              <a:ext uri="{FF2B5EF4-FFF2-40B4-BE49-F238E27FC236}">
                <a16:creationId xmlns:a16="http://schemas.microsoft.com/office/drawing/2014/main" id="{D22BF361-3D0C-8FFE-CC79-FACCB2613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77" y="119015"/>
            <a:ext cx="2438400" cy="1167384"/>
          </a:xfr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E0E91A1-29A5-1AF9-AA54-4EE40D039ECB}"/>
              </a:ext>
            </a:extLst>
          </p:cNvPr>
          <p:cNvSpPr/>
          <p:nvPr/>
        </p:nvSpPr>
        <p:spPr>
          <a:xfrm>
            <a:off x="5133833" y="3088730"/>
            <a:ext cx="5854889" cy="987981"/>
          </a:xfrm>
          <a:prstGeom prst="roundRect">
            <a:avLst/>
          </a:prstGeom>
          <a:solidFill>
            <a:srgbClr val="8BC6F4"/>
          </a:solidFill>
          <a:ln>
            <a:solidFill>
              <a:srgbClr val="8BC6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Answer the questions from the reading passage.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A319A0C-0DEB-529C-7C50-7C329CF5B098}"/>
              </a:ext>
            </a:extLst>
          </p:cNvPr>
          <p:cNvSpPr/>
          <p:nvPr/>
        </p:nvSpPr>
        <p:spPr>
          <a:xfrm>
            <a:off x="4128443" y="1622362"/>
            <a:ext cx="6093729" cy="1040703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8B93284-E4A0-A381-4962-CE7EC81AABAF}"/>
              </a:ext>
            </a:extLst>
          </p:cNvPr>
          <p:cNvSpPr/>
          <p:nvPr/>
        </p:nvSpPr>
        <p:spPr>
          <a:xfrm>
            <a:off x="4894993" y="2947926"/>
            <a:ext cx="6227932" cy="1181508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2B2B4909-54B8-D766-4591-05010D644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57" y="84416"/>
            <a:ext cx="1365857" cy="136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1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280D93C-F01E-A624-A5A0-2EEBBD0F3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14" t="35423" r="34067" b="2000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A8C4F12-4A18-DCF0-498F-5612D76F5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508" y="1814583"/>
            <a:ext cx="7520983" cy="28194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BAC8FFD-3291-1815-89A6-0C8BCD895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948" y="4824322"/>
            <a:ext cx="2129051" cy="203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A8A4B38-3955-7B0D-C113-753A7BFBB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24" t="34229" r="34613" b="20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61DC5ECB-B9E2-8AE2-ECD2-CE5C57536DF9}"/>
              </a:ext>
            </a:extLst>
          </p:cNvPr>
          <p:cNvSpPr/>
          <p:nvPr/>
        </p:nvSpPr>
        <p:spPr>
          <a:xfrm>
            <a:off x="2928257" y="859971"/>
            <a:ext cx="3472543" cy="2340429"/>
          </a:xfrm>
          <a:prstGeom prst="cloudCallout">
            <a:avLst>
              <a:gd name="adj1" fmla="val 21435"/>
              <a:gd name="adj2" fmla="val 8047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do, to be a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good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member of your family?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A8C8A51-1092-4560-35D7-EDC93BC24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50" y="2579915"/>
            <a:ext cx="2466376" cy="354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2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AA01C5-82EA-8B3F-D37D-41E70DC4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961CC5-F47D-79E5-C9AE-9A40E5DC2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D0A6B92-51BC-3786-5FFC-B85FF9786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80" t="28837" r="28662" b="1379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2" descr="Student studying clipart">
            <a:extLst>
              <a:ext uri="{FF2B5EF4-FFF2-40B4-BE49-F238E27FC236}">
                <a16:creationId xmlns:a16="http://schemas.microsoft.com/office/drawing/2014/main" id="{1DD06859-D6F1-8547-00E0-9C0C37916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5218"/>
            <a:ext cx="3501577" cy="391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0EC1AF3-42D1-2FED-7832-A827A6736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990055"/>
            <a:ext cx="3070746" cy="132556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7587D8D-1ADF-7A58-2244-313B495C02C5}"/>
              </a:ext>
            </a:extLst>
          </p:cNvPr>
          <p:cNvSpPr/>
          <p:nvPr/>
        </p:nvSpPr>
        <p:spPr>
          <a:xfrm>
            <a:off x="357350" y="990056"/>
            <a:ext cx="2527364" cy="1143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@ page 39</a:t>
            </a:r>
            <a:endParaRPr lang="ar-S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AC88846-18B8-524F-90C5-34BE7BA0D8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10" t="21086" r="35552" b="8682"/>
          <a:stretch/>
        </p:blipFill>
        <p:spPr>
          <a:xfrm>
            <a:off x="4339776" y="340670"/>
            <a:ext cx="4686687" cy="622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59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C98180D-968B-0960-ECBD-6D405CE05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8" t="28217" r="27529" b="133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2" descr="Line of Family Members and Pets clipart">
            <a:extLst>
              <a:ext uri="{FF2B5EF4-FFF2-40B4-BE49-F238E27FC236}">
                <a16:creationId xmlns:a16="http://schemas.microsoft.com/office/drawing/2014/main" id="{919388A4-C6B1-3099-D22E-6DAE7B241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3917"/>
            <a:ext cx="7620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80F54DE-341F-DA83-9650-E632447A4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82" t="21395" r="23953" b="49780"/>
          <a:stretch/>
        </p:blipFill>
        <p:spPr>
          <a:xfrm>
            <a:off x="874190" y="2679404"/>
            <a:ext cx="9966283" cy="2913321"/>
          </a:xfrm>
          <a:custGeom>
            <a:avLst/>
            <a:gdLst>
              <a:gd name="connsiteX0" fmla="*/ 4865550 w 7565645"/>
              <a:gd name="connsiteY0" fmla="*/ 0 h 2211572"/>
              <a:gd name="connsiteX1" fmla="*/ 7565645 w 7565645"/>
              <a:gd name="connsiteY1" fmla="*/ 0 h 2211572"/>
              <a:gd name="connsiteX2" fmla="*/ 7565645 w 7565645"/>
              <a:gd name="connsiteY2" fmla="*/ 2211572 h 2211572"/>
              <a:gd name="connsiteX3" fmla="*/ 0 w 7565645"/>
              <a:gd name="connsiteY3" fmla="*/ 2211572 h 2211572"/>
              <a:gd name="connsiteX4" fmla="*/ 0 w 7565645"/>
              <a:gd name="connsiteY4" fmla="*/ 816165 h 2211572"/>
              <a:gd name="connsiteX5" fmla="*/ 3440942 w 7565645"/>
              <a:gd name="connsiteY5" fmla="*/ 816165 h 2211572"/>
              <a:gd name="connsiteX6" fmla="*/ 3440942 w 7565645"/>
              <a:gd name="connsiteY6" fmla="*/ 1513868 h 2211572"/>
              <a:gd name="connsiteX7" fmla="*/ 4646889 w 7565645"/>
              <a:gd name="connsiteY7" fmla="*/ 1513868 h 2211572"/>
              <a:gd name="connsiteX8" fmla="*/ 4646889 w 7565645"/>
              <a:gd name="connsiteY8" fmla="*/ 816165 h 2211572"/>
              <a:gd name="connsiteX9" fmla="*/ 4865550 w 7565645"/>
              <a:gd name="connsiteY9" fmla="*/ 816165 h 221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65645" h="2211572">
                <a:moveTo>
                  <a:pt x="4865550" y="0"/>
                </a:moveTo>
                <a:lnTo>
                  <a:pt x="7565645" y="0"/>
                </a:lnTo>
                <a:lnTo>
                  <a:pt x="7565645" y="2211572"/>
                </a:lnTo>
                <a:lnTo>
                  <a:pt x="0" y="2211572"/>
                </a:lnTo>
                <a:lnTo>
                  <a:pt x="0" y="816165"/>
                </a:lnTo>
                <a:lnTo>
                  <a:pt x="3440942" y="816165"/>
                </a:lnTo>
                <a:lnTo>
                  <a:pt x="3440942" y="1513868"/>
                </a:lnTo>
                <a:lnTo>
                  <a:pt x="4646889" y="1513868"/>
                </a:lnTo>
                <a:lnTo>
                  <a:pt x="4646889" y="816165"/>
                </a:lnTo>
                <a:lnTo>
                  <a:pt x="4865550" y="8161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52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88BA305-598E-4A81-86A7-1C6E08FEC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9" t="28372" r="27442" b="144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Woman is Questioning clipart">
            <a:extLst>
              <a:ext uri="{FF2B5EF4-FFF2-40B4-BE49-F238E27FC236}">
                <a16:creationId xmlns:a16="http://schemas.microsoft.com/office/drawing/2014/main" id="{4836DDC2-E4D7-E9C6-0CE7-001FC1E6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739" y="2037522"/>
            <a:ext cx="2785775" cy="404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5F5B567D-3142-13B1-5701-672A1417367A}"/>
              </a:ext>
            </a:extLst>
          </p:cNvPr>
          <p:cNvSpPr/>
          <p:nvPr/>
        </p:nvSpPr>
        <p:spPr>
          <a:xfrm>
            <a:off x="4065103" y="606287"/>
            <a:ext cx="4432852" cy="9144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READING STRATEGY</a:t>
            </a:r>
            <a:endParaRPr lang="ar-SA" sz="2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D2F556E-8DF3-98AC-B3CA-2B0B9FA6D16F}"/>
              </a:ext>
            </a:extLst>
          </p:cNvPr>
          <p:cNvSpPr/>
          <p:nvPr/>
        </p:nvSpPr>
        <p:spPr>
          <a:xfrm>
            <a:off x="4184373" y="1689652"/>
            <a:ext cx="4194313" cy="21866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B908C65-5872-0A6C-E232-D48B1C95719E}"/>
              </a:ext>
            </a:extLst>
          </p:cNvPr>
          <p:cNvSpPr/>
          <p:nvPr/>
        </p:nvSpPr>
        <p:spPr>
          <a:xfrm>
            <a:off x="4184372" y="2176668"/>
            <a:ext cx="4194313" cy="10237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Paired reading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3044639-5E3E-7D8F-B6F3-F19CA5F18DF9}"/>
              </a:ext>
            </a:extLst>
          </p:cNvPr>
          <p:cNvSpPr/>
          <p:nvPr/>
        </p:nvSpPr>
        <p:spPr>
          <a:xfrm>
            <a:off x="2825613" y="3468754"/>
            <a:ext cx="6321288" cy="2988049"/>
          </a:xfrm>
          <a:prstGeom prst="rect">
            <a:avLst/>
          </a:prstGeom>
          <a:solidFill>
            <a:srgbClr val="F99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Put students in pairs.</a:t>
            </a:r>
          </a:p>
          <a:p>
            <a:pPr algn="ctr"/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read through the text together, taking turns to read out loud and help each other with pronunciation.</a:t>
            </a:r>
          </a:p>
          <a:p>
            <a:pPr algn="ctr"/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Ask each student to underline any unknown words and then compare these with their partner.</a:t>
            </a:r>
          </a:p>
          <a:p>
            <a:pPr algn="ctr"/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6C738F7-DE46-B6A5-B2EC-D3115EB4F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8" y="3851319"/>
            <a:ext cx="2802834" cy="247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3065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4D5D945-6F71-CB1C-5EA7-867291CB3E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85" t="38806" r="34179" b="17612"/>
          <a:stretch/>
        </p:blipFill>
        <p:spPr>
          <a:xfrm>
            <a:off x="353145" y="141444"/>
            <a:ext cx="11689086" cy="657511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3F128FC-0533-011F-ACFC-1C15EE1C2F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28779" t="32403" r="24215" b="12798"/>
          <a:stretch/>
        </p:blipFill>
        <p:spPr>
          <a:xfrm>
            <a:off x="3525285" y="729444"/>
            <a:ext cx="8233375" cy="5399112"/>
          </a:xfrm>
          <a:custGeom>
            <a:avLst/>
            <a:gdLst>
              <a:gd name="connsiteX0" fmla="*/ 0 w 7634177"/>
              <a:gd name="connsiteY0" fmla="*/ 0 h 5006182"/>
              <a:gd name="connsiteX1" fmla="*/ 6889897 w 7634177"/>
              <a:gd name="connsiteY1" fmla="*/ 0 h 5006182"/>
              <a:gd name="connsiteX2" fmla="*/ 6889897 w 7634177"/>
              <a:gd name="connsiteY2" fmla="*/ 2635119 h 5006182"/>
              <a:gd name="connsiteX3" fmla="*/ 7634177 w 7634177"/>
              <a:gd name="connsiteY3" fmla="*/ 2635119 h 5006182"/>
              <a:gd name="connsiteX4" fmla="*/ 7634177 w 7634177"/>
              <a:gd name="connsiteY4" fmla="*/ 5006182 h 5006182"/>
              <a:gd name="connsiteX5" fmla="*/ 3519376 w 7634177"/>
              <a:gd name="connsiteY5" fmla="*/ 5006182 h 5006182"/>
              <a:gd name="connsiteX6" fmla="*/ 3519376 w 7634177"/>
              <a:gd name="connsiteY6" fmla="*/ 3608000 h 5006182"/>
              <a:gd name="connsiteX7" fmla="*/ 0 w 7634177"/>
              <a:gd name="connsiteY7" fmla="*/ 3608000 h 500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34177" h="5006182">
                <a:moveTo>
                  <a:pt x="0" y="0"/>
                </a:moveTo>
                <a:lnTo>
                  <a:pt x="6889897" y="0"/>
                </a:lnTo>
                <a:lnTo>
                  <a:pt x="6889897" y="2635119"/>
                </a:lnTo>
                <a:lnTo>
                  <a:pt x="7634177" y="2635119"/>
                </a:lnTo>
                <a:lnTo>
                  <a:pt x="7634177" y="5006182"/>
                </a:lnTo>
                <a:lnTo>
                  <a:pt x="3519376" y="5006182"/>
                </a:lnTo>
                <a:lnTo>
                  <a:pt x="3519376" y="3608000"/>
                </a:lnTo>
                <a:lnTo>
                  <a:pt x="0" y="3608000"/>
                </a:lnTo>
                <a:close/>
              </a:path>
            </a:pathLst>
          </a:custGeom>
        </p:spPr>
      </p:pic>
      <p:pic>
        <p:nvPicPr>
          <p:cNvPr id="11" name="Picture 2" descr="24 Pink Paint Brush Stroke (PNG Transparent) | OnlyGFX.com">
            <a:extLst>
              <a:ext uri="{FF2B5EF4-FFF2-40B4-BE49-F238E27FC236}">
                <a16:creationId xmlns:a16="http://schemas.microsoft.com/office/drawing/2014/main" id="{8588CC13-A8B5-2E41-1C53-F7C5EBF9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42" y="420413"/>
            <a:ext cx="2466704" cy="132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1B8369A-5B0D-606A-BC43-DA1E9BE495CD}"/>
              </a:ext>
            </a:extLst>
          </p:cNvPr>
          <p:cNvSpPr txBox="1"/>
          <p:nvPr/>
        </p:nvSpPr>
        <p:spPr>
          <a:xfrm>
            <a:off x="909629" y="855460"/>
            <a:ext cx="16514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Listen </a:t>
            </a:r>
            <a:endParaRPr lang="ar-S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411A3E7C-1917-8D1B-02A8-722702E28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39" y="1890673"/>
            <a:ext cx="580704" cy="580704"/>
          </a:xfrm>
          <a:prstGeom prst="rect">
            <a:avLst/>
          </a:prstGeom>
        </p:spPr>
      </p:pic>
      <p:pic>
        <p:nvPicPr>
          <p:cNvPr id="14" name="SG Bk 1 F-SA_2022_1-31">
            <a:hlinkClick r:id="" action="ppaction://media"/>
            <a:extLst>
              <a:ext uri="{FF2B5EF4-FFF2-40B4-BE49-F238E27FC236}">
                <a16:creationId xmlns:a16="http://schemas.microsoft.com/office/drawing/2014/main" id="{CD5DAA2D-641F-EA11-97A6-9B46032B8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2144" y="1977825"/>
            <a:ext cx="406400" cy="406400"/>
          </a:xfrm>
          <a:prstGeom prst="rect">
            <a:avLst/>
          </a:prstGeom>
          <a:effectLst>
            <a:glow rad="101600">
              <a:srgbClr val="F99CCC">
                <a:alpha val="60000"/>
              </a:srgbClr>
            </a:glow>
          </a:effectLst>
        </p:spPr>
      </p:pic>
      <p:sp>
        <p:nvSpPr>
          <p:cNvPr id="15" name="فقاعة التفكير: على شكل سحابة 14">
            <a:extLst>
              <a:ext uri="{FF2B5EF4-FFF2-40B4-BE49-F238E27FC236}">
                <a16:creationId xmlns:a16="http://schemas.microsoft.com/office/drawing/2014/main" id="{A5527F3F-6192-680A-01F0-2C3A484E5102}"/>
              </a:ext>
            </a:extLst>
          </p:cNvPr>
          <p:cNvSpPr/>
          <p:nvPr/>
        </p:nvSpPr>
        <p:spPr>
          <a:xfrm>
            <a:off x="6644108" y="729444"/>
            <a:ext cx="2634343" cy="1959428"/>
          </a:xfrm>
          <a:prstGeom prst="cloudCallout">
            <a:avLst>
              <a:gd name="adj1" fmla="val -17114"/>
              <a:gd name="adj2" fmla="val 86389"/>
            </a:avLst>
          </a:prstGeom>
          <a:solidFill>
            <a:srgbClr val="70C9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How many themes does the vision have?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4A3795C6-0E90-F8C1-50EA-E27B9F78DABA}"/>
              </a:ext>
            </a:extLst>
          </p:cNvPr>
          <p:cNvSpPr/>
          <p:nvPr/>
        </p:nvSpPr>
        <p:spPr>
          <a:xfrm>
            <a:off x="3942362" y="522077"/>
            <a:ext cx="2634343" cy="1959428"/>
          </a:xfrm>
          <a:prstGeom prst="cloudCallout">
            <a:avLst>
              <a:gd name="adj1" fmla="val 9746"/>
              <a:gd name="adj2" fmla="val 81389"/>
            </a:avLst>
          </a:prstGeom>
          <a:solidFill>
            <a:srgbClr val="70C9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does every family want?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E68FBE5-0F3E-C74F-BCB8-53C81FD7E1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375" y="301951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96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2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178</Words>
  <Application>Microsoft Office PowerPoint</Application>
  <PresentationFormat>شاشة عريضة</PresentationFormat>
  <Paragraphs>44</Paragraphs>
  <Slides>24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Forte</vt:lpstr>
      <vt:lpstr>Gabriola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14</cp:revision>
  <dcterms:created xsi:type="dcterms:W3CDTF">2022-10-15T15:21:05Z</dcterms:created>
  <dcterms:modified xsi:type="dcterms:W3CDTF">2022-10-21T10:04:13Z</dcterms:modified>
</cp:coreProperties>
</file>