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58" r:id="rId5"/>
    <p:sldId id="402" r:id="rId6"/>
    <p:sldId id="259" r:id="rId7"/>
    <p:sldId id="260" r:id="rId8"/>
    <p:sldId id="261" r:id="rId9"/>
    <p:sldId id="265" r:id="rId10"/>
    <p:sldId id="403" r:id="rId11"/>
    <p:sldId id="262" r:id="rId12"/>
    <p:sldId id="404" r:id="rId13"/>
    <p:sldId id="263" r:id="rId14"/>
    <p:sldId id="415" r:id="rId15"/>
    <p:sldId id="416" r:id="rId16"/>
    <p:sldId id="405" r:id="rId17"/>
    <p:sldId id="264" r:id="rId18"/>
    <p:sldId id="406" r:id="rId19"/>
    <p:sldId id="407" r:id="rId20"/>
    <p:sldId id="408" r:id="rId21"/>
    <p:sldId id="409" r:id="rId22"/>
    <p:sldId id="417" r:id="rId23"/>
    <p:sldId id="418" r:id="rId24"/>
    <p:sldId id="411" r:id="rId25"/>
    <p:sldId id="266" r:id="rId26"/>
    <p:sldId id="412" r:id="rId27"/>
    <p:sldId id="413" r:id="rId28"/>
  </p:sldIdLst>
  <p:sldSz cx="18288000" cy="10287000"/>
  <p:notesSz cx="6858000" cy="9144000"/>
  <p:embeddedFontLst>
    <p:embeddedFont>
      <p:font typeface="PT Bold Heading" pitchFamily="2" charset="-78"/>
      <p:regular r:id="rId29"/>
    </p:embeddedFont>
    <p:embeddedFont>
      <p:font typeface="Calibri" pitchFamily="34" charset="0"/>
      <p:regular r:id="rId30"/>
      <p:bold r:id="rId31"/>
    </p:embeddedFont>
    <p:embeddedFont>
      <p:font typeface="Calibri Light" pitchFamily="34" charset="0"/>
      <p:regular r:id="rId32"/>
    </p:embeddedFont>
    <p:embeddedFont>
      <p:font typeface="Montserrat Semi-Bold Italics"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817"/>
    <a:srgbClr val="EEEEEE"/>
    <a:srgbClr val="4F826F"/>
    <a:srgbClr val="632523"/>
    <a:srgbClr val="8C514F"/>
    <a:srgbClr val="403152"/>
    <a:srgbClr val="1E1C11"/>
    <a:srgbClr val="E3CB32"/>
    <a:srgbClr val="3867A0"/>
    <a:srgbClr val="376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99" autoAdjust="0"/>
    <p:restoredTop sz="94622" autoAdjust="0"/>
  </p:normalViewPr>
  <p:slideViewPr>
    <p:cSldViewPr>
      <p:cViewPr>
        <p:scale>
          <a:sx n="49" d="100"/>
          <a:sy n="49"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20811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03544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1247776" y="2564609"/>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1247776"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6667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1257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9258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1313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1259682" y="547690"/>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1259684" y="3757613"/>
            <a:ext cx="7736680"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8515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11285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5313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09432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EG" dirty="0"/>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11214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768030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13087351" y="547688"/>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1257301" y="547688"/>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8867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1257300" y="547690"/>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12915900" y="9534527"/>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02/05/1445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1257300" y="9534527"/>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91584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x.com/adelanmas09?t=XKq1Cg6CqgUPivuO4VUAcg&amp;s=0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2700000">
            <a:off x="1596466" y="1045340"/>
            <a:ext cx="8588985" cy="8196319"/>
            <a:chOff x="0" y="0"/>
            <a:chExt cx="6350000" cy="6558280"/>
          </a:xfrm>
        </p:grpSpPr>
        <p:sp>
          <p:nvSpPr>
            <p:cNvPr id="3" name="Freeform 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000000">
                <a:alpha val="0"/>
              </a:srgbClr>
            </a:solidFill>
            <a:ln w="12700">
              <a:solidFill>
                <a:srgbClr val="000000"/>
              </a:solidFill>
            </a:ln>
          </p:spPr>
          <p:txBody>
            <a:bodyPr/>
            <a:lstStyle/>
            <a:p>
              <a:endParaRPr lang="ar-EG"/>
            </a:p>
          </p:txBody>
        </p:sp>
        <p:sp>
          <p:nvSpPr>
            <p:cNvPr id="4" name="Freeform 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txBody>
            <a:bodyPr/>
            <a:lstStyle/>
            <a:p>
              <a:endParaRPr lang="ar-EG"/>
            </a:p>
          </p:txBody>
        </p:sp>
      </p:grpSp>
      <p:grpSp>
        <p:nvGrpSpPr>
          <p:cNvPr id="5" name="Group 5"/>
          <p:cNvGrpSpPr/>
          <p:nvPr/>
        </p:nvGrpSpPr>
        <p:grpSpPr>
          <a:xfrm>
            <a:off x="17859375" y="-267806"/>
            <a:ext cx="593949" cy="10899628"/>
            <a:chOff x="0" y="0"/>
            <a:chExt cx="156431" cy="2870684"/>
          </a:xfrm>
        </p:grpSpPr>
        <p:sp>
          <p:nvSpPr>
            <p:cNvPr id="6" name="Freeform 6"/>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16" name="مربع نص 15">
            <a:extLst>
              <a:ext uri="{FF2B5EF4-FFF2-40B4-BE49-F238E27FC236}">
                <a16:creationId xmlns="" xmlns:a16="http://schemas.microsoft.com/office/drawing/2014/main" id="{03011FCA-4599-671D-FB18-1AAE159F47B2}"/>
              </a:ext>
            </a:extLst>
          </p:cNvPr>
          <p:cNvSpPr txBox="1"/>
          <p:nvPr/>
        </p:nvSpPr>
        <p:spPr>
          <a:xfrm>
            <a:off x="581204" y="2610927"/>
            <a:ext cx="10619508" cy="1446550"/>
          </a:xfrm>
          <a:prstGeom prst="rect">
            <a:avLst/>
          </a:prstGeom>
          <a:noFill/>
        </p:spPr>
        <p:txBody>
          <a:bodyPr wrap="square">
            <a:spAutoFit/>
          </a:bodyPr>
          <a:lstStyle/>
          <a:p>
            <a:pPr algn="ctr"/>
            <a:r>
              <a:rPr lang="ar-EG" sz="8800" b="1" dirty="0">
                <a:solidFill>
                  <a:schemeClr val="tx2"/>
                </a:solidFill>
                <a:effectLst>
                  <a:glow rad="101600">
                    <a:schemeClr val="accent3">
                      <a:satMod val="175000"/>
                      <a:alpha val="40000"/>
                    </a:schemeClr>
                  </a:glow>
                </a:effectLst>
              </a:rPr>
              <a:t>الوحدة التاسعة </a:t>
            </a:r>
          </a:p>
        </p:txBody>
      </p:sp>
      <p:sp>
        <p:nvSpPr>
          <p:cNvPr id="18" name="مربع نص 17">
            <a:extLst>
              <a:ext uri="{FF2B5EF4-FFF2-40B4-BE49-F238E27FC236}">
                <a16:creationId xmlns="" xmlns:a16="http://schemas.microsoft.com/office/drawing/2014/main" id="{D2A10E21-A5FE-9022-7AC2-91F03D2B0BC6}"/>
              </a:ext>
            </a:extLst>
          </p:cNvPr>
          <p:cNvSpPr txBox="1"/>
          <p:nvPr/>
        </p:nvSpPr>
        <p:spPr>
          <a:xfrm>
            <a:off x="444413" y="4952992"/>
            <a:ext cx="10619508" cy="1569660"/>
          </a:xfrm>
          <a:prstGeom prst="rect">
            <a:avLst/>
          </a:prstGeom>
          <a:noFill/>
        </p:spPr>
        <p:txBody>
          <a:bodyPr wrap="square">
            <a:spAutoFit/>
          </a:bodyPr>
          <a:lstStyle/>
          <a:p>
            <a:pPr algn="ctr"/>
            <a:r>
              <a:rPr lang="ar-EG" sz="9600" b="1" dirty="0">
                <a:solidFill>
                  <a:schemeClr val="tx2"/>
                </a:solidFill>
              </a:rPr>
              <a:t>أقسام الحق </a:t>
            </a:r>
          </a:p>
        </p:txBody>
      </p:sp>
      <p:pic>
        <p:nvPicPr>
          <p:cNvPr id="9" name="صورة 8">
            <a:extLst>
              <a:ext uri="{FF2B5EF4-FFF2-40B4-BE49-F238E27FC236}">
                <a16:creationId xmlns="" xmlns:a16="http://schemas.microsoft.com/office/drawing/2014/main" id="{7C9CC2E2-7C02-59F8-3B5D-D8A1CB9FD1E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2200" y="4952992"/>
            <a:ext cx="6948992" cy="4628961"/>
          </a:xfrm>
          <a:prstGeom prst="rect">
            <a:avLst/>
          </a:prstGeom>
        </p:spPr>
      </p:pic>
      <p:pic>
        <p:nvPicPr>
          <p:cNvPr id="11" name="صورة 10" descr="62b1af9ca1b79.png"/>
          <p:cNvPicPr>
            <a:picLocks noChangeAspect="1"/>
          </p:cNvPicPr>
          <p:nvPr/>
        </p:nvPicPr>
        <p:blipFill>
          <a:blip r:embed="rId3" cstate="print"/>
          <a:stretch>
            <a:fillRect/>
          </a:stretch>
        </p:blipFill>
        <p:spPr>
          <a:xfrm>
            <a:off x="381000" y="571500"/>
            <a:ext cx="1973634" cy="1102196"/>
          </a:xfrm>
          <a:prstGeom prst="rect">
            <a:avLst/>
          </a:prstGeom>
        </p:spPr>
      </p:pic>
      <p:sp>
        <p:nvSpPr>
          <p:cNvPr id="12" name="مربع نص 11"/>
          <p:cNvSpPr txBox="1"/>
          <p:nvPr/>
        </p:nvSpPr>
        <p:spPr>
          <a:xfrm>
            <a:off x="10515600" y="1714500"/>
            <a:ext cx="5913798" cy="646331"/>
          </a:xfrm>
          <a:prstGeom prst="rect">
            <a:avLst/>
          </a:prstGeom>
          <a:noFill/>
        </p:spPr>
        <p:txBody>
          <a:bodyPr wrap="none" rtlCol="1">
            <a:spAutoFit/>
          </a:bodyPr>
          <a:lstStyle/>
          <a:p>
            <a:r>
              <a:rPr lang="ar-SA" sz="3600" dirty="0" smtClean="0">
                <a:solidFill>
                  <a:srgbClr val="92D050"/>
                </a:solidFill>
                <a:cs typeface="PT Bold Heading" pitchFamily="2" charset="-78"/>
              </a:rPr>
              <a:t>معلم </a:t>
            </a:r>
            <a:r>
              <a:rPr lang="ar-SA" sz="3600" dirty="0" err="1" smtClean="0">
                <a:solidFill>
                  <a:srgbClr val="92D050"/>
                </a:solidFill>
                <a:cs typeface="PT Bold Heading" pitchFamily="2" charset="-78"/>
              </a:rPr>
              <a:t>المادة </a:t>
            </a:r>
            <a:r>
              <a:rPr lang="ar-SA" sz="3600" dirty="0" smtClean="0">
                <a:solidFill>
                  <a:srgbClr val="92D050"/>
                </a:solidFill>
                <a:cs typeface="PT Bold Heading" pitchFamily="2" charset="-78"/>
              </a:rPr>
              <a:t>: عادل مسفر الشهري </a:t>
            </a:r>
            <a:endParaRPr lang="ar-SA" sz="3600" dirty="0">
              <a:solidFill>
                <a:srgbClr val="92D050"/>
              </a:solidFill>
              <a:cs typeface="PT Bold Heading" pitchFamily="2" charset="-78"/>
            </a:endParaRPr>
          </a:p>
        </p:txBody>
      </p:sp>
      <p:pic>
        <p:nvPicPr>
          <p:cNvPr id="27650" name="Picture 2" descr="تحميل ايقونة موقع تويتر الجديد Logo New Twitter X">
            <a:hlinkClick r:id="rId4"/>
          </p:cNvPr>
          <p:cNvPicPr>
            <a:picLocks noChangeAspect="1" noChangeArrowheads="1"/>
          </p:cNvPicPr>
          <p:nvPr/>
        </p:nvPicPr>
        <p:blipFill>
          <a:blip r:embed="rId5" cstate="print"/>
          <a:srcRect l="49462" t="24731" b="24731"/>
          <a:stretch>
            <a:fillRect/>
          </a:stretch>
        </p:blipFill>
        <p:spPr bwMode="auto">
          <a:xfrm>
            <a:off x="13106400" y="24765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17859375" y="-267806"/>
            <a:ext cx="593949" cy="10899628"/>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13" name="Group 13"/>
          <p:cNvGrpSpPr/>
          <p:nvPr/>
        </p:nvGrpSpPr>
        <p:grpSpPr>
          <a:xfrm>
            <a:off x="10391744" y="736583"/>
            <a:ext cx="6835535" cy="2604510"/>
            <a:chOff x="0" y="0"/>
            <a:chExt cx="1665215" cy="472214"/>
          </a:xfrm>
        </p:grpSpPr>
        <p:sp>
          <p:nvSpPr>
            <p:cNvPr id="14" name="Freeform 14"/>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txBody>
            <a:bodyPr/>
            <a:lstStyle/>
            <a:p>
              <a:endParaRPr lang="ar-EG"/>
            </a:p>
          </p:txBody>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16" name="Group 16"/>
          <p:cNvGrpSpPr/>
          <p:nvPr/>
        </p:nvGrpSpPr>
        <p:grpSpPr>
          <a:xfrm>
            <a:off x="10385502" y="3674434"/>
            <a:ext cx="6835535" cy="2649069"/>
            <a:chOff x="0" y="0"/>
            <a:chExt cx="1665215" cy="472214"/>
          </a:xfrm>
        </p:grpSpPr>
        <p:sp>
          <p:nvSpPr>
            <p:cNvPr id="17" name="Freeform 17"/>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txBody>
            <a:bodyPr/>
            <a:lstStyle/>
            <a:p>
              <a:endParaRPr lang="ar-EG"/>
            </a:p>
          </p:txBody>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19" name="Group 19"/>
          <p:cNvGrpSpPr/>
          <p:nvPr/>
        </p:nvGrpSpPr>
        <p:grpSpPr>
          <a:xfrm>
            <a:off x="10334656" y="6796567"/>
            <a:ext cx="6864079" cy="2649068"/>
            <a:chOff x="0" y="0"/>
            <a:chExt cx="1665215" cy="472214"/>
          </a:xfrm>
        </p:grpSpPr>
        <p:sp>
          <p:nvSpPr>
            <p:cNvPr id="20" name="Freeform 20"/>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txBody>
            <a:bodyPr/>
            <a:lstStyle/>
            <a:p>
              <a:endParaRPr lang="ar-EG"/>
            </a:p>
          </p:txBody>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29" name="مربع نص 28">
            <a:extLst>
              <a:ext uri="{FF2B5EF4-FFF2-40B4-BE49-F238E27FC236}">
                <a16:creationId xmlns="" xmlns:a16="http://schemas.microsoft.com/office/drawing/2014/main" id="{A7988127-C67C-1D39-3605-91804CECB2ED}"/>
              </a:ext>
            </a:extLst>
          </p:cNvPr>
          <p:cNvSpPr txBox="1"/>
          <p:nvPr/>
        </p:nvSpPr>
        <p:spPr>
          <a:xfrm>
            <a:off x="10888775" y="1080547"/>
            <a:ext cx="6223224" cy="1938992"/>
          </a:xfrm>
          <a:prstGeom prst="rect">
            <a:avLst/>
          </a:prstGeom>
          <a:noFill/>
        </p:spPr>
        <p:txBody>
          <a:bodyPr wrap="square">
            <a:spAutoFit/>
          </a:bodyPr>
          <a:lstStyle/>
          <a:p>
            <a:pPr algn="ctr" rtl="1"/>
            <a:r>
              <a:rPr lang="ar-EG" sz="6000" b="1" dirty="0">
                <a:solidFill>
                  <a:schemeClr val="bg1"/>
                </a:solidFill>
              </a:rPr>
              <a:t>1- الالتزام بالقيام بعمل معين. </a:t>
            </a:r>
          </a:p>
        </p:txBody>
      </p:sp>
      <p:sp>
        <p:nvSpPr>
          <p:cNvPr id="31" name="مربع نص 30">
            <a:extLst>
              <a:ext uri="{FF2B5EF4-FFF2-40B4-BE49-F238E27FC236}">
                <a16:creationId xmlns="" xmlns:a16="http://schemas.microsoft.com/office/drawing/2014/main" id="{F7A0159A-17AD-EC4A-35DE-973D5F972E06}"/>
              </a:ext>
            </a:extLst>
          </p:cNvPr>
          <p:cNvSpPr txBox="1"/>
          <p:nvPr/>
        </p:nvSpPr>
        <p:spPr>
          <a:xfrm>
            <a:off x="10920220" y="4062074"/>
            <a:ext cx="6200744" cy="1938992"/>
          </a:xfrm>
          <a:prstGeom prst="rect">
            <a:avLst/>
          </a:prstGeom>
          <a:noFill/>
        </p:spPr>
        <p:txBody>
          <a:bodyPr wrap="square">
            <a:spAutoFit/>
          </a:bodyPr>
          <a:lstStyle>
            <a:defPPr>
              <a:defRPr lang="en-US"/>
            </a:defPPr>
            <a:lvl1pPr algn="ctr" rtl="1">
              <a:defRPr sz="6000" b="1">
                <a:solidFill>
                  <a:schemeClr val="bg1"/>
                </a:solidFill>
              </a:defRPr>
            </a:lvl1pPr>
          </a:lstStyle>
          <a:p>
            <a:r>
              <a:rPr lang="ar-EG" dirty="0"/>
              <a:t>2- الالتزام بالامتناع عن عمل معين.</a:t>
            </a:r>
          </a:p>
        </p:txBody>
      </p:sp>
      <p:sp>
        <p:nvSpPr>
          <p:cNvPr id="33" name="مربع نص 32">
            <a:extLst>
              <a:ext uri="{FF2B5EF4-FFF2-40B4-BE49-F238E27FC236}">
                <a16:creationId xmlns="" xmlns:a16="http://schemas.microsoft.com/office/drawing/2014/main" id="{37E2D202-9059-1BF3-B4F0-3B157186790B}"/>
              </a:ext>
            </a:extLst>
          </p:cNvPr>
          <p:cNvSpPr txBox="1"/>
          <p:nvPr/>
        </p:nvSpPr>
        <p:spPr>
          <a:xfrm>
            <a:off x="10983577" y="7183466"/>
            <a:ext cx="5639384" cy="1938992"/>
          </a:xfrm>
          <a:prstGeom prst="rect">
            <a:avLst/>
          </a:prstGeom>
          <a:noFill/>
        </p:spPr>
        <p:txBody>
          <a:bodyPr wrap="square">
            <a:spAutoFit/>
          </a:bodyPr>
          <a:lstStyle>
            <a:defPPr>
              <a:defRPr lang="en-US"/>
            </a:defPPr>
            <a:lvl1pPr algn="ctr" rtl="1">
              <a:defRPr sz="6000" b="1">
                <a:solidFill>
                  <a:schemeClr val="bg1"/>
                </a:solidFill>
              </a:defRPr>
            </a:lvl1pPr>
          </a:lstStyle>
          <a:p>
            <a:r>
              <a:rPr lang="ar-EG" dirty="0"/>
              <a:t>3- الالتزام بأداء معين. </a:t>
            </a:r>
          </a:p>
        </p:txBody>
      </p:sp>
      <p:pic>
        <p:nvPicPr>
          <p:cNvPr id="35" name="صورة 34">
            <a:extLst>
              <a:ext uri="{FF2B5EF4-FFF2-40B4-BE49-F238E27FC236}">
                <a16:creationId xmlns="" xmlns:a16="http://schemas.microsoft.com/office/drawing/2014/main" id="{8B6D4AA0-A84D-ECEB-15A1-F2528C4E3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0" y="1182590"/>
            <a:ext cx="8556943" cy="8556943"/>
          </a:xfrm>
          <a:prstGeom prst="rect">
            <a:avLst/>
          </a:prstGeom>
        </p:spPr>
      </p:pic>
      <p:pic>
        <p:nvPicPr>
          <p:cNvPr id="22" name="صورة 21"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8F46FA8A-E304-8891-9B6E-5814022D7ED4}"/>
              </a:ext>
            </a:extLst>
          </p:cNvPr>
          <p:cNvSpPr txBox="1"/>
          <p:nvPr/>
        </p:nvSpPr>
        <p:spPr>
          <a:xfrm rot="21215914">
            <a:off x="518217" y="2667921"/>
            <a:ext cx="9144000" cy="4339650"/>
          </a:xfrm>
          <a:prstGeom prst="rect">
            <a:avLst/>
          </a:prstGeom>
          <a:noFill/>
        </p:spPr>
        <p:txBody>
          <a:bodyPr wrap="square">
            <a:spAutoFit/>
          </a:bodyPr>
          <a:lstStyle/>
          <a:p>
            <a:pPr algn="ctr"/>
            <a:r>
              <a:rPr lang="ar-EG" sz="13800" b="1" dirty="0"/>
              <a:t>أمثلة للحقوق الشخصية</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9194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4515EABB-0373-AFA5-B7D0-5F39E80DD6D1}"/>
              </a:ext>
            </a:extLst>
          </p:cNvPr>
          <p:cNvGraphicFramePr>
            <a:graphicFrameLocks noGrp="1"/>
          </p:cNvGraphicFramePr>
          <p:nvPr>
            <p:extLst>
              <p:ext uri="{D42A27DB-BD31-4B8C-83A1-F6EECF244321}">
                <p14:modId xmlns:p14="http://schemas.microsoft.com/office/powerpoint/2010/main" val="771071072"/>
              </p:ext>
            </p:extLst>
          </p:nvPr>
        </p:nvGraphicFramePr>
        <p:xfrm>
          <a:off x="4661924" y="342900"/>
          <a:ext cx="13182600" cy="9601200"/>
        </p:xfrm>
        <a:graphic>
          <a:graphicData uri="http://schemas.openxmlformats.org/drawingml/2006/table">
            <a:tbl>
              <a:tblPr rtl="1" firstRow="1" bandRow="1">
                <a:tableStyleId>{F5AB1C69-6EDB-4FF4-983F-18BD219EF322}</a:tableStyleId>
              </a:tblPr>
              <a:tblGrid>
                <a:gridCol w="13182600">
                  <a:extLst>
                    <a:ext uri="{9D8B030D-6E8A-4147-A177-3AD203B41FA5}">
                      <a16:colId xmlns="" xmlns:a16="http://schemas.microsoft.com/office/drawing/2014/main" val="85695996"/>
                    </a:ext>
                  </a:extLst>
                </a:gridCol>
              </a:tblGrid>
              <a:tr h="2352592">
                <a:tc>
                  <a:txBody>
                    <a:bodyPr/>
                    <a:lstStyle/>
                    <a:p>
                      <a:pPr algn="ctr" rtl="1">
                        <a:lnSpc>
                          <a:spcPct val="150000"/>
                        </a:lnSpc>
                      </a:pPr>
                      <a:r>
                        <a:rPr lang="ar-EG" sz="8800" dirty="0"/>
                        <a:t>الالتزام بالقيام بعمل معين</a:t>
                      </a:r>
                    </a:p>
                  </a:txBody>
                  <a:tcPr>
                    <a:solidFill>
                      <a:schemeClr val="bg2">
                        <a:lumMod val="10000"/>
                      </a:schemeClr>
                    </a:solidFill>
                  </a:tcPr>
                </a:tc>
                <a:extLst>
                  <a:ext uri="{0D108BD9-81ED-4DB2-BD59-A6C34878D82A}">
                    <a16:rowId xmlns="" xmlns:a16="http://schemas.microsoft.com/office/drawing/2014/main" val="1366205547"/>
                  </a:ext>
                </a:extLst>
              </a:tr>
              <a:tr h="7248608">
                <a:tc>
                  <a:txBody>
                    <a:bodyPr/>
                    <a:lstStyle/>
                    <a:p>
                      <a:pPr algn="ctr" rtl="1">
                        <a:lnSpc>
                          <a:spcPct val="150000"/>
                        </a:lnSpc>
                      </a:pPr>
                      <a:r>
                        <a:rPr lang="ar-EG" sz="4400" b="1" i="0" u="none" strike="noStrike" kern="1200" dirty="0">
                          <a:solidFill>
                            <a:schemeClr val="dk1"/>
                          </a:solidFill>
                          <a:effectLst/>
                          <a:latin typeface="+mn-lt"/>
                          <a:ea typeface="+mn-ea"/>
                          <a:cs typeface="+mn-cs"/>
                        </a:rPr>
                        <a:t>تنص المادة (64) من نظام العمل على أنه: «يلتزم صاحب العمل عند انتهاء عقد العمل بما يأتي:</a:t>
                      </a:r>
                      <a:endParaRPr lang="ar-EG" sz="4400" b="1" dirty="0">
                        <a:effectLst/>
                      </a:endParaRPr>
                    </a:p>
                    <a:p>
                      <a:pPr algn="ctr" rtl="1">
                        <a:lnSpc>
                          <a:spcPct val="150000"/>
                        </a:lnSpc>
                      </a:pPr>
                      <a:r>
                        <a:rPr lang="ar-EG" sz="4400" b="1" i="0" u="none" strike="noStrike" kern="1200" dirty="0">
                          <a:solidFill>
                            <a:schemeClr val="dk1"/>
                          </a:solidFill>
                          <a:effectLst/>
                          <a:latin typeface="+mn-lt"/>
                          <a:ea typeface="+mn-ea"/>
                          <a:cs typeface="+mn-cs"/>
                        </a:rPr>
                        <a:t>أن يعطي العامل - بناء على طلبه - شهادة خدمة دون مقابل، يوضح فيها تاريخ التحاقه بالعمل، وتاريخ انتهاء علاقته بالعمل الذي كان يؤديه ومهنته ومقدار أجره الأخير. ويجب أن تكون هذه الشهادة مسببة إذا اشتملت على ما قد يسيء إلى سمعة العامل أو يقلل فرص العمل أمامه».</a:t>
                      </a:r>
                      <a:endParaRPr lang="ar-EG" sz="4400" b="1" dirty="0">
                        <a:effectLst/>
                      </a:endParaRPr>
                    </a:p>
                  </a:txBody>
                  <a:tcPr anchor="ctr"/>
                </a:tc>
                <a:extLst>
                  <a:ext uri="{0D108BD9-81ED-4DB2-BD59-A6C34878D82A}">
                    <a16:rowId xmlns="" xmlns:a16="http://schemas.microsoft.com/office/drawing/2014/main" val="1641463786"/>
                  </a:ext>
                </a:extLst>
              </a:tr>
            </a:tbl>
          </a:graphicData>
        </a:graphic>
      </p:graphicFrame>
      <p:pic>
        <p:nvPicPr>
          <p:cNvPr id="4" name="صورة 3">
            <a:extLst>
              <a:ext uri="{FF2B5EF4-FFF2-40B4-BE49-F238E27FC236}">
                <a16:creationId xmlns="" xmlns:a16="http://schemas.microsoft.com/office/drawing/2014/main" id="{DD9673C1-5E5B-C437-CBA4-B53F58BBC732}"/>
              </a:ext>
            </a:extLst>
          </p:cNvPr>
          <p:cNvPicPr>
            <a:picLocks noChangeAspect="1"/>
          </p:cNvPicPr>
          <p:nvPr/>
        </p:nvPicPr>
        <p:blipFill>
          <a:blip r:embed="rId2" cstate="print"/>
          <a:stretch>
            <a:fillRect/>
          </a:stretch>
        </p:blipFill>
        <p:spPr>
          <a:xfrm rot="21352900">
            <a:off x="556575" y="5857900"/>
            <a:ext cx="3789656" cy="3285902"/>
          </a:xfrm>
          <a:prstGeom prst="rect">
            <a:avLst/>
          </a:prstGeom>
          <a:solidFill>
            <a:srgbClr val="FFFFFF">
              <a:shade val="85000"/>
            </a:srgbClr>
          </a:solidFill>
          <a:ln w="190500" cap="sq">
            <a:solidFill>
              <a:srgbClr val="1E1C1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4515EABB-0373-AFA5-B7D0-5F39E80DD6D1}"/>
              </a:ext>
            </a:extLst>
          </p:cNvPr>
          <p:cNvGraphicFramePr>
            <a:graphicFrameLocks noGrp="1"/>
          </p:cNvGraphicFramePr>
          <p:nvPr>
            <p:extLst>
              <p:ext uri="{D42A27DB-BD31-4B8C-83A1-F6EECF244321}">
                <p14:modId xmlns:p14="http://schemas.microsoft.com/office/powerpoint/2010/main" val="1409843322"/>
              </p:ext>
            </p:extLst>
          </p:nvPr>
        </p:nvGraphicFramePr>
        <p:xfrm>
          <a:off x="3352800" y="342900"/>
          <a:ext cx="14263254" cy="9601200"/>
        </p:xfrm>
        <a:graphic>
          <a:graphicData uri="http://schemas.openxmlformats.org/drawingml/2006/table">
            <a:tbl>
              <a:tblPr rtl="1" firstRow="1" bandRow="1">
                <a:tableStyleId>{F5AB1C69-6EDB-4FF4-983F-18BD219EF322}</a:tableStyleId>
              </a:tblPr>
              <a:tblGrid>
                <a:gridCol w="14263254">
                  <a:extLst>
                    <a:ext uri="{9D8B030D-6E8A-4147-A177-3AD203B41FA5}">
                      <a16:colId xmlns="" xmlns:a16="http://schemas.microsoft.com/office/drawing/2014/main" val="85695996"/>
                    </a:ext>
                  </a:extLst>
                </a:gridCol>
              </a:tblGrid>
              <a:tr h="2352592">
                <a:tc>
                  <a:txBody>
                    <a:bodyPr/>
                    <a:lstStyle/>
                    <a:p>
                      <a:pPr algn="ctr" rtl="1">
                        <a:lnSpc>
                          <a:spcPct val="150000"/>
                        </a:lnSpc>
                      </a:pPr>
                      <a:r>
                        <a:rPr lang="ar-EG" sz="8800" dirty="0"/>
                        <a:t>الالتزام بالامتناع عن عمل معين</a:t>
                      </a:r>
                    </a:p>
                  </a:txBody>
                  <a:tcPr>
                    <a:solidFill>
                      <a:schemeClr val="accent2">
                        <a:lumMod val="50000"/>
                      </a:schemeClr>
                    </a:solidFill>
                  </a:tcPr>
                </a:tc>
                <a:extLst>
                  <a:ext uri="{0D108BD9-81ED-4DB2-BD59-A6C34878D82A}">
                    <a16:rowId xmlns="" xmlns:a16="http://schemas.microsoft.com/office/drawing/2014/main" val="1366205547"/>
                  </a:ext>
                </a:extLst>
              </a:tr>
              <a:tr h="7248608">
                <a:tc>
                  <a:txBody>
                    <a:bodyPr/>
                    <a:lstStyle/>
                    <a:p>
                      <a:pPr algn="ctr" rtl="1">
                        <a:lnSpc>
                          <a:spcPct val="100000"/>
                        </a:lnSpc>
                      </a:pPr>
                      <a:r>
                        <a:rPr lang="ar-EG" sz="4800" b="1" i="0" u="none" strike="noStrike" kern="1200" dirty="0">
                          <a:solidFill>
                            <a:schemeClr val="dk1"/>
                          </a:solidFill>
                          <a:effectLst/>
                          <a:latin typeface="+mn-lt"/>
                          <a:ea typeface="+mn-ea"/>
                          <a:cs typeface="+mn-cs"/>
                        </a:rPr>
                        <a:t>تنص الفقرة (1) من المادة (83) من نظام العمل على أنه: «إذا كان العمل المنوط بالعامل يسمح له بمعرفة عملاء صاحب العمل، جاز لصاحب العمل - حماية لمصالحه المشروعة - أن يشترط على</a:t>
                      </a:r>
                      <a:endParaRPr lang="ar-EG" sz="4800" b="1" dirty="0">
                        <a:effectLst/>
                      </a:endParaRPr>
                    </a:p>
                    <a:p>
                      <a:pPr algn="ctr" rtl="1">
                        <a:lnSpc>
                          <a:spcPct val="100000"/>
                        </a:lnSpc>
                      </a:pPr>
                      <a:r>
                        <a:rPr lang="ar-EG" sz="4800" b="1" i="0" u="none" strike="noStrike" kern="1200" dirty="0">
                          <a:solidFill>
                            <a:schemeClr val="dk1"/>
                          </a:solidFill>
                          <a:effectLst/>
                          <a:latin typeface="+mn-lt"/>
                          <a:ea typeface="+mn-ea"/>
                          <a:cs typeface="+mn-cs"/>
                        </a:rPr>
                        <a:t>العامل ألا يقوم بعد انتهاء العقد بمنافسته ويجب لصحة هذا الشرط أن يكون محررًا ومحددا من حيث الزمان والمكان ونوع العمل، ويجب</a:t>
                      </a:r>
                      <a:endParaRPr lang="ar-EG" sz="4800" b="1" dirty="0">
                        <a:effectLst/>
                      </a:endParaRPr>
                    </a:p>
                    <a:p>
                      <a:pPr algn="ctr" rtl="1">
                        <a:lnSpc>
                          <a:spcPct val="100000"/>
                        </a:lnSpc>
                      </a:pPr>
                      <a:r>
                        <a:rPr lang="ar-EG" sz="4800" b="1" i="0" u="none" strike="noStrike" kern="1200" dirty="0">
                          <a:solidFill>
                            <a:schemeClr val="dk1"/>
                          </a:solidFill>
                          <a:effectLst/>
                          <a:latin typeface="+mn-lt"/>
                          <a:ea typeface="+mn-ea"/>
                          <a:cs typeface="+mn-cs"/>
                        </a:rPr>
                        <a:t>ألا تزيد مدته على سنتين من تاريخ انتهاء العلاقة بين</a:t>
                      </a:r>
                      <a:endParaRPr lang="ar-EG" sz="4800" b="1" dirty="0">
                        <a:effectLst/>
                      </a:endParaRPr>
                    </a:p>
                    <a:p>
                      <a:pPr algn="ctr" rtl="1">
                        <a:lnSpc>
                          <a:spcPct val="100000"/>
                        </a:lnSpc>
                      </a:pPr>
                      <a:r>
                        <a:rPr lang="ar-EG" sz="4800" b="1" i="0" u="none" strike="noStrike" kern="1200" dirty="0">
                          <a:solidFill>
                            <a:schemeClr val="dk1"/>
                          </a:solidFill>
                          <a:effectLst/>
                          <a:latin typeface="+mn-lt"/>
                          <a:ea typeface="+mn-ea"/>
                          <a:cs typeface="+mn-cs"/>
                        </a:rPr>
                        <a:t>الطرفين».</a:t>
                      </a:r>
                      <a:endParaRPr lang="ar-EG" sz="4800" b="1" dirty="0">
                        <a:effectLst/>
                      </a:endParaRPr>
                    </a:p>
                  </a:txBody>
                  <a:tcPr anchor="ctr"/>
                </a:tc>
                <a:extLst>
                  <a:ext uri="{0D108BD9-81ED-4DB2-BD59-A6C34878D82A}">
                    <a16:rowId xmlns="" xmlns:a16="http://schemas.microsoft.com/office/drawing/2014/main" val="1641463786"/>
                  </a:ext>
                </a:extLst>
              </a:tr>
            </a:tbl>
          </a:graphicData>
        </a:graphic>
      </p:graphicFrame>
      <p:pic>
        <p:nvPicPr>
          <p:cNvPr id="4" name="صورة 3">
            <a:extLst>
              <a:ext uri="{FF2B5EF4-FFF2-40B4-BE49-F238E27FC236}">
                <a16:creationId xmlns="" xmlns:a16="http://schemas.microsoft.com/office/drawing/2014/main" id="{DD9673C1-5E5B-C437-CBA4-B53F58BBC732}"/>
              </a:ext>
            </a:extLst>
          </p:cNvPr>
          <p:cNvPicPr>
            <a:picLocks noChangeAspect="1"/>
          </p:cNvPicPr>
          <p:nvPr/>
        </p:nvPicPr>
        <p:blipFill>
          <a:blip r:embed="rId2" cstate="print"/>
          <a:stretch>
            <a:fillRect/>
          </a:stretch>
        </p:blipFill>
        <p:spPr>
          <a:xfrm>
            <a:off x="640570" y="6819900"/>
            <a:ext cx="3078480" cy="2787445"/>
          </a:xfrm>
          <a:prstGeom prst="rect">
            <a:avLst/>
          </a:prstGeom>
          <a:solidFill>
            <a:srgbClr val="FFFFFF">
              <a:shade val="85000"/>
            </a:srgbClr>
          </a:solidFill>
          <a:ln w="190500" cap="sq">
            <a:solidFill>
              <a:srgbClr val="63252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2426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4515EABB-0373-AFA5-B7D0-5F39E80DD6D1}"/>
              </a:ext>
            </a:extLst>
          </p:cNvPr>
          <p:cNvGraphicFramePr>
            <a:graphicFrameLocks noGrp="1"/>
          </p:cNvGraphicFramePr>
          <p:nvPr>
            <p:extLst>
              <p:ext uri="{D42A27DB-BD31-4B8C-83A1-F6EECF244321}">
                <p14:modId xmlns:p14="http://schemas.microsoft.com/office/powerpoint/2010/main" val="894142811"/>
              </p:ext>
            </p:extLst>
          </p:nvPr>
        </p:nvGraphicFramePr>
        <p:xfrm>
          <a:off x="5029200" y="762000"/>
          <a:ext cx="12358254" cy="8763000"/>
        </p:xfrm>
        <a:graphic>
          <a:graphicData uri="http://schemas.openxmlformats.org/drawingml/2006/table">
            <a:tbl>
              <a:tblPr rtl="1" firstRow="1" bandRow="1">
                <a:tableStyleId>{F5AB1C69-6EDB-4FF4-983F-18BD219EF322}</a:tableStyleId>
              </a:tblPr>
              <a:tblGrid>
                <a:gridCol w="12358254">
                  <a:extLst>
                    <a:ext uri="{9D8B030D-6E8A-4147-A177-3AD203B41FA5}">
                      <a16:colId xmlns="" xmlns:a16="http://schemas.microsoft.com/office/drawing/2014/main" val="85695996"/>
                    </a:ext>
                  </a:extLst>
                </a:gridCol>
              </a:tblGrid>
              <a:tr h="2147207">
                <a:tc>
                  <a:txBody>
                    <a:bodyPr/>
                    <a:lstStyle/>
                    <a:p>
                      <a:pPr algn="ctr" rtl="1">
                        <a:lnSpc>
                          <a:spcPct val="150000"/>
                        </a:lnSpc>
                      </a:pPr>
                      <a:r>
                        <a:rPr lang="ar-EG" sz="8800" dirty="0"/>
                        <a:t>الالتزام بأداء معين</a:t>
                      </a:r>
                    </a:p>
                  </a:txBody>
                  <a:tcPr>
                    <a:solidFill>
                      <a:schemeClr val="accent4">
                        <a:lumMod val="50000"/>
                      </a:schemeClr>
                    </a:solidFill>
                  </a:tcPr>
                </a:tc>
                <a:extLst>
                  <a:ext uri="{0D108BD9-81ED-4DB2-BD59-A6C34878D82A}">
                    <a16:rowId xmlns="" xmlns:a16="http://schemas.microsoft.com/office/drawing/2014/main" val="1366205547"/>
                  </a:ext>
                </a:extLst>
              </a:tr>
              <a:tr h="6615793">
                <a:tc>
                  <a:txBody>
                    <a:bodyPr/>
                    <a:lstStyle/>
                    <a:p>
                      <a:pPr algn="ctr" rtl="1"/>
                      <a:r>
                        <a:rPr lang="ar-EG" sz="4800" b="1" i="0" u="none" strike="noStrike" kern="1200" dirty="0">
                          <a:solidFill>
                            <a:schemeClr val="dk1"/>
                          </a:solidFill>
                          <a:effectLst/>
                          <a:latin typeface="+mn-lt"/>
                          <a:ea typeface="+mn-ea"/>
                          <a:cs typeface="+mn-cs"/>
                        </a:rPr>
                        <a:t>تنص الفقرة (1) من المادة (6) من نظام الإيجار التمويلي على أنه: «يدفع المستأجر دفعات الأجرة المتفق عليها في</a:t>
                      </a:r>
                      <a:endParaRPr lang="ar-EG" sz="4800" b="1" dirty="0">
                        <a:effectLst/>
                      </a:endParaRPr>
                    </a:p>
                    <a:p>
                      <a:pPr algn="ctr" rtl="1"/>
                      <a:r>
                        <a:rPr lang="ar-EG" sz="4800" b="1" i="0" u="none" strike="noStrike" kern="1200" dirty="0">
                          <a:solidFill>
                            <a:schemeClr val="dk1"/>
                          </a:solidFill>
                          <a:effectLst/>
                          <a:latin typeface="+mn-lt"/>
                          <a:ea typeface="+mn-ea"/>
                          <a:cs typeface="+mn-cs"/>
                        </a:rPr>
                        <a:t>المواعيد المحددة في العقد ولو لم ينتفع بالأصل المؤجر، إلا إذا كان عدم الانتفاع بسبب المؤجر».</a:t>
                      </a:r>
                      <a:endParaRPr lang="ar-EG" sz="4800" b="1" dirty="0">
                        <a:effectLst/>
                      </a:endParaRPr>
                    </a:p>
                    <a:p>
                      <a:endParaRPr lang="ar-EG" sz="4000" b="1" dirty="0">
                        <a:effectLst/>
                      </a:endParaRPr>
                    </a:p>
                  </a:txBody>
                  <a:tcPr anchor="ctr"/>
                </a:tc>
                <a:extLst>
                  <a:ext uri="{0D108BD9-81ED-4DB2-BD59-A6C34878D82A}">
                    <a16:rowId xmlns="" xmlns:a16="http://schemas.microsoft.com/office/drawing/2014/main" val="1641463786"/>
                  </a:ext>
                </a:extLst>
              </a:tr>
            </a:tbl>
          </a:graphicData>
        </a:graphic>
      </p:graphicFrame>
      <p:pic>
        <p:nvPicPr>
          <p:cNvPr id="4" name="صورة 3">
            <a:extLst>
              <a:ext uri="{FF2B5EF4-FFF2-40B4-BE49-F238E27FC236}">
                <a16:creationId xmlns="" xmlns:a16="http://schemas.microsoft.com/office/drawing/2014/main" id="{DD9673C1-5E5B-C437-CBA4-B53F58BBC732}"/>
              </a:ext>
            </a:extLst>
          </p:cNvPr>
          <p:cNvPicPr>
            <a:picLocks noChangeAspect="1"/>
          </p:cNvPicPr>
          <p:nvPr/>
        </p:nvPicPr>
        <p:blipFill>
          <a:blip r:embed="rId2" cstate="print"/>
          <a:stretch>
            <a:fillRect/>
          </a:stretch>
        </p:blipFill>
        <p:spPr>
          <a:xfrm>
            <a:off x="1143000" y="6210300"/>
            <a:ext cx="3172968" cy="2558845"/>
          </a:xfrm>
          <a:prstGeom prst="rect">
            <a:avLst/>
          </a:prstGeom>
          <a:solidFill>
            <a:srgbClr val="FFFFFF">
              <a:shade val="85000"/>
            </a:srgbClr>
          </a:solidFill>
          <a:ln w="190500" cap="sq">
            <a:solidFill>
              <a:srgbClr val="40315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925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8F46FA8A-E304-8891-9B6E-5814022D7ED4}"/>
              </a:ext>
            </a:extLst>
          </p:cNvPr>
          <p:cNvSpPr txBox="1"/>
          <p:nvPr/>
        </p:nvSpPr>
        <p:spPr>
          <a:xfrm>
            <a:off x="1219200" y="4457700"/>
            <a:ext cx="4724400" cy="4339650"/>
          </a:xfrm>
          <a:prstGeom prst="rect">
            <a:avLst/>
          </a:prstGeom>
          <a:noFill/>
          <a:scene3d>
            <a:camera prst="perspectiveHeroicExtremeLeftFacing"/>
            <a:lightRig rig="threePt" dir="t"/>
          </a:scene3d>
        </p:spPr>
        <p:txBody>
          <a:bodyPr wrap="square">
            <a:spAutoFit/>
          </a:bodyPr>
          <a:lstStyle/>
          <a:p>
            <a:pPr algn="ctr"/>
            <a:r>
              <a:rPr lang="ar-EG" sz="13800" b="1" dirty="0">
                <a:solidFill>
                  <a:srgbClr val="632523"/>
                </a:solidFill>
                <a:effectLst>
                  <a:glow rad="63500">
                    <a:schemeClr val="accent2">
                      <a:satMod val="175000"/>
                      <a:alpha val="40000"/>
                    </a:schemeClr>
                  </a:glow>
                </a:effectLst>
              </a:rPr>
              <a:t>نشاط إثرائي</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883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37" name="Freeform 9">
            <a:extLst>
              <a:ext uri="{FF2B5EF4-FFF2-40B4-BE49-F238E27FC236}">
                <a16:creationId xmlns="" xmlns:a16="http://schemas.microsoft.com/office/drawing/2014/main" id="{A11659EA-DF47-25EF-786F-688E2E9E8656}"/>
              </a:ext>
            </a:extLst>
          </p:cNvPr>
          <p:cNvSpPr/>
          <p:nvPr/>
        </p:nvSpPr>
        <p:spPr>
          <a:xfrm>
            <a:off x="786123" y="1465861"/>
            <a:ext cx="5589441" cy="4986908"/>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solidFill>
            <a:srgbClr val="4F826F"/>
          </a:solidFill>
          <a:ln w="12700">
            <a:solidFill>
              <a:srgbClr val="000000"/>
            </a:solidFill>
          </a:ln>
          <a:scene3d>
            <a:camera prst="orthographicFront"/>
            <a:lightRig rig="threePt" dir="t"/>
          </a:scene3d>
          <a:sp3d>
            <a:bevelT w="152400" h="50800" prst="softRound"/>
          </a:sp3d>
        </p:spPr>
        <p:txBody>
          <a:bodyPr/>
          <a:lstStyle/>
          <a:p>
            <a:endParaRPr lang="ar-EG" dirty="0"/>
          </a:p>
        </p:txBody>
      </p:sp>
      <p:grpSp>
        <p:nvGrpSpPr>
          <p:cNvPr id="2" name="Group 2"/>
          <p:cNvGrpSpPr/>
          <p:nvPr/>
        </p:nvGrpSpPr>
        <p:grpSpPr>
          <a:xfrm>
            <a:off x="17859375" y="-267806"/>
            <a:ext cx="593949" cy="10899628"/>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19" name="Group 19"/>
          <p:cNvGrpSpPr>
            <a:grpSpLocks noChangeAspect="1"/>
          </p:cNvGrpSpPr>
          <p:nvPr/>
        </p:nvGrpSpPr>
        <p:grpSpPr>
          <a:xfrm>
            <a:off x="9016820" y="2192623"/>
            <a:ext cx="7715250" cy="4866350"/>
            <a:chOff x="0" y="0"/>
            <a:chExt cx="10287000" cy="6488466"/>
          </a:xfrm>
        </p:grpSpPr>
        <p:sp>
          <p:nvSpPr>
            <p:cNvPr id="20" name="Freeform 20"/>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endParaRPr lang="ar-EG"/>
            </a:p>
          </p:txBody>
        </p:sp>
        <p:sp>
          <p:nvSpPr>
            <p:cNvPr id="21" name="Freeform 21"/>
            <p:cNvSpPr/>
            <p:nvPr/>
          </p:nvSpPr>
          <p:spPr>
            <a:xfrm>
              <a:off x="0" y="1615766"/>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endParaRPr lang="ar-EG"/>
            </a:p>
          </p:txBody>
        </p:sp>
        <p:sp>
          <p:nvSpPr>
            <p:cNvPr id="22" name="Freeform 22"/>
            <p:cNvSpPr/>
            <p:nvPr/>
          </p:nvSpPr>
          <p:spPr>
            <a:xfrm>
              <a:off x="0" y="3237883"/>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endParaRPr lang="ar-EG"/>
            </a:p>
          </p:txBody>
        </p:sp>
        <p:sp>
          <p:nvSpPr>
            <p:cNvPr id="23" name="Freeform 23"/>
            <p:cNvSpPr/>
            <p:nvPr/>
          </p:nvSpPr>
          <p:spPr>
            <a:xfrm>
              <a:off x="0" y="4859999"/>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24706"/>
              </a:srgbClr>
            </a:solidFill>
          </p:spPr>
          <p:txBody>
            <a:bodyPr/>
            <a:lstStyle/>
            <a:p>
              <a:endParaRPr lang="ar-EG"/>
            </a:p>
          </p:txBody>
        </p:sp>
        <p:sp>
          <p:nvSpPr>
            <p:cNvPr id="24" name="Freeform 24"/>
            <p:cNvSpPr/>
            <p:nvPr/>
          </p:nvSpPr>
          <p:spPr>
            <a:xfrm>
              <a:off x="0" y="6482116"/>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40404">
                <a:alpha val="60000"/>
              </a:srgbClr>
            </a:solidFill>
          </p:spPr>
          <p:txBody>
            <a:bodyPr/>
            <a:lstStyle/>
            <a:p>
              <a:endParaRPr lang="ar-EG"/>
            </a:p>
          </p:txBody>
        </p:sp>
      </p:grpSp>
      <p:sp>
        <p:nvSpPr>
          <p:cNvPr id="36" name="مربع نص 35">
            <a:extLst>
              <a:ext uri="{FF2B5EF4-FFF2-40B4-BE49-F238E27FC236}">
                <a16:creationId xmlns="" xmlns:a16="http://schemas.microsoft.com/office/drawing/2014/main" id="{25D9FBB1-B55A-BA0C-A1EE-C2AAA4A45E7C}"/>
              </a:ext>
            </a:extLst>
          </p:cNvPr>
          <p:cNvSpPr txBox="1"/>
          <p:nvPr/>
        </p:nvSpPr>
        <p:spPr>
          <a:xfrm>
            <a:off x="-1562032" y="3283480"/>
            <a:ext cx="10470994" cy="1323439"/>
          </a:xfrm>
          <a:prstGeom prst="rect">
            <a:avLst/>
          </a:prstGeom>
          <a:noFill/>
        </p:spPr>
        <p:txBody>
          <a:bodyPr wrap="square">
            <a:spAutoFit/>
          </a:bodyPr>
          <a:lstStyle/>
          <a:p>
            <a:pPr algn="ctr" rtl="1"/>
            <a:r>
              <a:rPr lang="ar-EG" sz="8000" b="1" dirty="0">
                <a:solidFill>
                  <a:schemeClr val="bg1"/>
                </a:solidFill>
                <a:effectLst>
                  <a:outerShdw blurRad="38100" dist="38100" dir="2700000" algn="tl">
                    <a:srgbClr val="000000">
                      <a:alpha val="43137"/>
                    </a:srgbClr>
                  </a:outerShdw>
                </a:effectLst>
              </a:rPr>
              <a:t>أبحث وأناقش </a:t>
            </a:r>
          </a:p>
        </p:txBody>
      </p:sp>
      <p:sp>
        <p:nvSpPr>
          <p:cNvPr id="39" name="مربع نص 38">
            <a:extLst>
              <a:ext uri="{FF2B5EF4-FFF2-40B4-BE49-F238E27FC236}">
                <a16:creationId xmlns="" xmlns:a16="http://schemas.microsoft.com/office/drawing/2014/main" id="{56F2F57D-C053-541A-353F-119BE1436D68}"/>
              </a:ext>
            </a:extLst>
          </p:cNvPr>
          <p:cNvSpPr txBox="1"/>
          <p:nvPr/>
        </p:nvSpPr>
        <p:spPr>
          <a:xfrm>
            <a:off x="7859278" y="1465861"/>
            <a:ext cx="10030333" cy="5478423"/>
          </a:xfrm>
          <a:prstGeom prst="rect">
            <a:avLst/>
          </a:prstGeom>
          <a:noFill/>
        </p:spPr>
        <p:txBody>
          <a:bodyPr wrap="square">
            <a:spAutoFit/>
          </a:bodyPr>
          <a:lstStyle/>
          <a:p>
            <a:pPr algn="ctr"/>
            <a:r>
              <a:rPr lang="ar-EG" sz="7000" b="1" dirty="0"/>
              <a:t>بالتعاون مع مجموعتك: قم بتصفح نظام العمل، ثم صمم خارطة مفاهيم لأبرز واجبات العامل، بعد ذلك استعرض ما توصلتم إليه أمام المجموعات الأخرى. </a:t>
            </a:r>
          </a:p>
        </p:txBody>
      </p:sp>
      <p:pic>
        <p:nvPicPr>
          <p:cNvPr id="48" name="صورة 47">
            <a:extLst>
              <a:ext uri="{FF2B5EF4-FFF2-40B4-BE49-F238E27FC236}">
                <a16:creationId xmlns="" xmlns:a16="http://schemas.microsoft.com/office/drawing/2014/main" id="{2F29FE8A-FB87-F1FE-643D-E13CDB66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35" b="2981"/>
          <a:stretch/>
        </p:blipFill>
        <p:spPr>
          <a:xfrm rot="20970013">
            <a:off x="5281628" y="6452416"/>
            <a:ext cx="3352800" cy="3321101"/>
          </a:xfrm>
          <a:prstGeom prst="rect">
            <a:avLst/>
          </a:prstGeom>
          <a:ln w="127000" cap="rnd">
            <a:solidFill>
              <a:srgbClr val="4F826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0" name="مربع نص 19">
            <a:extLst>
              <a:ext uri="{FF2B5EF4-FFF2-40B4-BE49-F238E27FC236}">
                <a16:creationId xmlns="" xmlns:a16="http://schemas.microsoft.com/office/drawing/2014/main" id="{473478D4-2BB1-7100-9A5C-FC1989923968}"/>
              </a:ext>
            </a:extLst>
          </p:cNvPr>
          <p:cNvSpPr txBox="1"/>
          <p:nvPr/>
        </p:nvSpPr>
        <p:spPr>
          <a:xfrm>
            <a:off x="6499305" y="4076700"/>
            <a:ext cx="10470994" cy="1569660"/>
          </a:xfrm>
          <a:prstGeom prst="rect">
            <a:avLst/>
          </a:prstGeom>
          <a:solidFill>
            <a:schemeClr val="tx1"/>
          </a:solidFill>
          <a:ln w="76200">
            <a:solidFill>
              <a:schemeClr val="tx1"/>
            </a:solidFill>
          </a:ln>
        </p:spPr>
        <p:txBody>
          <a:bodyPr wrap="square" anchor="ctr">
            <a:spAutoFit/>
          </a:bodyPr>
          <a:lstStyle>
            <a:defPPr>
              <a:defRPr lang="en-US"/>
            </a:defPPr>
            <a:lvl1pPr algn="ctr">
              <a:defRPr sz="9600" b="1"/>
            </a:lvl1pPr>
          </a:lstStyle>
          <a:p>
            <a:r>
              <a:rPr lang="ar-EG" dirty="0">
                <a:solidFill>
                  <a:schemeClr val="bg1"/>
                </a:solidFill>
                <a:effectLst>
                  <a:outerShdw blurRad="38100" dist="38100" dir="2700000" algn="tl">
                    <a:srgbClr val="000000">
                      <a:alpha val="43137"/>
                    </a:srgbClr>
                  </a:outerShdw>
                </a:effectLst>
              </a:rPr>
              <a:t>ثانيًا: الحقوق العينية </a:t>
            </a:r>
          </a:p>
        </p:txBody>
      </p:sp>
      <p:pic>
        <p:nvPicPr>
          <p:cNvPr id="3" name="صورة 2">
            <a:extLst>
              <a:ext uri="{FF2B5EF4-FFF2-40B4-BE49-F238E27FC236}">
                <a16:creationId xmlns="" xmlns:a16="http://schemas.microsoft.com/office/drawing/2014/main" id="{B90F0B27-44DC-9135-F977-F08B3139A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6705600" cy="10287000"/>
          </a:xfrm>
          <a:prstGeom prst="rect">
            <a:avLst/>
          </a:prstGeom>
        </p:spPr>
      </p:pic>
    </p:spTree>
    <p:extLst>
      <p:ext uri="{BB962C8B-B14F-4D97-AF65-F5344CB8AC3E}">
        <p14:creationId xmlns:p14="http://schemas.microsoft.com/office/powerpoint/2010/main" val="5095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2057400" y="1404015"/>
            <a:ext cx="14630400" cy="7478970"/>
          </a:xfrm>
          <a:prstGeom prst="rect">
            <a:avLst/>
          </a:prstGeom>
          <a:noFill/>
        </p:spPr>
        <p:txBody>
          <a:bodyPr wrap="square">
            <a:spAutoFit/>
          </a:bodyPr>
          <a:lstStyle/>
          <a:p>
            <a:pPr algn="ctr" rtl="1"/>
            <a:r>
              <a:rPr lang="ar-EG" sz="8000" b="1" dirty="0"/>
              <a:t>هي سُــلطة مباشــرة يمنحها القانون للشخص على شيء مادي، وبمقتضاها يستطيع صاحب الحق ممارسة سلطاته على هذا الشيء محل الحق؛ دون الحاجة إلى تدخل طرف آخر بينه (صاحب الحق) وبين الشيء محل الحق. </a:t>
            </a:r>
          </a:p>
        </p:txBody>
      </p:sp>
    </p:spTree>
    <p:extLst>
      <p:ext uri="{BB962C8B-B14F-4D97-AF65-F5344CB8AC3E}">
        <p14:creationId xmlns:p14="http://schemas.microsoft.com/office/powerpoint/2010/main" val="19371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1676400" y="1542514"/>
            <a:ext cx="14935200" cy="7201972"/>
          </a:xfrm>
          <a:prstGeom prst="rect">
            <a:avLst/>
          </a:prstGeom>
          <a:noFill/>
        </p:spPr>
        <p:txBody>
          <a:bodyPr wrap="square">
            <a:spAutoFit/>
          </a:bodyPr>
          <a:lstStyle/>
          <a:p>
            <a:pPr algn="ctr" rtl="1"/>
            <a:r>
              <a:rPr lang="ar-EG" sz="6600" b="1" dirty="0">
                <a:solidFill>
                  <a:srgbClr val="4F826F"/>
                </a:solidFill>
              </a:rPr>
              <a:t>ولهذه الحقوق نوعان: </a:t>
            </a:r>
          </a:p>
          <a:p>
            <a:pPr marL="857250" indent="-857250" algn="r" rtl="1">
              <a:buFont typeface="Wingdings" panose="05000000000000000000" pitchFamily="2" charset="2"/>
              <a:buChar char="ü"/>
            </a:pPr>
            <a:r>
              <a:rPr lang="ar-EG" sz="6600" b="1" dirty="0"/>
              <a:t> الحقوق العينية الأصلية، ويقصد بها تلك الحقوق المستقلة بذاتها، ولا تستند على حق آخر، مثل حق الملكية. </a:t>
            </a:r>
          </a:p>
          <a:p>
            <a:pPr marL="857250" indent="-857250" algn="r" rtl="1">
              <a:buFont typeface="Wingdings" panose="05000000000000000000" pitchFamily="2" charset="2"/>
              <a:buChar char="ü"/>
            </a:pPr>
            <a:r>
              <a:rPr lang="ar-EG" sz="6600" b="1" dirty="0"/>
              <a:t>الحقوق العينية التبعية، ويقصد بها تلك الحقوق غير المستقلة بذاتها وتستند على حق آخر، مثل حق الرهن الذي يستند إلى حق الملكية. </a:t>
            </a:r>
          </a:p>
        </p:txBody>
      </p:sp>
    </p:spTree>
    <p:extLst>
      <p:ext uri="{BB962C8B-B14F-4D97-AF65-F5344CB8AC3E}">
        <p14:creationId xmlns:p14="http://schemas.microsoft.com/office/powerpoint/2010/main" val="9014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6" name="Group 6"/>
          <p:cNvGrpSpPr/>
          <p:nvPr/>
        </p:nvGrpSpPr>
        <p:grpSpPr>
          <a:xfrm>
            <a:off x="16971666" y="5143500"/>
            <a:ext cx="575268" cy="5752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9" name="Group 9"/>
          <p:cNvGrpSpPr/>
          <p:nvPr/>
        </p:nvGrpSpPr>
        <p:grpSpPr>
          <a:xfrm>
            <a:off x="507364" y="5089568"/>
            <a:ext cx="575268" cy="5752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3" name="مربع نص 12">
            <a:extLst>
              <a:ext uri="{FF2B5EF4-FFF2-40B4-BE49-F238E27FC236}">
                <a16:creationId xmlns="" xmlns:a16="http://schemas.microsoft.com/office/drawing/2014/main" id="{E3FA2253-2554-AF73-CD1F-17E0CCFFA70D}"/>
              </a:ext>
            </a:extLst>
          </p:cNvPr>
          <p:cNvSpPr txBox="1"/>
          <p:nvPr/>
        </p:nvSpPr>
        <p:spPr>
          <a:xfrm>
            <a:off x="7507188" y="4252352"/>
            <a:ext cx="9144000" cy="2215991"/>
          </a:xfrm>
          <a:prstGeom prst="rect">
            <a:avLst/>
          </a:prstGeom>
          <a:noFill/>
        </p:spPr>
        <p:txBody>
          <a:bodyPr wrap="square">
            <a:spAutoFit/>
          </a:bodyPr>
          <a:lstStyle/>
          <a:p>
            <a:pPr algn="ctr"/>
            <a:r>
              <a:rPr lang="ar-EG" sz="13800" b="1" dirty="0">
                <a:solidFill>
                  <a:schemeClr val="accent5">
                    <a:lumMod val="75000"/>
                  </a:schemeClr>
                </a:solidFill>
                <a:effectLst>
                  <a:glow rad="101600">
                    <a:schemeClr val="accent5">
                      <a:satMod val="175000"/>
                      <a:alpha val="40000"/>
                    </a:schemeClr>
                  </a:glow>
                </a:effectLst>
              </a:rPr>
              <a:t>أهداف الوحدة</a:t>
            </a:r>
          </a:p>
        </p:txBody>
      </p:sp>
      <p:pic>
        <p:nvPicPr>
          <p:cNvPr id="15" name="صورة 14">
            <a:extLst>
              <a:ext uri="{FF2B5EF4-FFF2-40B4-BE49-F238E27FC236}">
                <a16:creationId xmlns="" xmlns:a16="http://schemas.microsoft.com/office/drawing/2014/main" id="{33AAB857-5CEE-C374-5827-D02407999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812" y="794139"/>
            <a:ext cx="5549898" cy="8863270"/>
          </a:xfrm>
          <a:prstGeom prst="rect">
            <a:avLst/>
          </a:prstGeom>
        </p:spPr>
      </p:pic>
      <p:pic>
        <p:nvPicPr>
          <p:cNvPr id="12" name="صورة 11"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23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12496800" y="3314700"/>
            <a:ext cx="3810000" cy="4516636"/>
          </a:xfrm>
          <a:prstGeom prst="roundRect">
            <a:avLst/>
          </a:prstGeom>
          <a:solidFill>
            <a:schemeClr val="tx1"/>
          </a:solidFill>
          <a:ln>
            <a:noFill/>
          </a:ln>
          <a:effectLst>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rtl="1"/>
            <a:r>
              <a:rPr lang="ar-EG" sz="8800" b="1" dirty="0">
                <a:solidFill>
                  <a:schemeClr val="bg1"/>
                </a:solidFill>
              </a:rPr>
              <a:t>أمثلة للحقوق العينية</a:t>
            </a:r>
          </a:p>
        </p:txBody>
      </p:sp>
      <p:pic>
        <p:nvPicPr>
          <p:cNvPr id="3" name="صورة 2"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5421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4515EABB-0373-AFA5-B7D0-5F39E80DD6D1}"/>
              </a:ext>
            </a:extLst>
          </p:cNvPr>
          <p:cNvGraphicFramePr>
            <a:graphicFrameLocks noGrp="1"/>
          </p:cNvGraphicFramePr>
          <p:nvPr>
            <p:extLst>
              <p:ext uri="{D42A27DB-BD31-4B8C-83A1-F6EECF244321}">
                <p14:modId xmlns:p14="http://schemas.microsoft.com/office/powerpoint/2010/main" val="3018332538"/>
              </p:ext>
            </p:extLst>
          </p:nvPr>
        </p:nvGraphicFramePr>
        <p:xfrm>
          <a:off x="450273" y="762000"/>
          <a:ext cx="9310254" cy="8763000"/>
        </p:xfrm>
        <a:graphic>
          <a:graphicData uri="http://schemas.openxmlformats.org/drawingml/2006/table">
            <a:tbl>
              <a:tblPr rtl="1" firstRow="1" bandRow="1">
                <a:tableStyleId>{7DF18680-E054-41AD-8BC1-D1AEF772440D}</a:tableStyleId>
              </a:tblPr>
              <a:tblGrid>
                <a:gridCol w="9310254">
                  <a:extLst>
                    <a:ext uri="{9D8B030D-6E8A-4147-A177-3AD203B41FA5}">
                      <a16:colId xmlns="" xmlns:a16="http://schemas.microsoft.com/office/drawing/2014/main" val="85695996"/>
                    </a:ext>
                  </a:extLst>
                </a:gridCol>
              </a:tblGrid>
              <a:tr h="2147207">
                <a:tc>
                  <a:txBody>
                    <a:bodyPr/>
                    <a:lstStyle/>
                    <a:p>
                      <a:pPr algn="ctr" rtl="1">
                        <a:lnSpc>
                          <a:spcPct val="150000"/>
                        </a:lnSpc>
                      </a:pPr>
                      <a:r>
                        <a:rPr lang="ar-EG" sz="8800" dirty="0"/>
                        <a:t>الحقوق العينية الأصلية</a:t>
                      </a:r>
                    </a:p>
                  </a:txBody>
                  <a:tcPr/>
                </a:tc>
                <a:extLst>
                  <a:ext uri="{0D108BD9-81ED-4DB2-BD59-A6C34878D82A}">
                    <a16:rowId xmlns="" xmlns:a16="http://schemas.microsoft.com/office/drawing/2014/main" val="1366205547"/>
                  </a:ext>
                </a:extLst>
              </a:tr>
              <a:tr h="6615793">
                <a:tc>
                  <a:txBody>
                    <a:bodyPr/>
                    <a:lstStyle/>
                    <a:p>
                      <a:pPr algn="ctr" rtl="1"/>
                      <a:r>
                        <a:rPr lang="ar-EG" sz="5400" b="1" i="0" u="none" strike="noStrike" kern="1200" dirty="0">
                          <a:solidFill>
                            <a:schemeClr val="dk1"/>
                          </a:solidFill>
                          <a:effectLst/>
                          <a:latin typeface="+mn-lt"/>
                          <a:ea typeface="+mn-ea"/>
                          <a:cs typeface="+mn-cs"/>
                        </a:rPr>
                        <a:t>تنص الفقرة (2) من المادة (26) من نظام المعاملات المدنية على أن: "الحقوق العينية الأصلية هي حق الملكية، وحق الانتفاع وحق الاستعمال، وحق السكني وحق الارتفاق وحق الوقف، وما يعد كذلك بموجب النصوص النظامية".</a:t>
                      </a:r>
                      <a:r>
                        <a:rPr lang="ar-EG" sz="2000" b="0" i="0" u="none" strike="noStrike" kern="1200" dirty="0">
                          <a:solidFill>
                            <a:schemeClr val="dk1"/>
                          </a:solidFill>
                          <a:effectLst/>
                          <a:latin typeface="+mn-lt"/>
                          <a:ea typeface="+mn-ea"/>
                          <a:cs typeface="+mn-cs"/>
                        </a:rPr>
                        <a:t>.</a:t>
                      </a:r>
                      <a:endParaRPr lang="ar-EG" sz="5400" b="0" dirty="0">
                        <a:effectLst/>
                      </a:endParaRPr>
                    </a:p>
                  </a:txBody>
                  <a:tcPr anchor="ctr"/>
                </a:tc>
                <a:extLst>
                  <a:ext uri="{0D108BD9-81ED-4DB2-BD59-A6C34878D82A}">
                    <a16:rowId xmlns="" xmlns:a16="http://schemas.microsoft.com/office/drawing/2014/main" val="1641463786"/>
                  </a:ext>
                </a:extLst>
              </a:tr>
            </a:tbl>
          </a:graphicData>
        </a:graphic>
      </p:graphicFrame>
      <p:pic>
        <p:nvPicPr>
          <p:cNvPr id="4" name="صورة 3">
            <a:extLst>
              <a:ext uri="{FF2B5EF4-FFF2-40B4-BE49-F238E27FC236}">
                <a16:creationId xmlns="" xmlns:a16="http://schemas.microsoft.com/office/drawing/2014/main" id="{DD9673C1-5E5B-C437-CBA4-B53F58BBC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791070">
            <a:off x="11897866" y="3096767"/>
            <a:ext cx="4638583" cy="4638583"/>
          </a:xfrm>
          <a:prstGeom prst="rect">
            <a:avLst/>
          </a:prstGeom>
          <a:solidFill>
            <a:srgbClr val="FFFFFF">
              <a:shade val="85000"/>
            </a:srgbClr>
          </a:solidFill>
          <a:ln w="190500"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489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4515EABB-0373-AFA5-B7D0-5F39E80DD6D1}"/>
              </a:ext>
            </a:extLst>
          </p:cNvPr>
          <p:cNvGraphicFramePr>
            <a:graphicFrameLocks noGrp="1"/>
          </p:cNvGraphicFramePr>
          <p:nvPr>
            <p:extLst>
              <p:ext uri="{D42A27DB-BD31-4B8C-83A1-F6EECF244321}">
                <p14:modId xmlns:p14="http://schemas.microsoft.com/office/powerpoint/2010/main" val="407123815"/>
              </p:ext>
            </p:extLst>
          </p:nvPr>
        </p:nvGraphicFramePr>
        <p:xfrm>
          <a:off x="6934200" y="762000"/>
          <a:ext cx="10453254" cy="8763000"/>
        </p:xfrm>
        <a:graphic>
          <a:graphicData uri="http://schemas.openxmlformats.org/drawingml/2006/table">
            <a:tbl>
              <a:tblPr rtl="1" firstRow="1" bandRow="1">
                <a:tableStyleId>{00A15C55-8517-42AA-B614-E9B94910E393}</a:tableStyleId>
              </a:tblPr>
              <a:tblGrid>
                <a:gridCol w="10453254">
                  <a:extLst>
                    <a:ext uri="{9D8B030D-6E8A-4147-A177-3AD203B41FA5}">
                      <a16:colId xmlns="" xmlns:a16="http://schemas.microsoft.com/office/drawing/2014/main" val="85695996"/>
                    </a:ext>
                  </a:extLst>
                </a:gridCol>
              </a:tblGrid>
              <a:tr h="2147207">
                <a:tc>
                  <a:txBody>
                    <a:bodyPr/>
                    <a:lstStyle/>
                    <a:p>
                      <a:pPr algn="ctr" rtl="1">
                        <a:lnSpc>
                          <a:spcPct val="150000"/>
                        </a:lnSpc>
                      </a:pPr>
                      <a:r>
                        <a:rPr lang="ar-EG" sz="8800" dirty="0"/>
                        <a:t>الحقوق العينية التبعية</a:t>
                      </a:r>
                    </a:p>
                  </a:txBody>
                  <a:tcPr/>
                </a:tc>
                <a:extLst>
                  <a:ext uri="{0D108BD9-81ED-4DB2-BD59-A6C34878D82A}">
                    <a16:rowId xmlns="" xmlns:a16="http://schemas.microsoft.com/office/drawing/2014/main" val="1366205547"/>
                  </a:ext>
                </a:extLst>
              </a:tr>
              <a:tr h="6615793">
                <a:tc>
                  <a:txBody>
                    <a:bodyPr/>
                    <a:lstStyle/>
                    <a:p>
                      <a:pPr algn="ctr" rtl="1"/>
                      <a:r>
                        <a:rPr lang="ar-EG" sz="5400" b="1" u="none" strike="noStrike" kern="1200" dirty="0">
                          <a:solidFill>
                            <a:schemeClr val="dk1"/>
                          </a:solidFill>
                          <a:effectLst/>
                        </a:rPr>
                        <a:t>تنص الفقرة (3) من المادة (26) من نظام المعاملات المدنية على أن: "الحقوق العينية التبعية هي حق الرهن، وحق الامتياز، وما يعد كذلك بموجب النصوص النظامية".</a:t>
                      </a:r>
                      <a:endParaRPr lang="ar-EG" sz="13800" b="1" dirty="0">
                        <a:effectLst/>
                      </a:endParaRPr>
                    </a:p>
                  </a:txBody>
                  <a:tcPr anchor="ctr"/>
                </a:tc>
                <a:extLst>
                  <a:ext uri="{0D108BD9-81ED-4DB2-BD59-A6C34878D82A}">
                    <a16:rowId xmlns="" xmlns:a16="http://schemas.microsoft.com/office/drawing/2014/main" val="1641463786"/>
                  </a:ext>
                </a:extLst>
              </a:tr>
            </a:tbl>
          </a:graphicData>
        </a:graphic>
      </p:graphicFrame>
      <p:pic>
        <p:nvPicPr>
          <p:cNvPr id="4" name="صورة 3">
            <a:extLst>
              <a:ext uri="{FF2B5EF4-FFF2-40B4-BE49-F238E27FC236}">
                <a16:creationId xmlns="" xmlns:a16="http://schemas.microsoft.com/office/drawing/2014/main" id="{DD9673C1-5E5B-C437-CBA4-B53F58BBC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95400" y="4188876"/>
            <a:ext cx="4038600" cy="4038600"/>
          </a:xfrm>
          <a:prstGeom prst="rect">
            <a:avLst/>
          </a:prstGeom>
          <a:solidFill>
            <a:srgbClr val="FFFFFF">
              <a:shade val="85000"/>
            </a:srgbClr>
          </a:solidFill>
          <a:ln w="19050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7685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34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6057900" y="7358539"/>
            <a:ext cx="6172200" cy="2928461"/>
          </a:xfrm>
          <a:prstGeom prst="roundRect">
            <a:avLst/>
          </a:prstGeom>
          <a:solidFill>
            <a:srgbClr val="EEEEEE"/>
          </a:solidFill>
          <a:ln>
            <a:noFill/>
          </a:ln>
          <a:effectLst>
            <a:outerShdw blurRad="225425" dist="50800" dir="5220000" algn="ctr">
              <a:srgbClr val="000000">
                <a:alpha val="33000"/>
              </a:srgbClr>
            </a:outerShdw>
          </a:effectLst>
        </p:spPr>
        <p:txBody>
          <a:bodyPr wrap="square">
            <a:spAutoFit/>
          </a:bodyPr>
          <a:lstStyle/>
          <a:p>
            <a:pPr algn="ctr" rtl="1"/>
            <a:r>
              <a:rPr lang="ar-EG" sz="16600" b="1" dirty="0">
                <a:effectLst>
                  <a:glow rad="101600">
                    <a:schemeClr val="accent2">
                      <a:satMod val="175000"/>
                      <a:alpha val="40000"/>
                    </a:schemeClr>
                  </a:glow>
                </a:effectLst>
              </a:rPr>
              <a:t>التقويم</a:t>
            </a:r>
          </a:p>
        </p:txBody>
      </p:sp>
      <p:pic>
        <p:nvPicPr>
          <p:cNvPr id="3" name="صورة 2"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41483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 xmlns:a16="http://schemas.microsoft.com/office/drawing/2014/main" id="{C6AFF8DF-BE79-2B0C-3A79-F26FAF7C2E93}"/>
              </a:ext>
            </a:extLst>
          </p:cNvPr>
          <p:cNvSpPr txBox="1"/>
          <p:nvPr/>
        </p:nvSpPr>
        <p:spPr>
          <a:xfrm>
            <a:off x="11125200" y="652536"/>
            <a:ext cx="6477000" cy="2618393"/>
          </a:xfrm>
          <a:prstGeom prst="flowChartTerminator">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ar-EG" sz="11500" b="1" dirty="0">
                <a:solidFill>
                  <a:schemeClr val="bg1"/>
                </a:solidFill>
              </a:rPr>
              <a:t>أتحقق</a:t>
            </a:r>
          </a:p>
        </p:txBody>
      </p:sp>
      <p:pic>
        <p:nvPicPr>
          <p:cNvPr id="17" name="صورة 16">
            <a:extLst>
              <a:ext uri="{FF2B5EF4-FFF2-40B4-BE49-F238E27FC236}">
                <a16:creationId xmlns="" xmlns:a16="http://schemas.microsoft.com/office/drawing/2014/main" id="{39FC3603-B03E-5F05-045D-0FFC2B727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31"/>
          <a:stretch/>
        </p:blipFill>
        <p:spPr>
          <a:xfrm>
            <a:off x="0" y="0"/>
            <a:ext cx="6934200" cy="10287000"/>
          </a:xfrm>
          <a:prstGeom prst="rect">
            <a:avLst/>
          </a:prstGeom>
        </p:spPr>
      </p:pic>
      <p:sp>
        <p:nvSpPr>
          <p:cNvPr id="19" name="مربع نص 18">
            <a:extLst>
              <a:ext uri="{FF2B5EF4-FFF2-40B4-BE49-F238E27FC236}">
                <a16:creationId xmlns="" xmlns:a16="http://schemas.microsoft.com/office/drawing/2014/main" id="{EBE8245C-1C61-B328-BD5D-B61E550C585C}"/>
              </a:ext>
            </a:extLst>
          </p:cNvPr>
          <p:cNvSpPr txBox="1"/>
          <p:nvPr/>
        </p:nvSpPr>
        <p:spPr>
          <a:xfrm>
            <a:off x="7772400" y="5615688"/>
            <a:ext cx="9144000" cy="2800767"/>
          </a:xfrm>
          <a:prstGeom prst="rect">
            <a:avLst/>
          </a:prstGeom>
          <a:noFill/>
        </p:spPr>
        <p:txBody>
          <a:bodyPr wrap="square">
            <a:spAutoFit/>
          </a:bodyPr>
          <a:lstStyle/>
          <a:p>
            <a:pPr algn="ctr" rtl="1"/>
            <a:r>
              <a:rPr lang="ar-EG" sz="8800" b="1" dirty="0">
                <a:solidFill>
                  <a:srgbClr val="37669D"/>
                </a:solidFill>
              </a:rPr>
              <a:t>ما المقصود بالحقوق المالية؟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pic>
        <p:nvPicPr>
          <p:cNvPr id="17" name="صورة 16">
            <a:extLst>
              <a:ext uri="{FF2B5EF4-FFF2-40B4-BE49-F238E27FC236}">
                <a16:creationId xmlns="" xmlns:a16="http://schemas.microsoft.com/office/drawing/2014/main" id="{39FC3603-B03E-5F05-045D-0FFC2B727698}"/>
              </a:ext>
            </a:extLst>
          </p:cNvPr>
          <p:cNvPicPr>
            <a:picLocks noChangeAspect="1"/>
          </p:cNvPicPr>
          <p:nvPr/>
        </p:nvPicPr>
        <p:blipFill>
          <a:blip r:embed="rId2" cstate="print">
            <a:extLst>
              <a:ext uri="{28A0092B-C50C-407E-A947-70E740481C1C}">
                <a14:useLocalDpi xmlns:a14="http://schemas.microsoft.com/office/drawing/2010/main" val="0"/>
              </a:ext>
            </a:extLst>
          </a:blip>
          <a:srcRect l="21852" r="21852"/>
          <a:stretch/>
        </p:blipFill>
        <p:spPr>
          <a:xfrm>
            <a:off x="11125202" y="-38100"/>
            <a:ext cx="7238998" cy="10325100"/>
          </a:xfrm>
          <a:prstGeom prst="rect">
            <a:avLst/>
          </a:prstGeom>
        </p:spPr>
      </p:pic>
      <p:sp>
        <p:nvSpPr>
          <p:cNvPr id="2" name="مربع نص 1">
            <a:extLst>
              <a:ext uri="{FF2B5EF4-FFF2-40B4-BE49-F238E27FC236}">
                <a16:creationId xmlns="" xmlns:a16="http://schemas.microsoft.com/office/drawing/2014/main" id="{F341EEB1-8A8B-A53A-60F6-B9CFC373A448}"/>
              </a:ext>
            </a:extLst>
          </p:cNvPr>
          <p:cNvSpPr txBox="1"/>
          <p:nvPr/>
        </p:nvSpPr>
        <p:spPr>
          <a:xfrm>
            <a:off x="914400" y="571500"/>
            <a:ext cx="6248400" cy="2618393"/>
          </a:xfrm>
          <a:prstGeom prst="flowChartTerminator">
            <a:avLst/>
          </a:prstGeom>
          <a:gradFill flip="none" rotWithShape="1">
            <a:gsLst>
              <a:gs pos="0">
                <a:srgbClr val="E3CB32">
                  <a:shade val="30000"/>
                  <a:satMod val="115000"/>
                </a:srgbClr>
              </a:gs>
              <a:gs pos="50000">
                <a:srgbClr val="E3CB32">
                  <a:shade val="67500"/>
                  <a:satMod val="115000"/>
                </a:srgbClr>
              </a:gs>
              <a:gs pos="100000">
                <a:srgbClr val="E3CB32">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ar-EG" sz="11500" b="1" dirty="0">
                <a:solidFill>
                  <a:schemeClr val="bg1"/>
                </a:solidFill>
              </a:rPr>
              <a:t>أناقش</a:t>
            </a:r>
          </a:p>
        </p:txBody>
      </p:sp>
      <p:sp>
        <p:nvSpPr>
          <p:cNvPr id="4" name="مربع نص 3">
            <a:extLst>
              <a:ext uri="{FF2B5EF4-FFF2-40B4-BE49-F238E27FC236}">
                <a16:creationId xmlns="" xmlns:a16="http://schemas.microsoft.com/office/drawing/2014/main" id="{A0314D64-935E-4B42-35A1-72B9AF390D04}"/>
              </a:ext>
            </a:extLst>
          </p:cNvPr>
          <p:cNvSpPr txBox="1"/>
          <p:nvPr/>
        </p:nvSpPr>
        <p:spPr>
          <a:xfrm>
            <a:off x="914400" y="4834950"/>
            <a:ext cx="9144000" cy="4524315"/>
          </a:xfrm>
          <a:prstGeom prst="rect">
            <a:avLst/>
          </a:prstGeom>
          <a:noFill/>
        </p:spPr>
        <p:txBody>
          <a:bodyPr wrap="square">
            <a:spAutoFit/>
          </a:bodyPr>
          <a:lstStyle/>
          <a:p>
            <a:pPr algn="ctr" rtl="1"/>
            <a:r>
              <a:rPr lang="ar-EG" sz="7200" b="1" dirty="0">
                <a:solidFill>
                  <a:srgbClr val="AC9817"/>
                </a:solidFill>
              </a:rPr>
              <a:t>وضح الفرق بين الحقوق الشخصية والحقوق العينية بنوعيها، مع تدعيم إجابتك بالأمثلة. </a:t>
            </a:r>
          </a:p>
        </p:txBody>
      </p:sp>
    </p:spTree>
    <p:extLst>
      <p:ext uri="{BB962C8B-B14F-4D97-AF65-F5344CB8AC3E}">
        <p14:creationId xmlns:p14="http://schemas.microsoft.com/office/powerpoint/2010/main" val="24622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 xmlns:a16="http://schemas.microsoft.com/office/drawing/2014/main" id="{F341EEB1-8A8B-A53A-60F6-B9CFC373A448}"/>
              </a:ext>
            </a:extLst>
          </p:cNvPr>
          <p:cNvSpPr txBox="1"/>
          <p:nvPr/>
        </p:nvSpPr>
        <p:spPr>
          <a:xfrm>
            <a:off x="6275293" y="1123533"/>
            <a:ext cx="6590597" cy="2618393"/>
          </a:xfrm>
          <a:prstGeom prst="flowChartTerminator">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a:defRPr sz="11500" b="1">
                <a:solidFill>
                  <a:schemeClr val="bg1"/>
                </a:solidFill>
              </a:defRPr>
            </a:lvl1pPr>
          </a:lstStyle>
          <a:p>
            <a:r>
              <a:rPr lang="ar-EG" dirty="0"/>
              <a:t>أستخلص</a:t>
            </a:r>
          </a:p>
        </p:txBody>
      </p:sp>
      <p:sp>
        <p:nvSpPr>
          <p:cNvPr id="4" name="مربع نص 3">
            <a:extLst>
              <a:ext uri="{FF2B5EF4-FFF2-40B4-BE49-F238E27FC236}">
                <a16:creationId xmlns="" xmlns:a16="http://schemas.microsoft.com/office/drawing/2014/main" id="{A0314D64-935E-4B42-35A1-72B9AF390D04}"/>
              </a:ext>
            </a:extLst>
          </p:cNvPr>
          <p:cNvSpPr txBox="1"/>
          <p:nvPr/>
        </p:nvSpPr>
        <p:spPr>
          <a:xfrm>
            <a:off x="2362200" y="6362700"/>
            <a:ext cx="9144000" cy="2800767"/>
          </a:xfrm>
          <a:prstGeom prst="rect">
            <a:avLst/>
          </a:prstGeom>
          <a:noFill/>
        </p:spPr>
        <p:txBody>
          <a:bodyPr wrap="square">
            <a:spAutoFit/>
          </a:bodyPr>
          <a:lstStyle/>
          <a:p>
            <a:pPr algn="ctr" rtl="1"/>
            <a:r>
              <a:rPr lang="ar-EG" sz="8800" b="1" dirty="0"/>
              <a:t>ما النتائج المستفادة من معرفة الحقوق المالية؟ </a:t>
            </a:r>
          </a:p>
        </p:txBody>
      </p:sp>
      <p:pic>
        <p:nvPicPr>
          <p:cNvPr id="5" name="صورة 4">
            <a:extLst>
              <a:ext uri="{FF2B5EF4-FFF2-40B4-BE49-F238E27FC236}">
                <a16:creationId xmlns="" xmlns:a16="http://schemas.microsoft.com/office/drawing/2014/main" id="{3B5B2C9E-808E-451D-7E98-A4EEF8BC348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04900"/>
            <a:ext cx="5371058" cy="5371058"/>
          </a:xfrm>
          <a:prstGeom prst="rect">
            <a:avLst/>
          </a:prstGeom>
        </p:spPr>
      </p:pic>
      <p:pic>
        <p:nvPicPr>
          <p:cNvPr id="7" name="صورة 6">
            <a:extLst>
              <a:ext uri="{FF2B5EF4-FFF2-40B4-BE49-F238E27FC236}">
                <a16:creationId xmlns="" xmlns:a16="http://schemas.microsoft.com/office/drawing/2014/main" id="{B4B703FA-5FEB-912A-FF4D-293F0278117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03080" y="283889"/>
            <a:ext cx="5103316" cy="4297680"/>
          </a:xfrm>
          <a:prstGeom prst="rect">
            <a:avLst/>
          </a:prstGeom>
        </p:spPr>
      </p:pic>
      <p:pic>
        <p:nvPicPr>
          <p:cNvPr id="9" name="صورة 8">
            <a:extLst>
              <a:ext uri="{FF2B5EF4-FFF2-40B4-BE49-F238E27FC236}">
                <a16:creationId xmlns="" xmlns:a16="http://schemas.microsoft.com/office/drawing/2014/main" id="{01A333B5-0993-DDED-4DE3-42037FA36C1C}"/>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838996" y="4923787"/>
            <a:ext cx="5867400" cy="5642452"/>
          </a:xfrm>
          <a:prstGeom prst="rect">
            <a:avLst/>
          </a:prstGeom>
        </p:spPr>
      </p:pic>
      <p:pic>
        <p:nvPicPr>
          <p:cNvPr id="8" name="صورة 7" descr="62b1af9ca1b79.png"/>
          <p:cNvPicPr>
            <a:picLocks noChangeAspect="1"/>
          </p:cNvPicPr>
          <p:nvPr/>
        </p:nvPicPr>
        <p:blipFill>
          <a:blip r:embed="rId5"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721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4" name="Group 4"/>
          <p:cNvGrpSpPr/>
          <p:nvPr/>
        </p:nvGrpSpPr>
        <p:grpSpPr>
          <a:xfrm>
            <a:off x="17859375" y="-267806"/>
            <a:ext cx="593949" cy="10899628"/>
            <a:chOff x="0" y="0"/>
            <a:chExt cx="156431" cy="2870684"/>
          </a:xfrm>
        </p:grpSpPr>
        <p:sp>
          <p:nvSpPr>
            <p:cNvPr id="5" name="Freeform 5"/>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17" name="مربع نص 16">
            <a:extLst>
              <a:ext uri="{FF2B5EF4-FFF2-40B4-BE49-F238E27FC236}">
                <a16:creationId xmlns="" xmlns:a16="http://schemas.microsoft.com/office/drawing/2014/main" id="{73F51865-8126-95C3-5DAA-72EFCBB9DFE4}"/>
              </a:ext>
            </a:extLst>
          </p:cNvPr>
          <p:cNvSpPr txBox="1"/>
          <p:nvPr/>
        </p:nvSpPr>
        <p:spPr>
          <a:xfrm>
            <a:off x="2362200" y="942350"/>
            <a:ext cx="14173200" cy="8402300"/>
          </a:xfrm>
          <a:prstGeom prst="rect">
            <a:avLst/>
          </a:prstGeom>
          <a:noFill/>
        </p:spPr>
        <p:txBody>
          <a:bodyPr wrap="square">
            <a:spAutoFit/>
          </a:bodyPr>
          <a:lstStyle/>
          <a:p>
            <a:pPr algn="ctr"/>
            <a:r>
              <a:rPr lang="ar-EG" sz="6000" b="1" dirty="0">
                <a:solidFill>
                  <a:srgbClr val="C00000"/>
                </a:solidFill>
              </a:rPr>
              <a:t>يتوقع من المتعلم بعد دراسة الوحدة أن يكون قادرا على:</a:t>
            </a:r>
          </a:p>
          <a:p>
            <a:pPr marL="857250" indent="-857250" algn="r" rtl="1">
              <a:buFont typeface="Wingdings" panose="05000000000000000000" pitchFamily="2" charset="2"/>
              <a:buChar char="q"/>
            </a:pPr>
            <a:r>
              <a:rPr lang="ar-EG" sz="6000" b="1" dirty="0">
                <a:solidFill>
                  <a:srgbClr val="002060"/>
                </a:solidFill>
              </a:rPr>
              <a:t> المقارنة بين أقسام الحق وهي: الحقوق المالية، والحقوق غير المالية، والحقوق الفكرية. </a:t>
            </a:r>
          </a:p>
          <a:p>
            <a:pPr marL="857250" indent="-857250" algn="r" rtl="1">
              <a:buFont typeface="Wingdings" panose="05000000000000000000" pitchFamily="2" charset="2"/>
              <a:buChar char="q"/>
            </a:pPr>
            <a:r>
              <a:rPr lang="ar-EG" sz="6000" b="1" dirty="0">
                <a:solidFill>
                  <a:srgbClr val="002060"/>
                </a:solidFill>
              </a:rPr>
              <a:t>استنتاج الفرق بين نوعي الحقوق المالية: الشخصية، والعينية. </a:t>
            </a:r>
          </a:p>
          <a:p>
            <a:pPr marL="857250" indent="-857250" algn="r" rtl="1">
              <a:buFont typeface="Wingdings" panose="05000000000000000000" pitchFamily="2" charset="2"/>
              <a:buChar char="q"/>
            </a:pPr>
            <a:r>
              <a:rPr lang="ar-EG" sz="6000" b="1" dirty="0">
                <a:solidFill>
                  <a:srgbClr val="002060"/>
                </a:solidFill>
              </a:rPr>
              <a:t>بيان نوعي الحقوق غير المالية (الحقوق اللصيقة بالشخصية، وحقوق الأسرة). </a:t>
            </a:r>
          </a:p>
          <a:p>
            <a:pPr marL="857250" indent="-857250" algn="r" rtl="1">
              <a:buFont typeface="Wingdings" panose="05000000000000000000" pitchFamily="2" charset="2"/>
              <a:buChar char="q"/>
            </a:pPr>
            <a:r>
              <a:rPr lang="ar-EG" sz="6000" b="1" dirty="0">
                <a:solidFill>
                  <a:srgbClr val="002060"/>
                </a:solidFill>
              </a:rPr>
              <a:t>استيعاب ماهية الحقوق الفكرية.</a:t>
            </a:r>
          </a:p>
          <a:p>
            <a:pPr marL="857250" indent="-857250" algn="r" rtl="1">
              <a:buFont typeface="Wingdings" panose="05000000000000000000" pitchFamily="2" charset="2"/>
              <a:buChar char="q"/>
            </a:pPr>
            <a:r>
              <a:rPr lang="ar-EG" sz="6000" b="1" dirty="0">
                <a:solidFill>
                  <a:srgbClr val="002060"/>
                </a:solidFill>
              </a:rPr>
              <a:t>التفريق بين عنصري الحقوق الفكرية. </a:t>
            </a:r>
          </a:p>
        </p:txBody>
      </p:sp>
      <p:pic>
        <p:nvPicPr>
          <p:cNvPr id="7" name="صورة 6"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466CD3CB-94B0-3225-811B-AAB9EB6DD340}"/>
              </a:ext>
            </a:extLst>
          </p:cNvPr>
          <p:cNvSpPr txBox="1"/>
          <p:nvPr/>
        </p:nvSpPr>
        <p:spPr>
          <a:xfrm>
            <a:off x="381000" y="1557903"/>
            <a:ext cx="9829800" cy="7171194"/>
          </a:xfrm>
          <a:prstGeom prst="rect">
            <a:avLst/>
          </a:prstGeom>
          <a:noFill/>
        </p:spPr>
        <p:txBody>
          <a:bodyPr wrap="square">
            <a:spAutoFit/>
          </a:bodyPr>
          <a:lstStyle/>
          <a:p>
            <a:pPr algn="ctr"/>
            <a:r>
              <a:rPr lang="ar-EG" sz="11500" b="1" dirty="0">
                <a:solidFill>
                  <a:srgbClr val="002060"/>
                </a:solidFill>
                <a:effectLst>
                  <a:glow rad="139700">
                    <a:schemeClr val="accent2">
                      <a:satMod val="175000"/>
                      <a:alpha val="40000"/>
                    </a:schemeClr>
                  </a:glow>
                </a:effectLst>
              </a:rPr>
              <a:t>الدرس الثامن والعشرون</a:t>
            </a:r>
          </a:p>
          <a:p>
            <a:pPr algn="ctr"/>
            <a:endParaRPr lang="ar-EG" sz="11500" b="1" dirty="0">
              <a:solidFill>
                <a:srgbClr val="002060"/>
              </a:solidFill>
              <a:effectLst>
                <a:glow rad="139700">
                  <a:schemeClr val="accent2">
                    <a:satMod val="175000"/>
                    <a:alpha val="40000"/>
                  </a:schemeClr>
                </a:glow>
              </a:effectLst>
            </a:endParaRPr>
          </a:p>
          <a:p>
            <a:pPr algn="ctr"/>
            <a:r>
              <a:rPr lang="ar-EG" sz="11500" b="1" dirty="0">
                <a:solidFill>
                  <a:srgbClr val="002060"/>
                </a:solidFill>
                <a:effectLst>
                  <a:glow rad="139700">
                    <a:schemeClr val="accent2">
                      <a:satMod val="175000"/>
                      <a:alpha val="40000"/>
                    </a:schemeClr>
                  </a:glow>
                </a:effectLst>
              </a:rPr>
              <a:t>الحقوق المالية </a:t>
            </a:r>
          </a:p>
        </p:txBody>
      </p:sp>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9140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8765400" y="323743"/>
            <a:ext cx="568616" cy="5686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5" name="Group 5"/>
          <p:cNvGrpSpPr>
            <a:grpSpLocks noChangeAspect="1"/>
          </p:cNvGrpSpPr>
          <p:nvPr/>
        </p:nvGrpSpPr>
        <p:grpSpPr>
          <a:xfrm>
            <a:off x="5254916" y="1631563"/>
            <a:ext cx="7696199" cy="7481074"/>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solidFill>
              <a:srgbClr val="000000">
                <a:alpha val="0"/>
              </a:srgbClr>
            </a:solidFill>
            <a:ln w="12700">
              <a:solidFill>
                <a:srgbClr val="000000"/>
              </a:solidFill>
            </a:ln>
          </p:spPr>
          <p:txBody>
            <a:bodyPr/>
            <a:lstStyle/>
            <a:p>
              <a:endParaRPr lang="ar-EG"/>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txBody>
            <a:bodyPr/>
            <a:lstStyle/>
            <a:p>
              <a:endParaRPr lang="ar-EG"/>
            </a:p>
          </p:txBody>
        </p:sp>
      </p:grpSp>
      <p:sp>
        <p:nvSpPr>
          <p:cNvPr id="13" name="مربع نص 12">
            <a:extLst>
              <a:ext uri="{FF2B5EF4-FFF2-40B4-BE49-F238E27FC236}">
                <a16:creationId xmlns="" xmlns:a16="http://schemas.microsoft.com/office/drawing/2014/main" id="{8C56B4C8-751E-5664-B355-5F150C506FCD}"/>
              </a:ext>
            </a:extLst>
          </p:cNvPr>
          <p:cNvSpPr txBox="1"/>
          <p:nvPr/>
        </p:nvSpPr>
        <p:spPr>
          <a:xfrm>
            <a:off x="4531016" y="3566145"/>
            <a:ext cx="9144000" cy="3154710"/>
          </a:xfrm>
          <a:prstGeom prst="rect">
            <a:avLst/>
          </a:prstGeom>
          <a:noFill/>
        </p:spPr>
        <p:txBody>
          <a:bodyPr wrap="square">
            <a:spAutoFit/>
          </a:bodyPr>
          <a:lstStyle/>
          <a:p>
            <a:pPr algn="ctr"/>
            <a:r>
              <a:rPr lang="ar-EG" sz="19900" b="1" dirty="0">
                <a:solidFill>
                  <a:srgbClr val="002060"/>
                </a:solidFill>
                <a:effectLst>
                  <a:glow rad="228600">
                    <a:schemeClr val="accent5">
                      <a:satMod val="175000"/>
                      <a:alpha val="40000"/>
                    </a:schemeClr>
                  </a:glow>
                </a:effectLst>
              </a:rPr>
              <a:t>تمهيد</a:t>
            </a:r>
          </a:p>
        </p:txBody>
      </p:sp>
      <p:grpSp>
        <p:nvGrpSpPr>
          <p:cNvPr id="14" name="Group 2">
            <a:extLst>
              <a:ext uri="{FF2B5EF4-FFF2-40B4-BE49-F238E27FC236}">
                <a16:creationId xmlns="" xmlns:a16="http://schemas.microsoft.com/office/drawing/2014/main" id="{F0B48887-581E-330E-B2AB-76CDA2F146D9}"/>
              </a:ext>
            </a:extLst>
          </p:cNvPr>
          <p:cNvGrpSpPr/>
          <p:nvPr/>
        </p:nvGrpSpPr>
        <p:grpSpPr>
          <a:xfrm>
            <a:off x="15128584" y="4889926"/>
            <a:ext cx="568616" cy="568616"/>
            <a:chOff x="0" y="0"/>
            <a:chExt cx="812800" cy="812800"/>
          </a:xfrm>
        </p:grpSpPr>
        <p:sp>
          <p:nvSpPr>
            <p:cNvPr id="15" name="Freeform 3">
              <a:extLst>
                <a:ext uri="{FF2B5EF4-FFF2-40B4-BE49-F238E27FC236}">
                  <a16:creationId xmlns="" xmlns:a16="http://schemas.microsoft.com/office/drawing/2014/main" id="{82970913-EAB2-BD19-B7B6-CA58037A0F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16" name="TextBox 4">
              <a:extLst>
                <a:ext uri="{FF2B5EF4-FFF2-40B4-BE49-F238E27FC236}">
                  <a16:creationId xmlns="" xmlns:a16="http://schemas.microsoft.com/office/drawing/2014/main" id="{51C67A84-8D4C-7DC4-0A62-1E10F40B7F44}"/>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7" name="Group 2">
            <a:extLst>
              <a:ext uri="{FF2B5EF4-FFF2-40B4-BE49-F238E27FC236}">
                <a16:creationId xmlns="" xmlns:a16="http://schemas.microsoft.com/office/drawing/2014/main" id="{FF00DBB9-37E1-9740-103F-A8E0CD6D2E42}"/>
              </a:ext>
            </a:extLst>
          </p:cNvPr>
          <p:cNvGrpSpPr/>
          <p:nvPr/>
        </p:nvGrpSpPr>
        <p:grpSpPr>
          <a:xfrm>
            <a:off x="8818708" y="9550889"/>
            <a:ext cx="568616" cy="568616"/>
            <a:chOff x="0" y="0"/>
            <a:chExt cx="812800" cy="812800"/>
          </a:xfrm>
        </p:grpSpPr>
        <p:sp>
          <p:nvSpPr>
            <p:cNvPr id="18" name="Freeform 3">
              <a:extLst>
                <a:ext uri="{FF2B5EF4-FFF2-40B4-BE49-F238E27FC236}">
                  <a16:creationId xmlns="" xmlns:a16="http://schemas.microsoft.com/office/drawing/2014/main" id="{E042AFA0-92BC-2FCA-EF2E-D7DE3B6EA2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19" name="TextBox 4">
              <a:extLst>
                <a:ext uri="{FF2B5EF4-FFF2-40B4-BE49-F238E27FC236}">
                  <a16:creationId xmlns="" xmlns:a16="http://schemas.microsoft.com/office/drawing/2014/main" id="{41ACA08F-1AB9-2D7A-7EAC-3AC7B550CBAE}"/>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0" name="Group 2">
            <a:extLst>
              <a:ext uri="{FF2B5EF4-FFF2-40B4-BE49-F238E27FC236}">
                <a16:creationId xmlns="" xmlns:a16="http://schemas.microsoft.com/office/drawing/2014/main" id="{AE9C78D4-4479-0BAC-553F-E916BEBF5CEE}"/>
              </a:ext>
            </a:extLst>
          </p:cNvPr>
          <p:cNvGrpSpPr/>
          <p:nvPr/>
        </p:nvGrpSpPr>
        <p:grpSpPr>
          <a:xfrm>
            <a:off x="2590800" y="4577119"/>
            <a:ext cx="568616" cy="568616"/>
            <a:chOff x="0" y="0"/>
            <a:chExt cx="812800" cy="812800"/>
          </a:xfrm>
        </p:grpSpPr>
        <p:sp>
          <p:nvSpPr>
            <p:cNvPr id="21" name="Freeform 3">
              <a:extLst>
                <a:ext uri="{FF2B5EF4-FFF2-40B4-BE49-F238E27FC236}">
                  <a16:creationId xmlns="" xmlns:a16="http://schemas.microsoft.com/office/drawing/2014/main" id="{51F725EF-06C6-6CDB-480C-47DC06172ED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2" name="TextBox 4">
              <a:extLst>
                <a:ext uri="{FF2B5EF4-FFF2-40B4-BE49-F238E27FC236}">
                  <a16:creationId xmlns="" xmlns:a16="http://schemas.microsoft.com/office/drawing/2014/main" id="{0122173E-99BC-A152-D645-C179181AE26F}"/>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3" name="Group 2">
            <a:extLst>
              <a:ext uri="{FF2B5EF4-FFF2-40B4-BE49-F238E27FC236}">
                <a16:creationId xmlns="" xmlns:a16="http://schemas.microsoft.com/office/drawing/2014/main" id="{73D9ED94-5723-64C3-B498-51A8423A7294}"/>
              </a:ext>
            </a:extLst>
          </p:cNvPr>
          <p:cNvGrpSpPr/>
          <p:nvPr/>
        </p:nvGrpSpPr>
        <p:grpSpPr>
          <a:xfrm>
            <a:off x="3867892" y="7894115"/>
            <a:ext cx="568616" cy="568616"/>
            <a:chOff x="0" y="0"/>
            <a:chExt cx="812800" cy="812800"/>
          </a:xfrm>
        </p:grpSpPr>
        <p:sp>
          <p:nvSpPr>
            <p:cNvPr id="24" name="Freeform 3">
              <a:extLst>
                <a:ext uri="{FF2B5EF4-FFF2-40B4-BE49-F238E27FC236}">
                  <a16:creationId xmlns="" xmlns:a16="http://schemas.microsoft.com/office/drawing/2014/main" id="{1B2203C4-4B73-A86A-1102-3220B06A6B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5" name="TextBox 4">
              <a:extLst>
                <a:ext uri="{FF2B5EF4-FFF2-40B4-BE49-F238E27FC236}">
                  <a16:creationId xmlns="" xmlns:a16="http://schemas.microsoft.com/office/drawing/2014/main" id="{4A1BF580-9365-68B0-33B5-6CF8EB53FD1A}"/>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6" name="Group 2">
            <a:extLst>
              <a:ext uri="{FF2B5EF4-FFF2-40B4-BE49-F238E27FC236}">
                <a16:creationId xmlns="" xmlns:a16="http://schemas.microsoft.com/office/drawing/2014/main" id="{536D7EB7-DE71-7FD5-CD15-292805EB5042}"/>
              </a:ext>
            </a:extLst>
          </p:cNvPr>
          <p:cNvGrpSpPr/>
          <p:nvPr/>
        </p:nvGrpSpPr>
        <p:grpSpPr>
          <a:xfrm>
            <a:off x="4186424" y="1740063"/>
            <a:ext cx="568616" cy="568616"/>
            <a:chOff x="0" y="0"/>
            <a:chExt cx="812800" cy="812800"/>
          </a:xfrm>
        </p:grpSpPr>
        <p:sp>
          <p:nvSpPr>
            <p:cNvPr id="27" name="Freeform 3">
              <a:extLst>
                <a:ext uri="{FF2B5EF4-FFF2-40B4-BE49-F238E27FC236}">
                  <a16:creationId xmlns="" xmlns:a16="http://schemas.microsoft.com/office/drawing/2014/main" id="{A844680C-3AAD-F4CC-3404-05E8B1B52F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28" name="TextBox 4">
              <a:extLst>
                <a:ext uri="{FF2B5EF4-FFF2-40B4-BE49-F238E27FC236}">
                  <a16:creationId xmlns="" xmlns:a16="http://schemas.microsoft.com/office/drawing/2014/main" id="{02F20085-9F9F-7141-A374-C009EA897325}"/>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9" name="Group 2">
            <a:extLst>
              <a:ext uri="{FF2B5EF4-FFF2-40B4-BE49-F238E27FC236}">
                <a16:creationId xmlns="" xmlns:a16="http://schemas.microsoft.com/office/drawing/2014/main" id="{BF556948-7A4F-5E15-D088-2CE28140E395}"/>
              </a:ext>
            </a:extLst>
          </p:cNvPr>
          <p:cNvGrpSpPr/>
          <p:nvPr/>
        </p:nvGrpSpPr>
        <p:grpSpPr>
          <a:xfrm>
            <a:off x="13390707" y="8057879"/>
            <a:ext cx="568616" cy="568616"/>
            <a:chOff x="0" y="0"/>
            <a:chExt cx="812800" cy="812800"/>
          </a:xfrm>
        </p:grpSpPr>
        <p:sp>
          <p:nvSpPr>
            <p:cNvPr id="30" name="Freeform 3">
              <a:extLst>
                <a:ext uri="{FF2B5EF4-FFF2-40B4-BE49-F238E27FC236}">
                  <a16:creationId xmlns="" xmlns:a16="http://schemas.microsoft.com/office/drawing/2014/main" id="{7046762B-B9CB-574D-F498-5AF3830EFE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31" name="TextBox 4">
              <a:extLst>
                <a:ext uri="{FF2B5EF4-FFF2-40B4-BE49-F238E27FC236}">
                  <a16:creationId xmlns="" xmlns:a16="http://schemas.microsoft.com/office/drawing/2014/main" id="{8AEFA2F9-D4A7-5803-D63C-3E7AEF165AD4}"/>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2" name="Group 2">
            <a:extLst>
              <a:ext uri="{FF2B5EF4-FFF2-40B4-BE49-F238E27FC236}">
                <a16:creationId xmlns="" xmlns:a16="http://schemas.microsoft.com/office/drawing/2014/main" id="{AF96FD68-9271-DFE1-3A31-9C481B8B537B}"/>
              </a:ext>
            </a:extLst>
          </p:cNvPr>
          <p:cNvGrpSpPr/>
          <p:nvPr/>
        </p:nvGrpSpPr>
        <p:grpSpPr>
          <a:xfrm>
            <a:off x="13327019" y="1429505"/>
            <a:ext cx="568616" cy="568616"/>
            <a:chOff x="0" y="0"/>
            <a:chExt cx="812800" cy="812800"/>
          </a:xfrm>
        </p:grpSpPr>
        <p:sp>
          <p:nvSpPr>
            <p:cNvPr id="33" name="Freeform 3">
              <a:extLst>
                <a:ext uri="{FF2B5EF4-FFF2-40B4-BE49-F238E27FC236}">
                  <a16:creationId xmlns="" xmlns:a16="http://schemas.microsoft.com/office/drawing/2014/main" id="{38C84045-6A8B-5BF9-ECF0-B7B60CC2DCA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txBody>
            <a:bodyPr/>
            <a:lstStyle/>
            <a:p>
              <a:endParaRPr lang="ar-EG"/>
            </a:p>
          </p:txBody>
        </p:sp>
        <p:sp>
          <p:nvSpPr>
            <p:cNvPr id="34" name="TextBox 4">
              <a:extLst>
                <a:ext uri="{FF2B5EF4-FFF2-40B4-BE49-F238E27FC236}">
                  <a16:creationId xmlns="" xmlns:a16="http://schemas.microsoft.com/office/drawing/2014/main" id="{46E7A4DF-A199-C515-24D0-32C4687BEAF2}"/>
                </a:ext>
              </a:extLst>
            </p:cNvPr>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pic>
        <p:nvPicPr>
          <p:cNvPr id="35" name="صورة 34"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16995095" y="488674"/>
            <a:ext cx="593949" cy="9309650"/>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17" name="مربع نص 16">
            <a:extLst>
              <a:ext uri="{FF2B5EF4-FFF2-40B4-BE49-F238E27FC236}">
                <a16:creationId xmlns="" xmlns:a16="http://schemas.microsoft.com/office/drawing/2014/main" id="{8D151EA6-1736-1D6A-FE6C-A604717591FE}"/>
              </a:ext>
            </a:extLst>
          </p:cNvPr>
          <p:cNvSpPr txBox="1"/>
          <p:nvPr/>
        </p:nvSpPr>
        <p:spPr>
          <a:xfrm>
            <a:off x="3747885" y="2019567"/>
            <a:ext cx="10470994" cy="6247864"/>
          </a:xfrm>
          <a:prstGeom prst="rect">
            <a:avLst/>
          </a:prstGeom>
          <a:noFill/>
        </p:spPr>
        <p:txBody>
          <a:bodyPr wrap="square">
            <a:spAutoFit/>
          </a:bodyPr>
          <a:lstStyle/>
          <a:p>
            <a:pPr algn="ctr"/>
            <a:r>
              <a:rPr lang="ar-EG" sz="8000" b="1" dirty="0"/>
              <a:t>بشــكل عام، تنقســم الحقوق إلى ثالثة أقســام وهي: الحقوق المالية، والحقوق غير المالية، والحقوق الفكرية، وستوضح بالتفصيل في هذه الوحدة. </a:t>
            </a:r>
          </a:p>
        </p:txBody>
      </p:sp>
      <p:grpSp>
        <p:nvGrpSpPr>
          <p:cNvPr id="18" name="Group 2">
            <a:extLst>
              <a:ext uri="{FF2B5EF4-FFF2-40B4-BE49-F238E27FC236}">
                <a16:creationId xmlns="" xmlns:a16="http://schemas.microsoft.com/office/drawing/2014/main" id="{1A1CA1A4-856B-7C17-A0E2-1A4A9316AB6F}"/>
              </a:ext>
            </a:extLst>
          </p:cNvPr>
          <p:cNvGrpSpPr/>
          <p:nvPr/>
        </p:nvGrpSpPr>
        <p:grpSpPr>
          <a:xfrm>
            <a:off x="698956" y="334402"/>
            <a:ext cx="593949" cy="9618195"/>
            <a:chOff x="0" y="0"/>
            <a:chExt cx="156431" cy="2870684"/>
          </a:xfrm>
        </p:grpSpPr>
        <p:sp>
          <p:nvSpPr>
            <p:cNvPr id="19" name="Freeform 3">
              <a:extLst>
                <a:ext uri="{FF2B5EF4-FFF2-40B4-BE49-F238E27FC236}">
                  <a16:creationId xmlns="" xmlns:a16="http://schemas.microsoft.com/office/drawing/2014/main" id="{D6DAB6E3-BCED-D306-9CB5-E40B7B5D73DF}"/>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20" name="TextBox 4">
              <a:extLst>
                <a:ext uri="{FF2B5EF4-FFF2-40B4-BE49-F238E27FC236}">
                  <a16:creationId xmlns="" xmlns:a16="http://schemas.microsoft.com/office/drawing/2014/main" id="{8C449C5C-FA9A-795C-B8CC-B52E3056A7CB}"/>
                </a:ext>
              </a:extLst>
            </p:cNvPr>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4" name="Group 4"/>
          <p:cNvGrpSpPr/>
          <p:nvPr/>
        </p:nvGrpSpPr>
        <p:grpSpPr>
          <a:xfrm>
            <a:off x="17859375" y="-267806"/>
            <a:ext cx="593949" cy="10899628"/>
            <a:chOff x="0" y="0"/>
            <a:chExt cx="156431" cy="2870684"/>
          </a:xfrm>
        </p:grpSpPr>
        <p:sp>
          <p:nvSpPr>
            <p:cNvPr id="5" name="Freeform 5"/>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endParaRPr lang="ar-EG"/>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grpSp>
        <p:nvGrpSpPr>
          <p:cNvPr id="7" name="Group 7"/>
          <p:cNvGrpSpPr/>
          <p:nvPr/>
        </p:nvGrpSpPr>
        <p:grpSpPr>
          <a:xfrm>
            <a:off x="10473193" y="791855"/>
            <a:ext cx="6758030" cy="2415728"/>
            <a:chOff x="0" y="0"/>
            <a:chExt cx="962622" cy="354879"/>
          </a:xfrm>
        </p:grpSpPr>
        <p:sp>
          <p:nvSpPr>
            <p:cNvPr id="8" name="Freeform 8"/>
            <p:cNvSpPr/>
            <p:nvPr/>
          </p:nvSpPr>
          <p:spPr>
            <a:xfrm>
              <a:off x="0" y="0"/>
              <a:ext cx="962622" cy="354879"/>
            </a:xfrm>
            <a:custGeom>
              <a:avLst/>
              <a:gdLst/>
              <a:ahLst/>
              <a:cxnLst/>
              <a:rect l="l" t="t" r="r" b="b"/>
              <a:pathLst>
                <a:path w="962622" h="354879">
                  <a:moveTo>
                    <a:pt x="63546" y="0"/>
                  </a:moveTo>
                  <a:lnTo>
                    <a:pt x="899077" y="0"/>
                  </a:lnTo>
                  <a:cubicBezTo>
                    <a:pt x="915930" y="0"/>
                    <a:pt x="932093" y="6695"/>
                    <a:pt x="944010" y="18612"/>
                  </a:cubicBezTo>
                  <a:cubicBezTo>
                    <a:pt x="955927" y="30529"/>
                    <a:pt x="962622" y="46692"/>
                    <a:pt x="962622" y="63546"/>
                  </a:cubicBezTo>
                  <a:lnTo>
                    <a:pt x="962622" y="291334"/>
                  </a:lnTo>
                  <a:cubicBezTo>
                    <a:pt x="962622" y="326429"/>
                    <a:pt x="934172" y="354879"/>
                    <a:pt x="899077" y="354879"/>
                  </a:cubicBezTo>
                  <a:lnTo>
                    <a:pt x="63546" y="354879"/>
                  </a:lnTo>
                  <a:cubicBezTo>
                    <a:pt x="28450" y="354879"/>
                    <a:pt x="0" y="326429"/>
                    <a:pt x="0" y="291334"/>
                  </a:cubicBezTo>
                  <a:lnTo>
                    <a:pt x="0" y="63546"/>
                  </a:lnTo>
                  <a:cubicBezTo>
                    <a:pt x="0" y="28450"/>
                    <a:pt x="28450" y="0"/>
                    <a:pt x="63546" y="0"/>
                  </a:cubicBezTo>
                  <a:close/>
                </a:path>
              </a:pathLst>
            </a:custGeom>
            <a:solidFill>
              <a:srgbClr val="4F826F"/>
            </a:solidFill>
          </p:spPr>
          <p:txBody>
            <a:bodyPr/>
            <a:lstStyle/>
            <a:p>
              <a:endParaRPr lang="ar-EG"/>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26" name="TextBox 26"/>
          <p:cNvSpPr txBox="1"/>
          <p:nvPr/>
        </p:nvSpPr>
        <p:spPr>
          <a:xfrm>
            <a:off x="13852208" y="7232988"/>
            <a:ext cx="3159226" cy="299085"/>
          </a:xfrm>
          <a:prstGeom prst="rect">
            <a:avLst/>
          </a:prstGeom>
        </p:spPr>
        <p:txBody>
          <a:bodyPr lIns="0" tIns="0" rIns="0" bIns="0" rtlCol="0" anchor="t">
            <a:spAutoFit/>
          </a:bodyPr>
          <a:lstStyle/>
          <a:p>
            <a:pPr algn="ctr">
              <a:lnSpc>
                <a:spcPts val="2310"/>
              </a:lnSpc>
              <a:spcBef>
                <a:spcPct val="0"/>
              </a:spcBef>
            </a:pPr>
            <a:r>
              <a:rPr lang="en-US" sz="2200">
                <a:solidFill>
                  <a:srgbClr val="F2F2F0"/>
                </a:solidFill>
                <a:latin typeface="Montserrat Semi-Bold Italics"/>
              </a:rPr>
              <a:t>MANAGER</a:t>
            </a:r>
          </a:p>
        </p:txBody>
      </p:sp>
      <p:sp>
        <p:nvSpPr>
          <p:cNvPr id="30" name="مربع نص 29">
            <a:extLst>
              <a:ext uri="{FF2B5EF4-FFF2-40B4-BE49-F238E27FC236}">
                <a16:creationId xmlns="" xmlns:a16="http://schemas.microsoft.com/office/drawing/2014/main" id="{EA25B0D6-415D-7D0F-5141-CEA084D4CFC2}"/>
              </a:ext>
            </a:extLst>
          </p:cNvPr>
          <p:cNvSpPr txBox="1"/>
          <p:nvPr/>
        </p:nvSpPr>
        <p:spPr>
          <a:xfrm>
            <a:off x="8616711" y="1372246"/>
            <a:ext cx="10470994" cy="1107996"/>
          </a:xfrm>
          <a:prstGeom prst="rect">
            <a:avLst/>
          </a:prstGeom>
          <a:noFill/>
        </p:spPr>
        <p:txBody>
          <a:bodyPr wrap="square">
            <a:spAutoFit/>
          </a:bodyPr>
          <a:lstStyle/>
          <a:p>
            <a:pPr algn="ctr"/>
            <a:r>
              <a:rPr lang="ar-EG" sz="6600" b="1" dirty="0">
                <a:solidFill>
                  <a:schemeClr val="bg1"/>
                </a:solidFill>
                <a:effectLst>
                  <a:glow rad="228600">
                    <a:schemeClr val="accent5">
                      <a:satMod val="175000"/>
                      <a:alpha val="40000"/>
                    </a:schemeClr>
                  </a:glow>
                </a:effectLst>
              </a:rPr>
              <a:t>ماهية الحقوق المالية </a:t>
            </a:r>
          </a:p>
        </p:txBody>
      </p:sp>
      <p:grpSp>
        <p:nvGrpSpPr>
          <p:cNvPr id="31" name="Group 7">
            <a:extLst>
              <a:ext uri="{FF2B5EF4-FFF2-40B4-BE49-F238E27FC236}">
                <a16:creationId xmlns="" xmlns:a16="http://schemas.microsoft.com/office/drawing/2014/main" id="{41FF08BC-6782-4691-F451-6B7DCCA5F87B}"/>
              </a:ext>
            </a:extLst>
          </p:cNvPr>
          <p:cNvGrpSpPr/>
          <p:nvPr/>
        </p:nvGrpSpPr>
        <p:grpSpPr>
          <a:xfrm>
            <a:off x="228600" y="4503439"/>
            <a:ext cx="16996394" cy="5126717"/>
            <a:chOff x="0" y="0"/>
            <a:chExt cx="962622" cy="354879"/>
          </a:xfrm>
        </p:grpSpPr>
        <p:sp>
          <p:nvSpPr>
            <p:cNvPr id="32" name="Freeform 8">
              <a:extLst>
                <a:ext uri="{FF2B5EF4-FFF2-40B4-BE49-F238E27FC236}">
                  <a16:creationId xmlns="" xmlns:a16="http://schemas.microsoft.com/office/drawing/2014/main" id="{BFED23B8-EC10-B8A6-99D6-82B271CCFBA8}"/>
                </a:ext>
              </a:extLst>
            </p:cNvPr>
            <p:cNvSpPr/>
            <p:nvPr/>
          </p:nvSpPr>
          <p:spPr>
            <a:xfrm>
              <a:off x="0" y="0"/>
              <a:ext cx="962622" cy="354879"/>
            </a:xfrm>
            <a:custGeom>
              <a:avLst/>
              <a:gdLst/>
              <a:ahLst/>
              <a:cxnLst/>
              <a:rect l="l" t="t" r="r" b="b"/>
              <a:pathLst>
                <a:path w="962622" h="354879">
                  <a:moveTo>
                    <a:pt x="63546" y="0"/>
                  </a:moveTo>
                  <a:lnTo>
                    <a:pt x="899077" y="0"/>
                  </a:lnTo>
                  <a:cubicBezTo>
                    <a:pt x="915930" y="0"/>
                    <a:pt x="932093" y="6695"/>
                    <a:pt x="944010" y="18612"/>
                  </a:cubicBezTo>
                  <a:cubicBezTo>
                    <a:pt x="955927" y="30529"/>
                    <a:pt x="962622" y="46692"/>
                    <a:pt x="962622" y="63546"/>
                  </a:cubicBezTo>
                  <a:lnTo>
                    <a:pt x="962622" y="291334"/>
                  </a:lnTo>
                  <a:cubicBezTo>
                    <a:pt x="962622" y="326429"/>
                    <a:pt x="934172" y="354879"/>
                    <a:pt x="899077" y="354879"/>
                  </a:cubicBezTo>
                  <a:lnTo>
                    <a:pt x="63546" y="354879"/>
                  </a:lnTo>
                  <a:cubicBezTo>
                    <a:pt x="28450" y="354879"/>
                    <a:pt x="0" y="326429"/>
                    <a:pt x="0" y="291334"/>
                  </a:cubicBezTo>
                  <a:lnTo>
                    <a:pt x="0" y="63546"/>
                  </a:lnTo>
                  <a:cubicBezTo>
                    <a:pt x="0" y="28450"/>
                    <a:pt x="28450" y="0"/>
                    <a:pt x="63546" y="0"/>
                  </a:cubicBezTo>
                  <a:close/>
                </a:path>
              </a:pathLst>
            </a:custGeom>
            <a:solidFill>
              <a:srgbClr val="4F826F"/>
            </a:solidFill>
          </p:spPr>
          <p:txBody>
            <a:bodyPr/>
            <a:lstStyle/>
            <a:p>
              <a:endParaRPr lang="ar-EG"/>
            </a:p>
          </p:txBody>
        </p:sp>
        <p:sp>
          <p:nvSpPr>
            <p:cNvPr id="33" name="TextBox 9">
              <a:extLst>
                <a:ext uri="{FF2B5EF4-FFF2-40B4-BE49-F238E27FC236}">
                  <a16:creationId xmlns="" xmlns:a16="http://schemas.microsoft.com/office/drawing/2014/main" id="{5A3B3C01-C43F-DC1D-03DE-7DB227E01F85}"/>
                </a:ext>
              </a:extLst>
            </p:cNvPr>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sp>
        <p:nvSpPr>
          <p:cNvPr id="35" name="مربع نص 34">
            <a:extLst>
              <a:ext uri="{FF2B5EF4-FFF2-40B4-BE49-F238E27FC236}">
                <a16:creationId xmlns="" xmlns:a16="http://schemas.microsoft.com/office/drawing/2014/main" id="{753093DD-9A99-37EE-3A2F-2C44158CDC26}"/>
              </a:ext>
            </a:extLst>
          </p:cNvPr>
          <p:cNvSpPr txBox="1"/>
          <p:nvPr/>
        </p:nvSpPr>
        <p:spPr>
          <a:xfrm>
            <a:off x="525880" y="4809535"/>
            <a:ext cx="16401833" cy="4708981"/>
          </a:xfrm>
          <a:prstGeom prst="rect">
            <a:avLst/>
          </a:prstGeom>
          <a:noFill/>
        </p:spPr>
        <p:txBody>
          <a:bodyPr wrap="square">
            <a:spAutoFit/>
          </a:bodyPr>
          <a:lstStyle/>
          <a:p>
            <a:pPr algn="ctr"/>
            <a:r>
              <a:rPr lang="ar-EG" sz="6000" b="1" dirty="0">
                <a:solidFill>
                  <a:schemeClr val="bg1"/>
                </a:solidFill>
              </a:rPr>
              <a:t>الحقــوق المالية: هي تلــك الحقوق التي يكون موضوعها قابلا للتقويم بالمال، لأنها تدخل ضمن عناصر الثروة المالية  للشــخص، ويجوز التصرف بها أو التنازل عنها. إذ إن الاعتبار الأساسي لهذه الحقوق هو الجانب الاقتصادي أو المادي. وللحقوق المالية نوعان هما: الحقوق الشخصية، والحقوق العينية. </a:t>
            </a:r>
          </a:p>
        </p:txBody>
      </p:sp>
      <p:pic>
        <p:nvPicPr>
          <p:cNvPr id="14" name="صورة 1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0" name="مربع نص 19">
            <a:extLst>
              <a:ext uri="{FF2B5EF4-FFF2-40B4-BE49-F238E27FC236}">
                <a16:creationId xmlns="" xmlns:a16="http://schemas.microsoft.com/office/drawing/2014/main" id="{473478D4-2BB1-7100-9A5C-FC1989923968}"/>
              </a:ext>
            </a:extLst>
          </p:cNvPr>
          <p:cNvSpPr txBox="1"/>
          <p:nvPr/>
        </p:nvSpPr>
        <p:spPr>
          <a:xfrm>
            <a:off x="990600" y="3093452"/>
            <a:ext cx="10470994" cy="1736646"/>
          </a:xfrm>
          <a:prstGeom prst="roundRect">
            <a:avLst/>
          </a:prstGeom>
          <a:noFill/>
          <a:ln w="76200">
            <a:solidFill>
              <a:schemeClr val="tx1"/>
            </a:solidFill>
          </a:ln>
        </p:spPr>
        <p:txBody>
          <a:bodyPr wrap="square" anchor="ctr">
            <a:spAutoFit/>
          </a:bodyPr>
          <a:lstStyle/>
          <a:p>
            <a:pPr algn="ctr"/>
            <a:r>
              <a:rPr lang="ar-EG" sz="9600" b="1" dirty="0"/>
              <a:t>أولاً: الحقوق الشخصية </a:t>
            </a:r>
          </a:p>
        </p:txBody>
      </p:sp>
      <p:pic>
        <p:nvPicPr>
          <p:cNvPr id="22" name="صورة 21">
            <a:extLst>
              <a:ext uri="{FF2B5EF4-FFF2-40B4-BE49-F238E27FC236}">
                <a16:creationId xmlns="" xmlns:a16="http://schemas.microsoft.com/office/drawing/2014/main" id="{E0460B20-4DC8-E11D-AE69-087F811D33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2673043"/>
            <a:ext cx="7613957" cy="7613957"/>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18C9ED32-7717-F190-8C97-3A95EA15E94C}"/>
              </a:ext>
            </a:extLst>
          </p:cNvPr>
          <p:cNvSpPr txBox="1"/>
          <p:nvPr/>
        </p:nvSpPr>
        <p:spPr>
          <a:xfrm>
            <a:off x="2971800" y="1542514"/>
            <a:ext cx="11582400" cy="7201972"/>
          </a:xfrm>
          <a:prstGeom prst="rect">
            <a:avLst/>
          </a:prstGeom>
          <a:noFill/>
        </p:spPr>
        <p:txBody>
          <a:bodyPr wrap="square">
            <a:spAutoFit/>
          </a:bodyPr>
          <a:lstStyle/>
          <a:p>
            <a:pPr algn="ctr" rtl="1"/>
            <a:r>
              <a:rPr lang="ar-EG" sz="6600" b="1" dirty="0"/>
              <a:t>هي الحقوق التي تنشأ عن علاقة شخصية بين طرفين (أو أكثر) أحدهما دائن والآخر مدين، وتخول هذه العالقة الدائن مطالبة المدين بأداء معين لمصلحته، وتتنوع الحقوق الشخصية باختلاف الأداء الذي يلتزم به المدين تجاه الدائن، وهذه الالتزامات كالآتي:</a:t>
            </a:r>
          </a:p>
        </p:txBody>
      </p:sp>
    </p:spTree>
    <p:extLst>
      <p:ext uri="{BB962C8B-B14F-4D97-AF65-F5344CB8AC3E}">
        <p14:creationId xmlns:p14="http://schemas.microsoft.com/office/powerpoint/2010/main" val="515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678</Words>
  <Application>Microsoft Office PowerPoint</Application>
  <PresentationFormat>مخصص</PresentationFormat>
  <Paragraphs>55</Paragraphs>
  <Slides>26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26</vt:i4>
      </vt:variant>
    </vt:vector>
  </HeadingPairs>
  <TitlesOfParts>
    <vt:vector size="35" baseType="lpstr">
      <vt:lpstr>Arial</vt:lpstr>
      <vt:lpstr>PT Bold Heading</vt:lpstr>
      <vt:lpstr>Calibri</vt:lpstr>
      <vt:lpstr>Calibri Light</vt:lpstr>
      <vt:lpstr>Wingdings</vt:lpstr>
      <vt:lpstr>Times New Roman</vt:lpstr>
      <vt:lpstr>Montserrat Semi-Bold Italics</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10</cp:revision>
  <dcterms:created xsi:type="dcterms:W3CDTF">2006-08-16T00:00:00Z</dcterms:created>
  <dcterms:modified xsi:type="dcterms:W3CDTF">2023-11-14T01:58:12Z</dcterms:modified>
  <dc:identifier>DAFutJfz3lM</dc:identifier>
</cp:coreProperties>
</file>