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58" r:id="rId5"/>
    <p:sldId id="402" r:id="rId6"/>
    <p:sldId id="259" r:id="rId7"/>
    <p:sldId id="260" r:id="rId8"/>
    <p:sldId id="261" r:id="rId9"/>
    <p:sldId id="415" r:id="rId10"/>
    <p:sldId id="417" r:id="rId11"/>
    <p:sldId id="403" r:id="rId12"/>
    <p:sldId id="262" r:id="rId13"/>
    <p:sldId id="418" r:id="rId14"/>
    <p:sldId id="407" r:id="rId15"/>
    <p:sldId id="404" r:id="rId16"/>
    <p:sldId id="416" r:id="rId17"/>
    <p:sldId id="405" r:id="rId18"/>
    <p:sldId id="419" r:id="rId19"/>
    <p:sldId id="411" r:id="rId20"/>
    <p:sldId id="420" r:id="rId21"/>
    <p:sldId id="421" r:id="rId22"/>
    <p:sldId id="422" r:id="rId23"/>
  </p:sldIdLst>
  <p:sldSz cx="18288000" cy="10287000"/>
  <p:notesSz cx="6858000" cy="9144000"/>
  <p:embeddedFontLst>
    <p:embeddedFont>
      <p:font typeface="PT Bold Heading" pitchFamily="2" charset="-78"/>
      <p:regular r:id="rId24"/>
    </p:embeddedFont>
    <p:embeddedFont>
      <p:font typeface="Calibri" pitchFamily="34" charset="0"/>
      <p:regular r:id="rId25"/>
      <p:bold r:id="rId26"/>
    </p:embeddedFont>
    <p:embeddedFont>
      <p:font typeface="Montserrat Semi-Bold Italics" charset="0"/>
      <p:regular r:id="rId27"/>
    </p:embeddedFont>
    <p:embeddedFont>
      <p:font typeface="Calibri Light"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4142"/>
    <a:srgbClr val="E3CB32"/>
    <a:srgbClr val="3867A0"/>
    <a:srgbClr val="37669D"/>
    <a:srgbClr val="94B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88" autoAdjust="0"/>
    <p:restoredTop sz="94622" autoAdjust="0"/>
  </p:normalViewPr>
  <p:slideViewPr>
    <p:cSldViewPr>
      <p:cViewPr>
        <p:scale>
          <a:sx n="49" d="100"/>
          <a:sy n="49" d="100"/>
        </p:scale>
        <p:origin x="-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20811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03544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1247776" y="2564609"/>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1247776"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6667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1257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9258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1313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1259682" y="547690"/>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1259684" y="3757613"/>
            <a:ext cx="7736680"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8515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11285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5313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09432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EG" dirty="0"/>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11214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768030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13087351" y="547688"/>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1257301" y="547688"/>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8867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1257300" y="547690"/>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12915900" y="9534527"/>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1257300" y="9534527"/>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91584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x.com/adelanmas09?t=XKq1Cg6CqgUPivuO4VUAcg&amp;s=08"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2700000">
            <a:off x="1596466" y="1045340"/>
            <a:ext cx="8588985" cy="8196319"/>
            <a:chOff x="0" y="0"/>
            <a:chExt cx="6350000" cy="6558280"/>
          </a:xfrm>
        </p:grpSpPr>
        <p:sp>
          <p:nvSpPr>
            <p:cNvPr id="3" name="Freeform 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000000">
                <a:alpha val="0"/>
              </a:srgbClr>
            </a:solidFill>
            <a:ln w="12700">
              <a:solidFill>
                <a:srgbClr val="000000"/>
              </a:solidFill>
            </a:ln>
          </p:spPr>
          <p:txBody>
            <a:bodyPr/>
            <a:lstStyle/>
            <a:p>
              <a:endParaRPr lang="ar-EG"/>
            </a:p>
          </p:txBody>
        </p:sp>
        <p:sp>
          <p:nvSpPr>
            <p:cNvPr id="4" name="Freeform 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txBody>
            <a:bodyPr/>
            <a:lstStyle/>
            <a:p>
              <a:endParaRPr lang="ar-EG"/>
            </a:p>
          </p:txBody>
        </p:sp>
      </p:grpSp>
      <p:grpSp>
        <p:nvGrpSpPr>
          <p:cNvPr id="5" name="Group 5"/>
          <p:cNvGrpSpPr/>
          <p:nvPr/>
        </p:nvGrpSpPr>
        <p:grpSpPr>
          <a:xfrm>
            <a:off x="17859375" y="-267806"/>
            <a:ext cx="593949" cy="10899628"/>
            <a:chOff x="0" y="0"/>
            <a:chExt cx="156431" cy="2870684"/>
          </a:xfrm>
        </p:grpSpPr>
        <p:sp>
          <p:nvSpPr>
            <p:cNvPr id="6" name="Freeform 6"/>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16" name="مربع نص 15">
            <a:extLst>
              <a:ext uri="{FF2B5EF4-FFF2-40B4-BE49-F238E27FC236}">
                <a16:creationId xmlns="" xmlns:a16="http://schemas.microsoft.com/office/drawing/2014/main" id="{03011FCA-4599-671D-FB18-1AAE159F47B2}"/>
              </a:ext>
            </a:extLst>
          </p:cNvPr>
          <p:cNvSpPr txBox="1"/>
          <p:nvPr/>
        </p:nvSpPr>
        <p:spPr>
          <a:xfrm>
            <a:off x="581204" y="2610927"/>
            <a:ext cx="10619508" cy="1446550"/>
          </a:xfrm>
          <a:prstGeom prst="rect">
            <a:avLst/>
          </a:prstGeom>
          <a:noFill/>
        </p:spPr>
        <p:txBody>
          <a:bodyPr wrap="square">
            <a:spAutoFit/>
          </a:bodyPr>
          <a:lstStyle/>
          <a:p>
            <a:pPr algn="ctr"/>
            <a:r>
              <a:rPr lang="ar-EG" sz="8800" b="1" dirty="0">
                <a:solidFill>
                  <a:schemeClr val="tx2"/>
                </a:solidFill>
                <a:effectLst>
                  <a:glow rad="101600">
                    <a:schemeClr val="accent3">
                      <a:satMod val="175000"/>
                      <a:alpha val="40000"/>
                    </a:schemeClr>
                  </a:glow>
                </a:effectLst>
              </a:rPr>
              <a:t>الوحدة التاسعة </a:t>
            </a:r>
          </a:p>
        </p:txBody>
      </p:sp>
      <p:sp>
        <p:nvSpPr>
          <p:cNvPr id="18" name="مربع نص 17">
            <a:extLst>
              <a:ext uri="{FF2B5EF4-FFF2-40B4-BE49-F238E27FC236}">
                <a16:creationId xmlns="" xmlns:a16="http://schemas.microsoft.com/office/drawing/2014/main" id="{D2A10E21-A5FE-9022-7AC2-91F03D2B0BC6}"/>
              </a:ext>
            </a:extLst>
          </p:cNvPr>
          <p:cNvSpPr txBox="1"/>
          <p:nvPr/>
        </p:nvSpPr>
        <p:spPr>
          <a:xfrm>
            <a:off x="444413" y="4952992"/>
            <a:ext cx="10619508" cy="1569660"/>
          </a:xfrm>
          <a:prstGeom prst="rect">
            <a:avLst/>
          </a:prstGeom>
          <a:noFill/>
        </p:spPr>
        <p:txBody>
          <a:bodyPr wrap="square">
            <a:spAutoFit/>
          </a:bodyPr>
          <a:lstStyle/>
          <a:p>
            <a:pPr algn="ctr"/>
            <a:r>
              <a:rPr lang="ar-EG" sz="9600" b="1" dirty="0">
                <a:solidFill>
                  <a:schemeClr val="tx2"/>
                </a:solidFill>
              </a:rPr>
              <a:t>أقسام الحق </a:t>
            </a:r>
          </a:p>
        </p:txBody>
      </p:sp>
      <p:pic>
        <p:nvPicPr>
          <p:cNvPr id="9" name="صورة 8">
            <a:extLst>
              <a:ext uri="{FF2B5EF4-FFF2-40B4-BE49-F238E27FC236}">
                <a16:creationId xmlns="" xmlns:a16="http://schemas.microsoft.com/office/drawing/2014/main" id="{7C9CC2E2-7C02-59F8-3B5D-D8A1CB9FD1E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2200" y="4952992"/>
            <a:ext cx="6948992" cy="4628961"/>
          </a:xfrm>
          <a:prstGeom prst="rect">
            <a:avLst/>
          </a:prstGeom>
        </p:spPr>
      </p:pic>
      <p:sp>
        <p:nvSpPr>
          <p:cNvPr id="11" name="مربع نص 10"/>
          <p:cNvSpPr txBox="1"/>
          <p:nvPr/>
        </p:nvSpPr>
        <p:spPr>
          <a:xfrm>
            <a:off x="10515600" y="1714500"/>
            <a:ext cx="5913798" cy="646331"/>
          </a:xfrm>
          <a:prstGeom prst="rect">
            <a:avLst/>
          </a:prstGeom>
          <a:noFill/>
        </p:spPr>
        <p:txBody>
          <a:bodyPr wrap="none" rtlCol="1">
            <a:spAutoFit/>
          </a:bodyPr>
          <a:lstStyle/>
          <a:p>
            <a:r>
              <a:rPr lang="ar-SA" sz="3600" dirty="0" smtClean="0">
                <a:solidFill>
                  <a:srgbClr val="92D050"/>
                </a:solidFill>
                <a:cs typeface="PT Bold Heading" pitchFamily="2" charset="-78"/>
              </a:rPr>
              <a:t>معلم </a:t>
            </a:r>
            <a:r>
              <a:rPr lang="ar-SA" sz="3600" dirty="0" err="1" smtClean="0">
                <a:solidFill>
                  <a:srgbClr val="92D050"/>
                </a:solidFill>
                <a:cs typeface="PT Bold Heading" pitchFamily="2" charset="-78"/>
              </a:rPr>
              <a:t>المادة </a:t>
            </a:r>
            <a:r>
              <a:rPr lang="ar-SA" sz="3600" dirty="0" smtClean="0">
                <a:solidFill>
                  <a:srgbClr val="92D050"/>
                </a:solidFill>
                <a:cs typeface="PT Bold Heading" pitchFamily="2" charset="-78"/>
              </a:rPr>
              <a:t>: عادل مسفر الشهري </a:t>
            </a:r>
            <a:endParaRPr lang="ar-SA" sz="3600" dirty="0">
              <a:solidFill>
                <a:srgbClr val="92D050"/>
              </a:solidFill>
              <a:cs typeface="PT Bold Heading" pitchFamily="2" charset="-78"/>
            </a:endParaRPr>
          </a:p>
        </p:txBody>
      </p:sp>
      <p:pic>
        <p:nvPicPr>
          <p:cNvPr id="12" name="Picture 2" descr="تحميل ايقونة موقع تويتر الجديد Logo New Twitter X">
            <a:hlinkClick r:id="rId3"/>
          </p:cNvPr>
          <p:cNvPicPr>
            <a:picLocks noChangeAspect="1" noChangeArrowheads="1"/>
          </p:cNvPicPr>
          <p:nvPr/>
        </p:nvPicPr>
        <p:blipFill>
          <a:blip r:embed="rId4" cstate="print"/>
          <a:srcRect l="49462" t="24731" b="24731"/>
          <a:stretch>
            <a:fillRect/>
          </a:stretch>
        </p:blipFill>
        <p:spPr bwMode="auto">
          <a:xfrm>
            <a:off x="13106400" y="2476500"/>
            <a:ext cx="1066800" cy="1066800"/>
          </a:xfrm>
          <a:prstGeom prst="rect">
            <a:avLst/>
          </a:prstGeom>
          <a:noFill/>
        </p:spPr>
      </p:pic>
      <p:pic>
        <p:nvPicPr>
          <p:cNvPr id="13" name="صورة 12" descr="62b1af9ca1b79.png"/>
          <p:cNvPicPr>
            <a:picLocks noChangeAspect="1"/>
          </p:cNvPicPr>
          <p:nvPr/>
        </p:nvPicPr>
        <p:blipFill>
          <a:blip r:embed="rId5"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1066800" y="1116866"/>
            <a:ext cx="15621000" cy="8217634"/>
          </a:xfrm>
          <a:prstGeom prst="rect">
            <a:avLst/>
          </a:prstGeom>
          <a:noFill/>
        </p:spPr>
        <p:txBody>
          <a:bodyPr wrap="square">
            <a:spAutoFit/>
          </a:bodyPr>
          <a:lstStyle/>
          <a:p>
            <a:pPr algn="ctr" rtl="1"/>
            <a:r>
              <a:rPr lang="ar-EG" sz="6600" b="1" dirty="0"/>
              <a:t>هي تلك الحقوق التي تثبت للشخص بصفته إنسانًا، فهي حقوق عامة وأساسية لا يُتصور وجود الفرد من دونها. وتتميــز هذه الحقوق بأنهــا لا تنتقل إلى الغير بصفة عامة، إذ لا يصح كأصل عام التنازل عنها أو التصرّف بها تبرعا أو معاوضــة، ولا يصح الحجز عليها، بالإضافة إلى أنه يحق للشــخص - المتضــرر- أن يطالب بوقف أي اعتداء، وأن يطالب بالتعويض حال الضرر المترتب على الاعتداء على حقٍ من الحقوق اللصيقة بالشخصية. </a:t>
            </a:r>
          </a:p>
        </p:txBody>
      </p:sp>
    </p:spTree>
    <p:extLst>
      <p:ext uri="{BB962C8B-B14F-4D97-AF65-F5344CB8AC3E}">
        <p14:creationId xmlns:p14="http://schemas.microsoft.com/office/powerpoint/2010/main" val="515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17859375" y="-267806"/>
            <a:ext cx="593949" cy="10899628"/>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13" name="Group 13"/>
          <p:cNvGrpSpPr/>
          <p:nvPr/>
        </p:nvGrpSpPr>
        <p:grpSpPr>
          <a:xfrm>
            <a:off x="9316088" y="604005"/>
            <a:ext cx="7702279" cy="2635592"/>
            <a:chOff x="0" y="0"/>
            <a:chExt cx="1665215" cy="472214"/>
          </a:xfrm>
        </p:grpSpPr>
        <p:sp>
          <p:nvSpPr>
            <p:cNvPr id="14" name="Freeform 14"/>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txBody>
            <a:bodyPr/>
            <a:lstStyle/>
            <a:p>
              <a:endParaRPr lang="ar-EG"/>
            </a:p>
          </p:txBody>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29" name="مربع نص 28">
            <a:extLst>
              <a:ext uri="{FF2B5EF4-FFF2-40B4-BE49-F238E27FC236}">
                <a16:creationId xmlns="" xmlns:a16="http://schemas.microsoft.com/office/drawing/2014/main" id="{A7988127-C67C-1D39-3605-91804CECB2ED}"/>
              </a:ext>
            </a:extLst>
          </p:cNvPr>
          <p:cNvSpPr txBox="1"/>
          <p:nvPr/>
        </p:nvSpPr>
        <p:spPr>
          <a:xfrm>
            <a:off x="9316088" y="892002"/>
            <a:ext cx="7702279" cy="1938992"/>
          </a:xfrm>
          <a:prstGeom prst="rect">
            <a:avLst/>
          </a:prstGeom>
          <a:noFill/>
        </p:spPr>
        <p:txBody>
          <a:bodyPr wrap="square">
            <a:spAutoFit/>
          </a:bodyPr>
          <a:lstStyle/>
          <a:p>
            <a:pPr algn="ctr"/>
            <a:r>
              <a:rPr lang="ar-EG" sz="6000" b="1" dirty="0">
                <a:solidFill>
                  <a:schemeClr val="bg1"/>
                </a:solidFill>
              </a:rPr>
              <a:t>مثال على الحقوق اللصيقة بالشخصية (حق الجنسية): </a:t>
            </a:r>
          </a:p>
        </p:txBody>
      </p:sp>
      <p:pic>
        <p:nvPicPr>
          <p:cNvPr id="35" name="صورة 34">
            <a:extLst>
              <a:ext uri="{FF2B5EF4-FFF2-40B4-BE49-F238E27FC236}">
                <a16:creationId xmlns="" xmlns:a16="http://schemas.microsoft.com/office/drawing/2014/main" id="{8B6D4AA0-A84D-ECEB-15A1-F2528C4E3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19" y="494971"/>
            <a:ext cx="7020711" cy="7020711"/>
          </a:xfrm>
          <a:prstGeom prst="rect">
            <a:avLst/>
          </a:prstGeom>
        </p:spPr>
      </p:pic>
      <p:sp>
        <p:nvSpPr>
          <p:cNvPr id="6" name="مربع نص 5">
            <a:extLst>
              <a:ext uri="{FF2B5EF4-FFF2-40B4-BE49-F238E27FC236}">
                <a16:creationId xmlns="" xmlns:a16="http://schemas.microsoft.com/office/drawing/2014/main" id="{5889C3D8-BD54-C2D5-35F5-C9ECF85EC87D}"/>
              </a:ext>
            </a:extLst>
          </p:cNvPr>
          <p:cNvSpPr txBox="1"/>
          <p:nvPr/>
        </p:nvSpPr>
        <p:spPr>
          <a:xfrm>
            <a:off x="6966815" y="3882719"/>
            <a:ext cx="10472056" cy="5909310"/>
          </a:xfrm>
          <a:prstGeom prst="rect">
            <a:avLst/>
          </a:prstGeom>
          <a:noFill/>
        </p:spPr>
        <p:txBody>
          <a:bodyPr wrap="square">
            <a:spAutoFit/>
          </a:bodyPr>
          <a:lstStyle/>
          <a:p>
            <a:pPr algn="r" rtl="1"/>
            <a:r>
              <a:rPr lang="ar-EG" sz="5400" b="1" dirty="0"/>
              <a:t>نصت المادة (7) من نظام الجنسية العربية السعودية على أنه: "يكون سعودياً من ولد داخل المملكة العربية السعودية أو خارجها لأب سعودي، أو لأم سعودية وأب مجهول الجنسية أو لا جنسية له، أو ولد داخل المملكة لأبوين مجهولين، ويعتبر اللقيط في المملكة مولودًا فيها ما لم يثبت العكس".</a:t>
            </a:r>
          </a:p>
        </p:txBody>
      </p:sp>
      <p:pic>
        <p:nvPicPr>
          <p:cNvPr id="8" name="صورة 7">
            <a:extLst>
              <a:ext uri="{FF2B5EF4-FFF2-40B4-BE49-F238E27FC236}">
                <a16:creationId xmlns="" xmlns:a16="http://schemas.microsoft.com/office/drawing/2014/main" id="{C8355174-06C0-672F-971A-CC80DB3188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6478" y="6847092"/>
            <a:ext cx="2944937" cy="2944937"/>
          </a:xfrm>
          <a:prstGeom prst="rect">
            <a:avLst/>
          </a:prstGeom>
          <a:solidFill>
            <a:srgbClr val="FFFFFF">
              <a:shade val="85000"/>
            </a:srgbClr>
          </a:solidFill>
          <a:ln w="19050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0" name="مربع نص 19">
            <a:extLst>
              <a:ext uri="{FF2B5EF4-FFF2-40B4-BE49-F238E27FC236}">
                <a16:creationId xmlns="" xmlns:a16="http://schemas.microsoft.com/office/drawing/2014/main" id="{473478D4-2BB1-7100-9A5C-FC1989923968}"/>
              </a:ext>
            </a:extLst>
          </p:cNvPr>
          <p:cNvSpPr txBox="1"/>
          <p:nvPr/>
        </p:nvSpPr>
        <p:spPr>
          <a:xfrm>
            <a:off x="6499305" y="4076700"/>
            <a:ext cx="10470994" cy="1569660"/>
          </a:xfrm>
          <a:prstGeom prst="rect">
            <a:avLst/>
          </a:prstGeom>
          <a:solidFill>
            <a:schemeClr val="tx1"/>
          </a:solidFill>
          <a:ln w="76200">
            <a:solidFill>
              <a:schemeClr val="tx1"/>
            </a:solidFill>
          </a:ln>
        </p:spPr>
        <p:txBody>
          <a:bodyPr wrap="square" anchor="ctr">
            <a:spAutoFit/>
          </a:bodyPr>
          <a:lstStyle>
            <a:defPPr>
              <a:defRPr lang="en-US"/>
            </a:defPPr>
            <a:lvl1pPr algn="ctr">
              <a:defRPr sz="96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ثانيًا: حقوق الأسرة</a:t>
            </a:r>
          </a:p>
        </p:txBody>
      </p:sp>
      <p:pic>
        <p:nvPicPr>
          <p:cNvPr id="3" name="صورة 2">
            <a:extLst>
              <a:ext uri="{FF2B5EF4-FFF2-40B4-BE49-F238E27FC236}">
                <a16:creationId xmlns="" xmlns:a16="http://schemas.microsoft.com/office/drawing/2014/main" id="{B90F0B27-44DC-9135-F977-F08B3139A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6705600" cy="10287000"/>
          </a:xfrm>
          <a:prstGeom prst="rect">
            <a:avLst/>
          </a:prstGeom>
        </p:spPr>
      </p:pic>
    </p:spTree>
    <p:extLst>
      <p:ext uri="{BB962C8B-B14F-4D97-AF65-F5344CB8AC3E}">
        <p14:creationId xmlns:p14="http://schemas.microsoft.com/office/powerpoint/2010/main" val="1079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2286000" y="1257300"/>
            <a:ext cx="13716000" cy="7478970"/>
          </a:xfrm>
          <a:prstGeom prst="rect">
            <a:avLst/>
          </a:prstGeom>
          <a:noFill/>
        </p:spPr>
        <p:txBody>
          <a:bodyPr wrap="square">
            <a:spAutoFit/>
          </a:bodyPr>
          <a:lstStyle/>
          <a:p>
            <a:pPr algn="ctr" rtl="1"/>
            <a:r>
              <a:rPr lang="ar-EG" sz="6000" b="1" dirty="0"/>
              <a:t>هي تلك الحقوق التي تثبت للشخص باعتباره فرداً في أسرة معينة؛ تربطه بها قرابة النسب أو المصاهرة، ومن ثم فهي لا تتقرر إلا لمن توافرت فيه هذه الصفة (فرداً في أسرة). فالأصــل أن حقوق الأسرة هي حقوق غير مالية، لا يملك أصحابها التعامل أو التصــرف بها أو التنازل عنها، ولا تنتقل بالموت إلى ورثة أصحابها، غير أن ثمّة حقوقاً مالية تنشأ للأفراد نتيجة انتمائهم ومراكزهم في الأسرة كحق الإرث، وحق النفقة.</a:t>
            </a:r>
          </a:p>
        </p:txBody>
      </p:sp>
    </p:spTree>
    <p:extLst>
      <p:ext uri="{BB962C8B-B14F-4D97-AF65-F5344CB8AC3E}">
        <p14:creationId xmlns:p14="http://schemas.microsoft.com/office/powerpoint/2010/main" val="19371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8F46FA8A-E304-8891-9B6E-5814022D7ED4}"/>
              </a:ext>
            </a:extLst>
          </p:cNvPr>
          <p:cNvSpPr txBox="1"/>
          <p:nvPr/>
        </p:nvSpPr>
        <p:spPr>
          <a:xfrm rot="21114595">
            <a:off x="381000" y="3086100"/>
            <a:ext cx="9144000" cy="3631763"/>
          </a:xfrm>
          <a:prstGeom prst="rect">
            <a:avLst/>
          </a:prstGeom>
          <a:noFill/>
        </p:spPr>
        <p:txBody>
          <a:bodyPr wrap="square">
            <a:spAutoFit/>
          </a:bodyPr>
          <a:lstStyle/>
          <a:p>
            <a:pPr algn="ctr"/>
            <a:r>
              <a:rPr lang="ar-EG" sz="11500" b="1" dirty="0"/>
              <a:t>أمثلة على حقوق الأسرة</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9194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3505200" y="1333500"/>
            <a:ext cx="13716000" cy="7201972"/>
          </a:xfrm>
          <a:prstGeom prst="rect">
            <a:avLst/>
          </a:prstGeom>
          <a:noFill/>
        </p:spPr>
        <p:txBody>
          <a:bodyPr wrap="square">
            <a:spAutoFit/>
          </a:bodyPr>
          <a:lstStyle/>
          <a:p>
            <a:pPr algn="r" rtl="1"/>
            <a:r>
              <a:rPr lang="ar-EG" sz="6600" b="1" dirty="0">
                <a:solidFill>
                  <a:srgbClr val="854142"/>
                </a:solidFill>
              </a:rPr>
              <a:t>نصت الفقرتان (1) و(2) من المادة (42) من نظام الأحوال الشخصية على أنه: (يلزم على كل من الزوجين أن يؤدي كل منهما ما عليه للآخر من حقوق، وهي:</a:t>
            </a:r>
          </a:p>
          <a:p>
            <a:pPr algn="r" rtl="1"/>
            <a:r>
              <a:rPr lang="ar-EG" sz="6600" b="1" dirty="0"/>
              <a:t>1- حسن المعاشرة بينهما بالمعروف، والاحترام المتبادل؛ بما يؤدي للمودة والرحمة بينهما.  </a:t>
            </a:r>
          </a:p>
          <a:p>
            <a:pPr algn="r" rtl="1"/>
            <a:r>
              <a:rPr lang="ar-EG" sz="6600" b="1" dirty="0"/>
              <a:t>2- عدم إضرار أحدهما بالآخر ماديًا أو معنويًا) </a:t>
            </a:r>
          </a:p>
        </p:txBody>
      </p:sp>
      <p:pic>
        <p:nvPicPr>
          <p:cNvPr id="3" name="صورة 2">
            <a:extLst>
              <a:ext uri="{FF2B5EF4-FFF2-40B4-BE49-F238E27FC236}">
                <a16:creationId xmlns="" xmlns:a16="http://schemas.microsoft.com/office/drawing/2014/main" id="{B935FEAD-B08B-CD20-1AAC-004D5FF033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47800" y="5156200"/>
            <a:ext cx="2706172" cy="2706172"/>
          </a:xfrm>
          <a:prstGeom prst="rect">
            <a:avLst/>
          </a:prstGeom>
          <a:solidFill>
            <a:srgbClr val="FFFFFF">
              <a:shade val="85000"/>
            </a:srgbClr>
          </a:solidFill>
          <a:ln w="1905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124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8F46FA8A-E304-8891-9B6E-5814022D7ED4}"/>
              </a:ext>
            </a:extLst>
          </p:cNvPr>
          <p:cNvSpPr txBox="1"/>
          <p:nvPr/>
        </p:nvSpPr>
        <p:spPr>
          <a:xfrm>
            <a:off x="1219200" y="4457700"/>
            <a:ext cx="4724400" cy="4339650"/>
          </a:xfrm>
          <a:prstGeom prst="rect">
            <a:avLst/>
          </a:prstGeom>
          <a:noFill/>
          <a:scene3d>
            <a:camera prst="perspectiveHeroicExtremeLeftFacing"/>
            <a:lightRig rig="threePt" dir="t"/>
          </a:scene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srgbClr val="632523"/>
                </a:solidFill>
                <a:effectLst>
                  <a:glow rad="63500">
                    <a:srgbClr val="ED7D31">
                      <a:satMod val="175000"/>
                      <a:alpha val="40000"/>
                    </a:srgbClr>
                  </a:glow>
                </a:effectLst>
                <a:uLnTx/>
                <a:uFillTx/>
                <a:latin typeface="Calibri"/>
                <a:ea typeface="+mn-ea"/>
                <a:cs typeface="Arial" panose="020B0604020202020204" pitchFamily="34" charset="0"/>
              </a:rPr>
              <a:t>نشاط إثرائي</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883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37" name="Freeform 9">
            <a:extLst>
              <a:ext uri="{FF2B5EF4-FFF2-40B4-BE49-F238E27FC236}">
                <a16:creationId xmlns="" xmlns:a16="http://schemas.microsoft.com/office/drawing/2014/main" id="{A11659EA-DF47-25EF-786F-688E2E9E8656}"/>
              </a:ext>
            </a:extLst>
          </p:cNvPr>
          <p:cNvSpPr/>
          <p:nvPr/>
        </p:nvSpPr>
        <p:spPr>
          <a:xfrm>
            <a:off x="786123" y="1465861"/>
            <a:ext cx="5589441" cy="4986908"/>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solidFill>
            <a:srgbClr val="4F826F"/>
          </a:solidFill>
          <a:ln w="12700">
            <a:solidFill>
              <a:srgbClr val="000000"/>
            </a:solidFill>
          </a:ln>
          <a:scene3d>
            <a:camera prst="orthographicFront"/>
            <a:lightRig rig="threePt" dir="t"/>
          </a:scene3d>
          <a:sp3d>
            <a:bevelT w="152400" h="50800" prst="softRoun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2" name="Group 2"/>
          <p:cNvGrpSpPr/>
          <p:nvPr/>
        </p:nvGrpSpPr>
        <p:grpSpPr>
          <a:xfrm>
            <a:off x="17859375" y="-267806"/>
            <a:ext cx="593949" cy="10899628"/>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TextBox 4"/>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336"/>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a:grpSpLocks noChangeAspect="1"/>
          </p:cNvGrpSpPr>
          <p:nvPr/>
        </p:nvGrpSpPr>
        <p:grpSpPr>
          <a:xfrm>
            <a:off x="9016820" y="2192623"/>
            <a:ext cx="7715250" cy="4866350"/>
            <a:chOff x="0" y="0"/>
            <a:chExt cx="10287000" cy="6488466"/>
          </a:xfrm>
        </p:grpSpPr>
        <p:sp>
          <p:nvSpPr>
            <p:cNvPr id="20" name="Freeform 20"/>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1" name="Freeform 21"/>
            <p:cNvSpPr/>
            <p:nvPr/>
          </p:nvSpPr>
          <p:spPr>
            <a:xfrm>
              <a:off x="0" y="1615766"/>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2" name="Freeform 22"/>
            <p:cNvSpPr/>
            <p:nvPr/>
          </p:nvSpPr>
          <p:spPr>
            <a:xfrm>
              <a:off x="0" y="3237883"/>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3" name="Freeform 23"/>
            <p:cNvSpPr/>
            <p:nvPr/>
          </p:nvSpPr>
          <p:spPr>
            <a:xfrm>
              <a:off x="0" y="4859999"/>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4" name="Freeform 24"/>
            <p:cNvSpPr/>
            <p:nvPr/>
          </p:nvSpPr>
          <p:spPr>
            <a:xfrm>
              <a:off x="0" y="6482116"/>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6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36" name="مربع نص 35">
            <a:extLst>
              <a:ext uri="{FF2B5EF4-FFF2-40B4-BE49-F238E27FC236}">
                <a16:creationId xmlns="" xmlns:a16="http://schemas.microsoft.com/office/drawing/2014/main" id="{25D9FBB1-B55A-BA0C-A1EE-C2AAA4A45E7C}"/>
              </a:ext>
            </a:extLst>
          </p:cNvPr>
          <p:cNvSpPr txBox="1"/>
          <p:nvPr/>
        </p:nvSpPr>
        <p:spPr>
          <a:xfrm>
            <a:off x="-1562032" y="3283480"/>
            <a:ext cx="10470994" cy="132343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أبحث و</a:t>
            </a:r>
            <a:r>
              <a:rPr lang="ar-EG" sz="8000" b="1" dirty="0">
                <a:solidFill>
                  <a:prstClr val="white"/>
                </a:solidFill>
                <a:effectLst>
                  <a:outerShdw blurRad="38100" dist="38100" dir="2700000" algn="tl">
                    <a:srgbClr val="000000">
                      <a:alpha val="43137"/>
                    </a:srgbClr>
                  </a:outerShdw>
                </a:effectLst>
                <a:latin typeface="Calibri"/>
                <a:cs typeface="Arial" panose="020B0604020202020204" pitchFamily="34" charset="0"/>
              </a:rPr>
              <a:t>أ</a:t>
            </a:r>
            <a:r>
              <a:rPr kumimoji="0" lang="ar-EG"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دون</a:t>
            </a:r>
          </a:p>
        </p:txBody>
      </p:sp>
      <p:sp>
        <p:nvSpPr>
          <p:cNvPr id="39" name="مربع نص 38">
            <a:extLst>
              <a:ext uri="{FF2B5EF4-FFF2-40B4-BE49-F238E27FC236}">
                <a16:creationId xmlns="" xmlns:a16="http://schemas.microsoft.com/office/drawing/2014/main" id="{56F2F57D-C053-541A-353F-119BE1436D68}"/>
              </a:ext>
            </a:extLst>
          </p:cNvPr>
          <p:cNvSpPr txBox="1"/>
          <p:nvPr/>
        </p:nvSpPr>
        <p:spPr>
          <a:xfrm>
            <a:off x="7859278" y="1465861"/>
            <a:ext cx="10030333" cy="5478423"/>
          </a:xfrm>
          <a:prstGeom prst="rect">
            <a:avLst/>
          </a:prstGeom>
          <a:noFill/>
        </p:spPr>
        <p:txBody>
          <a:bodyPr wrap="square">
            <a:spAutoFit/>
          </a:bodyPr>
          <a:lstStyle/>
          <a:p>
            <a:pPr lvl="0" algn="ctr"/>
            <a:r>
              <a:rPr lang="ar-EG" sz="7000" b="1" dirty="0">
                <a:solidFill>
                  <a:prstClr val="black"/>
                </a:solidFill>
              </a:rPr>
              <a:t>بالتعاون مع مجموعتك: تصفح نظام الأحوال الشخصية، ثم اقرأ المادة (42) من النظام، بعد ذلك دون ما يلزم كلا من الزوجين من حقوق للطرف الآخر.</a:t>
            </a:r>
          </a:p>
        </p:txBody>
      </p:sp>
      <p:pic>
        <p:nvPicPr>
          <p:cNvPr id="48" name="صورة 47">
            <a:extLst>
              <a:ext uri="{FF2B5EF4-FFF2-40B4-BE49-F238E27FC236}">
                <a16:creationId xmlns="" xmlns:a16="http://schemas.microsoft.com/office/drawing/2014/main" id="{2F29FE8A-FB87-F1FE-643D-E13CDB66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3" b="473"/>
          <a:stretch/>
        </p:blipFill>
        <p:spPr>
          <a:xfrm rot="21183768">
            <a:off x="5619165" y="6525885"/>
            <a:ext cx="3352800" cy="3321101"/>
          </a:xfrm>
          <a:prstGeom prst="rect">
            <a:avLst/>
          </a:prstGeom>
          <a:ln w="127000" cap="rnd">
            <a:solidFill>
              <a:srgbClr val="4F826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صورة 1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34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6057900" y="7358539"/>
            <a:ext cx="6172200" cy="2928461"/>
          </a:xfrm>
          <a:prstGeom prst="roundRect">
            <a:avLst/>
          </a:prstGeom>
          <a:solidFill>
            <a:srgbClr val="EEEEEE"/>
          </a:solidFill>
          <a:ln>
            <a:noFill/>
          </a:ln>
          <a:effectLst>
            <a:outerShdw blurRad="225425" dist="50800" dir="5220000" algn="ctr">
              <a:srgbClr val="000000">
                <a:alpha val="33000"/>
              </a:srgbClr>
            </a:outerShd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6600" b="1" i="0" u="none" strike="noStrike" kern="1200" cap="none" spc="0" normalizeH="0" baseline="0" noProof="0" dirty="0">
                <a:ln>
                  <a:noFill/>
                </a:ln>
                <a:solidFill>
                  <a:prstClr val="black"/>
                </a:solidFill>
                <a:effectLst>
                  <a:glow rad="101600">
                    <a:srgbClr val="ED7D31">
                      <a:satMod val="175000"/>
                      <a:alpha val="40000"/>
                    </a:srgbClr>
                  </a:glow>
                </a:effectLst>
                <a:uLnTx/>
                <a:uFillTx/>
                <a:latin typeface="Calibri"/>
                <a:ea typeface="+mn-ea"/>
                <a:cs typeface="Arial" panose="020B0604020202020204" pitchFamily="34" charset="0"/>
              </a:rPr>
              <a:t>التقويم</a:t>
            </a:r>
          </a:p>
        </p:txBody>
      </p:sp>
    </p:spTree>
    <p:extLst>
      <p:ext uri="{BB962C8B-B14F-4D97-AF65-F5344CB8AC3E}">
        <p14:creationId xmlns:p14="http://schemas.microsoft.com/office/powerpoint/2010/main" val="41483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 xmlns:a16="http://schemas.microsoft.com/office/drawing/2014/main" id="{C6AFF8DF-BE79-2B0C-3A79-F26FAF7C2E93}"/>
              </a:ext>
            </a:extLst>
          </p:cNvPr>
          <p:cNvSpPr txBox="1"/>
          <p:nvPr/>
        </p:nvSpPr>
        <p:spPr>
          <a:xfrm>
            <a:off x="11125200" y="652536"/>
            <a:ext cx="6477000" cy="2618393"/>
          </a:xfrm>
          <a:prstGeom prst="flowChartTerminator">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أتحقق</a:t>
            </a:r>
          </a:p>
        </p:txBody>
      </p:sp>
      <p:pic>
        <p:nvPicPr>
          <p:cNvPr id="17" name="صورة 16">
            <a:extLst>
              <a:ext uri="{FF2B5EF4-FFF2-40B4-BE49-F238E27FC236}">
                <a16:creationId xmlns="" xmlns:a16="http://schemas.microsoft.com/office/drawing/2014/main" id="{39FC3603-B03E-5F05-045D-0FFC2B727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31"/>
          <a:stretch/>
        </p:blipFill>
        <p:spPr>
          <a:xfrm>
            <a:off x="0" y="0"/>
            <a:ext cx="6934200" cy="10287000"/>
          </a:xfrm>
          <a:prstGeom prst="rect">
            <a:avLst/>
          </a:prstGeom>
        </p:spPr>
      </p:pic>
      <p:sp>
        <p:nvSpPr>
          <p:cNvPr id="19" name="مربع نص 18">
            <a:extLst>
              <a:ext uri="{FF2B5EF4-FFF2-40B4-BE49-F238E27FC236}">
                <a16:creationId xmlns="" xmlns:a16="http://schemas.microsoft.com/office/drawing/2014/main" id="{EBE8245C-1C61-B328-BD5D-B61E550C585C}"/>
              </a:ext>
            </a:extLst>
          </p:cNvPr>
          <p:cNvSpPr txBox="1"/>
          <p:nvPr/>
        </p:nvSpPr>
        <p:spPr>
          <a:xfrm>
            <a:off x="7772400" y="5615688"/>
            <a:ext cx="9144000" cy="280076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800" b="1" i="0" u="none" strike="noStrike" kern="1200" cap="none" spc="0" normalizeH="0" baseline="0" noProof="0" dirty="0">
                <a:ln>
                  <a:noFill/>
                </a:ln>
                <a:solidFill>
                  <a:srgbClr val="37669D"/>
                </a:solidFill>
                <a:effectLst/>
                <a:uLnTx/>
                <a:uFillTx/>
                <a:latin typeface="Calibri"/>
                <a:ea typeface="+mn-ea"/>
                <a:cs typeface="Arial" panose="020B0604020202020204" pitchFamily="34" charset="0"/>
              </a:rPr>
              <a:t>ما المقصود بالحقوق غير المالية؟</a:t>
            </a:r>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6" name="Group 6"/>
          <p:cNvGrpSpPr/>
          <p:nvPr/>
        </p:nvGrpSpPr>
        <p:grpSpPr>
          <a:xfrm>
            <a:off x="16971666" y="5143500"/>
            <a:ext cx="575268" cy="5752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TextBox 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336"/>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507364" y="5089568"/>
            <a:ext cx="575268" cy="5752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TextBox 1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336"/>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مربع نص 12">
            <a:extLst>
              <a:ext uri="{FF2B5EF4-FFF2-40B4-BE49-F238E27FC236}">
                <a16:creationId xmlns="" xmlns:a16="http://schemas.microsoft.com/office/drawing/2014/main" id="{E3FA2253-2554-AF73-CD1F-17E0CCFFA70D}"/>
              </a:ext>
            </a:extLst>
          </p:cNvPr>
          <p:cNvSpPr txBox="1"/>
          <p:nvPr/>
        </p:nvSpPr>
        <p:spPr>
          <a:xfrm>
            <a:off x="7507188" y="4252352"/>
            <a:ext cx="9144000"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srgbClr val="4BACC6">
                    <a:lumMod val="75000"/>
                  </a:srgbClr>
                </a:solidFill>
                <a:effectLst>
                  <a:glow rad="101600">
                    <a:srgbClr val="4BACC6">
                      <a:satMod val="175000"/>
                      <a:alpha val="40000"/>
                    </a:srgbClr>
                  </a:glow>
                </a:effectLst>
                <a:uLnTx/>
                <a:uFillTx/>
                <a:latin typeface="Calibri"/>
                <a:ea typeface="+mn-ea"/>
                <a:cs typeface="Arial" panose="020B0604020202020204" pitchFamily="34" charset="0"/>
              </a:rPr>
              <a:t>أهداف الوحدة</a:t>
            </a:r>
          </a:p>
        </p:txBody>
      </p:sp>
      <p:pic>
        <p:nvPicPr>
          <p:cNvPr id="15" name="صورة 14">
            <a:extLst>
              <a:ext uri="{FF2B5EF4-FFF2-40B4-BE49-F238E27FC236}">
                <a16:creationId xmlns="" xmlns:a16="http://schemas.microsoft.com/office/drawing/2014/main" id="{33AAB857-5CEE-C374-5827-D02407999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812" y="794139"/>
            <a:ext cx="5549898" cy="8863270"/>
          </a:xfrm>
          <a:prstGeom prst="rect">
            <a:avLst/>
          </a:prstGeom>
        </p:spPr>
      </p:pic>
      <p:pic>
        <p:nvPicPr>
          <p:cNvPr id="12" name="صورة 11"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pic>
        <p:nvPicPr>
          <p:cNvPr id="17" name="صورة 16">
            <a:extLst>
              <a:ext uri="{FF2B5EF4-FFF2-40B4-BE49-F238E27FC236}">
                <a16:creationId xmlns="" xmlns:a16="http://schemas.microsoft.com/office/drawing/2014/main" id="{39FC3603-B03E-5F05-045D-0FFC2B727698}"/>
              </a:ext>
            </a:extLst>
          </p:cNvPr>
          <p:cNvPicPr>
            <a:picLocks noChangeAspect="1"/>
          </p:cNvPicPr>
          <p:nvPr/>
        </p:nvPicPr>
        <p:blipFill>
          <a:blip r:embed="rId2" cstate="print">
            <a:extLst>
              <a:ext uri="{28A0092B-C50C-407E-A947-70E740481C1C}">
                <a14:useLocalDpi xmlns:a14="http://schemas.microsoft.com/office/drawing/2010/main" val="0"/>
              </a:ext>
            </a:extLst>
          </a:blip>
          <a:srcRect l="21852" r="21852"/>
          <a:stretch/>
        </p:blipFill>
        <p:spPr>
          <a:xfrm>
            <a:off x="11125202" y="-38100"/>
            <a:ext cx="7238998" cy="10325100"/>
          </a:xfrm>
          <a:prstGeom prst="rect">
            <a:avLst/>
          </a:prstGeom>
        </p:spPr>
      </p:pic>
      <p:sp>
        <p:nvSpPr>
          <p:cNvPr id="2" name="مربع نص 1">
            <a:extLst>
              <a:ext uri="{FF2B5EF4-FFF2-40B4-BE49-F238E27FC236}">
                <a16:creationId xmlns="" xmlns:a16="http://schemas.microsoft.com/office/drawing/2014/main" id="{F341EEB1-8A8B-A53A-60F6-B9CFC373A448}"/>
              </a:ext>
            </a:extLst>
          </p:cNvPr>
          <p:cNvSpPr txBox="1"/>
          <p:nvPr/>
        </p:nvSpPr>
        <p:spPr>
          <a:xfrm>
            <a:off x="914400" y="571500"/>
            <a:ext cx="6248400" cy="2618393"/>
          </a:xfrm>
          <a:prstGeom prst="flowChartTerminator">
            <a:avLst/>
          </a:prstGeom>
          <a:gradFill flip="none" rotWithShape="1">
            <a:gsLst>
              <a:gs pos="0">
                <a:srgbClr val="E3CB32">
                  <a:shade val="30000"/>
                  <a:satMod val="115000"/>
                </a:srgbClr>
              </a:gs>
              <a:gs pos="50000">
                <a:srgbClr val="E3CB32">
                  <a:shade val="67500"/>
                  <a:satMod val="115000"/>
                </a:srgbClr>
              </a:gs>
              <a:gs pos="100000">
                <a:srgbClr val="E3CB32">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أناقش</a:t>
            </a:r>
          </a:p>
        </p:txBody>
      </p:sp>
      <p:sp>
        <p:nvSpPr>
          <p:cNvPr id="4" name="مربع نص 3">
            <a:extLst>
              <a:ext uri="{FF2B5EF4-FFF2-40B4-BE49-F238E27FC236}">
                <a16:creationId xmlns="" xmlns:a16="http://schemas.microsoft.com/office/drawing/2014/main" id="{A0314D64-935E-4B42-35A1-72B9AF390D04}"/>
              </a:ext>
            </a:extLst>
          </p:cNvPr>
          <p:cNvSpPr txBox="1"/>
          <p:nvPr/>
        </p:nvSpPr>
        <p:spPr>
          <a:xfrm>
            <a:off x="914400" y="4834950"/>
            <a:ext cx="9144000" cy="3416320"/>
          </a:xfrm>
          <a:prstGeom prst="rect">
            <a:avLst/>
          </a:prstGeom>
          <a:noFill/>
        </p:spPr>
        <p:txBody>
          <a:bodyPr wrap="square">
            <a:spAutoFit/>
          </a:bodyPr>
          <a:lstStyle/>
          <a:p>
            <a:pPr lvl="0" algn="ctr" rtl="1"/>
            <a:r>
              <a:rPr lang="ar-EG" sz="7200" b="1" dirty="0">
                <a:solidFill>
                  <a:srgbClr val="AC9817"/>
                </a:solidFill>
              </a:rPr>
              <a:t>وضح معنى الحقوق اللصيقة بالشخصية، وحقوق الأسرة، مدعما إجابتك بالمثال.</a:t>
            </a:r>
          </a:p>
        </p:txBody>
      </p:sp>
    </p:spTree>
    <p:extLst>
      <p:ext uri="{BB962C8B-B14F-4D97-AF65-F5344CB8AC3E}">
        <p14:creationId xmlns:p14="http://schemas.microsoft.com/office/powerpoint/2010/main" val="28441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 xmlns:a16="http://schemas.microsoft.com/office/drawing/2014/main" id="{F341EEB1-8A8B-A53A-60F6-B9CFC373A448}"/>
              </a:ext>
            </a:extLst>
          </p:cNvPr>
          <p:cNvSpPr txBox="1"/>
          <p:nvPr/>
        </p:nvSpPr>
        <p:spPr>
          <a:xfrm>
            <a:off x="6275293" y="1123533"/>
            <a:ext cx="6590597" cy="2618393"/>
          </a:xfrm>
          <a:prstGeom prst="flowChartTerminator">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a:defRPr sz="115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أستخلص</a:t>
            </a:r>
          </a:p>
        </p:txBody>
      </p:sp>
      <p:sp>
        <p:nvSpPr>
          <p:cNvPr id="4" name="مربع نص 3">
            <a:extLst>
              <a:ext uri="{FF2B5EF4-FFF2-40B4-BE49-F238E27FC236}">
                <a16:creationId xmlns="" xmlns:a16="http://schemas.microsoft.com/office/drawing/2014/main" id="{A0314D64-935E-4B42-35A1-72B9AF390D04}"/>
              </a:ext>
            </a:extLst>
          </p:cNvPr>
          <p:cNvSpPr txBox="1"/>
          <p:nvPr/>
        </p:nvSpPr>
        <p:spPr>
          <a:xfrm>
            <a:off x="2286000" y="5667521"/>
            <a:ext cx="9144000" cy="4154984"/>
          </a:xfrm>
          <a:prstGeom prst="rect">
            <a:avLst/>
          </a:prstGeom>
          <a:noFill/>
        </p:spPr>
        <p:txBody>
          <a:bodyPr wrap="square">
            <a:spAutoFit/>
          </a:bodyPr>
          <a:lstStyle/>
          <a:p>
            <a:pPr lvl="0" algn="ctr" rtl="1"/>
            <a:r>
              <a:rPr lang="ar-EG" sz="8800" b="1" dirty="0">
                <a:solidFill>
                  <a:prstClr val="black"/>
                </a:solidFill>
              </a:rPr>
              <a:t>ما النتائج المستفادة من معرفة الحقوق غير المالية؟</a:t>
            </a:r>
          </a:p>
        </p:txBody>
      </p:sp>
      <p:pic>
        <p:nvPicPr>
          <p:cNvPr id="5" name="صورة 4">
            <a:extLst>
              <a:ext uri="{FF2B5EF4-FFF2-40B4-BE49-F238E27FC236}">
                <a16:creationId xmlns="" xmlns:a16="http://schemas.microsoft.com/office/drawing/2014/main" id="{3B5B2C9E-808E-451D-7E98-A4EEF8BC348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1333500"/>
            <a:ext cx="5371058" cy="5371058"/>
          </a:xfrm>
          <a:prstGeom prst="rect">
            <a:avLst/>
          </a:prstGeom>
        </p:spPr>
      </p:pic>
      <p:pic>
        <p:nvPicPr>
          <p:cNvPr id="7" name="صورة 6">
            <a:extLst>
              <a:ext uri="{FF2B5EF4-FFF2-40B4-BE49-F238E27FC236}">
                <a16:creationId xmlns="" xmlns:a16="http://schemas.microsoft.com/office/drawing/2014/main" id="{B4B703FA-5FEB-912A-FF4D-293F0278117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03080" y="283889"/>
            <a:ext cx="5103316" cy="4297680"/>
          </a:xfrm>
          <a:prstGeom prst="rect">
            <a:avLst/>
          </a:prstGeom>
        </p:spPr>
      </p:pic>
      <p:pic>
        <p:nvPicPr>
          <p:cNvPr id="9" name="صورة 8">
            <a:extLst>
              <a:ext uri="{FF2B5EF4-FFF2-40B4-BE49-F238E27FC236}">
                <a16:creationId xmlns="" xmlns:a16="http://schemas.microsoft.com/office/drawing/2014/main" id="{01A333B5-0993-DDED-4DE3-42037FA36C1C}"/>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838996" y="4923787"/>
            <a:ext cx="5867400" cy="5642452"/>
          </a:xfrm>
          <a:prstGeom prst="rect">
            <a:avLst/>
          </a:prstGeom>
        </p:spPr>
      </p:pic>
      <p:pic>
        <p:nvPicPr>
          <p:cNvPr id="8" name="صورة 7" descr="62b1af9ca1b79.png"/>
          <p:cNvPicPr>
            <a:picLocks noChangeAspect="1"/>
          </p:cNvPicPr>
          <p:nvPr/>
        </p:nvPicPr>
        <p:blipFill>
          <a:blip r:embed="rId5"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42622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4" name="Group 4"/>
          <p:cNvGrpSpPr/>
          <p:nvPr/>
        </p:nvGrpSpPr>
        <p:grpSpPr>
          <a:xfrm>
            <a:off x="17859375" y="-267806"/>
            <a:ext cx="593949" cy="10899628"/>
            <a:chOff x="0" y="0"/>
            <a:chExt cx="156431" cy="2870684"/>
          </a:xfrm>
        </p:grpSpPr>
        <p:sp>
          <p:nvSpPr>
            <p:cNvPr id="5" name="Freeform 5"/>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336"/>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مربع نص 16">
            <a:extLst>
              <a:ext uri="{FF2B5EF4-FFF2-40B4-BE49-F238E27FC236}">
                <a16:creationId xmlns="" xmlns:a16="http://schemas.microsoft.com/office/drawing/2014/main" id="{73F51865-8126-95C3-5DAA-72EFCBB9DFE4}"/>
              </a:ext>
            </a:extLst>
          </p:cNvPr>
          <p:cNvSpPr txBox="1"/>
          <p:nvPr/>
        </p:nvSpPr>
        <p:spPr>
          <a:xfrm>
            <a:off x="2362200" y="942350"/>
            <a:ext cx="14173200" cy="8402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يتوقع من المتعلم بعد دراسة الوحدة أن يكون قادرا على:</a:t>
            </a:r>
          </a:p>
          <a:p>
            <a:pPr marL="857250" marR="0" lvl="0" indent="-8572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6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المقارنة بين أقسام الحق وهي: الحقوق المالية، والحقوق غير المالية، والحقوق الفكرية. </a:t>
            </a:r>
          </a:p>
          <a:p>
            <a:pPr marL="857250" marR="0" lvl="0" indent="-8572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6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استنتاج الفرق بين نوعي الحقوق المالية: الشخصية، والعينية. </a:t>
            </a:r>
          </a:p>
          <a:p>
            <a:pPr marL="857250" marR="0" lvl="0" indent="-8572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6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بيان نوعي الحقوق غير المالية (الحقوق اللصيقة بالشخصية، وحقوق الأسرة). </a:t>
            </a:r>
          </a:p>
          <a:p>
            <a:pPr marL="857250" marR="0" lvl="0" indent="-8572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6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استيعاب ماهية الحقوق الفكرية.</a:t>
            </a:r>
          </a:p>
          <a:p>
            <a:pPr marL="857250" marR="0" lvl="0" indent="-8572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6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التفريق بين عنصري الحقوق الفكرية. </a:t>
            </a:r>
          </a:p>
        </p:txBody>
      </p:sp>
      <p:pic>
        <p:nvPicPr>
          <p:cNvPr id="7" name="صورة 6"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466CD3CB-94B0-3225-811B-AAB9EB6DD340}"/>
              </a:ext>
            </a:extLst>
          </p:cNvPr>
          <p:cNvSpPr txBox="1"/>
          <p:nvPr/>
        </p:nvSpPr>
        <p:spPr>
          <a:xfrm>
            <a:off x="0" y="1485900"/>
            <a:ext cx="10820400" cy="7171194"/>
          </a:xfrm>
          <a:prstGeom prst="rect">
            <a:avLst/>
          </a:prstGeom>
          <a:noFill/>
        </p:spPr>
        <p:txBody>
          <a:bodyPr wrap="square">
            <a:spAutoFit/>
          </a:bodyPr>
          <a:lstStyle/>
          <a:p>
            <a:pPr algn="ctr"/>
            <a:r>
              <a:rPr lang="ar-EG" sz="11500" b="1" dirty="0">
                <a:solidFill>
                  <a:srgbClr val="002060"/>
                </a:solidFill>
                <a:effectLst>
                  <a:glow rad="139700">
                    <a:schemeClr val="accent2">
                      <a:satMod val="175000"/>
                      <a:alpha val="40000"/>
                    </a:schemeClr>
                  </a:glow>
                </a:effectLst>
              </a:rPr>
              <a:t>الدرس التاسع والعشرون</a:t>
            </a:r>
          </a:p>
          <a:p>
            <a:pPr algn="ctr"/>
            <a:r>
              <a:rPr lang="ar-EG" sz="11500" b="1" dirty="0">
                <a:solidFill>
                  <a:srgbClr val="002060"/>
                </a:solidFill>
                <a:effectLst>
                  <a:glow rad="139700">
                    <a:schemeClr val="accent2">
                      <a:satMod val="175000"/>
                      <a:alpha val="40000"/>
                    </a:schemeClr>
                  </a:glow>
                </a:effectLst>
              </a:rPr>
              <a:t> </a:t>
            </a:r>
          </a:p>
          <a:p>
            <a:pPr algn="ctr"/>
            <a:r>
              <a:rPr lang="ar-EG" sz="11500" b="1" dirty="0">
                <a:solidFill>
                  <a:srgbClr val="002060"/>
                </a:solidFill>
                <a:effectLst>
                  <a:glow rad="139700">
                    <a:schemeClr val="accent2">
                      <a:satMod val="175000"/>
                      <a:alpha val="40000"/>
                    </a:schemeClr>
                  </a:glow>
                </a:effectLst>
              </a:rPr>
              <a:t>الحقوق غير المالية </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9140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8765400" y="323743"/>
            <a:ext cx="568616" cy="5686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5" name="Group 5"/>
          <p:cNvGrpSpPr>
            <a:grpSpLocks noChangeAspect="1"/>
          </p:cNvGrpSpPr>
          <p:nvPr/>
        </p:nvGrpSpPr>
        <p:grpSpPr>
          <a:xfrm>
            <a:off x="5254916" y="1631563"/>
            <a:ext cx="7696199" cy="7481074"/>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solidFill>
              <a:srgbClr val="000000">
                <a:alpha val="0"/>
              </a:srgbClr>
            </a:solidFill>
            <a:ln w="12700">
              <a:solidFill>
                <a:srgbClr val="000000"/>
              </a:solidFill>
            </a:ln>
          </p:spPr>
          <p:txBody>
            <a:bodyPr/>
            <a:lstStyle/>
            <a:p>
              <a:endParaRPr lang="ar-EG"/>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txBody>
            <a:bodyPr/>
            <a:lstStyle/>
            <a:p>
              <a:endParaRPr lang="ar-EG"/>
            </a:p>
          </p:txBody>
        </p:sp>
      </p:grpSp>
      <p:sp>
        <p:nvSpPr>
          <p:cNvPr id="13" name="مربع نص 12">
            <a:extLst>
              <a:ext uri="{FF2B5EF4-FFF2-40B4-BE49-F238E27FC236}">
                <a16:creationId xmlns="" xmlns:a16="http://schemas.microsoft.com/office/drawing/2014/main" id="{8C56B4C8-751E-5664-B355-5F150C506FCD}"/>
              </a:ext>
            </a:extLst>
          </p:cNvPr>
          <p:cNvSpPr txBox="1"/>
          <p:nvPr/>
        </p:nvSpPr>
        <p:spPr>
          <a:xfrm>
            <a:off x="4531016" y="3566145"/>
            <a:ext cx="9144000" cy="3154710"/>
          </a:xfrm>
          <a:prstGeom prst="rect">
            <a:avLst/>
          </a:prstGeom>
          <a:noFill/>
        </p:spPr>
        <p:txBody>
          <a:bodyPr wrap="square">
            <a:spAutoFit/>
          </a:bodyPr>
          <a:lstStyle/>
          <a:p>
            <a:pPr algn="ctr"/>
            <a:r>
              <a:rPr lang="ar-EG" sz="19900" b="1" dirty="0">
                <a:solidFill>
                  <a:srgbClr val="002060"/>
                </a:solidFill>
                <a:effectLst>
                  <a:glow rad="228600">
                    <a:schemeClr val="accent5">
                      <a:satMod val="175000"/>
                      <a:alpha val="40000"/>
                    </a:schemeClr>
                  </a:glow>
                </a:effectLst>
              </a:rPr>
              <a:t>تمهيد</a:t>
            </a:r>
          </a:p>
        </p:txBody>
      </p:sp>
      <p:grpSp>
        <p:nvGrpSpPr>
          <p:cNvPr id="14" name="Group 2">
            <a:extLst>
              <a:ext uri="{FF2B5EF4-FFF2-40B4-BE49-F238E27FC236}">
                <a16:creationId xmlns="" xmlns:a16="http://schemas.microsoft.com/office/drawing/2014/main" id="{F0B48887-581E-330E-B2AB-76CDA2F146D9}"/>
              </a:ext>
            </a:extLst>
          </p:cNvPr>
          <p:cNvGrpSpPr/>
          <p:nvPr/>
        </p:nvGrpSpPr>
        <p:grpSpPr>
          <a:xfrm>
            <a:off x="15128584" y="4889926"/>
            <a:ext cx="568616" cy="568616"/>
            <a:chOff x="0" y="0"/>
            <a:chExt cx="812800" cy="812800"/>
          </a:xfrm>
        </p:grpSpPr>
        <p:sp>
          <p:nvSpPr>
            <p:cNvPr id="15" name="Freeform 3">
              <a:extLst>
                <a:ext uri="{FF2B5EF4-FFF2-40B4-BE49-F238E27FC236}">
                  <a16:creationId xmlns="" xmlns:a16="http://schemas.microsoft.com/office/drawing/2014/main" id="{82970913-EAB2-BD19-B7B6-CA58037A0F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16" name="TextBox 4">
              <a:extLst>
                <a:ext uri="{FF2B5EF4-FFF2-40B4-BE49-F238E27FC236}">
                  <a16:creationId xmlns="" xmlns:a16="http://schemas.microsoft.com/office/drawing/2014/main" id="{51C67A84-8D4C-7DC4-0A62-1E10F40B7F44}"/>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7" name="Group 2">
            <a:extLst>
              <a:ext uri="{FF2B5EF4-FFF2-40B4-BE49-F238E27FC236}">
                <a16:creationId xmlns="" xmlns:a16="http://schemas.microsoft.com/office/drawing/2014/main" id="{FF00DBB9-37E1-9740-103F-A8E0CD6D2E42}"/>
              </a:ext>
            </a:extLst>
          </p:cNvPr>
          <p:cNvGrpSpPr/>
          <p:nvPr/>
        </p:nvGrpSpPr>
        <p:grpSpPr>
          <a:xfrm>
            <a:off x="8818708" y="9550889"/>
            <a:ext cx="568616" cy="568616"/>
            <a:chOff x="0" y="0"/>
            <a:chExt cx="812800" cy="812800"/>
          </a:xfrm>
        </p:grpSpPr>
        <p:sp>
          <p:nvSpPr>
            <p:cNvPr id="18" name="Freeform 3">
              <a:extLst>
                <a:ext uri="{FF2B5EF4-FFF2-40B4-BE49-F238E27FC236}">
                  <a16:creationId xmlns="" xmlns:a16="http://schemas.microsoft.com/office/drawing/2014/main" id="{E042AFA0-92BC-2FCA-EF2E-D7DE3B6EA2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19" name="TextBox 4">
              <a:extLst>
                <a:ext uri="{FF2B5EF4-FFF2-40B4-BE49-F238E27FC236}">
                  <a16:creationId xmlns="" xmlns:a16="http://schemas.microsoft.com/office/drawing/2014/main" id="{41ACA08F-1AB9-2D7A-7EAC-3AC7B550CBAE}"/>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0" name="Group 2">
            <a:extLst>
              <a:ext uri="{FF2B5EF4-FFF2-40B4-BE49-F238E27FC236}">
                <a16:creationId xmlns="" xmlns:a16="http://schemas.microsoft.com/office/drawing/2014/main" id="{AE9C78D4-4479-0BAC-553F-E916BEBF5CEE}"/>
              </a:ext>
            </a:extLst>
          </p:cNvPr>
          <p:cNvGrpSpPr/>
          <p:nvPr/>
        </p:nvGrpSpPr>
        <p:grpSpPr>
          <a:xfrm>
            <a:off x="2590800" y="4577119"/>
            <a:ext cx="568616" cy="568616"/>
            <a:chOff x="0" y="0"/>
            <a:chExt cx="812800" cy="812800"/>
          </a:xfrm>
        </p:grpSpPr>
        <p:sp>
          <p:nvSpPr>
            <p:cNvPr id="21" name="Freeform 3">
              <a:extLst>
                <a:ext uri="{FF2B5EF4-FFF2-40B4-BE49-F238E27FC236}">
                  <a16:creationId xmlns="" xmlns:a16="http://schemas.microsoft.com/office/drawing/2014/main" id="{51F725EF-06C6-6CDB-480C-47DC06172ED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2" name="TextBox 4">
              <a:extLst>
                <a:ext uri="{FF2B5EF4-FFF2-40B4-BE49-F238E27FC236}">
                  <a16:creationId xmlns="" xmlns:a16="http://schemas.microsoft.com/office/drawing/2014/main" id="{0122173E-99BC-A152-D645-C179181AE26F}"/>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3" name="Group 2">
            <a:extLst>
              <a:ext uri="{FF2B5EF4-FFF2-40B4-BE49-F238E27FC236}">
                <a16:creationId xmlns="" xmlns:a16="http://schemas.microsoft.com/office/drawing/2014/main" id="{73D9ED94-5723-64C3-B498-51A8423A7294}"/>
              </a:ext>
            </a:extLst>
          </p:cNvPr>
          <p:cNvGrpSpPr/>
          <p:nvPr/>
        </p:nvGrpSpPr>
        <p:grpSpPr>
          <a:xfrm>
            <a:off x="3867892" y="7894115"/>
            <a:ext cx="568616" cy="568616"/>
            <a:chOff x="0" y="0"/>
            <a:chExt cx="812800" cy="812800"/>
          </a:xfrm>
        </p:grpSpPr>
        <p:sp>
          <p:nvSpPr>
            <p:cNvPr id="24" name="Freeform 3">
              <a:extLst>
                <a:ext uri="{FF2B5EF4-FFF2-40B4-BE49-F238E27FC236}">
                  <a16:creationId xmlns="" xmlns:a16="http://schemas.microsoft.com/office/drawing/2014/main" id="{1B2203C4-4B73-A86A-1102-3220B06A6B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5" name="TextBox 4">
              <a:extLst>
                <a:ext uri="{FF2B5EF4-FFF2-40B4-BE49-F238E27FC236}">
                  <a16:creationId xmlns="" xmlns:a16="http://schemas.microsoft.com/office/drawing/2014/main" id="{4A1BF580-9365-68B0-33B5-6CF8EB53FD1A}"/>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6" name="Group 2">
            <a:extLst>
              <a:ext uri="{FF2B5EF4-FFF2-40B4-BE49-F238E27FC236}">
                <a16:creationId xmlns="" xmlns:a16="http://schemas.microsoft.com/office/drawing/2014/main" id="{536D7EB7-DE71-7FD5-CD15-292805EB5042}"/>
              </a:ext>
            </a:extLst>
          </p:cNvPr>
          <p:cNvGrpSpPr/>
          <p:nvPr/>
        </p:nvGrpSpPr>
        <p:grpSpPr>
          <a:xfrm>
            <a:off x="4186424" y="1740063"/>
            <a:ext cx="568616" cy="568616"/>
            <a:chOff x="0" y="0"/>
            <a:chExt cx="812800" cy="812800"/>
          </a:xfrm>
        </p:grpSpPr>
        <p:sp>
          <p:nvSpPr>
            <p:cNvPr id="27" name="Freeform 3">
              <a:extLst>
                <a:ext uri="{FF2B5EF4-FFF2-40B4-BE49-F238E27FC236}">
                  <a16:creationId xmlns="" xmlns:a16="http://schemas.microsoft.com/office/drawing/2014/main" id="{A844680C-3AAD-F4CC-3404-05E8B1B52F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8" name="TextBox 4">
              <a:extLst>
                <a:ext uri="{FF2B5EF4-FFF2-40B4-BE49-F238E27FC236}">
                  <a16:creationId xmlns="" xmlns:a16="http://schemas.microsoft.com/office/drawing/2014/main" id="{02F20085-9F9F-7141-A374-C009EA897325}"/>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9" name="Group 2">
            <a:extLst>
              <a:ext uri="{FF2B5EF4-FFF2-40B4-BE49-F238E27FC236}">
                <a16:creationId xmlns="" xmlns:a16="http://schemas.microsoft.com/office/drawing/2014/main" id="{BF556948-7A4F-5E15-D088-2CE28140E395}"/>
              </a:ext>
            </a:extLst>
          </p:cNvPr>
          <p:cNvGrpSpPr/>
          <p:nvPr/>
        </p:nvGrpSpPr>
        <p:grpSpPr>
          <a:xfrm>
            <a:off x="13390707" y="8057879"/>
            <a:ext cx="568616" cy="568616"/>
            <a:chOff x="0" y="0"/>
            <a:chExt cx="812800" cy="812800"/>
          </a:xfrm>
        </p:grpSpPr>
        <p:sp>
          <p:nvSpPr>
            <p:cNvPr id="30" name="Freeform 3">
              <a:extLst>
                <a:ext uri="{FF2B5EF4-FFF2-40B4-BE49-F238E27FC236}">
                  <a16:creationId xmlns="" xmlns:a16="http://schemas.microsoft.com/office/drawing/2014/main" id="{7046762B-B9CB-574D-F498-5AF3830EFE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31" name="TextBox 4">
              <a:extLst>
                <a:ext uri="{FF2B5EF4-FFF2-40B4-BE49-F238E27FC236}">
                  <a16:creationId xmlns="" xmlns:a16="http://schemas.microsoft.com/office/drawing/2014/main" id="{8AEFA2F9-D4A7-5803-D63C-3E7AEF165AD4}"/>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2" name="Group 2">
            <a:extLst>
              <a:ext uri="{FF2B5EF4-FFF2-40B4-BE49-F238E27FC236}">
                <a16:creationId xmlns="" xmlns:a16="http://schemas.microsoft.com/office/drawing/2014/main" id="{AF96FD68-9271-DFE1-3A31-9C481B8B537B}"/>
              </a:ext>
            </a:extLst>
          </p:cNvPr>
          <p:cNvGrpSpPr/>
          <p:nvPr/>
        </p:nvGrpSpPr>
        <p:grpSpPr>
          <a:xfrm>
            <a:off x="13327019" y="1429505"/>
            <a:ext cx="568616" cy="568616"/>
            <a:chOff x="0" y="0"/>
            <a:chExt cx="812800" cy="812800"/>
          </a:xfrm>
        </p:grpSpPr>
        <p:sp>
          <p:nvSpPr>
            <p:cNvPr id="33" name="Freeform 3">
              <a:extLst>
                <a:ext uri="{FF2B5EF4-FFF2-40B4-BE49-F238E27FC236}">
                  <a16:creationId xmlns="" xmlns:a16="http://schemas.microsoft.com/office/drawing/2014/main" id="{38C84045-6A8B-5BF9-ECF0-B7B60CC2DCA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34" name="TextBox 4">
              <a:extLst>
                <a:ext uri="{FF2B5EF4-FFF2-40B4-BE49-F238E27FC236}">
                  <a16:creationId xmlns="" xmlns:a16="http://schemas.microsoft.com/office/drawing/2014/main" id="{46E7A4DF-A199-C515-24D0-32C4687BEAF2}"/>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pic>
        <p:nvPicPr>
          <p:cNvPr id="35" name="صورة 34"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16995095" y="488674"/>
            <a:ext cx="593949" cy="9309650"/>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17" name="مربع نص 16">
            <a:extLst>
              <a:ext uri="{FF2B5EF4-FFF2-40B4-BE49-F238E27FC236}">
                <a16:creationId xmlns="" xmlns:a16="http://schemas.microsoft.com/office/drawing/2014/main" id="{8D151EA6-1736-1D6A-FE6C-A604717591FE}"/>
              </a:ext>
            </a:extLst>
          </p:cNvPr>
          <p:cNvSpPr txBox="1"/>
          <p:nvPr/>
        </p:nvSpPr>
        <p:spPr>
          <a:xfrm>
            <a:off x="2819400" y="1542513"/>
            <a:ext cx="12330315" cy="7201972"/>
          </a:xfrm>
          <a:prstGeom prst="rect">
            <a:avLst/>
          </a:prstGeom>
          <a:noFill/>
        </p:spPr>
        <p:txBody>
          <a:bodyPr wrap="square">
            <a:spAutoFit/>
          </a:bodyPr>
          <a:lstStyle/>
          <a:p>
            <a:pPr algn="ctr"/>
            <a:r>
              <a:rPr lang="ar-EG" sz="6600" b="1" dirty="0"/>
              <a:t>للفــرد حقوق أخرى يُقرّها المشــرَّع بوصفه فردًا يســعى إلى تحقيق مصالحه الشــخصية، وهي تعد ضرورية للأفراد من حيث حماية حرياتهم، ومزاولة أوجه النشاط المختلفة، وهذا النوع من الحقوق - كأصل عام- يتقرر لجميع الأشخاص في المجتمع سواء أكان ذلك الفرد مواطنًا أم مقيمًا. </a:t>
            </a:r>
          </a:p>
        </p:txBody>
      </p:sp>
      <p:grpSp>
        <p:nvGrpSpPr>
          <p:cNvPr id="18" name="Group 2">
            <a:extLst>
              <a:ext uri="{FF2B5EF4-FFF2-40B4-BE49-F238E27FC236}">
                <a16:creationId xmlns="" xmlns:a16="http://schemas.microsoft.com/office/drawing/2014/main" id="{1A1CA1A4-856B-7C17-A0E2-1A4A9316AB6F}"/>
              </a:ext>
            </a:extLst>
          </p:cNvPr>
          <p:cNvGrpSpPr/>
          <p:nvPr/>
        </p:nvGrpSpPr>
        <p:grpSpPr>
          <a:xfrm>
            <a:off x="698956" y="334402"/>
            <a:ext cx="593949" cy="9618195"/>
            <a:chOff x="0" y="0"/>
            <a:chExt cx="156431" cy="2870684"/>
          </a:xfrm>
        </p:grpSpPr>
        <p:sp>
          <p:nvSpPr>
            <p:cNvPr id="19" name="Freeform 3">
              <a:extLst>
                <a:ext uri="{FF2B5EF4-FFF2-40B4-BE49-F238E27FC236}">
                  <a16:creationId xmlns="" xmlns:a16="http://schemas.microsoft.com/office/drawing/2014/main" id="{D6DAB6E3-BCED-D306-9CB5-E40B7B5D73DF}"/>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20" name="TextBox 4">
              <a:extLst>
                <a:ext uri="{FF2B5EF4-FFF2-40B4-BE49-F238E27FC236}">
                  <a16:creationId xmlns="" xmlns:a16="http://schemas.microsoft.com/office/drawing/2014/main" id="{8C449C5C-FA9A-795C-B8CC-B52E3056A7CB}"/>
                </a:ext>
              </a:extLst>
            </p:cNvPr>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4" name="Group 4"/>
          <p:cNvGrpSpPr/>
          <p:nvPr/>
        </p:nvGrpSpPr>
        <p:grpSpPr>
          <a:xfrm>
            <a:off x="17859375" y="-267806"/>
            <a:ext cx="593949" cy="10899628"/>
            <a:chOff x="0" y="0"/>
            <a:chExt cx="156431" cy="2870684"/>
          </a:xfrm>
        </p:grpSpPr>
        <p:sp>
          <p:nvSpPr>
            <p:cNvPr id="5" name="Freeform 5"/>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7" name="Group 7"/>
          <p:cNvGrpSpPr/>
          <p:nvPr/>
        </p:nvGrpSpPr>
        <p:grpSpPr>
          <a:xfrm>
            <a:off x="9144000" y="406587"/>
            <a:ext cx="8534399" cy="3017083"/>
            <a:chOff x="0" y="0"/>
            <a:chExt cx="962622" cy="354879"/>
          </a:xfrm>
        </p:grpSpPr>
        <p:sp>
          <p:nvSpPr>
            <p:cNvPr id="8" name="Freeform 8"/>
            <p:cNvSpPr/>
            <p:nvPr/>
          </p:nvSpPr>
          <p:spPr>
            <a:xfrm>
              <a:off x="0" y="0"/>
              <a:ext cx="962622" cy="354879"/>
            </a:xfrm>
            <a:custGeom>
              <a:avLst/>
              <a:gdLst/>
              <a:ahLst/>
              <a:cxnLst/>
              <a:rect l="l" t="t" r="r" b="b"/>
              <a:pathLst>
                <a:path w="962622" h="354879">
                  <a:moveTo>
                    <a:pt x="63546" y="0"/>
                  </a:moveTo>
                  <a:lnTo>
                    <a:pt x="899077" y="0"/>
                  </a:lnTo>
                  <a:cubicBezTo>
                    <a:pt x="915930" y="0"/>
                    <a:pt x="932093" y="6695"/>
                    <a:pt x="944010" y="18612"/>
                  </a:cubicBezTo>
                  <a:cubicBezTo>
                    <a:pt x="955927" y="30529"/>
                    <a:pt x="962622" y="46692"/>
                    <a:pt x="962622" y="63546"/>
                  </a:cubicBezTo>
                  <a:lnTo>
                    <a:pt x="962622" y="291334"/>
                  </a:lnTo>
                  <a:cubicBezTo>
                    <a:pt x="962622" y="326429"/>
                    <a:pt x="934172" y="354879"/>
                    <a:pt x="899077" y="354879"/>
                  </a:cubicBezTo>
                  <a:lnTo>
                    <a:pt x="63546" y="354879"/>
                  </a:lnTo>
                  <a:cubicBezTo>
                    <a:pt x="28450" y="354879"/>
                    <a:pt x="0" y="326429"/>
                    <a:pt x="0" y="291334"/>
                  </a:cubicBezTo>
                  <a:lnTo>
                    <a:pt x="0" y="63546"/>
                  </a:lnTo>
                  <a:cubicBezTo>
                    <a:pt x="0" y="28450"/>
                    <a:pt x="28450" y="0"/>
                    <a:pt x="63546" y="0"/>
                  </a:cubicBezTo>
                  <a:close/>
                </a:path>
              </a:pathLst>
            </a:custGeom>
            <a:solidFill>
              <a:srgbClr val="4F826F"/>
            </a:solidFill>
          </p:spPr>
          <p:txBody>
            <a:bodyPr/>
            <a:lstStyle/>
            <a:p>
              <a:endParaRPr lang="ar-EG"/>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26" name="TextBox 26"/>
          <p:cNvSpPr txBox="1"/>
          <p:nvPr/>
        </p:nvSpPr>
        <p:spPr>
          <a:xfrm>
            <a:off x="13852208" y="7232988"/>
            <a:ext cx="3159226" cy="299085"/>
          </a:xfrm>
          <a:prstGeom prst="rect">
            <a:avLst/>
          </a:prstGeom>
        </p:spPr>
        <p:txBody>
          <a:bodyPr lIns="0" tIns="0" rIns="0" bIns="0" rtlCol="0" anchor="t">
            <a:spAutoFit/>
          </a:bodyPr>
          <a:lstStyle/>
          <a:p>
            <a:pPr algn="ctr">
              <a:lnSpc>
                <a:spcPts val="2310"/>
              </a:lnSpc>
              <a:spcBef>
                <a:spcPct val="0"/>
              </a:spcBef>
            </a:pPr>
            <a:r>
              <a:rPr lang="en-US" sz="2200">
                <a:solidFill>
                  <a:srgbClr val="F2F2F0"/>
                </a:solidFill>
                <a:latin typeface="Montserrat Semi-Bold Italics"/>
              </a:rPr>
              <a:t>MANAGER</a:t>
            </a:r>
          </a:p>
        </p:txBody>
      </p:sp>
      <p:sp>
        <p:nvSpPr>
          <p:cNvPr id="30" name="مربع نص 29">
            <a:extLst>
              <a:ext uri="{FF2B5EF4-FFF2-40B4-BE49-F238E27FC236}">
                <a16:creationId xmlns="" xmlns:a16="http://schemas.microsoft.com/office/drawing/2014/main" id="{EA25B0D6-415D-7D0F-5141-CEA084D4CFC2}"/>
              </a:ext>
            </a:extLst>
          </p:cNvPr>
          <p:cNvSpPr txBox="1"/>
          <p:nvPr/>
        </p:nvSpPr>
        <p:spPr>
          <a:xfrm>
            <a:off x="8839199" y="853300"/>
            <a:ext cx="8839200" cy="2123658"/>
          </a:xfrm>
          <a:prstGeom prst="rect">
            <a:avLst/>
          </a:prstGeom>
          <a:noFill/>
        </p:spPr>
        <p:txBody>
          <a:bodyPr wrap="square">
            <a:spAutoFit/>
          </a:bodyPr>
          <a:lstStyle/>
          <a:p>
            <a:pPr algn="ctr"/>
            <a:r>
              <a:rPr lang="ar-EG" sz="6600" b="1" dirty="0">
                <a:solidFill>
                  <a:schemeClr val="bg1"/>
                </a:solidFill>
                <a:effectLst>
                  <a:glow rad="228600">
                    <a:schemeClr val="accent5">
                      <a:satMod val="175000"/>
                      <a:alpha val="40000"/>
                    </a:schemeClr>
                  </a:glow>
                </a:effectLst>
              </a:rPr>
              <a:t>ماهية الحقوق غير المالية المالية </a:t>
            </a:r>
          </a:p>
        </p:txBody>
      </p:sp>
      <p:grpSp>
        <p:nvGrpSpPr>
          <p:cNvPr id="31" name="Group 7">
            <a:extLst>
              <a:ext uri="{FF2B5EF4-FFF2-40B4-BE49-F238E27FC236}">
                <a16:creationId xmlns="" xmlns:a16="http://schemas.microsoft.com/office/drawing/2014/main" id="{41FF08BC-6782-4691-F451-6B7DCCA5F87B}"/>
              </a:ext>
            </a:extLst>
          </p:cNvPr>
          <p:cNvGrpSpPr/>
          <p:nvPr/>
        </p:nvGrpSpPr>
        <p:grpSpPr>
          <a:xfrm>
            <a:off x="762000" y="4693443"/>
            <a:ext cx="16401834" cy="5126717"/>
            <a:chOff x="0" y="0"/>
            <a:chExt cx="962622" cy="354879"/>
          </a:xfrm>
        </p:grpSpPr>
        <p:sp>
          <p:nvSpPr>
            <p:cNvPr id="32" name="Freeform 8">
              <a:extLst>
                <a:ext uri="{FF2B5EF4-FFF2-40B4-BE49-F238E27FC236}">
                  <a16:creationId xmlns="" xmlns:a16="http://schemas.microsoft.com/office/drawing/2014/main" id="{BFED23B8-EC10-B8A6-99D6-82B271CCFBA8}"/>
                </a:ext>
              </a:extLst>
            </p:cNvPr>
            <p:cNvSpPr/>
            <p:nvPr/>
          </p:nvSpPr>
          <p:spPr>
            <a:xfrm>
              <a:off x="0" y="0"/>
              <a:ext cx="962622" cy="354879"/>
            </a:xfrm>
            <a:custGeom>
              <a:avLst/>
              <a:gdLst/>
              <a:ahLst/>
              <a:cxnLst/>
              <a:rect l="l" t="t" r="r" b="b"/>
              <a:pathLst>
                <a:path w="962622" h="354879">
                  <a:moveTo>
                    <a:pt x="63546" y="0"/>
                  </a:moveTo>
                  <a:lnTo>
                    <a:pt x="899077" y="0"/>
                  </a:lnTo>
                  <a:cubicBezTo>
                    <a:pt x="915930" y="0"/>
                    <a:pt x="932093" y="6695"/>
                    <a:pt x="944010" y="18612"/>
                  </a:cubicBezTo>
                  <a:cubicBezTo>
                    <a:pt x="955927" y="30529"/>
                    <a:pt x="962622" y="46692"/>
                    <a:pt x="962622" y="63546"/>
                  </a:cubicBezTo>
                  <a:lnTo>
                    <a:pt x="962622" y="291334"/>
                  </a:lnTo>
                  <a:cubicBezTo>
                    <a:pt x="962622" y="326429"/>
                    <a:pt x="934172" y="354879"/>
                    <a:pt x="899077" y="354879"/>
                  </a:cubicBezTo>
                  <a:lnTo>
                    <a:pt x="63546" y="354879"/>
                  </a:lnTo>
                  <a:cubicBezTo>
                    <a:pt x="28450" y="354879"/>
                    <a:pt x="0" y="326429"/>
                    <a:pt x="0" y="291334"/>
                  </a:cubicBezTo>
                  <a:lnTo>
                    <a:pt x="0" y="63546"/>
                  </a:lnTo>
                  <a:cubicBezTo>
                    <a:pt x="0" y="28450"/>
                    <a:pt x="28450" y="0"/>
                    <a:pt x="63546" y="0"/>
                  </a:cubicBezTo>
                  <a:close/>
                </a:path>
              </a:pathLst>
            </a:custGeom>
            <a:solidFill>
              <a:srgbClr val="4F826F"/>
            </a:solidFill>
          </p:spPr>
          <p:txBody>
            <a:bodyPr/>
            <a:lstStyle/>
            <a:p>
              <a:endParaRPr lang="ar-EG"/>
            </a:p>
          </p:txBody>
        </p:sp>
        <p:sp>
          <p:nvSpPr>
            <p:cNvPr id="33" name="TextBox 9">
              <a:extLst>
                <a:ext uri="{FF2B5EF4-FFF2-40B4-BE49-F238E27FC236}">
                  <a16:creationId xmlns="" xmlns:a16="http://schemas.microsoft.com/office/drawing/2014/main" id="{5A3B3C01-C43F-DC1D-03DE-7DB227E01F85}"/>
                </a:ext>
              </a:extLst>
            </p:cNvPr>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35" name="مربع نص 34">
            <a:extLst>
              <a:ext uri="{FF2B5EF4-FFF2-40B4-BE49-F238E27FC236}">
                <a16:creationId xmlns="" xmlns:a16="http://schemas.microsoft.com/office/drawing/2014/main" id="{753093DD-9A99-37EE-3A2F-2C44158CDC26}"/>
              </a:ext>
            </a:extLst>
          </p:cNvPr>
          <p:cNvSpPr txBox="1"/>
          <p:nvPr/>
        </p:nvSpPr>
        <p:spPr>
          <a:xfrm>
            <a:off x="1495317" y="4693443"/>
            <a:ext cx="14935200" cy="5078313"/>
          </a:xfrm>
          <a:prstGeom prst="rect">
            <a:avLst/>
          </a:prstGeom>
          <a:noFill/>
        </p:spPr>
        <p:txBody>
          <a:bodyPr wrap="square">
            <a:spAutoFit/>
          </a:bodyPr>
          <a:lstStyle/>
          <a:p>
            <a:pPr algn="ctr"/>
            <a:r>
              <a:rPr lang="ar-EG" sz="5400" b="1" dirty="0">
                <a:solidFill>
                  <a:schemeClr val="bg1"/>
                </a:solidFill>
              </a:rPr>
              <a:t>الحقــوق غير المالية هي تلك الحقوق التي لا تقوم بالمال، وهي خارجة عن دائرة التعامل، فلا يجوز التصرّف بها، ولا يصح التنازل عنها سواء بمقابل أم بدون مقابل، ولا يجوز الحجز عليها، ولا تسقط بعدم الاستعمال. وأســاس هذه الحقوق ً إما بســبب اعتبار الفرد إنســاناً -بغض النظر عن أي اعتبارات أخرى- وإما بســبب انتماء الفرد للمحيطين به من أسرته. </a:t>
            </a:r>
          </a:p>
        </p:txBody>
      </p:sp>
      <p:pic>
        <p:nvPicPr>
          <p:cNvPr id="14" name="صورة 1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3124200" y="1943100"/>
            <a:ext cx="12725400" cy="6001643"/>
          </a:xfrm>
          <a:prstGeom prst="rect">
            <a:avLst/>
          </a:prstGeom>
          <a:noFill/>
        </p:spPr>
        <p:txBody>
          <a:bodyPr wrap="square">
            <a:spAutoFit/>
          </a:bodyPr>
          <a:lstStyle/>
          <a:p>
            <a:pPr algn="ctr" rtl="1"/>
            <a:r>
              <a:rPr lang="ar-EG" sz="9600" b="1" dirty="0">
                <a:solidFill>
                  <a:srgbClr val="854142"/>
                </a:solidFill>
              </a:rPr>
              <a:t>ومن هنا تنقسم الحقوق غير المالية إلى قسمين: </a:t>
            </a:r>
          </a:p>
          <a:p>
            <a:pPr algn="r" rtl="1"/>
            <a:r>
              <a:rPr lang="ar-EG" sz="9600" b="1" dirty="0"/>
              <a:t>1- الحقوق اللصيقة بالشخصية. </a:t>
            </a:r>
          </a:p>
          <a:p>
            <a:pPr algn="r" rtl="1"/>
            <a:r>
              <a:rPr lang="ar-EG" sz="9600" b="1" dirty="0"/>
              <a:t>2- حقوق الأسرة.</a:t>
            </a:r>
            <a:endParaRPr lang="ar-EG" sz="6600" b="1" dirty="0"/>
          </a:p>
        </p:txBody>
      </p:sp>
      <p:pic>
        <p:nvPicPr>
          <p:cNvPr id="3" name="صورة 2" descr="62b1af9ca1b79.png"/>
          <p:cNvPicPr>
            <a:picLocks noChangeAspect="1"/>
          </p:cNvPicPr>
          <p:nvPr/>
        </p:nvPicPr>
        <p:blipFill>
          <a:blip r:embed="rId3" cstate="print"/>
          <a:stretch>
            <a:fillRect/>
          </a:stretch>
        </p:blipFill>
        <p:spPr>
          <a:xfrm>
            <a:off x="1066800" y="1257300"/>
            <a:ext cx="1973634" cy="1102196"/>
          </a:xfrm>
          <a:prstGeom prst="rect">
            <a:avLst/>
          </a:prstGeom>
        </p:spPr>
      </p:pic>
    </p:spTree>
    <p:extLst>
      <p:ext uri="{BB962C8B-B14F-4D97-AF65-F5344CB8AC3E}">
        <p14:creationId xmlns:p14="http://schemas.microsoft.com/office/powerpoint/2010/main" val="2216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0" name="مربع نص 19">
            <a:extLst>
              <a:ext uri="{FF2B5EF4-FFF2-40B4-BE49-F238E27FC236}">
                <a16:creationId xmlns="" xmlns:a16="http://schemas.microsoft.com/office/drawing/2014/main" id="{473478D4-2BB1-7100-9A5C-FC1989923968}"/>
              </a:ext>
            </a:extLst>
          </p:cNvPr>
          <p:cNvSpPr txBox="1"/>
          <p:nvPr/>
        </p:nvSpPr>
        <p:spPr>
          <a:xfrm>
            <a:off x="990600" y="2276207"/>
            <a:ext cx="9829800" cy="3371136"/>
          </a:xfrm>
          <a:prstGeom prst="roundRect">
            <a:avLst/>
          </a:prstGeom>
          <a:noFill/>
          <a:ln w="76200">
            <a:solidFill>
              <a:schemeClr val="tx1"/>
            </a:solidFill>
          </a:ln>
        </p:spPr>
        <p:txBody>
          <a:bodyPr wrap="square" anchor="ctr">
            <a:spAutoFit/>
          </a:bodyPr>
          <a:lstStyle/>
          <a:p>
            <a:pPr lvl="0" algn="ctr"/>
            <a:r>
              <a:rPr lang="ar-EG" sz="9600" b="1" dirty="0">
                <a:solidFill>
                  <a:prstClr val="black"/>
                </a:solidFill>
              </a:rPr>
              <a:t>أولاً: الحقوق اللصيقة  بالشخصية</a:t>
            </a:r>
          </a:p>
        </p:txBody>
      </p:sp>
      <p:pic>
        <p:nvPicPr>
          <p:cNvPr id="22" name="صورة 21">
            <a:extLst>
              <a:ext uri="{FF2B5EF4-FFF2-40B4-BE49-F238E27FC236}">
                <a16:creationId xmlns="" xmlns:a16="http://schemas.microsoft.com/office/drawing/2014/main" id="{E0460B20-4DC8-E11D-AE69-087F811D33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2673043"/>
            <a:ext cx="7613957" cy="7613957"/>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20625</TotalTime>
  <Words>585</Words>
  <Application>Microsoft Office PowerPoint</Application>
  <PresentationFormat>مخصص</PresentationFormat>
  <Paragraphs>41</Paragraphs>
  <Slides>21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21</vt:i4>
      </vt:variant>
    </vt:vector>
  </HeadingPairs>
  <TitlesOfParts>
    <vt:vector size="30" baseType="lpstr">
      <vt:lpstr>Arial</vt:lpstr>
      <vt:lpstr>PT Bold Heading</vt:lpstr>
      <vt:lpstr>Calibri</vt:lpstr>
      <vt:lpstr>Montserrat Semi-Bold Italics</vt:lpstr>
      <vt:lpstr>Calibri Light</vt:lpstr>
      <vt:lpstr>Wingdings</vt:lpstr>
      <vt:lpstr>Times New Roman</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8</cp:revision>
  <dcterms:created xsi:type="dcterms:W3CDTF">2006-08-16T00:00:00Z</dcterms:created>
  <dcterms:modified xsi:type="dcterms:W3CDTF">2023-11-28T05:12:01Z</dcterms:modified>
  <dc:identifier>DAFutJfz3lM</dc:identifier>
</cp:coreProperties>
</file>