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4" r:id="rId2"/>
    <p:sldId id="291" r:id="rId3"/>
    <p:sldId id="282" r:id="rId4"/>
    <p:sldId id="288" r:id="rId5"/>
    <p:sldId id="302" r:id="rId6"/>
    <p:sldId id="312" r:id="rId7"/>
    <p:sldId id="300" r:id="rId8"/>
    <p:sldId id="310" r:id="rId9"/>
    <p:sldId id="311" r:id="rId10"/>
    <p:sldId id="313" r:id="rId11"/>
    <p:sldId id="273" r:id="rId12"/>
    <p:sldId id="274" r:id="rId13"/>
    <p:sldId id="275" r:id="rId14"/>
    <p:sldId id="260" r:id="rId15"/>
    <p:sldId id="309" r:id="rId16"/>
    <p:sldId id="261" r:id="rId17"/>
    <p:sldId id="266" r:id="rId18"/>
    <p:sldId id="263" r:id="rId19"/>
    <p:sldId id="264" r:id="rId20"/>
    <p:sldId id="314" r:id="rId21"/>
    <p:sldId id="265" r:id="rId22"/>
    <p:sldId id="315" r:id="rId23"/>
    <p:sldId id="267" r:id="rId24"/>
    <p:sldId id="270" r:id="rId25"/>
    <p:sldId id="277" r:id="rId26"/>
    <p:sldId id="318" r:id="rId27"/>
    <p:sldId id="317" r:id="rId28"/>
    <p:sldId id="295" r:id="rId29"/>
    <p:sldId id="316" r:id="rId30"/>
    <p:sldId id="269" r:id="rId31"/>
    <p:sldId id="321" r:id="rId32"/>
    <p:sldId id="320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43"/>
    <a:srgbClr val="755DA7"/>
    <a:srgbClr val="BDBEC0"/>
    <a:srgbClr val="0482A8"/>
    <a:srgbClr val="7A93C4"/>
    <a:srgbClr val="FFF169"/>
    <a:srgbClr val="8B936C"/>
    <a:srgbClr val="FED65E"/>
    <a:srgbClr val="F8ED21"/>
    <a:srgbClr val="6BC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3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D60208-D851-46A6-A713-F3A6AD50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519BDC4-E3D9-4AE0-B08D-1D09259F5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F9EB19-FC61-4CCD-8ED0-D91411B8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FAAB6E7-0C3C-4F43-AE7A-CF9EA4C3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138A67-A92A-4C78-BB2F-B30BB23C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920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53B84C-5827-455C-8822-C842FE42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86AFDAC-4B65-4A1C-B06D-C51709574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64597F-AE4E-493D-B7CA-EEDF7128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C1BABC-5C9B-40E7-8B4D-BE6E2662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4F65BD-E060-4355-9867-7329AF57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500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E11126F-3E89-421B-9C6A-D7C736B5C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AEA338-DAA7-4F20-8ABA-B4F331AA5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247017-AB1D-4221-AEB9-66A7A409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A6CBE3-0DA7-46A2-8496-BD10BF1D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0C7F35-7891-4BAE-942C-4DA8D787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699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D623FC-430D-428A-957F-488C9FEA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AF043FF-64CC-44F0-A4D8-3266B527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31CEA4-E1EC-4098-A89C-F4E9407A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3431A5-B2CE-403A-B87B-27DEB3E5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0F3A8A-5ED0-4937-A97D-5CC26D49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180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C27723-4EA1-4F00-AB22-9BD0A42F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DADB1CF-0C77-4A34-A4B5-E716D5EFB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A6055A-D9D0-41BD-A270-34467B99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2A7767-D8EC-4A1E-9047-F0A5CE1D5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2DF226-DAF0-4E07-B11E-81E53D9A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63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979E03-538B-439C-9020-770A9E03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A5A09B-5025-4016-BFA6-04C5374A3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C0F0056-0341-4681-B02C-2F593059B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4F2537-CC90-485A-848C-B73F2D48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D4F83B-E5B8-48C4-861E-CAD6E83D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A5A5AC0-11F9-471C-B7D2-47E87772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13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41D47E-9A9B-45EC-96E5-F7CA37DDB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ED5C5B-0109-4062-A2A5-797275B53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A091214-59FB-4CEE-949B-C8DAE4866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369529A-88FE-4741-ADAB-91696BC32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3E4376D-6808-4194-BD90-AF8DA5493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8DA8908-098C-4113-8998-2F8AC00A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F933275-0842-4139-8557-70E8EB15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F1897B0-A863-408E-9154-820D901F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29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60BCA9-E1CC-415B-8A1F-829A7ADF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42D724F-55E6-4F8C-86BC-F1C5442F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1615196-55C2-49C6-B7A7-B7D8EFCCA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2437353-2916-4E32-A706-A6479983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730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9E1B4C5-D741-4FA0-B16E-3E49C2D3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91E2DA4-C63C-48FA-B0C8-5DEDB36E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3F00886-FD88-4536-BA9B-347C50AD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613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0C6EE1-319A-4367-A37F-20D89F60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DFB838-A54C-4555-B48A-49BDFA6F1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927136F-69CE-412F-BA8C-709A86C2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37E8CD8-546E-4ACF-8648-C45B0FB4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E287BB-D58C-4FE8-8BB3-D61079AC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9A6ADA-9E40-4BBD-8401-4910A67D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910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4D1C42-0818-4B1D-9873-13B8304E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A7DDB70-B205-4C55-9C72-08220FAE3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32699EC-7381-459B-814D-E2866D1CA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7D1D086-2FD2-4365-B756-9E96E86EA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0BABB53-FA42-4762-904E-5D53F2FD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9F382C-C3F9-4AC4-B563-767D9A3A4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71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9BC56B8-D3A6-45D5-B39B-A0398B1D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B07EA9E-970D-40F4-9F4E-A4BFF81F8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ECDF08-9EE8-4132-BCFE-932B0995C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32CA6-2F89-486F-9616-6FB627B123D0}" type="datetimeFigureOut">
              <a:rPr lang="ar-SA" smtClean="0"/>
              <a:t>09/05/43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000D61-F61E-4B78-825A-B622AA5A6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A5935B-DBA1-4165-9FE5-37DE28CE8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68D02-13BA-41A6-937A-A7596FEFDD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850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hyperlink" Target="https://www.liveworksheets.com/worksheets/en/Social_Science/Landscapes/City,_town_and_village_gk1667358d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264348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7FEB43D-732A-45AB-83D1-BCB7D66F4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194" r="22968" b="101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05C5232-DC80-4768-A67E-9FD70BDF8FF4}"/>
              </a:ext>
            </a:extLst>
          </p:cNvPr>
          <p:cNvSpPr txBox="1"/>
          <p:nvPr/>
        </p:nvSpPr>
        <p:spPr>
          <a:xfrm>
            <a:off x="3048000" y="1195685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Eras Demi ITC" panose="020B0805030504020804" pitchFamily="34" charset="0"/>
              </a:rPr>
              <a:t>Do You </a:t>
            </a:r>
          </a:p>
          <a:p>
            <a:pPr algn="ctr"/>
            <a:r>
              <a:rPr lang="en-US" sz="6600" dirty="0">
                <a:latin typeface="Eras Demi ITC" panose="020B0805030504020804" pitchFamily="34" charset="0"/>
              </a:rPr>
              <a:t>Know</a:t>
            </a:r>
          </a:p>
          <a:p>
            <a:pPr algn="ctr"/>
            <a:r>
              <a:rPr lang="en-US" sz="6600" dirty="0">
                <a:latin typeface="Eras Demi ITC" panose="020B0805030504020804" pitchFamily="34" charset="0"/>
              </a:rPr>
              <a:t> Where It Is?</a:t>
            </a:r>
            <a:endParaRPr lang="ar-SA" sz="6600" dirty="0">
              <a:latin typeface="Eras Demi ITC" panose="020B08050305040208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C110C1D-D960-4B4B-976C-DCDEE0DE8F99}"/>
              </a:ext>
            </a:extLst>
          </p:cNvPr>
          <p:cNvSpPr txBox="1"/>
          <p:nvPr/>
        </p:nvSpPr>
        <p:spPr>
          <a:xfrm>
            <a:off x="4010025" y="5623481"/>
            <a:ext cx="381952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Eras Demi ITC" panose="020B0805030504020804" pitchFamily="34" charset="0"/>
              </a:rPr>
              <a:t>Listen and discuses </a:t>
            </a:r>
            <a:endParaRPr lang="ar-SA" sz="2000" dirty="0">
              <a:solidFill>
                <a:srgbClr val="FF0000"/>
              </a:solidFill>
              <a:latin typeface="Eras Demi ITC" panose="020B08050305040208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61959CD-6297-4B60-8BCC-12895F4A79D7}"/>
              </a:ext>
            </a:extLst>
          </p:cNvPr>
          <p:cNvSpPr txBox="1"/>
          <p:nvPr/>
        </p:nvSpPr>
        <p:spPr>
          <a:xfrm>
            <a:off x="4010025" y="6023591"/>
            <a:ext cx="381952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Eras Demi ITC" panose="020B0805030504020804" pitchFamily="34" charset="0"/>
              </a:rPr>
              <a:t>By : Asma Almjlad</a:t>
            </a:r>
            <a:endParaRPr lang="ar-SA" sz="2000" dirty="0">
              <a:solidFill>
                <a:srgbClr val="FF0000"/>
              </a:solidFill>
              <a:latin typeface="Eras Demi ITC" panose="020B08050305040208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FBC5684-4B88-4189-A728-D0071612CE84}"/>
              </a:ext>
            </a:extLst>
          </p:cNvPr>
          <p:cNvSpPr txBox="1"/>
          <p:nvPr/>
        </p:nvSpPr>
        <p:spPr>
          <a:xfrm>
            <a:off x="3200400" y="964852"/>
            <a:ext cx="1371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Unit :6</a:t>
            </a:r>
            <a:endParaRPr lang="ar-SA" sz="2400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483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B27E96-B6FE-4939-B1CA-2D7FF2DE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07EDF2-A3C3-455B-B280-977919F71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73ADE07-7DE9-4493-8BC3-CBCC335DD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917" r="22891" b="10294"/>
          <a:stretch/>
        </p:blipFill>
        <p:spPr>
          <a:xfrm>
            <a:off x="-114300" y="0"/>
            <a:ext cx="12306299" cy="6972300"/>
          </a:xfrm>
          <a:prstGeom prst="rect">
            <a:avLst/>
          </a:prstGeom>
        </p:spPr>
      </p:pic>
      <p:pic>
        <p:nvPicPr>
          <p:cNvPr id="5122" name="Picture 2" descr="Saudi Arabia Map Images, Stock Photos &amp;amp; Vectors | Shutterstock">
            <a:extLst>
              <a:ext uri="{FF2B5EF4-FFF2-40B4-BE49-F238E27FC236}">
                <a16:creationId xmlns:a16="http://schemas.microsoft.com/office/drawing/2014/main" id="{3F112F4C-CDF3-40D9-A23A-3BB5B5B2C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18214" r="21693" b="27143"/>
          <a:stretch/>
        </p:blipFill>
        <p:spPr bwMode="auto">
          <a:xfrm>
            <a:off x="5562600" y="2773338"/>
            <a:ext cx="5229225" cy="37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مدينة العلا التاريخية.. أبرز المعالم والآثار | مجلة سيدتي">
            <a:extLst>
              <a:ext uri="{FF2B5EF4-FFF2-40B4-BE49-F238E27FC236}">
                <a16:creationId xmlns:a16="http://schemas.microsoft.com/office/drawing/2014/main" id="{591B19D8-98F0-4113-A486-6B10488C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994" y="3108090"/>
            <a:ext cx="1891906" cy="128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915A754-ECB9-4A53-A699-998895984718}"/>
              </a:ext>
            </a:extLst>
          </p:cNvPr>
          <p:cNvSpPr/>
          <p:nvPr/>
        </p:nvSpPr>
        <p:spPr>
          <a:xfrm>
            <a:off x="400049" y="696912"/>
            <a:ext cx="5638800" cy="617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Bahnschrift Condensed" panose="020B0502040204020203" pitchFamily="34" charset="0"/>
                <a:cs typeface="Aldhabi" panose="01000000000000000000" pitchFamily="2" charset="-78"/>
              </a:rPr>
              <a:t>Guess the name of the city</a:t>
            </a:r>
            <a:endParaRPr lang="ar-SA" sz="4800" dirty="0">
              <a:solidFill>
                <a:srgbClr val="FF0000"/>
              </a:solidFill>
              <a:latin typeface="Bahnschrift Condensed" panose="020B0502040204020203" pitchFamily="34" charset="0"/>
              <a:cs typeface="Aldhabi" panose="01000000000000000000" pitchFamily="2" charset="-78"/>
            </a:endParaRPr>
          </a:p>
        </p:txBody>
      </p:sp>
      <p:pic>
        <p:nvPicPr>
          <p:cNvPr id="9" name="Picture 4" descr="Guesses GIFs - Get the best GIF on GIPHY">
            <a:extLst>
              <a:ext uri="{FF2B5EF4-FFF2-40B4-BE49-F238E27FC236}">
                <a16:creationId xmlns:a16="http://schemas.microsoft.com/office/drawing/2014/main" id="{4A59160D-9D82-4B87-ABCA-C0BC7B613C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52" y="396144"/>
            <a:ext cx="2377148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761CA9C-E767-41A3-9F5B-CB0CDE64B5B6}"/>
              </a:ext>
            </a:extLst>
          </p:cNvPr>
          <p:cNvSpPr/>
          <p:nvPr/>
        </p:nvSpPr>
        <p:spPr>
          <a:xfrm>
            <a:off x="2581274" y="1476488"/>
            <a:ext cx="5724525" cy="609600"/>
          </a:xfrm>
          <a:prstGeom prst="roundRect">
            <a:avLst/>
          </a:prstGeom>
          <a:solidFill>
            <a:srgbClr val="8B93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(also known as Al-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Hijr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, or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Mada'in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Saleh )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1D53F67-2817-4030-A29E-DD6500E1FE53}"/>
              </a:ext>
            </a:extLst>
          </p:cNvPr>
          <p:cNvSpPr/>
          <p:nvPr/>
        </p:nvSpPr>
        <p:spPr>
          <a:xfrm>
            <a:off x="3457575" y="2292289"/>
            <a:ext cx="6305551" cy="609600"/>
          </a:xfrm>
          <a:prstGeom prst="roundRect">
            <a:avLst/>
          </a:prstGeom>
          <a:solidFill>
            <a:srgbClr val="8B93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Winter at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Tantora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was a traditional celebration in it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646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C6415DB-9A37-4BBF-81B5-9AACFCD5D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917" r="22891" b="10294"/>
          <a:stretch/>
        </p:blipFill>
        <p:spPr>
          <a:xfrm>
            <a:off x="-109537" y="0"/>
            <a:ext cx="12306299" cy="6972300"/>
          </a:xfrm>
          <a:prstGeom prst="rect">
            <a:avLst/>
          </a:prstGeom>
        </p:spPr>
      </p:pic>
      <p:pic>
        <p:nvPicPr>
          <p:cNvPr id="3074" name="Picture 2" descr="Grey Map of Saudi Arabia | Free Vector Maps">
            <a:extLst>
              <a:ext uri="{FF2B5EF4-FFF2-40B4-BE49-F238E27FC236}">
                <a16:creationId xmlns:a16="http://schemas.microsoft.com/office/drawing/2014/main" id="{148EEFB7-AE39-44CC-91F3-9D85E073D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4663" r="9011" b="7217"/>
          <a:stretch/>
        </p:blipFill>
        <p:spPr bwMode="auto">
          <a:xfrm>
            <a:off x="7922418" y="2857500"/>
            <a:ext cx="3781426" cy="35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85AA1E0E-9C08-443A-A3C0-CB3D45E9A701}"/>
              </a:ext>
            </a:extLst>
          </p:cNvPr>
          <p:cNvSpPr/>
          <p:nvPr/>
        </p:nvSpPr>
        <p:spPr>
          <a:xfrm>
            <a:off x="3228976" y="292894"/>
            <a:ext cx="3400425" cy="1914525"/>
          </a:xfrm>
          <a:prstGeom prst="cloudCallout">
            <a:avLst>
              <a:gd name="adj1" fmla="val -46043"/>
              <a:gd name="adj2" fmla="val 73445"/>
            </a:avLst>
          </a:prstGeom>
          <a:solidFill>
            <a:srgbClr val="8B9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0" i="0" dirty="0">
                <a:effectLst/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96605EE7-FF4B-4003-8D3C-F8919239B62F}"/>
              </a:ext>
            </a:extLst>
          </p:cNvPr>
          <p:cNvSpPr/>
          <p:nvPr/>
        </p:nvSpPr>
        <p:spPr>
          <a:xfrm>
            <a:off x="4700587" y="2124074"/>
            <a:ext cx="2733675" cy="1914525"/>
          </a:xfrm>
          <a:prstGeom prst="cloudCallout">
            <a:avLst>
              <a:gd name="adj1" fmla="val -80189"/>
              <a:gd name="adj2" fmla="val 34141"/>
            </a:avLst>
          </a:prstGeom>
          <a:solidFill>
            <a:srgbClr val="8B9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0" i="0" dirty="0">
                <a:effectLst/>
                <a:latin typeface="Comic Sans MS" panose="030F0702030302020204" pitchFamily="66" charset="0"/>
              </a:rPr>
              <a:t>Is it city or town ?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2FBDD45-7614-4F2E-9B5F-F73ED70EA57A}"/>
              </a:ext>
            </a:extLst>
          </p:cNvPr>
          <p:cNvSpPr/>
          <p:nvPr/>
        </p:nvSpPr>
        <p:spPr>
          <a:xfrm>
            <a:off x="3228976" y="514353"/>
            <a:ext cx="5476875" cy="771525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Do you think (city) is (boring/exciting), too?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4DFCFA8-4D1B-4E2C-A744-37F880BFB92A}"/>
              </a:ext>
            </a:extLst>
          </p:cNvPr>
          <p:cNvSpPr/>
          <p:nvPr/>
        </p:nvSpPr>
        <p:spPr>
          <a:xfrm>
            <a:off x="4624388" y="4195751"/>
            <a:ext cx="4188617" cy="750092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Are there good cultural events ?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A569CA-9130-423E-8133-7C44984A664D}"/>
              </a:ext>
            </a:extLst>
          </p:cNvPr>
          <p:cNvSpPr/>
          <p:nvPr/>
        </p:nvSpPr>
        <p:spPr>
          <a:xfrm>
            <a:off x="5254229" y="3327787"/>
            <a:ext cx="4350542" cy="750092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Are there good hospitals?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1B68887-399C-4668-A441-C12A35A39060}"/>
              </a:ext>
            </a:extLst>
          </p:cNvPr>
          <p:cNvSpPr/>
          <p:nvPr/>
        </p:nvSpPr>
        <p:spPr>
          <a:xfrm>
            <a:off x="7544991" y="2364582"/>
            <a:ext cx="4158853" cy="750092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Are there good restaurants?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ED59FE3-DC9B-48D4-88E0-7EED6138CEAC}"/>
              </a:ext>
            </a:extLst>
          </p:cNvPr>
          <p:cNvSpPr/>
          <p:nvPr/>
        </p:nvSpPr>
        <p:spPr>
          <a:xfrm>
            <a:off x="4674395" y="5991222"/>
            <a:ext cx="3781426" cy="750092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Is there good transportation?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BFBAFFE-2FAA-46FB-9374-C5BA6514C4A2}"/>
              </a:ext>
            </a:extLst>
          </p:cNvPr>
          <p:cNvSpPr/>
          <p:nvPr/>
        </p:nvSpPr>
        <p:spPr>
          <a:xfrm>
            <a:off x="6081712" y="5114919"/>
            <a:ext cx="4631530" cy="750092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Are there good schools in the town?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14D5F06-C525-4A09-907C-020DE4A9E598}"/>
              </a:ext>
            </a:extLst>
          </p:cNvPr>
          <p:cNvSpPr/>
          <p:nvPr/>
        </p:nvSpPr>
        <p:spPr>
          <a:xfrm>
            <a:off x="3826670" y="1384706"/>
            <a:ext cx="5476875" cy="771525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Do you think town is (boring/exciting), too?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8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2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380224DF-33C2-451F-9807-449DDDD67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500" r="23047" b="11666"/>
          <a:stretch/>
        </p:blipFill>
        <p:spPr>
          <a:xfrm>
            <a:off x="1" y="-1"/>
            <a:ext cx="12125324" cy="675322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C12FEAB-F04C-4392-8DAF-CF9D43751C04}"/>
              </a:ext>
            </a:extLst>
          </p:cNvPr>
          <p:cNvSpPr/>
          <p:nvPr/>
        </p:nvSpPr>
        <p:spPr>
          <a:xfrm>
            <a:off x="3148015" y="2802174"/>
            <a:ext cx="2257425" cy="971550"/>
          </a:xfrm>
          <a:prstGeom prst="roundRect">
            <a:avLst/>
          </a:prstGeom>
          <a:solidFill>
            <a:srgbClr val="FFF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town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961FAFE-EEF8-4922-9C83-AE2FB7AE3B12}"/>
              </a:ext>
            </a:extLst>
          </p:cNvPr>
          <p:cNvSpPr/>
          <p:nvPr/>
        </p:nvSpPr>
        <p:spPr>
          <a:xfrm>
            <a:off x="7372343" y="2834397"/>
            <a:ext cx="2257425" cy="971550"/>
          </a:xfrm>
          <a:prstGeom prst="roundRect">
            <a:avLst/>
          </a:prstGeom>
          <a:solidFill>
            <a:srgbClr val="FFF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city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C05108F-7ED6-48CE-BC89-F3BF0E21DF2F}"/>
              </a:ext>
            </a:extLst>
          </p:cNvPr>
          <p:cNvSpPr/>
          <p:nvPr/>
        </p:nvSpPr>
        <p:spPr>
          <a:xfrm>
            <a:off x="6629400" y="3853572"/>
            <a:ext cx="4019550" cy="1581150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 large human settlement of greater size, population, or importance than a town or village.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B6D1E598-D30E-4CA5-934F-EE9DB88ADE5A}"/>
              </a:ext>
            </a:extLst>
          </p:cNvPr>
          <p:cNvSpPr/>
          <p:nvPr/>
        </p:nvSpPr>
        <p:spPr>
          <a:xfrm>
            <a:off x="2105028" y="3853572"/>
            <a:ext cx="4019550" cy="1581150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An </a:t>
            </a:r>
            <a:r>
              <a:rPr lang="en-US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area that is smaller than a city and larger than a village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Town vs. City: What is The Difference? – Diffzi">
            <a:extLst>
              <a:ext uri="{FF2B5EF4-FFF2-40B4-BE49-F238E27FC236}">
                <a16:creationId xmlns:a16="http://schemas.microsoft.com/office/drawing/2014/main" id="{D5210FF1-5414-423C-8D73-AC727ED4B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7"/>
          <a:stretch/>
        </p:blipFill>
        <p:spPr bwMode="auto">
          <a:xfrm>
            <a:off x="3276601" y="169626"/>
            <a:ext cx="6353167" cy="26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2832085E-E824-4647-9DB7-351137F2192E}"/>
              </a:ext>
            </a:extLst>
          </p:cNvPr>
          <p:cNvSpPr/>
          <p:nvPr/>
        </p:nvSpPr>
        <p:spPr>
          <a:xfrm>
            <a:off x="3414708" y="1024849"/>
            <a:ext cx="5857875" cy="1104900"/>
          </a:xfrm>
          <a:prstGeom prst="roundRect">
            <a:avLst/>
          </a:prstGeom>
          <a:solidFill>
            <a:srgbClr val="FED6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2B2D38"/>
                </a:solidFill>
                <a:effectLst/>
                <a:latin typeface="Comic Sans MS" panose="030F0702030302020204" pitchFamily="66" charset="0"/>
              </a:rPr>
              <a:t>What’s the Difference between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city</a:t>
            </a:r>
            <a:r>
              <a:rPr lang="en-US" sz="2000" b="1" dirty="0">
                <a:solidFill>
                  <a:srgbClr val="2B2D38"/>
                </a:solidFill>
                <a:effectLst/>
                <a:latin typeface="Comic Sans MS" panose="030F0702030302020204" pitchFamily="66" charset="0"/>
              </a:rPr>
              <a:t> and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town</a:t>
            </a:r>
            <a:r>
              <a:rPr lang="en-US" sz="2000" b="1" dirty="0">
                <a:solidFill>
                  <a:srgbClr val="2B2D38"/>
                </a:solidFill>
                <a:effectLst/>
                <a:latin typeface="Comic Sans MS" panose="030F0702030302020204" pitchFamily="66" charset="0"/>
              </a:rPr>
              <a:t> ?</a:t>
            </a:r>
          </a:p>
          <a:p>
            <a:pPr algn="ctr"/>
            <a:r>
              <a:rPr lang="en-US" sz="2000" b="1" dirty="0">
                <a:solidFill>
                  <a:srgbClr val="2B2D38"/>
                </a:solidFill>
                <a:effectLst/>
                <a:latin typeface="Comic Sans MS" panose="030F0702030302020204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7349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E627370-C93D-4C9B-B320-D3E733CEC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21805" r="23125" b="125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BEA874B-B334-4BC1-A1AF-A0A889DA006D}"/>
              </a:ext>
            </a:extLst>
          </p:cNvPr>
          <p:cNvSpPr/>
          <p:nvPr/>
        </p:nvSpPr>
        <p:spPr>
          <a:xfrm>
            <a:off x="447675" y="1403470"/>
            <a:ext cx="7162800" cy="923925"/>
          </a:xfrm>
          <a:prstGeom prst="roundRect">
            <a:avLst/>
          </a:prstGeom>
          <a:solidFill>
            <a:srgbClr val="7A93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Population of a City Is Generally Bigger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A355A29-7624-4965-B4BA-F9064CF1B509}"/>
              </a:ext>
            </a:extLst>
          </p:cNvPr>
          <p:cNvSpPr/>
          <p:nvPr/>
        </p:nvSpPr>
        <p:spPr>
          <a:xfrm>
            <a:off x="1504950" y="2706747"/>
            <a:ext cx="7162800" cy="923925"/>
          </a:xfrm>
          <a:prstGeom prst="roundRect">
            <a:avLst/>
          </a:prstGeom>
          <a:solidFill>
            <a:srgbClr val="7A93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Cities cover a wider area than towns</a:t>
            </a:r>
            <a:endParaRPr lang="ar-SA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5F971B7-9A3D-40D4-A0FA-095EA830AB2C}"/>
              </a:ext>
            </a:extLst>
          </p:cNvPr>
          <p:cNvSpPr/>
          <p:nvPr/>
        </p:nvSpPr>
        <p:spPr>
          <a:xfrm>
            <a:off x="2971800" y="3858448"/>
            <a:ext cx="7162800" cy="923925"/>
          </a:xfrm>
          <a:prstGeom prst="roundRect">
            <a:avLst/>
          </a:prstGeom>
          <a:solidFill>
            <a:srgbClr val="7A93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Towns generally do not have advanced facilities as cities.</a:t>
            </a:r>
            <a:endParaRPr lang="ar-SA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2" descr="Town vs. City: What is The Difference? – Diffzi">
            <a:extLst>
              <a:ext uri="{FF2B5EF4-FFF2-40B4-BE49-F238E27FC236}">
                <a16:creationId xmlns:a16="http://schemas.microsoft.com/office/drawing/2014/main" id="{3D68F825-1203-4CF1-8DA1-14801661C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441"/>
          <a:stretch/>
        </p:blipFill>
        <p:spPr bwMode="auto">
          <a:xfrm>
            <a:off x="857252" y="350918"/>
            <a:ext cx="4448174" cy="7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hlinkClick r:id="rId4"/>
            <a:extLst>
              <a:ext uri="{FF2B5EF4-FFF2-40B4-BE49-F238E27FC236}">
                <a16:creationId xmlns:a16="http://schemas.microsoft.com/office/drawing/2014/main" id="{B22B440E-8AA1-4183-9743-4EA25B6C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23" y="5453866"/>
            <a:ext cx="1790700" cy="129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3042AB8-82BA-4D4C-8637-900561755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4950632"/>
            <a:ext cx="1538287" cy="17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2E2A890-BA32-46A8-AC9B-EA476A479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906" b="11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2B384C-6388-405B-A669-F5D9647E5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34" t="19862" r="34141" b="5323"/>
          <a:stretch/>
        </p:blipFill>
        <p:spPr>
          <a:xfrm>
            <a:off x="1638301" y="393700"/>
            <a:ext cx="4038601" cy="51308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122FCFE-99DB-4922-B5AA-00F364912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13" t="21296" r="34687" b="5972"/>
          <a:stretch/>
        </p:blipFill>
        <p:spPr>
          <a:xfrm>
            <a:off x="5676902" y="431799"/>
            <a:ext cx="4038601" cy="5130801"/>
          </a:xfrm>
          <a:prstGeom prst="rect">
            <a:avLst/>
          </a:prstGeom>
        </p:spPr>
      </p:pic>
      <p:pic>
        <p:nvPicPr>
          <p:cNvPr id="12290" name="Picture 2" descr="Orange Watercolor Brush Brush Effect, Vector Png, Brush, Watercolor Brush  PNG Transparent Clipart Image and PSD File for Free Download | Pastel  background wallpapers, Iphone background images, Banner background images">
            <a:extLst>
              <a:ext uri="{FF2B5EF4-FFF2-40B4-BE49-F238E27FC236}">
                <a16:creationId xmlns:a16="http://schemas.microsoft.com/office/drawing/2014/main" id="{63763ECF-46B9-4950-AADB-77F0680F2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00" b="83250" l="4154" r="91692">
                        <a14:foregroundMark x1="86769" y1="61000" x2="92308" y2="46000"/>
                        <a14:foregroundMark x1="92308" y1="46000" x2="88923" y2="30500"/>
                        <a14:foregroundMark x1="88923" y1="30500" x2="66000" y2="15750"/>
                        <a14:foregroundMark x1="66000" y1="15750" x2="23846" y2="22250"/>
                        <a14:foregroundMark x1="23846" y1="22250" x2="12154" y2="34000"/>
                        <a14:foregroundMark x1="12154" y1="34000" x2="8462" y2="45750"/>
                        <a14:foregroundMark x1="8462" y1="45750" x2="7846" y2="60000"/>
                        <a14:foregroundMark x1="7846" y1="60000" x2="15231" y2="80500"/>
                        <a14:foregroundMark x1="15231" y1="80500" x2="32923" y2="82000"/>
                        <a14:foregroundMark x1="32923" y1="82000" x2="62615" y2="78500"/>
                        <a14:foregroundMark x1="62615" y1="78500" x2="86615" y2="57250"/>
                        <a14:foregroundMark x1="86615" y1="57250" x2="30308" y2="63500"/>
                        <a14:foregroundMark x1="30308" y1="63500" x2="52154" y2="29250"/>
                        <a14:foregroundMark x1="52154" y1="29250" x2="14923" y2="43000"/>
                        <a14:foregroundMark x1="14923" y1="43000" x2="18615" y2="43500"/>
                        <a14:foregroundMark x1="6000" y1="33750" x2="16308" y2="42000"/>
                        <a14:foregroundMark x1="16308" y1="42000" x2="6308" y2="48000"/>
                        <a14:foregroundMark x1="6308" y1="48000" x2="8923" y2="69250"/>
                        <a14:foregroundMark x1="8923" y1="69250" x2="12923" y2="80250"/>
                        <a14:foregroundMark x1="12923" y1="80250" x2="17385" y2="83250"/>
                        <a14:foregroundMark x1="4154" y1="45750" x2="5692" y2="53000"/>
                        <a14:foregroundMark x1="87231" y1="44500" x2="90154" y2="58000"/>
                        <a14:foregroundMark x1="90154" y1="58000" x2="91692" y2="44750"/>
                        <a14:foregroundMark x1="91692" y1="44750" x2="91077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1500" r="4616" b="12250"/>
          <a:stretch/>
        </p:blipFill>
        <p:spPr bwMode="auto">
          <a:xfrm>
            <a:off x="8534400" y="1147763"/>
            <a:ext cx="3133725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FDBECCC-57D1-4906-B87D-71449C055523}"/>
              </a:ext>
            </a:extLst>
          </p:cNvPr>
          <p:cNvSpPr txBox="1"/>
          <p:nvPr/>
        </p:nvSpPr>
        <p:spPr>
          <a:xfrm>
            <a:off x="9096375" y="1666875"/>
            <a:ext cx="20193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@ page 58+59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F76B068-D000-419E-9538-96C7243C347C}"/>
              </a:ext>
            </a:extLst>
          </p:cNvPr>
          <p:cNvSpPr/>
          <p:nvPr/>
        </p:nvSpPr>
        <p:spPr>
          <a:xfrm>
            <a:off x="4152902" y="4385287"/>
            <a:ext cx="5629275" cy="82120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can you see in these pictures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C53C518-71C4-4B1B-900B-B0038A97A1CD}"/>
              </a:ext>
            </a:extLst>
          </p:cNvPr>
          <p:cNvSpPr/>
          <p:nvPr/>
        </p:nvSpPr>
        <p:spPr>
          <a:xfrm>
            <a:off x="1462092" y="3292572"/>
            <a:ext cx="5629275" cy="82120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many pictures are there ?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2292" name="Picture 4" descr="Turnkey Websites - Get Started Your Business Instantly! - Gnosys Digital in  2021 | Good morning gif animation, Sanrio, Gif">
            <a:extLst>
              <a:ext uri="{FF2B5EF4-FFF2-40B4-BE49-F238E27FC236}">
                <a16:creationId xmlns:a16="http://schemas.microsoft.com/office/drawing/2014/main" id="{2EE2FEF2-7980-46D6-88CB-B11C81F0E2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39" y="1594962"/>
            <a:ext cx="1085535" cy="150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2E2A890-BA32-46A8-AC9B-EA476A479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3194" r="23906" b="11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2B384C-6388-405B-A669-F5D9647E5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2734" t="19862" r="34141" b="5323"/>
          <a:stretch/>
        </p:blipFill>
        <p:spPr>
          <a:xfrm>
            <a:off x="1638301" y="393700"/>
            <a:ext cx="4038601" cy="51308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122FCFE-99DB-4922-B5AA-00F3649122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813" t="21296" r="34687" b="5972"/>
          <a:stretch/>
        </p:blipFill>
        <p:spPr>
          <a:xfrm>
            <a:off x="5676902" y="431799"/>
            <a:ext cx="4038601" cy="5130801"/>
          </a:xfrm>
          <a:prstGeom prst="rect">
            <a:avLst/>
          </a:prstGeom>
        </p:spPr>
      </p:pic>
      <p:pic>
        <p:nvPicPr>
          <p:cNvPr id="5" name="Picture 2" descr="Orange Watercolor Brush Brush Effect, Vector Png, Brush, Watercolor Brush  PNG Transparent Clipart Image and PSD File for Free Download | Pastel  background wallpapers, Iphone background images, Banner background images">
            <a:extLst>
              <a:ext uri="{FF2B5EF4-FFF2-40B4-BE49-F238E27FC236}">
                <a16:creationId xmlns:a16="http://schemas.microsoft.com/office/drawing/2014/main" id="{85BC4D88-10A4-44F5-BC0F-69A01138D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000" b="83250" l="4154" r="91692">
                        <a14:foregroundMark x1="86769" y1="61000" x2="92308" y2="46000"/>
                        <a14:foregroundMark x1="92308" y1="46000" x2="88923" y2="30500"/>
                        <a14:foregroundMark x1="88923" y1="30500" x2="66000" y2="15750"/>
                        <a14:foregroundMark x1="66000" y1="15750" x2="23846" y2="22250"/>
                        <a14:foregroundMark x1="23846" y1="22250" x2="12154" y2="34000"/>
                        <a14:foregroundMark x1="12154" y1="34000" x2="8462" y2="45750"/>
                        <a14:foregroundMark x1="8462" y1="45750" x2="7846" y2="60000"/>
                        <a14:foregroundMark x1="7846" y1="60000" x2="15231" y2="80500"/>
                        <a14:foregroundMark x1="15231" y1="80500" x2="32923" y2="82000"/>
                        <a14:foregroundMark x1="32923" y1="82000" x2="62615" y2="78500"/>
                        <a14:foregroundMark x1="62615" y1="78500" x2="86615" y2="57250"/>
                        <a14:foregroundMark x1="86615" y1="57250" x2="30308" y2="63500"/>
                        <a14:foregroundMark x1="30308" y1="63500" x2="52154" y2="29250"/>
                        <a14:foregroundMark x1="52154" y1="29250" x2="14923" y2="43000"/>
                        <a14:foregroundMark x1="14923" y1="43000" x2="18615" y2="43500"/>
                        <a14:foregroundMark x1="6000" y1="33750" x2="16308" y2="42000"/>
                        <a14:foregroundMark x1="16308" y1="42000" x2="6308" y2="48000"/>
                        <a14:foregroundMark x1="6308" y1="48000" x2="8923" y2="69250"/>
                        <a14:foregroundMark x1="8923" y1="69250" x2="12923" y2="80250"/>
                        <a14:foregroundMark x1="12923" y1="80250" x2="17385" y2="83250"/>
                        <a14:foregroundMark x1="4154" y1="45750" x2="5692" y2="53000"/>
                        <a14:foregroundMark x1="87231" y1="44500" x2="90154" y2="58000"/>
                        <a14:foregroundMark x1="90154" y1="58000" x2="91692" y2="44750"/>
                        <a14:foregroundMark x1="91692" y1="44750" x2="91077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1500" r="4616" b="12250"/>
          <a:stretch/>
        </p:blipFill>
        <p:spPr bwMode="auto">
          <a:xfrm>
            <a:off x="8534400" y="1147763"/>
            <a:ext cx="3133725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042BAEE-3FBA-45BB-B639-C59C867ECB53}"/>
              </a:ext>
            </a:extLst>
          </p:cNvPr>
          <p:cNvSpPr txBox="1"/>
          <p:nvPr/>
        </p:nvSpPr>
        <p:spPr>
          <a:xfrm>
            <a:off x="9091612" y="1445747"/>
            <a:ext cx="20193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listen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8CC41E-3C50-4513-B622-EBF32A1BC3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911" y="2927864"/>
            <a:ext cx="719137" cy="719137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4B6EA3F-7475-46CD-B416-82D23CC95DE5}"/>
              </a:ext>
            </a:extLst>
          </p:cNvPr>
          <p:cNvSpPr/>
          <p:nvPr/>
        </p:nvSpPr>
        <p:spPr>
          <a:xfrm>
            <a:off x="559599" y="3018398"/>
            <a:ext cx="7405684" cy="821204"/>
          </a:xfrm>
          <a:prstGeom prst="roundRect">
            <a:avLst/>
          </a:prstGeom>
          <a:solidFill>
            <a:srgbClr val="7A93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the cities in the pictures small, medium-size, or large?</a:t>
            </a: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54B024E-0078-495F-896F-C74073A88910}"/>
              </a:ext>
            </a:extLst>
          </p:cNvPr>
          <p:cNvSpPr/>
          <p:nvPr/>
        </p:nvSpPr>
        <p:spPr>
          <a:xfrm>
            <a:off x="2695578" y="4032346"/>
            <a:ext cx="7405684" cy="821204"/>
          </a:xfrm>
          <a:prstGeom prst="roundRect">
            <a:avLst/>
          </a:prstGeom>
          <a:solidFill>
            <a:srgbClr val="7A93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is the town in picture C different from the city in picture B?</a:t>
            </a: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ACAA76F-270F-4AA5-A261-E0B47882B845}"/>
              </a:ext>
            </a:extLst>
          </p:cNvPr>
          <p:cNvSpPr/>
          <p:nvPr/>
        </p:nvSpPr>
        <p:spPr>
          <a:xfrm>
            <a:off x="1128716" y="5132949"/>
            <a:ext cx="7405684" cy="821204"/>
          </a:xfrm>
          <a:prstGeom prst="roundRect">
            <a:avLst/>
          </a:prstGeom>
          <a:solidFill>
            <a:srgbClr val="7A93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are the largest cities in the world?</a:t>
            </a:r>
            <a:endParaRPr lang="ar-SA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SG Bk 5 F-SA_2020_2-14">
            <a:hlinkClick r:id="" action="ppaction://media"/>
            <a:extLst>
              <a:ext uri="{FF2B5EF4-FFF2-40B4-BE49-F238E27FC236}">
                <a16:creationId xmlns:a16="http://schemas.microsoft.com/office/drawing/2014/main" id="{7097D596-82D2-4637-8C42-C615939A9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35382" y="2891351"/>
            <a:ext cx="755650" cy="755650"/>
          </a:xfrm>
          <a:prstGeom prst="rect">
            <a:avLst/>
          </a:prstGeom>
          <a:effectLst>
            <a:glow rad="101600">
              <a:srgbClr val="FF9F43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6693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4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B287E67-5B90-4C30-BC19-8403BAC4D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21805" r="23125" b="125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3C6F473-DC12-4501-8B44-B237728B8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9" t="41111" r="21640" b="6713"/>
          <a:stretch/>
        </p:blipFill>
        <p:spPr>
          <a:xfrm>
            <a:off x="2686049" y="685799"/>
            <a:ext cx="8353741" cy="4086226"/>
          </a:xfrm>
          <a:custGeom>
            <a:avLst/>
            <a:gdLst>
              <a:gd name="connsiteX0" fmla="*/ 0 w 7315201"/>
              <a:gd name="connsiteY0" fmla="*/ 0 h 3673475"/>
              <a:gd name="connsiteX1" fmla="*/ 7315201 w 7315201"/>
              <a:gd name="connsiteY1" fmla="*/ 0 h 3673475"/>
              <a:gd name="connsiteX2" fmla="*/ 7315201 w 7315201"/>
              <a:gd name="connsiteY2" fmla="*/ 2921000 h 3673475"/>
              <a:gd name="connsiteX3" fmla="*/ 3676651 w 7315201"/>
              <a:gd name="connsiteY3" fmla="*/ 2921000 h 3673475"/>
              <a:gd name="connsiteX4" fmla="*/ 3676651 w 7315201"/>
              <a:gd name="connsiteY4" fmla="*/ 3673475 h 3673475"/>
              <a:gd name="connsiteX5" fmla="*/ 0 w 7315201"/>
              <a:gd name="connsiteY5" fmla="*/ 3673475 h 367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5201" h="3673475">
                <a:moveTo>
                  <a:pt x="0" y="0"/>
                </a:moveTo>
                <a:lnTo>
                  <a:pt x="7315201" y="0"/>
                </a:lnTo>
                <a:lnTo>
                  <a:pt x="7315201" y="2921000"/>
                </a:lnTo>
                <a:lnTo>
                  <a:pt x="3676651" y="2921000"/>
                </a:lnTo>
                <a:lnTo>
                  <a:pt x="3676651" y="3673475"/>
                </a:lnTo>
                <a:lnTo>
                  <a:pt x="0" y="3673475"/>
                </a:lnTo>
                <a:close/>
              </a:path>
            </a:pathLst>
          </a:cu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C278208-E114-4AB6-B804-928E32AF2EA8}"/>
              </a:ext>
            </a:extLst>
          </p:cNvPr>
          <p:cNvSpPr/>
          <p:nvPr/>
        </p:nvSpPr>
        <p:spPr>
          <a:xfrm>
            <a:off x="3086100" y="4431507"/>
            <a:ext cx="6715125" cy="56197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fast do you think the train goes?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504CBB-6D1D-44C4-85AB-D904DBF52FA1}"/>
              </a:ext>
            </a:extLst>
          </p:cNvPr>
          <p:cNvSpPr/>
          <p:nvPr/>
        </p:nvSpPr>
        <p:spPr>
          <a:xfrm>
            <a:off x="4539135" y="5379242"/>
            <a:ext cx="6191250" cy="6953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How do people probably describe the train service in this country? 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8870E73-184B-4E8B-B646-89F4C14C68A1}"/>
              </a:ext>
            </a:extLst>
          </p:cNvPr>
          <p:cNvSpPr/>
          <p:nvPr/>
        </p:nvSpPr>
        <p:spPr>
          <a:xfrm>
            <a:off x="985994" y="2733674"/>
            <a:ext cx="2452531" cy="695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B8504AA-BCFE-4FFF-BD8A-348BB36DA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40" y="22383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66DCD5E-1AC2-4CF0-8CCE-245D36117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2" r="23672" b="993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6F3AD-BEC0-4770-A87C-1324C30F5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9" t="41111" r="21640" b="50139"/>
          <a:stretch/>
        </p:blipFill>
        <p:spPr>
          <a:xfrm>
            <a:off x="995518" y="140400"/>
            <a:ext cx="7315201" cy="6000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7715C86-C1EC-4419-8761-A1DAF56DA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03" t="65208" r="51250" b="21181"/>
          <a:stretch/>
        </p:blipFill>
        <p:spPr>
          <a:xfrm>
            <a:off x="687199" y="1948047"/>
            <a:ext cx="6422470" cy="160972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64433D5-5C76-40A6-900B-8C1010F87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38" t="54722" r="22734" b="6528"/>
          <a:stretch/>
        </p:blipFill>
        <p:spPr>
          <a:xfrm>
            <a:off x="7109669" y="2057584"/>
            <a:ext cx="4270581" cy="322897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DD45A7A-DA9F-4A13-9876-DE68FCE67D98}"/>
              </a:ext>
            </a:extLst>
          </p:cNvPr>
          <p:cNvSpPr/>
          <p:nvPr/>
        </p:nvSpPr>
        <p:spPr>
          <a:xfrm>
            <a:off x="6096000" y="5049579"/>
            <a:ext cx="3471706" cy="695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Hong Kong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04690A3-37CD-47B2-859F-2524B668A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18" y="377913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0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BF75875-340C-466B-9C9D-5279EBB6C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500" r="23047" b="11666"/>
          <a:stretch/>
        </p:blipFill>
        <p:spPr>
          <a:xfrm>
            <a:off x="1" y="-1"/>
            <a:ext cx="12125324" cy="675322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849E8E5-F5A7-4BA5-9C3F-20020807C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25" t="61389" r="22344" b="18333"/>
          <a:stretch/>
        </p:blipFill>
        <p:spPr>
          <a:xfrm>
            <a:off x="4363493" y="1571624"/>
            <a:ext cx="7761832" cy="23907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E5E543D-D0AD-4F88-A640-216393E26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1" t="45556" r="60625" b="7500"/>
          <a:stretch/>
        </p:blipFill>
        <p:spPr>
          <a:xfrm>
            <a:off x="1390650" y="1571624"/>
            <a:ext cx="2809875" cy="366694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11666D0-93B9-4F56-8E52-3ADB98604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59" t="41111" r="21640" b="50139"/>
          <a:stretch/>
        </p:blipFill>
        <p:spPr>
          <a:xfrm>
            <a:off x="657224" y="700087"/>
            <a:ext cx="7315201" cy="60007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AD52358-B0CE-435A-ADED-6B1C43A57121}"/>
              </a:ext>
            </a:extLst>
          </p:cNvPr>
          <p:cNvSpPr/>
          <p:nvPr/>
        </p:nvSpPr>
        <p:spPr>
          <a:xfrm>
            <a:off x="2590957" y="4543239"/>
            <a:ext cx="5248118" cy="695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Cambridge (England)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89F02F7-6515-4E48-8CE1-F88C84D15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59" y="389572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5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26C22F4-E410-4CA6-B433-6C91B4AB5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2778" r="24219" b="10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DF8FB8B-06ED-4341-A108-C9D068053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2" t="45556" r="21719" b="37489"/>
          <a:stretch/>
        </p:blipFill>
        <p:spPr>
          <a:xfrm>
            <a:off x="4318548" y="2412290"/>
            <a:ext cx="6778078" cy="18930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E852E48-D0F5-4391-9775-455218D88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7" t="45556" r="56771" b="6389"/>
          <a:stretch/>
        </p:blipFill>
        <p:spPr>
          <a:xfrm>
            <a:off x="1095374" y="1307389"/>
            <a:ext cx="3162301" cy="39885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A45393E-D5BA-4B77-A2E1-29F166861B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59" t="41111" r="21640" b="50139"/>
          <a:stretch/>
        </p:blipFill>
        <p:spPr>
          <a:xfrm>
            <a:off x="657224" y="700087"/>
            <a:ext cx="7315201" cy="600075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D32EF49-FC39-4642-BFA7-2EA9D0AC8BB9}"/>
              </a:ext>
            </a:extLst>
          </p:cNvPr>
          <p:cNvSpPr/>
          <p:nvPr/>
        </p:nvSpPr>
        <p:spPr>
          <a:xfrm>
            <a:off x="347819" y="2847974"/>
            <a:ext cx="2452531" cy="695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Mexico City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2CC6023-528D-431D-B11B-CE8DA8B4E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535" y="33813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F1FF92-4921-4A5F-8A95-A3D01EEF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DD5FA4-0F6F-4249-AA37-69037FB76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935D3D9-A7D8-484F-9BBB-22D89CFCE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2778" r="24219" b="10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302A580-917D-4994-B85E-6739F15DF43E}"/>
              </a:ext>
            </a:extLst>
          </p:cNvPr>
          <p:cNvSpPr/>
          <p:nvPr/>
        </p:nvSpPr>
        <p:spPr>
          <a:xfrm>
            <a:off x="3662362" y="457198"/>
            <a:ext cx="4867275" cy="5619750"/>
          </a:xfrm>
          <a:prstGeom prst="rect">
            <a:avLst/>
          </a:prstGeom>
          <a:solidFill>
            <a:srgbClr val="BDB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29E837C-71A6-4E85-8C40-6142649CF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3" t="26620" r="50937" b="9931"/>
          <a:stretch/>
        </p:blipFill>
        <p:spPr>
          <a:xfrm>
            <a:off x="4017169" y="681037"/>
            <a:ext cx="4229100" cy="5090319"/>
          </a:xfrm>
          <a:prstGeom prst="rect">
            <a:avLst/>
          </a:prstGeom>
        </p:spPr>
      </p:pic>
      <p:pic>
        <p:nvPicPr>
          <p:cNvPr id="5122" name="Picture 2" descr="Arrow achieved target happy businessman Royalty Free Vector">
            <a:extLst>
              <a:ext uri="{FF2B5EF4-FFF2-40B4-BE49-F238E27FC236}">
                <a16:creationId xmlns:a16="http://schemas.microsoft.com/office/drawing/2014/main" id="{1CE6D5E7-CE37-4E64-992D-93DCF090E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6" t="8056" r="24748" b="15972"/>
          <a:stretch/>
        </p:blipFill>
        <p:spPr bwMode="auto">
          <a:xfrm>
            <a:off x="242888" y="1396206"/>
            <a:ext cx="253365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0D3721E-E781-4532-9255-12ED58492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1" t="23473" r="23125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509043A-0D59-4A0E-8339-5A88502D501C}"/>
              </a:ext>
            </a:extLst>
          </p:cNvPr>
          <p:cNvSpPr/>
          <p:nvPr/>
        </p:nvSpPr>
        <p:spPr>
          <a:xfrm>
            <a:off x="962023" y="3248024"/>
            <a:ext cx="6391274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0482A8"/>
                </a:solidFill>
                <a:latin typeface="Comic Sans MS" panose="030F0702030302020204" pitchFamily="66" charset="0"/>
              </a:rPr>
              <a:t>This place does not have a lot of crime. </a:t>
            </a:r>
            <a:endParaRPr lang="ar-SA" sz="2400" dirty="0">
              <a:solidFill>
                <a:srgbClr val="0482A8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8A77FD1-4E00-4CC5-ACC9-4E17AC2B179A}"/>
              </a:ext>
            </a:extLst>
          </p:cNvPr>
          <p:cNvSpPr/>
          <p:nvPr/>
        </p:nvSpPr>
        <p:spPr>
          <a:xfrm>
            <a:off x="962023" y="4329112"/>
            <a:ext cx="860107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0482A8"/>
                </a:solidFill>
                <a:latin typeface="Comic Sans MS" panose="030F0702030302020204" pitchFamily="66" charset="0"/>
              </a:rPr>
              <a:t>It takes a long time to get to school or work in this place. </a:t>
            </a:r>
            <a:endParaRPr lang="ar-SA" sz="2400" dirty="0">
              <a:solidFill>
                <a:srgbClr val="0482A8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49D21E8-D095-4930-BEA6-D500DEE55CE3}"/>
              </a:ext>
            </a:extLst>
          </p:cNvPr>
          <p:cNvSpPr/>
          <p:nvPr/>
        </p:nvSpPr>
        <p:spPr>
          <a:xfrm>
            <a:off x="1085850" y="5317331"/>
            <a:ext cx="6819898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0482A8"/>
                </a:solidFill>
                <a:latin typeface="Comic Sans MS" panose="030F0702030302020204" pitchFamily="66" charset="0"/>
              </a:rPr>
              <a:t>It’s easy to travel between cities in this place.</a:t>
            </a:r>
            <a:endParaRPr lang="ar-SA" sz="2400" dirty="0">
              <a:solidFill>
                <a:srgbClr val="0482A8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7106EA-6065-4180-B706-3D2C928F7FDB}"/>
              </a:ext>
            </a:extLst>
          </p:cNvPr>
          <p:cNvSpPr/>
          <p:nvPr/>
        </p:nvSpPr>
        <p:spPr>
          <a:xfrm>
            <a:off x="8010525" y="5469730"/>
            <a:ext cx="1552575" cy="533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530FF73-1465-4990-B60C-36FD93F19675}"/>
              </a:ext>
            </a:extLst>
          </p:cNvPr>
          <p:cNvSpPr/>
          <p:nvPr/>
        </p:nvSpPr>
        <p:spPr>
          <a:xfrm>
            <a:off x="7129460" y="3361131"/>
            <a:ext cx="1552575" cy="533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Hong Kong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71EC0FC-AF2F-4CF2-A457-92B2F1CA495D}"/>
              </a:ext>
            </a:extLst>
          </p:cNvPr>
          <p:cNvSpPr/>
          <p:nvPr/>
        </p:nvSpPr>
        <p:spPr>
          <a:xfrm>
            <a:off x="9391650" y="4405311"/>
            <a:ext cx="1552575" cy="533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Mexico city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Εκθαμβωτικός Ιατρική συνταγή Σαπίζω guess clipart εν τω μεταξύ Παιδικό  παλάτι ανατροπή">
            <a:extLst>
              <a:ext uri="{FF2B5EF4-FFF2-40B4-BE49-F238E27FC236}">
                <a16:creationId xmlns:a16="http://schemas.microsoft.com/office/drawing/2014/main" id="{E37E6DF0-8AF5-45E6-9EF4-0943FE82C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8"/>
          <a:stretch/>
        </p:blipFill>
        <p:spPr bwMode="auto">
          <a:xfrm>
            <a:off x="9642845" y="5014910"/>
            <a:ext cx="1656187" cy="126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uess Talking Is Hard Sticker by Adam J. Kurtz for iOS &amp;amp; Android | GIPHY">
            <a:extLst>
              <a:ext uri="{FF2B5EF4-FFF2-40B4-BE49-F238E27FC236}">
                <a16:creationId xmlns:a16="http://schemas.microsoft.com/office/drawing/2014/main" id="{7A0607F6-C58F-419E-BD11-536E5EBBB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97" y="14049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08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10D0A40-E2C4-4358-AC1B-1721607BD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906" b="11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D708A7B-E834-4495-98BF-4483C9C6A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56" t="43472" r="24375" b="12083"/>
          <a:stretch/>
        </p:blipFill>
        <p:spPr>
          <a:xfrm>
            <a:off x="785813" y="448179"/>
            <a:ext cx="5124450" cy="5447796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3B54A65-0E1C-4A8A-BD1B-11D6376DB18F}"/>
              </a:ext>
            </a:extLst>
          </p:cNvPr>
          <p:cNvSpPr/>
          <p:nvPr/>
        </p:nvSpPr>
        <p:spPr>
          <a:xfrm>
            <a:off x="4857750" y="2438400"/>
            <a:ext cx="6448425" cy="600075"/>
          </a:xfrm>
          <a:prstGeom prst="roundRect">
            <a:avLst/>
          </a:prstGeom>
          <a:solidFill>
            <a:srgbClr val="FF9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do you think people want in the town or city they live in?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C747D21-D846-4C2D-B54C-F87DC88B43DE}"/>
              </a:ext>
            </a:extLst>
          </p:cNvPr>
          <p:cNvSpPr/>
          <p:nvPr/>
        </p:nvSpPr>
        <p:spPr>
          <a:xfrm>
            <a:off x="6253163" y="3262311"/>
            <a:ext cx="5562600" cy="600075"/>
          </a:xfrm>
          <a:prstGeom prst="roundRect">
            <a:avLst/>
          </a:prstGeom>
          <a:solidFill>
            <a:srgbClr val="FF9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Do people want hospitals in their town?</a:t>
            </a:r>
            <a:endParaRPr lang="ar-SA">
              <a:latin typeface="Comic Sans MS" panose="030F0702030302020204" pitchFamily="66" charset="0"/>
            </a:endParaRPr>
          </a:p>
        </p:txBody>
      </p:sp>
      <p:pic>
        <p:nvPicPr>
          <p:cNvPr id="15362" name="Picture 2" descr="LINE Creators&amp;#39; Stickers - Sora the Sailor Animated Example with GIF  Animation">
            <a:extLst>
              <a:ext uri="{FF2B5EF4-FFF2-40B4-BE49-F238E27FC236}">
                <a16:creationId xmlns:a16="http://schemas.microsoft.com/office/drawing/2014/main" id="{EFC53B92-CE42-47F9-98D5-9D95971E4F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257" y="123825"/>
            <a:ext cx="2854643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87895AB-434F-4A02-9AD4-094BF092C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13" y="373066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7EFA2F5-3860-4A13-B287-C04443FE0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500" r="23047" b="11666"/>
          <a:stretch/>
        </p:blipFill>
        <p:spPr>
          <a:xfrm>
            <a:off x="66676" y="104775"/>
            <a:ext cx="12125324" cy="67532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B1B8153-47D3-4AD9-A24E-39B237788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5" t="38889" r="46251" b="47515"/>
          <a:stretch/>
        </p:blipFill>
        <p:spPr>
          <a:xfrm>
            <a:off x="3895724" y="3018082"/>
            <a:ext cx="4714876" cy="1131242"/>
          </a:xfrm>
          <a:prstGeom prst="rect">
            <a:avLst/>
          </a:prstGeom>
        </p:spPr>
      </p:pic>
      <p:pic>
        <p:nvPicPr>
          <p:cNvPr id="17410" name="Picture 2" descr="Child Thought Clip Art - Child Thinking Clipart, HD Png Download - kindpng">
            <a:extLst>
              <a:ext uri="{FF2B5EF4-FFF2-40B4-BE49-F238E27FC236}">
                <a16:creationId xmlns:a16="http://schemas.microsoft.com/office/drawing/2014/main" id="{3A281B4B-750B-444B-A936-3A7DBA7EA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87" b="94980" l="10000" r="90000">
                        <a14:foregroundMark x1="49419" y1="29458" x2="34070" y2="29855"/>
                        <a14:foregroundMark x1="34070" y1="29855" x2="51744" y2="32629"/>
                        <a14:foregroundMark x1="39767" y1="85601" x2="36512" y2="91942"/>
                        <a14:foregroundMark x1="36512" y1="91942" x2="41512" y2="87583"/>
                        <a14:foregroundMark x1="41512" y1="87583" x2="40930" y2="85601"/>
                        <a14:foregroundMark x1="50465" y1="86394" x2="55814" y2="92867"/>
                        <a14:foregroundMark x1="55814" y1="92867" x2="49884" y2="88243"/>
                        <a14:foregroundMark x1="49884" y1="88243" x2="55581" y2="93923"/>
                        <a14:foregroundMark x1="55581" y1="93923" x2="55698" y2="93923"/>
                        <a14:foregroundMark x1="42442" y1="85469" x2="40000" y2="79128"/>
                        <a14:foregroundMark x1="50116" y1="86658" x2="47093" y2="78600"/>
                        <a14:foregroundMark x1="47093" y1="78600" x2="49767" y2="89696"/>
                        <a14:foregroundMark x1="49767" y1="89696" x2="48256" y2="82563"/>
                        <a14:foregroundMark x1="48256" y1="82563" x2="51279" y2="95112"/>
                        <a14:foregroundMark x1="68140" y1="30647" x2="67674" y2="30911"/>
                        <a14:foregroundMark x1="68372" y1="23910" x2="74884" y2="17701"/>
                        <a14:foregroundMark x1="74884" y1="17701" x2="76395" y2="8454"/>
                        <a14:foregroundMark x1="76395" y1="8454" x2="68140" y2="8587"/>
                        <a14:foregroundMark x1="68140" y1="8587" x2="73140" y2="16777"/>
                        <a14:foregroundMark x1="73140" y1="16777" x2="69186" y2="24835"/>
                        <a14:foregroundMark x1="42326" y1="86790" x2="43256" y2="8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6" t="8195" r="22372" b="4584"/>
          <a:stretch/>
        </p:blipFill>
        <p:spPr bwMode="auto">
          <a:xfrm flipH="1">
            <a:off x="678657" y="3029836"/>
            <a:ext cx="2381250" cy="325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8398395-C4BF-4615-B02A-2332DD036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63" y="-176658"/>
            <a:ext cx="4572000" cy="4572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D59C192-647E-4946-ABBF-FEBA2FF8D603}"/>
              </a:ext>
            </a:extLst>
          </p:cNvPr>
          <p:cNvSpPr/>
          <p:nvPr/>
        </p:nvSpPr>
        <p:spPr>
          <a:xfrm>
            <a:off x="835818" y="570157"/>
            <a:ext cx="5057775" cy="2447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_____ is bigger than _____. (comparative)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_____ is the biggest city in the country. (superlative)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1FAEA07-E3AE-4852-BC80-0C5034FC0643}"/>
              </a:ext>
            </a:extLst>
          </p:cNvPr>
          <p:cNvSpPr txBox="1"/>
          <p:nvPr/>
        </p:nvSpPr>
        <p:spPr>
          <a:xfrm>
            <a:off x="937032" y="308547"/>
            <a:ext cx="18645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Complete </a:t>
            </a:r>
            <a:endParaRPr lang="ar-SA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C9C5E1E-4B6C-471B-8D06-73CA441F0902}"/>
              </a:ext>
            </a:extLst>
          </p:cNvPr>
          <p:cNvSpPr/>
          <p:nvPr/>
        </p:nvSpPr>
        <p:spPr>
          <a:xfrm>
            <a:off x="3364705" y="4129415"/>
            <a:ext cx="5972175" cy="5473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 the most efficient; as expensive as; shorter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D5A2DDD-AC63-4111-9321-5DBC90255B8D}"/>
              </a:ext>
            </a:extLst>
          </p:cNvPr>
          <p:cNvSpPr/>
          <p:nvPr/>
        </p:nvSpPr>
        <p:spPr>
          <a:xfrm>
            <a:off x="3364705" y="4744573"/>
            <a:ext cx="5972175" cy="5473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B: the safest; lower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1030DBB-4171-424D-92F7-686A25DCC1AE}"/>
              </a:ext>
            </a:extLst>
          </p:cNvPr>
          <p:cNvSpPr/>
          <p:nvPr/>
        </p:nvSpPr>
        <p:spPr>
          <a:xfrm>
            <a:off x="3364704" y="5418244"/>
            <a:ext cx="5972175" cy="5473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C: the oldest; the largest; as quiet as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2CAA78A-9AA3-4C37-95E4-33F52F8CD931}"/>
              </a:ext>
            </a:extLst>
          </p:cNvPr>
          <p:cNvSpPr/>
          <p:nvPr/>
        </p:nvSpPr>
        <p:spPr>
          <a:xfrm>
            <a:off x="3386137" y="6153150"/>
            <a:ext cx="5972175" cy="4440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D: the worst; worse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4091991-F358-4438-8CBD-A9E4898AC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3" t="24653" r="22969" b="11898"/>
          <a:stretch/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B1B8153-47D3-4AD9-A24E-39B237788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5" t="52484" r="46251" b="9167"/>
          <a:stretch/>
        </p:blipFill>
        <p:spPr>
          <a:xfrm>
            <a:off x="4100512" y="876301"/>
            <a:ext cx="6376988" cy="415766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A0E11EB-4A01-41CC-A355-506E4F326218}"/>
              </a:ext>
            </a:extLst>
          </p:cNvPr>
          <p:cNvSpPr/>
          <p:nvPr/>
        </p:nvSpPr>
        <p:spPr>
          <a:xfrm>
            <a:off x="5153024" y="2306241"/>
            <a:ext cx="752475" cy="485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true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A82B9BA-3308-4C4D-9846-626ED16EE39F}"/>
              </a:ext>
            </a:extLst>
          </p:cNvPr>
          <p:cNvSpPr/>
          <p:nvPr/>
        </p:nvSpPr>
        <p:spPr>
          <a:xfrm>
            <a:off x="5038725" y="1065610"/>
            <a:ext cx="952500" cy="485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BE8D3AC-D539-48C9-A28C-CB0196B3468F}"/>
              </a:ext>
            </a:extLst>
          </p:cNvPr>
          <p:cNvSpPr/>
          <p:nvPr/>
        </p:nvSpPr>
        <p:spPr>
          <a:xfrm>
            <a:off x="5000624" y="2921198"/>
            <a:ext cx="952499" cy="485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25870FF-4AD9-467A-97D4-6B4A12A4C470}"/>
              </a:ext>
            </a:extLst>
          </p:cNvPr>
          <p:cNvSpPr/>
          <p:nvPr/>
        </p:nvSpPr>
        <p:spPr>
          <a:xfrm>
            <a:off x="5105400" y="1634134"/>
            <a:ext cx="800100" cy="485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EA68DAB-579E-463D-9AB4-7F1E446BB606}"/>
              </a:ext>
            </a:extLst>
          </p:cNvPr>
          <p:cNvSpPr/>
          <p:nvPr/>
        </p:nvSpPr>
        <p:spPr>
          <a:xfrm>
            <a:off x="5105399" y="3439121"/>
            <a:ext cx="800099" cy="485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true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6E1536-B5C6-45B4-9973-78711915D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4" t="24652" r="23672" b="993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B1B8153-47D3-4AD9-A24E-39B237788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07" t="38889" r="22812" b="9167"/>
          <a:stretch/>
        </p:blipFill>
        <p:spPr>
          <a:xfrm>
            <a:off x="5162551" y="754708"/>
            <a:ext cx="4505324" cy="567878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FA300EE-CE8D-47EE-A4AC-B296ED0DB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41" y="1797566"/>
            <a:ext cx="939284" cy="93928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A70CB26-A9D3-46F0-A02F-2CE9736C0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5" y="3287915"/>
            <a:ext cx="1731705" cy="3145575"/>
          </a:xfrm>
          <a:prstGeom prst="rect">
            <a:avLst/>
          </a:prstGeom>
        </p:spPr>
      </p:pic>
      <p:pic>
        <p:nvPicPr>
          <p:cNvPr id="16" name="SG Bk 5 F-SA_2020_2-15">
            <a:hlinkClick r:id="" action="ppaction://media"/>
            <a:extLst>
              <a:ext uri="{FF2B5EF4-FFF2-40B4-BE49-F238E27FC236}">
                <a16:creationId xmlns:a16="http://schemas.microsoft.com/office/drawing/2014/main" id="{A50D8632-961A-4393-B9D7-3DB21E505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6698" y="2030412"/>
            <a:ext cx="792421" cy="79242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88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846D4A9-9098-49BE-860F-0A2875003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2778" r="24219" b="10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Saudi Arabia Map of Regions and Provinces - OrangeSmile.com">
            <a:extLst>
              <a:ext uri="{FF2B5EF4-FFF2-40B4-BE49-F238E27FC236}">
                <a16:creationId xmlns:a16="http://schemas.microsoft.com/office/drawing/2014/main" id="{A159F2FF-C017-4F11-8C45-354E7B666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1806" r="6250" b="13750"/>
          <a:stretch/>
        </p:blipFill>
        <p:spPr bwMode="auto">
          <a:xfrm>
            <a:off x="5653807" y="723900"/>
            <a:ext cx="5231374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F08D9B8-F890-4B37-AA0F-E7DC7C726EA9}"/>
              </a:ext>
            </a:extLst>
          </p:cNvPr>
          <p:cNvSpPr/>
          <p:nvPr/>
        </p:nvSpPr>
        <p:spPr>
          <a:xfrm>
            <a:off x="2975027" y="2324099"/>
            <a:ext cx="2743921" cy="704850"/>
          </a:xfrm>
          <a:prstGeom prst="roundRect">
            <a:avLst/>
          </a:prstGeom>
          <a:solidFill>
            <a:srgbClr val="BDB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Some cities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02F0F45-4CF7-4F01-925F-DB3290AD8DBD}"/>
              </a:ext>
            </a:extLst>
          </p:cNvPr>
          <p:cNvSpPr/>
          <p:nvPr/>
        </p:nvSpPr>
        <p:spPr>
          <a:xfrm>
            <a:off x="4556177" y="3590927"/>
            <a:ext cx="2743921" cy="704850"/>
          </a:xfrm>
          <a:prstGeom prst="roundRect">
            <a:avLst/>
          </a:prstGeom>
          <a:solidFill>
            <a:srgbClr val="BDB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Some towns ?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6F64F2-C9FD-4A25-990A-A9796725B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606" y="238126"/>
            <a:ext cx="2743920" cy="36004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75A3BA1-EE94-4FD6-B70B-9AD6C60FB784}"/>
              </a:ext>
            </a:extLst>
          </p:cNvPr>
          <p:cNvSpPr/>
          <p:nvPr/>
        </p:nvSpPr>
        <p:spPr>
          <a:xfrm>
            <a:off x="1870127" y="5038724"/>
            <a:ext cx="2743921" cy="704850"/>
          </a:xfrm>
          <a:prstGeom prst="roundRect">
            <a:avLst/>
          </a:prstGeom>
          <a:solidFill>
            <a:srgbClr val="BDB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Some villages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0B83651-C945-4C35-B7F9-BB980BDDFFB1}"/>
              </a:ext>
            </a:extLst>
          </p:cNvPr>
          <p:cNvSpPr txBox="1"/>
          <p:nvPr/>
        </p:nvSpPr>
        <p:spPr>
          <a:xfrm>
            <a:off x="1083291" y="1329809"/>
            <a:ext cx="31908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Give examples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0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B2FFAAE-CB0E-4BA1-B65A-2F7DF53D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828" b="1069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hlinkClick r:id="rId3"/>
            <a:extLst>
              <a:ext uri="{FF2B5EF4-FFF2-40B4-BE49-F238E27FC236}">
                <a16:creationId xmlns:a16="http://schemas.microsoft.com/office/drawing/2014/main" id="{958C398C-F264-4846-A828-98E56278A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13" y="1614487"/>
            <a:ext cx="2143125" cy="21431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46DAA91-0E01-4EDA-8E51-FEAD15D8E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45" y="772202"/>
            <a:ext cx="2427655" cy="27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36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622446-2079-4C3A-A657-986A6E90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197B33-3147-40AE-9C9C-718681870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6F9AF8-4235-4676-BC98-98489107D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2778" r="24219" b="10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تفاصيل مدينة محمد بن سلمان في السعودية غير الربحية .. تضم ابتكارات وريادة  أعمال . دار الحياة - اخبار فلسطين اخبار المملكة العربية السعودية اخبار  العالم">
            <a:extLst>
              <a:ext uri="{FF2B5EF4-FFF2-40B4-BE49-F238E27FC236}">
                <a16:creationId xmlns:a16="http://schemas.microsoft.com/office/drawing/2014/main" id="{E572A537-F618-46D7-B8BE-0E229F8C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72" y="522289"/>
            <a:ext cx="423505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ولي العهد السعودي يطلق «مشروع ذا لاين» العملاق في نيوم | الشرق الأوسط">
            <a:extLst>
              <a:ext uri="{FF2B5EF4-FFF2-40B4-BE49-F238E27FC236}">
                <a16:creationId xmlns:a16="http://schemas.microsoft.com/office/drawing/2014/main" id="{47278489-207E-4A4F-B2A1-8BCC6565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54" y="479426"/>
            <a:ext cx="5150746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ud to Be Saudi (@P2bSaudi) / Twitter">
            <a:extLst>
              <a:ext uri="{FF2B5EF4-FFF2-40B4-BE49-F238E27FC236}">
                <a16:creationId xmlns:a16="http://schemas.microsoft.com/office/drawing/2014/main" id="{F91B48A6-CC62-4DF8-8291-EF45C15A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30674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9D70C72-ED2A-46B2-BE0E-EC2278C43384}"/>
              </a:ext>
            </a:extLst>
          </p:cNvPr>
          <p:cNvSpPr/>
          <p:nvPr/>
        </p:nvSpPr>
        <p:spPr>
          <a:xfrm>
            <a:off x="2476500" y="2811463"/>
            <a:ext cx="8169474" cy="1235074"/>
          </a:xfrm>
          <a:prstGeom prst="roundRect">
            <a:avLst/>
          </a:prstGeom>
          <a:solidFill>
            <a:srgbClr val="755D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do you know about crown prince Mohammed bin Salman city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0D3721E-E781-4532-9255-12ED58492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1" t="23473" r="23125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C1DDA4C-813C-4A57-B9A8-61F428CAD625}"/>
              </a:ext>
            </a:extLst>
          </p:cNvPr>
          <p:cNvSpPr/>
          <p:nvPr/>
        </p:nvSpPr>
        <p:spPr>
          <a:xfrm>
            <a:off x="1800225" y="2714625"/>
            <a:ext cx="7296150" cy="2886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0482A8"/>
                </a:solidFill>
                <a:latin typeface="Comic Sans MS" panose="030F0702030302020204" pitchFamily="66" charset="0"/>
              </a:rPr>
              <a:t>Work</a:t>
            </a:r>
          </a:p>
          <a:p>
            <a:pPr algn="ctr"/>
            <a:r>
              <a:rPr lang="en-US" sz="9600" dirty="0">
                <a:solidFill>
                  <a:srgbClr val="0482A8"/>
                </a:solidFill>
                <a:latin typeface="Comic Sans MS" panose="030F0702030302020204" pitchFamily="66" charset="0"/>
              </a:rPr>
              <a:t>book</a:t>
            </a:r>
            <a:endParaRPr lang="ar-SA" sz="9600" dirty="0">
              <a:solidFill>
                <a:srgbClr val="0482A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D533DFC-D83D-4047-ADE8-B928A2431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2313752"/>
            <a:ext cx="4286593" cy="38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9FA81EC-8108-4CBB-9CEC-A87E71D6C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1" t="23473" r="23125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CDBFF6-4D76-47C9-AAC0-7FD5EE710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8" t="38750" r="23047" b="7963"/>
          <a:stretch/>
        </p:blipFill>
        <p:spPr>
          <a:xfrm>
            <a:off x="1400174" y="1705583"/>
            <a:ext cx="7896225" cy="4285034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23701227-A6AD-4712-ABC2-111057354565}"/>
              </a:ext>
            </a:extLst>
          </p:cNvPr>
          <p:cNvSpPr/>
          <p:nvPr/>
        </p:nvSpPr>
        <p:spPr>
          <a:xfrm>
            <a:off x="1828800" y="3695700"/>
            <a:ext cx="80010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7D684F70-CB92-434A-9E65-DB426986A7D6}"/>
              </a:ext>
            </a:extLst>
          </p:cNvPr>
          <p:cNvSpPr/>
          <p:nvPr/>
        </p:nvSpPr>
        <p:spPr>
          <a:xfrm>
            <a:off x="1905000" y="5257496"/>
            <a:ext cx="80010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7D1CC39-EC1F-4F99-A7C9-F7370DE3E2F7}"/>
              </a:ext>
            </a:extLst>
          </p:cNvPr>
          <p:cNvSpPr/>
          <p:nvPr/>
        </p:nvSpPr>
        <p:spPr>
          <a:xfrm>
            <a:off x="6924675" y="3695699"/>
            <a:ext cx="80010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9DB310AF-EF0B-436E-8179-409CAC0C36F1}"/>
              </a:ext>
            </a:extLst>
          </p:cNvPr>
          <p:cNvSpPr/>
          <p:nvPr/>
        </p:nvSpPr>
        <p:spPr>
          <a:xfrm>
            <a:off x="7058025" y="5257192"/>
            <a:ext cx="80010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84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798B17F-CE7B-4C2E-8986-4A96D790B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0" t="22917" r="23360" b="11111"/>
          <a:stretch/>
        </p:blipFill>
        <p:spPr>
          <a:xfrm>
            <a:off x="1" y="18704"/>
            <a:ext cx="12192000" cy="6839295"/>
          </a:xfrm>
          <a:prstGeom prst="rect">
            <a:avLst/>
          </a:prstGeom>
        </p:spPr>
      </p:pic>
      <p:pic>
        <p:nvPicPr>
          <p:cNvPr id="9218" name="Picture 2" descr="Travel luggage cartoon Royalty Free Vector Image">
            <a:extLst>
              <a:ext uri="{FF2B5EF4-FFF2-40B4-BE49-F238E27FC236}">
                <a16:creationId xmlns:a16="http://schemas.microsoft.com/office/drawing/2014/main" id="{B5F3AD87-9075-4AC4-A3AC-EABD89B04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8" b="21945"/>
          <a:stretch/>
        </p:blipFill>
        <p:spPr bwMode="auto">
          <a:xfrm>
            <a:off x="1179512" y="315856"/>
            <a:ext cx="10574337" cy="60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rget Goal Stock Illustrations – 97,929 Target Goal Stock Illustrations,  Vectors &amp;amp; Clipart - Dreamstime">
            <a:extLst>
              <a:ext uri="{FF2B5EF4-FFF2-40B4-BE49-F238E27FC236}">
                <a16:creationId xmlns:a16="http://schemas.microsoft.com/office/drawing/2014/main" id="{02DF4F28-11BF-4B8E-ACCC-973179249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080" y="520837"/>
            <a:ext cx="1938843" cy="9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798AD82-8924-47C8-94C6-B5E2E1718B19}"/>
              </a:ext>
            </a:extLst>
          </p:cNvPr>
          <p:cNvSpPr/>
          <p:nvPr/>
        </p:nvSpPr>
        <p:spPr>
          <a:xfrm>
            <a:off x="1317945" y="1804234"/>
            <a:ext cx="7121205" cy="962025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Recognize the comparative and superlative e forms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48E08A1-31CB-4E50-BEDE-D95F5AB351FB}"/>
              </a:ext>
            </a:extLst>
          </p:cNvPr>
          <p:cNvSpPr/>
          <p:nvPr/>
        </p:nvSpPr>
        <p:spPr>
          <a:xfrm>
            <a:off x="1317944" y="3178528"/>
            <a:ext cx="7121205" cy="962025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latin typeface="Comic Sans MS" panose="030F0702030302020204" pitchFamily="66" charset="0"/>
              </a:rPr>
              <a:t>Describe features of places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EA0D50E-760C-45CA-8DD6-038A41F15E6E}"/>
              </a:ext>
            </a:extLst>
          </p:cNvPr>
          <p:cNvSpPr/>
          <p:nvPr/>
        </p:nvSpPr>
        <p:spPr>
          <a:xfrm>
            <a:off x="1317943" y="4543081"/>
            <a:ext cx="7121205" cy="962025"/>
          </a:xfrm>
          <a:prstGeom prst="roundRect">
            <a:avLst/>
          </a:prstGeom>
          <a:solidFill>
            <a:srgbClr val="048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latin typeface="Comic Sans MS" panose="030F0702030302020204" pitchFamily="66" charset="0"/>
              </a:rPr>
              <a:t>Talk about quality of life</a:t>
            </a:r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4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210A06-8E2C-449E-BC9B-0CB4A203B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828" b="1069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42E752D-C7AC-4FD5-8326-3DFAC180F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44" t="34861" r="29141" b="9444"/>
          <a:stretch/>
        </p:blipFill>
        <p:spPr>
          <a:xfrm>
            <a:off x="619125" y="271462"/>
            <a:ext cx="9144000" cy="484812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85823AA-6EDF-4A3E-9353-6B5F49AB8E90}"/>
              </a:ext>
            </a:extLst>
          </p:cNvPr>
          <p:cNvSpPr/>
          <p:nvPr/>
        </p:nvSpPr>
        <p:spPr>
          <a:xfrm>
            <a:off x="7077075" y="2495499"/>
            <a:ext cx="178117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Comic Sans MS" panose="030F0702030302020204" pitchFamily="66" charset="0"/>
              </a:rPr>
              <a:t>punctual</a:t>
            </a:r>
            <a:endParaRPr lang="ar-SA" sz="1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160ECAF-9AA9-44E3-9E5C-CC00632B9594}"/>
              </a:ext>
            </a:extLst>
          </p:cNvPr>
          <p:cNvSpPr/>
          <p:nvPr/>
        </p:nvSpPr>
        <p:spPr>
          <a:xfrm>
            <a:off x="2205037" y="3311443"/>
            <a:ext cx="178117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Comic Sans MS" panose="030F0702030302020204" pitchFamily="66" charset="0"/>
              </a:rPr>
              <a:t>cozy</a:t>
            </a:r>
            <a:endParaRPr lang="ar-SA" sz="1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CB22ADE-5E19-4182-95EC-5E76B9D73077}"/>
              </a:ext>
            </a:extLst>
          </p:cNvPr>
          <p:cNvSpPr/>
          <p:nvPr/>
        </p:nvSpPr>
        <p:spPr>
          <a:xfrm>
            <a:off x="6096000" y="2866973"/>
            <a:ext cx="178117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Comic Sans MS" panose="030F0702030302020204" pitchFamily="66" charset="0"/>
              </a:rPr>
              <a:t>housing</a:t>
            </a:r>
            <a:endParaRPr lang="ar-SA" sz="1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9C81C21-36F9-41E8-835A-2030D45C576B}"/>
              </a:ext>
            </a:extLst>
          </p:cNvPr>
          <p:cNvSpPr/>
          <p:nvPr/>
        </p:nvSpPr>
        <p:spPr>
          <a:xfrm>
            <a:off x="2057400" y="1977741"/>
            <a:ext cx="178117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cost of living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EFA7C9D-53CF-4B8D-8F79-294D40E6EB91}"/>
              </a:ext>
            </a:extLst>
          </p:cNvPr>
          <p:cNvSpPr/>
          <p:nvPr/>
        </p:nvSpPr>
        <p:spPr>
          <a:xfrm>
            <a:off x="2800350" y="3764033"/>
            <a:ext cx="178117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Comic Sans MS" panose="030F0702030302020204" pitchFamily="66" charset="0"/>
              </a:rPr>
              <a:t>green spaces</a:t>
            </a:r>
            <a:endParaRPr lang="ar-SA" sz="1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BB429D8-E6D9-4B3B-AE95-A20253290743}"/>
              </a:ext>
            </a:extLst>
          </p:cNvPr>
          <p:cNvSpPr/>
          <p:nvPr/>
        </p:nvSpPr>
        <p:spPr>
          <a:xfrm>
            <a:off x="1752600" y="4135507"/>
            <a:ext cx="178117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Comic Sans MS" panose="030F0702030302020204" pitchFamily="66" charset="0"/>
              </a:rPr>
              <a:t>quality of life</a:t>
            </a:r>
            <a:endParaRPr lang="ar-SA" sz="1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D92BF1A-8C18-4C6B-B455-420C0D42136D}"/>
              </a:ext>
            </a:extLst>
          </p:cNvPr>
          <p:cNvSpPr/>
          <p:nvPr/>
        </p:nvSpPr>
        <p:spPr>
          <a:xfrm>
            <a:off x="2643187" y="4779950"/>
            <a:ext cx="178117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Comic Sans MS" panose="030F0702030302020204" pitchFamily="66" charset="0"/>
              </a:rPr>
              <a:t>crime rate</a:t>
            </a:r>
            <a:endParaRPr lang="ar-SA" sz="1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079421-E98C-4769-AD4E-69F6F4F9D9BE}"/>
              </a:ext>
            </a:extLst>
          </p:cNvPr>
          <p:cNvSpPr/>
          <p:nvPr/>
        </p:nvSpPr>
        <p:spPr>
          <a:xfrm>
            <a:off x="2205038" y="2261611"/>
            <a:ext cx="3114675" cy="168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 public transportation system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C3AD164-0EBC-4AD2-A360-5127BD1E3FFF}"/>
              </a:ext>
            </a:extLst>
          </p:cNvPr>
          <p:cNvSpPr/>
          <p:nvPr/>
        </p:nvSpPr>
        <p:spPr>
          <a:xfrm>
            <a:off x="2205038" y="2667000"/>
            <a:ext cx="178117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Comic Sans MS" panose="030F0702030302020204" pitchFamily="66" charset="0"/>
              </a:rPr>
              <a:t>efficient</a:t>
            </a:r>
            <a:endParaRPr lang="ar-SA" sz="1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C2A9DD-6E5A-477B-A868-2C0AA086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BE4221F-90AD-4718-809F-544777A65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828" b="1069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DBD54B74-BC93-4F51-98AC-E4DB3121E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42" y="942667"/>
            <a:ext cx="2101508" cy="3050690"/>
          </a:xfrm>
        </p:spPr>
      </p:pic>
      <p:pic>
        <p:nvPicPr>
          <p:cNvPr id="3074" name="Picture 2" descr="بالخطوات.. كيفية التسجيل في منصة مدرستي - أخبار صحيفة الرؤية">
            <a:extLst>
              <a:ext uri="{FF2B5EF4-FFF2-40B4-BE49-F238E27FC236}">
                <a16:creationId xmlns:a16="http://schemas.microsoft.com/office/drawing/2014/main" id="{25B5ED1C-925C-46F9-A65D-D4F03F44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144588"/>
            <a:ext cx="351886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150F20-8101-491F-89DD-F2944C697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649D601-44DB-43F4-959E-88FF9022F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42EB740-AB26-46C2-B62C-6E1AE97AE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1" t="23194" r="23203" b="9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2" descr="Have a Great Day - Images and Messages">
            <a:extLst>
              <a:ext uri="{FF2B5EF4-FFF2-40B4-BE49-F238E27FC236}">
                <a16:creationId xmlns:a16="http://schemas.microsoft.com/office/drawing/2014/main" id="{6F06DCA7-E49A-4622-862B-B079361098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9" y="871738"/>
            <a:ext cx="7596188" cy="422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D1C0EE-C512-4AFD-8D69-E51D3A48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CEB8C73-E4AA-4C0A-B4C5-D4036E89B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828" b="1069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وَجَعَلْنَاكُمْ شُعُوبًا وَقَبَائِلَ لِتَعَارَفُوا إِنَّ أَكْرَمَكُمْ  عِنْدَ اللَّهِ أَتْقَاكُمْ إِنَّ اللَّهَ عَلِيمٌ خَبِيرٌ (13)الحجرات |  vip2099">
            <a:extLst>
              <a:ext uri="{FF2B5EF4-FFF2-40B4-BE49-F238E27FC236}">
                <a16:creationId xmlns:a16="http://schemas.microsoft.com/office/drawing/2014/main" id="{3555EAE2-1BE4-414A-BF15-3905B355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13407" r="7219" b="23946"/>
          <a:stretch/>
        </p:blipFill>
        <p:spPr bwMode="auto">
          <a:xfrm>
            <a:off x="2419350" y="1027906"/>
            <a:ext cx="7048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45A94A-D3F0-4129-A31F-287C53B7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23F92A-4A9B-4852-9C35-72BBB7E0E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71A971B-AD0B-4C6F-B69C-447093C86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3" t="24653" r="22969" b="11898"/>
          <a:stretch/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3078" name="Picture 6" descr="Warm Up Clipart">
            <a:extLst>
              <a:ext uri="{FF2B5EF4-FFF2-40B4-BE49-F238E27FC236}">
                <a16:creationId xmlns:a16="http://schemas.microsoft.com/office/drawing/2014/main" id="{7C24F845-5965-48B7-8BCB-1E7AB225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919163"/>
            <a:ext cx="56864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D8E998F-0F56-48D2-9057-7836C83B2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43009" r="30624" b="14028"/>
          <a:stretch/>
        </p:blipFill>
        <p:spPr bwMode="auto">
          <a:xfrm>
            <a:off x="6683353" y="3644076"/>
            <a:ext cx="221893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nance Clipart Capital Resource - Brain Cartoon Png Transparent Png - Full  Size Clipart (#2135777) - PinClipart">
            <a:extLst>
              <a:ext uri="{FF2B5EF4-FFF2-40B4-BE49-F238E27FC236}">
                <a16:creationId xmlns:a16="http://schemas.microsoft.com/office/drawing/2014/main" id="{41F15FE8-353A-459B-931F-1CE32D01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72" y="2395087"/>
            <a:ext cx="2218935" cy="24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ree Baby Elephant Cliparts, Download Free Clip Art, Free Clip Art on  Clipart Library | Cartoon brain, Brain cartoon image, Free cartoons">
            <a:extLst>
              <a:ext uri="{FF2B5EF4-FFF2-40B4-BE49-F238E27FC236}">
                <a16:creationId xmlns:a16="http://schemas.microsoft.com/office/drawing/2014/main" id="{BBF8A93E-F36E-47E5-844E-2983E21C4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059">
            <a:off x="3856366" y="2605851"/>
            <a:ext cx="2402818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5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B27E96-B6FE-4939-B1CA-2D7FF2DE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07EDF2-A3C3-455B-B280-977919F71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73ADE07-7DE9-4493-8BC3-CBCC335DD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917" r="22891" b="10294"/>
          <a:stretch/>
        </p:blipFill>
        <p:spPr>
          <a:xfrm>
            <a:off x="-114300" y="0"/>
            <a:ext cx="12306299" cy="6972300"/>
          </a:xfrm>
          <a:prstGeom prst="rect">
            <a:avLst/>
          </a:prstGeom>
        </p:spPr>
      </p:pic>
      <p:pic>
        <p:nvPicPr>
          <p:cNvPr id="5122" name="Picture 2" descr="Saudi Arabia Map Images, Stock Photos &amp;amp; Vectors | Shutterstock">
            <a:extLst>
              <a:ext uri="{FF2B5EF4-FFF2-40B4-BE49-F238E27FC236}">
                <a16:creationId xmlns:a16="http://schemas.microsoft.com/office/drawing/2014/main" id="{3F112F4C-CDF3-40D9-A23A-3BB5B5B2C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18214" r="21693" b="27143"/>
          <a:stretch/>
        </p:blipFill>
        <p:spPr bwMode="auto">
          <a:xfrm>
            <a:off x="6388893" y="2176462"/>
            <a:ext cx="5229225" cy="37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المعتمرون يعودون إلى مكة وسط احتياطات صحية مكثفة">
            <a:extLst>
              <a:ext uri="{FF2B5EF4-FFF2-40B4-BE49-F238E27FC236}">
                <a16:creationId xmlns:a16="http://schemas.microsoft.com/office/drawing/2014/main" id="{6C7152F9-9A79-4CC3-94BD-310180D4A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3801795"/>
            <a:ext cx="2193133" cy="12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E4588FE-69C8-46AE-9B1D-463B3F7B7ADC}"/>
              </a:ext>
            </a:extLst>
          </p:cNvPr>
          <p:cNvSpPr/>
          <p:nvPr/>
        </p:nvSpPr>
        <p:spPr>
          <a:xfrm>
            <a:off x="400049" y="696912"/>
            <a:ext cx="5638800" cy="617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Bahnschrift Condensed" panose="020B0502040204020203" pitchFamily="34" charset="0"/>
                <a:cs typeface="Aldhabi" panose="01000000000000000000" pitchFamily="2" charset="-78"/>
              </a:rPr>
              <a:t>Guess the name of the city</a:t>
            </a:r>
            <a:endParaRPr lang="ar-SA" sz="4800" dirty="0">
              <a:solidFill>
                <a:srgbClr val="FF0000"/>
              </a:solidFill>
              <a:latin typeface="Bahnschrift Condensed" panose="020B0502040204020203" pitchFamily="34" charset="0"/>
              <a:cs typeface="Aldhabi" panose="01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86071E0-6ED5-4751-B0F5-ABB74D2F4348}"/>
              </a:ext>
            </a:extLst>
          </p:cNvPr>
          <p:cNvSpPr/>
          <p:nvPr/>
        </p:nvSpPr>
        <p:spPr>
          <a:xfrm>
            <a:off x="3078957" y="1778000"/>
            <a:ext cx="5353050" cy="609600"/>
          </a:xfrm>
          <a:prstGeom prst="roundRect">
            <a:avLst/>
          </a:prstGeom>
          <a:solidFill>
            <a:srgbClr val="8B93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This city is </a:t>
            </a:r>
            <a:r>
              <a:rPr lang="en-US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holiest city</a:t>
            </a:r>
            <a:r>
              <a:rPr lang="en-US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in </a:t>
            </a:r>
            <a:r>
              <a:rPr lang="en-U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Islam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8" name="Picture 4" descr="Guesses GIFs - Get the best GIF on GIPHY">
            <a:extLst>
              <a:ext uri="{FF2B5EF4-FFF2-40B4-BE49-F238E27FC236}">
                <a16:creationId xmlns:a16="http://schemas.microsoft.com/office/drawing/2014/main" id="{7B978210-13E0-48FA-98D7-155D6B542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52" y="396144"/>
            <a:ext cx="2377148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84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B27E96-B6FE-4939-B1CA-2D7FF2DE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07EDF2-A3C3-455B-B280-977919F71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73ADE07-7DE9-4493-8BC3-CBCC335DD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917" r="22891" b="10294"/>
          <a:stretch/>
        </p:blipFill>
        <p:spPr>
          <a:xfrm>
            <a:off x="-114300" y="0"/>
            <a:ext cx="12306299" cy="6972300"/>
          </a:xfrm>
          <a:prstGeom prst="rect">
            <a:avLst/>
          </a:prstGeom>
        </p:spPr>
      </p:pic>
      <p:pic>
        <p:nvPicPr>
          <p:cNvPr id="5122" name="Picture 2" descr="Saudi Arabia Map Images, Stock Photos &amp;amp; Vectors | Shutterstock">
            <a:extLst>
              <a:ext uri="{FF2B5EF4-FFF2-40B4-BE49-F238E27FC236}">
                <a16:creationId xmlns:a16="http://schemas.microsoft.com/office/drawing/2014/main" id="{3F112F4C-CDF3-40D9-A23A-3BB5B5B2C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18214" r="21693" b="27143"/>
          <a:stretch/>
        </p:blipFill>
        <p:spPr bwMode="auto">
          <a:xfrm>
            <a:off x="4557712" y="2701067"/>
            <a:ext cx="5229225" cy="37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لدمام - ويكيبيديا">
            <a:extLst>
              <a:ext uri="{FF2B5EF4-FFF2-40B4-BE49-F238E27FC236}">
                <a16:creationId xmlns:a16="http://schemas.microsoft.com/office/drawing/2014/main" id="{E832D632-027C-47C4-B3A2-7616D9AD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08" y="3131647"/>
            <a:ext cx="2300287" cy="153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9A038D48-0520-4D3A-A8EF-72DF39CD2983}"/>
              </a:ext>
            </a:extLst>
          </p:cNvPr>
          <p:cNvSpPr/>
          <p:nvPr/>
        </p:nvSpPr>
        <p:spPr>
          <a:xfrm>
            <a:off x="400049" y="696912"/>
            <a:ext cx="5638800" cy="617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Bahnschrift Condensed" panose="020B0502040204020203" pitchFamily="34" charset="0"/>
                <a:cs typeface="Aldhabi" panose="01000000000000000000" pitchFamily="2" charset="-78"/>
              </a:rPr>
              <a:t>Guess the name of the city</a:t>
            </a:r>
            <a:endParaRPr lang="ar-SA" sz="4800" dirty="0">
              <a:solidFill>
                <a:srgbClr val="FF0000"/>
              </a:solidFill>
              <a:latin typeface="Bahnschrift Condensed" panose="020B0502040204020203" pitchFamily="34" charset="0"/>
              <a:cs typeface="Aldhabi" panose="01000000000000000000" pitchFamily="2" charset="-78"/>
            </a:endParaRPr>
          </a:p>
        </p:txBody>
      </p:sp>
      <p:pic>
        <p:nvPicPr>
          <p:cNvPr id="12" name="Picture 4" descr="Guesses GIFs - Get the best GIF on GIPHY">
            <a:extLst>
              <a:ext uri="{FF2B5EF4-FFF2-40B4-BE49-F238E27FC236}">
                <a16:creationId xmlns:a16="http://schemas.microsoft.com/office/drawing/2014/main" id="{BB04D394-7283-48F2-A628-9A011ED6AA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52" y="396144"/>
            <a:ext cx="2377148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21A376E-AC82-406F-BD71-3D3F0D7A56D4}"/>
              </a:ext>
            </a:extLst>
          </p:cNvPr>
          <p:cNvSpPr/>
          <p:nvPr/>
        </p:nvSpPr>
        <p:spPr>
          <a:xfrm>
            <a:off x="3950493" y="1938941"/>
            <a:ext cx="5026159" cy="609600"/>
          </a:xfrm>
          <a:prstGeom prst="roundRect">
            <a:avLst/>
          </a:prstGeom>
          <a:solidFill>
            <a:srgbClr val="8B93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 is known for being a major administrative center for the Saudi oil industry.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5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B27E96-B6FE-4939-B1CA-2D7FF2DE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07EDF2-A3C3-455B-B280-977919F71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73ADE07-7DE9-4493-8BC3-CBCC335DD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917" r="22891" b="10294"/>
          <a:stretch/>
        </p:blipFill>
        <p:spPr>
          <a:xfrm>
            <a:off x="-114300" y="0"/>
            <a:ext cx="12306299" cy="6972300"/>
          </a:xfrm>
          <a:prstGeom prst="rect">
            <a:avLst/>
          </a:prstGeom>
          <a:ln>
            <a:noFill/>
          </a:ln>
        </p:spPr>
      </p:pic>
      <p:pic>
        <p:nvPicPr>
          <p:cNvPr id="5122" name="Picture 2" descr="Saudi Arabia Map Images, Stock Photos &amp;amp; Vectors | Shutterstock">
            <a:extLst>
              <a:ext uri="{FF2B5EF4-FFF2-40B4-BE49-F238E27FC236}">
                <a16:creationId xmlns:a16="http://schemas.microsoft.com/office/drawing/2014/main" id="{3F112F4C-CDF3-40D9-A23A-3BB5B5B2C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18214" r="21693" b="27143"/>
          <a:stretch/>
        </p:blipFill>
        <p:spPr bwMode="auto">
          <a:xfrm>
            <a:off x="5638800" y="2247619"/>
            <a:ext cx="5229225" cy="37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لمنافسة دبي.. شركات أجنبية عالمية تنقل مكاتبها للرياض">
            <a:extLst>
              <a:ext uri="{FF2B5EF4-FFF2-40B4-BE49-F238E27FC236}">
                <a16:creationId xmlns:a16="http://schemas.microsoft.com/office/drawing/2014/main" id="{B536C724-9B5E-4E42-9E4F-FD6240CF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001" y="3486150"/>
            <a:ext cx="1958623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53BC2FF-997C-4E29-9A10-26AE5788B541}"/>
              </a:ext>
            </a:extLst>
          </p:cNvPr>
          <p:cNvSpPr/>
          <p:nvPr/>
        </p:nvSpPr>
        <p:spPr>
          <a:xfrm>
            <a:off x="400049" y="696912"/>
            <a:ext cx="5638800" cy="617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Bahnschrift Condensed" panose="020B0502040204020203" pitchFamily="34" charset="0"/>
                <a:cs typeface="Aldhabi" panose="01000000000000000000" pitchFamily="2" charset="-78"/>
              </a:rPr>
              <a:t>Guess the name of the city</a:t>
            </a:r>
            <a:endParaRPr lang="ar-SA" sz="4800" dirty="0">
              <a:solidFill>
                <a:srgbClr val="FF0000"/>
              </a:solidFill>
              <a:latin typeface="Bahnschrift Condensed" panose="020B0502040204020203" pitchFamily="34" charset="0"/>
              <a:cs typeface="Aldhabi" panose="01000000000000000000" pitchFamily="2" charset="-78"/>
            </a:endParaRPr>
          </a:p>
        </p:txBody>
      </p:sp>
      <p:pic>
        <p:nvPicPr>
          <p:cNvPr id="9" name="Picture 4" descr="Guesses GIFs - Get the best GIF on GIPHY">
            <a:extLst>
              <a:ext uri="{FF2B5EF4-FFF2-40B4-BE49-F238E27FC236}">
                <a16:creationId xmlns:a16="http://schemas.microsoft.com/office/drawing/2014/main" id="{319691CE-77FF-4B67-8E40-0E109682B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52" y="396144"/>
            <a:ext cx="2377148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0380384-17B9-4248-A14E-F1EB3AAB4F15}"/>
              </a:ext>
            </a:extLst>
          </p:cNvPr>
          <p:cNvSpPr/>
          <p:nvPr/>
        </p:nvSpPr>
        <p:spPr>
          <a:xfrm>
            <a:off x="2500313" y="1643919"/>
            <a:ext cx="6343650" cy="609600"/>
          </a:xfrm>
          <a:prstGeom prst="roundRect">
            <a:avLst/>
          </a:prstGeom>
          <a:solidFill>
            <a:srgbClr val="8B93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It is the capital of Saudi Arabia and the largest city </a:t>
            </a:r>
            <a:endParaRPr lang="ar-SA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9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B27E96-B6FE-4939-B1CA-2D7FF2DE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07EDF2-A3C3-455B-B280-977919F71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73ADE07-7DE9-4493-8BC3-CBCC335DD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22917" r="22891" b="10294"/>
          <a:stretch/>
        </p:blipFill>
        <p:spPr>
          <a:xfrm>
            <a:off x="-114300" y="0"/>
            <a:ext cx="12306299" cy="6972300"/>
          </a:xfrm>
          <a:prstGeom prst="rect">
            <a:avLst/>
          </a:prstGeom>
        </p:spPr>
      </p:pic>
      <p:pic>
        <p:nvPicPr>
          <p:cNvPr id="5122" name="Picture 2" descr="Saudi Arabia Map Images, Stock Photos &amp;amp; Vectors | Shutterstock">
            <a:extLst>
              <a:ext uri="{FF2B5EF4-FFF2-40B4-BE49-F238E27FC236}">
                <a16:creationId xmlns:a16="http://schemas.microsoft.com/office/drawing/2014/main" id="{3F112F4C-CDF3-40D9-A23A-3BB5B5B2C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18214" r="21693" b="27143"/>
          <a:stretch/>
        </p:blipFill>
        <p:spPr bwMode="auto">
          <a:xfrm>
            <a:off x="6405562" y="2663104"/>
            <a:ext cx="5229225" cy="37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waa Hotels | أبها |">
            <a:extLst>
              <a:ext uri="{FF2B5EF4-FFF2-40B4-BE49-F238E27FC236}">
                <a16:creationId xmlns:a16="http://schemas.microsoft.com/office/drawing/2014/main" id="{A91F9A60-761B-41F0-B0AF-2CFE7A6BC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02" y="4822949"/>
            <a:ext cx="2400300" cy="14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EA29C21-EFBF-4CBD-B32C-6BD91B8CE130}"/>
              </a:ext>
            </a:extLst>
          </p:cNvPr>
          <p:cNvSpPr/>
          <p:nvPr/>
        </p:nvSpPr>
        <p:spPr>
          <a:xfrm>
            <a:off x="400049" y="696912"/>
            <a:ext cx="5638800" cy="617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Bahnschrift Condensed" panose="020B0502040204020203" pitchFamily="34" charset="0"/>
                <a:cs typeface="Aldhabi" panose="01000000000000000000" pitchFamily="2" charset="-78"/>
              </a:rPr>
              <a:t>Guess the name of the city</a:t>
            </a:r>
            <a:endParaRPr lang="ar-SA" sz="4800" dirty="0">
              <a:solidFill>
                <a:srgbClr val="FF0000"/>
              </a:solidFill>
              <a:latin typeface="Bahnschrift Condensed" panose="020B0502040204020203" pitchFamily="34" charset="0"/>
              <a:cs typeface="Aldhabi" panose="01000000000000000000" pitchFamily="2" charset="-78"/>
            </a:endParaRPr>
          </a:p>
        </p:txBody>
      </p:sp>
      <p:pic>
        <p:nvPicPr>
          <p:cNvPr id="9" name="Picture 4" descr="Guesses GIFs - Get the best GIF on GIPHY">
            <a:extLst>
              <a:ext uri="{FF2B5EF4-FFF2-40B4-BE49-F238E27FC236}">
                <a16:creationId xmlns:a16="http://schemas.microsoft.com/office/drawing/2014/main" id="{6AD44E1C-A30E-4D83-9B06-B62BFBB4D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52" y="396144"/>
            <a:ext cx="2377148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6A8B7F4-B4D5-4A8A-B751-7B74113AB611}"/>
              </a:ext>
            </a:extLst>
          </p:cNvPr>
          <p:cNvSpPr/>
          <p:nvPr/>
        </p:nvSpPr>
        <p:spPr>
          <a:xfrm>
            <a:off x="3686175" y="1948719"/>
            <a:ext cx="5229225" cy="738553"/>
          </a:xfrm>
          <a:prstGeom prst="roundRect">
            <a:avLst/>
          </a:prstGeom>
          <a:solidFill>
            <a:srgbClr val="8B93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the capital of </a:t>
            </a:r>
            <a:r>
              <a:rPr lang="en-US" b="0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'Asir Region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has a nice weather in summer</a:t>
            </a:r>
            <a:r>
              <a:rPr lang="en-US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endParaRPr lang="ar-S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565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513</Words>
  <Application>Microsoft Office PowerPoint</Application>
  <PresentationFormat>شاشة عريضة</PresentationFormat>
  <Paragraphs>91</Paragraphs>
  <Slides>32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0" baseType="lpstr">
      <vt:lpstr>Arial</vt:lpstr>
      <vt:lpstr>Bahnschrift Condensed</vt:lpstr>
      <vt:lpstr>Calibri</vt:lpstr>
      <vt:lpstr>Calibri Light</vt:lpstr>
      <vt:lpstr>Comic Sans MS</vt:lpstr>
      <vt:lpstr>Dubai</vt:lpstr>
      <vt:lpstr>Eras Demi ITC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16</cp:revision>
  <dcterms:created xsi:type="dcterms:W3CDTF">2021-12-10T23:35:12Z</dcterms:created>
  <dcterms:modified xsi:type="dcterms:W3CDTF">2021-12-13T20:24:07Z</dcterms:modified>
</cp:coreProperties>
</file>