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6"/>
  </p:notesMasterIdLst>
  <p:sldIdLst>
    <p:sldId id="256" r:id="rId5"/>
    <p:sldId id="258" r:id="rId6"/>
    <p:sldId id="259" r:id="rId7"/>
    <p:sldId id="261" r:id="rId8"/>
    <p:sldId id="260" r:id="rId9"/>
    <p:sldId id="298" r:id="rId10"/>
    <p:sldId id="299" r:id="rId11"/>
    <p:sldId id="262" r:id="rId12"/>
    <p:sldId id="301" r:id="rId13"/>
    <p:sldId id="302" r:id="rId14"/>
    <p:sldId id="303" r:id="rId15"/>
    <p:sldId id="304" r:id="rId16"/>
    <p:sldId id="305" r:id="rId17"/>
    <p:sldId id="306" r:id="rId18"/>
    <p:sldId id="263" r:id="rId19"/>
    <p:sldId id="268" r:id="rId20"/>
    <p:sldId id="266" r:id="rId21"/>
    <p:sldId id="267" r:id="rId22"/>
    <p:sldId id="265" r:id="rId23"/>
    <p:sldId id="264" r:id="rId24"/>
    <p:sldId id="328" r:id="rId25"/>
    <p:sldId id="269" r:id="rId26"/>
    <p:sldId id="270" r:id="rId27"/>
    <p:sldId id="272" r:id="rId28"/>
    <p:sldId id="271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321" r:id="rId37"/>
    <p:sldId id="320" r:id="rId38"/>
    <p:sldId id="280" r:id="rId39"/>
    <p:sldId id="323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282" r:id="rId54"/>
    <p:sldId id="281" r:id="rId55"/>
    <p:sldId id="324" r:id="rId56"/>
    <p:sldId id="283" r:id="rId57"/>
    <p:sldId id="284" r:id="rId58"/>
    <p:sldId id="285" r:id="rId59"/>
    <p:sldId id="325" r:id="rId60"/>
    <p:sldId id="286" r:id="rId61"/>
    <p:sldId id="287" r:id="rId62"/>
    <p:sldId id="296" r:id="rId63"/>
    <p:sldId id="297" r:id="rId64"/>
    <p:sldId id="288" r:id="rId65"/>
    <p:sldId id="290" r:id="rId66"/>
    <p:sldId id="289" r:id="rId67"/>
    <p:sldId id="326" r:id="rId68"/>
    <p:sldId id="327" r:id="rId69"/>
    <p:sldId id="295" r:id="rId70"/>
    <p:sldId id="291" r:id="rId71"/>
    <p:sldId id="329" r:id="rId72"/>
    <p:sldId id="292" r:id="rId73"/>
    <p:sldId id="293" r:id="rId74"/>
    <p:sldId id="294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249" autoAdjust="0"/>
  </p:normalViewPr>
  <p:slideViewPr>
    <p:cSldViewPr snapToGrid="0">
      <p:cViewPr varScale="1">
        <p:scale>
          <a:sx n="48" d="100"/>
          <a:sy n="48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BD5F9-2E6D-463A-8B3F-1D920F9177E9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F8FB8-D971-4C6E-803A-587B6D9BC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F8FB8-D971-4C6E-803A-587B6D9BC4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3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/>
              <a:t>  </a:t>
            </a:r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F8FB8-D971-4C6E-803A-587B6D9BC4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8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 in readings often have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vocabulary related to a special topic. The writer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frequently gives clues to the meaning of these words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or gives definitions. For example, point out the word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1" dirty="0">
                <a:solidFill>
                  <a:srgbClr val="231F20"/>
                </a:solidFill>
                <a:effectLst/>
                <a:latin typeface="MyriadPro-LightIt"/>
              </a:rPr>
              <a:t>screamed </a:t>
            </a: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in the fist paragraph. If students don’t know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the meaning, have them read the whole sentence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which shows that the </a:t>
            </a:r>
            <a:r>
              <a:rPr lang="en-US" sz="1200" i="1" dirty="0">
                <a:solidFill>
                  <a:srgbClr val="231F20"/>
                </a:solidFill>
                <a:effectLst/>
                <a:latin typeface="MyriadPro-LightIt"/>
              </a:rPr>
              <a:t>audience </a:t>
            </a: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(the people watching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the film) was afraid. Ask: </a:t>
            </a:r>
            <a:r>
              <a:rPr lang="en-US" sz="1200" i="1" dirty="0">
                <a:solidFill>
                  <a:srgbClr val="231F20"/>
                </a:solidFill>
                <a:effectLst/>
                <a:latin typeface="MyriadPro-SemiboldIt"/>
              </a:rPr>
              <a:t>What does an audience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200" i="1" dirty="0">
                <a:solidFill>
                  <a:srgbClr val="231F20"/>
                </a:solidFill>
                <a:effectLst/>
                <a:latin typeface="MyriadPro-SemiboldIt"/>
              </a:rPr>
              <a:t>do when they are afraid?</a:t>
            </a: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 Elicit: </a:t>
            </a:r>
            <a:r>
              <a:rPr lang="en-US" sz="1200" i="1" dirty="0">
                <a:solidFill>
                  <a:srgbClr val="231F20"/>
                </a:solidFill>
                <a:effectLst/>
                <a:latin typeface="MyriadPro-LightIt"/>
              </a:rPr>
              <a:t>They scream. </a:t>
            </a: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Have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students look at </a:t>
            </a:r>
            <a:r>
              <a:rPr lang="en-US" sz="1200" i="1" dirty="0">
                <a:solidFill>
                  <a:srgbClr val="231F20"/>
                </a:solidFill>
                <a:effectLst/>
                <a:latin typeface="MyriadPro-LightIt"/>
              </a:rPr>
              <a:t>interrupted </a:t>
            </a: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in the second paragraph.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Have them read the entire sentence and the two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sentences before it. Have them guess the meaning of</a:t>
            </a:r>
            <a:b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200" i="1" dirty="0">
                <a:solidFill>
                  <a:srgbClr val="231F20"/>
                </a:solidFill>
                <a:effectLst/>
                <a:latin typeface="MyriadPro-LightIt"/>
              </a:rPr>
              <a:t>interrupted</a:t>
            </a:r>
            <a:r>
              <a:rPr lang="en-US" sz="1200" i="0" dirty="0">
                <a:solidFill>
                  <a:srgbClr val="231F20"/>
                </a:solidFill>
                <a:effectLst/>
                <a:latin typeface="MyriadPro-Light"/>
              </a:rPr>
              <a:t>. (stopped in the middle)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F8FB8-D971-4C6E-803A-587B6D9BC4D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3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(paragraph 1)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The Lumière brothers made the fist film.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The fist film had no special effects.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(false—Special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effects were used to make people think a train was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coming straight toward them.)</a:t>
            </a:r>
          </a:p>
          <a:p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(paragraph 2)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George </a:t>
            </a:r>
            <a:r>
              <a:rPr lang="en-US" sz="1800" i="1" dirty="0" err="1">
                <a:solidFill>
                  <a:srgbClr val="231F20"/>
                </a:solidFill>
                <a:effectLst/>
                <a:latin typeface="MyriadPro-SemiboldIt"/>
              </a:rPr>
              <a:t>Méliès</a:t>
            </a: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 discovered the “stop trick” by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accident.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The “stop trick” made it look like people and things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in the film changed into someone or something else.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Other filmmakers were not interested in the “stop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trick” technique.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(false—Filmmakers have used tricks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like this since then.)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F8FB8-D971-4C6E-803A-587B6D9BC4D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(paragraph 3)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King Kong was the name of an animal.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The gorilla looked big in the film but was really very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small.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</a:p>
          <a:p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(paragraph 4)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George Lucas was a very innovative filmmaker with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new ideas.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The special effects crew of Star Wars used old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techniques and technology.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(false—They invented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new techniques and made improvements in effects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technology.)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A computer-controlled camera was used in the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Semibold"/>
              </a:rPr>
              <a:t>Star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Semibold"/>
              </a:rPr>
              <a:t>Wars </a:t>
            </a: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film to create scenes with realistic motion.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F8FB8-D971-4C6E-803A-587B6D9BC4D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(paragraph 5)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Special effects nowadays are different because of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computers.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People study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Semibold"/>
              </a:rPr>
              <a:t>Toy Story </a:t>
            </a: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and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Semibold"/>
              </a:rPr>
              <a:t>Avatar </a:t>
            </a: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because of their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special effects.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(true)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The comic book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Semibold"/>
              </a:rPr>
              <a:t>Spiderman </a:t>
            </a: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comes from the film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SemiboldIt"/>
              </a:rPr>
            </a:br>
            <a:r>
              <a:rPr lang="en-US" sz="1800" i="1" dirty="0">
                <a:solidFill>
                  <a:srgbClr val="231F20"/>
                </a:solidFill>
                <a:effectLst/>
                <a:latin typeface="MyriadPro-SemiboldIt"/>
              </a:rPr>
              <a:t>of the same name. </a:t>
            </a: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(false—The film comes from the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  <a:t>comic book of the same name.)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F8FB8-D971-4C6E-803A-587B6D9BC4D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76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F8FB8-D971-4C6E-803A-587B6D9BC4D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7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B70A-61AB-4C1F-9023-A3365E05D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8B169-F63F-4174-9F4C-DC4E69695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52D56-CE84-4FC5-84F8-BA9139DF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E8426-E15F-43C8-8548-25EB1E65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C3759-3423-4517-B49F-51ED28A2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7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02F9C-9811-4920-9C24-6D7F0367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BB377-0C8D-4DDF-BE0A-113CD2CCF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7505C-EEB1-4391-93D9-9B65B0666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9E04F-867D-41D8-B5B1-4523053F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5FEB-DD32-4788-99F1-D7B2FCB7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4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ED9F5C-9052-433E-BD0F-25E9B377F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127A2-8E34-4D97-A3F2-E968238CF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24C8D-7D38-4B90-8E56-CD83BA13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F4921-48DC-4224-A02C-5EC5A72D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FA63D-F992-4433-BA72-66DC6439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4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0747-559F-411D-9F9E-BAD5A7AE8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1AE9B-E963-45D3-AEF7-EF2E907E1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781EE-A7A4-429D-9E3E-E52229F0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494E1-30E1-4F7F-A42B-03C0CD3F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F1CA8-ECCF-4C5F-8DC1-02261A96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673D-D8D2-470B-8CA0-B8DEA2D0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4BD1C-EC55-4CF6-88D1-2E00FE6D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F028E-8391-42B9-B17F-4FD63C35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05191-872C-4281-AF28-4B2017A3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CD672-5FA3-4148-8D89-B250742B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3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6E9BC-6C3D-4CA2-A7EB-AA443CC6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B7AF0-6FFE-4312-8D83-E5E5341B6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B17C6-1FAF-43AB-8518-33A61E95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B36AC-95CD-4186-8BEB-12275479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AB44E-82AD-477F-AAB2-43E93DA9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3333C-0596-4082-AD9E-13251121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3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40AB-A0F9-4632-9DB4-1451EAEE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D475D-EE6E-4A35-B83C-CC5CBCD23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294A1-C95D-4C21-A3F9-A90828946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B904F-4DA1-4805-BE83-53980C697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10E95-754B-4201-AE5C-A900DA625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60671E-F2B3-4469-A3E6-10686E71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7350A7-C23A-41B0-8A82-ADFB319F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12855-CD6B-44C2-8F96-685AF827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0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2C0E-125E-46F6-9E67-AFCCFAD6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B3A25-2824-4014-86FF-926657527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D215D-0731-408D-8A3C-56D80539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9B426-B8E7-4200-9B70-38CC76CCA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0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9A821-6EDD-420C-AF85-58413595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21604-89CB-48EE-80BB-68323EF0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6F4AB-DDBD-4D22-992B-4B821673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B629-D4E0-43AB-8C40-4D6D042D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AC534-34A0-4407-B568-C9F3FB059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9E4C3-FED7-4354-97DA-DD7D3207A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476EE-73A5-4DEE-9E0E-C61E57D3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B50C0-13F0-4B5C-A343-386057D4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6597-1217-47E7-8C39-35D437C5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2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27F3-DF7D-49A8-B371-DAF7544D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4E38D-4041-449F-9B69-5AF23BE06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A59BC-961F-4140-AD12-5F9CAA93B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9C2D6-7A72-4ECE-8225-8EAFB636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02A16-EF88-4A3A-95FE-CC4C54D4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AEE75-8133-446C-AD4B-9ABAE00F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9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D3EB58-6D14-407A-B2B0-39A9E6BD2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A7B3D-3E04-4E26-A394-AE03C54AD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D96D9-7CB1-4A1C-9E71-9E9D6DCCB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93CEA-F436-42C0-A1CF-1B537AD2632A}" type="datetimeFigureOut">
              <a:rPr lang="en-US" smtClean="0"/>
              <a:t>12/24/22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86597-1282-4031-966A-65EB658C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C2136-B21D-42F6-986A-62744F321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5CBEA-1D3F-40F2-A3AF-551D6D4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0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12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72F5E5A8-3694-4569-B2EF-52445E657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5" y="188543"/>
            <a:ext cx="3399799" cy="2740601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BB825A-02CA-4074-8691-CB841FBB0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22" y="-192091"/>
            <a:ext cx="4044228" cy="4148277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E6123D0F-16C5-49C0-B4EF-7E4C16887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8" y="2496249"/>
            <a:ext cx="3408247" cy="349497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64854FF8-AECC-418B-AB9A-385CBBDD8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596" y="4139500"/>
            <a:ext cx="2653564" cy="214326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60A8E288-81A8-4EE4-B64F-6E043D6F8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20028">
            <a:off x="2915852" y="5458443"/>
            <a:ext cx="884623" cy="745270"/>
          </a:xfrm>
          <a:prstGeom prst="rect">
            <a:avLst/>
          </a:prstGeom>
        </p:spPr>
      </p:pic>
      <p:pic>
        <p:nvPicPr>
          <p:cNvPr id="9" name="صورة 1">
            <a:extLst>
              <a:ext uri="{FF2B5EF4-FFF2-40B4-BE49-F238E27FC236}">
                <a16:creationId xmlns:a16="http://schemas.microsoft.com/office/drawing/2014/main" id="{6EDAA64F-6A2D-4281-9CDF-895E1275B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601" y="-134005"/>
            <a:ext cx="10040798" cy="7075208"/>
          </a:xfrm>
          <a:prstGeom prst="rect">
            <a:avLst/>
          </a:prstGeom>
        </p:spPr>
      </p:pic>
      <p:pic>
        <p:nvPicPr>
          <p:cNvPr id="10" name="صورة 2">
            <a:extLst>
              <a:ext uri="{FF2B5EF4-FFF2-40B4-BE49-F238E27FC236}">
                <a16:creationId xmlns:a16="http://schemas.microsoft.com/office/drawing/2014/main" id="{48EBF7FD-21C1-497C-AF96-9C746E760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444500"/>
            <a:ext cx="9244871" cy="5525199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D9A02918-0FDF-47DF-925B-435055ECC2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1134" y="888301"/>
            <a:ext cx="3673529" cy="3675130"/>
          </a:xfrm>
          <a:prstGeom prst="rect">
            <a:avLst/>
          </a:prstGeom>
          <a:effectLst>
            <a:outerShdw blurRad="254000" dist="1270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2" name="文本框 15">
            <a:extLst>
              <a:ext uri="{FF2B5EF4-FFF2-40B4-BE49-F238E27FC236}">
                <a16:creationId xmlns:a16="http://schemas.microsoft.com/office/drawing/2014/main" id="{89BDBEE2-3260-41FD-9995-FAB79FB25012}"/>
              </a:ext>
            </a:extLst>
          </p:cNvPr>
          <p:cNvSpPr txBox="1"/>
          <p:nvPr/>
        </p:nvSpPr>
        <p:spPr>
          <a:xfrm>
            <a:off x="4067604" y="2046102"/>
            <a:ext cx="3580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U5</a:t>
            </a:r>
          </a:p>
          <a:p>
            <a:pPr algn="ctr"/>
            <a:r>
              <a:rPr lang="en-US" altLang="zh-CN" sz="4000" b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Listen &amp; Discuss</a:t>
            </a:r>
            <a:endParaRPr lang="zh-CN" altLang="en-US" sz="4000" b="1" dirty="0">
              <a:solidFill>
                <a:srgbClr val="0033CC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1D43E08B-6EA9-46B6-B9D3-1F482F78FDF5}"/>
              </a:ext>
            </a:extLst>
          </p:cNvPr>
          <p:cNvSpPr txBox="1"/>
          <p:nvPr/>
        </p:nvSpPr>
        <p:spPr>
          <a:xfrm>
            <a:off x="4636251" y="1253397"/>
            <a:ext cx="2443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latin typeface="Calibri" panose="020F0502020204030204" pitchFamily="34" charset="0"/>
                <a:ea typeface="微软雅黑" panose="020B0503020204020204" pitchFamily="34" charset="-122"/>
              </a:rPr>
              <a:t>Super Goal 5</a:t>
            </a:r>
            <a:endParaRPr lang="zh-CN" altLang="en-US" sz="3200" b="1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1451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45724E78-3E42-44BB-B524-265305B83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2C0AFA87-4FE0-43D7-A0AC-A709D06EE038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E1AA5E4C-F35C-494D-A104-4B6FBD687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894" y="762498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Does the stove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have an oven? Where is it?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F84AC9C4-C46C-405B-88CF-1EDE303B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71" y="3610068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Which came first, the gas stove or the electric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stove?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6" name="Rectangle 161">
            <a:extLst>
              <a:ext uri="{FF2B5EF4-FFF2-40B4-BE49-F238E27FC236}">
                <a16:creationId xmlns:a16="http://schemas.microsoft.com/office/drawing/2014/main" id="{21DF60BD-816E-4BE7-82EF-FFA2941CF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016" y="2139432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What heats and cooks food the fastest?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18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FA7BC35E-933C-434D-9916-B2CCE9E8E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16C4FD10-6411-4CE0-AB0F-11EF0736A6C6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52ED1A49-090C-4C31-86CB-317F433B3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4520" y="1513085"/>
            <a:ext cx="5605670" cy="1546086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What did people need to buy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for their cameras before digital cameras? 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FE64518D-60E9-49C0-9102-BCCD115D2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467" y="3681806"/>
            <a:ext cx="5605670" cy="1546086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What makes one digital camera different from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another?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35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8E0292DF-663D-4B7B-AB69-862ADA8B9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63C3EBAB-D9F7-46A2-ACCE-6B094EDF8A0D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1C0876E8-13F9-4A97-9965-45FF5338E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860" y="1032669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When did cell phones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first appear?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37D60A73-AFC9-4941-AB4C-443F25D54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28" y="1702048"/>
            <a:ext cx="5605670" cy="1546086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How much do you think the older cell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phone weighed? 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4E460F63-7DA9-493C-83C2-FAA5DF34D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259" y="2604125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How much do you think it cost?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9" name="Rectangle 161">
            <a:extLst>
              <a:ext uri="{FF2B5EF4-FFF2-40B4-BE49-F238E27FC236}">
                <a16:creationId xmlns:a16="http://schemas.microsoft.com/office/drawing/2014/main" id="{3D1BE1BB-6A0D-40D3-936F-881883FEE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28" y="3506981"/>
            <a:ext cx="5605670" cy="1546086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How long can you talk on your cell phone before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you have to recharge it?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0" name="Rectangle 161">
            <a:extLst>
              <a:ext uri="{FF2B5EF4-FFF2-40B4-BE49-F238E27FC236}">
                <a16:creationId xmlns:a16="http://schemas.microsoft.com/office/drawing/2014/main" id="{2BFDE09F-4C05-4886-9456-219F23EE4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8" y="3810734"/>
            <a:ext cx="5605670" cy="2014597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How long do you think you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could talk on the older cell phone before you had to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recharge it?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7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73218143-40BF-46E9-A91F-6AE47C075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CB3B070E-EEFD-41E7-B337-084BE1BDAF49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6" name="Forma libre 12">
            <a:extLst>
              <a:ext uri="{FF2B5EF4-FFF2-40B4-BE49-F238E27FC236}">
                <a16:creationId xmlns:a16="http://schemas.microsoft.com/office/drawing/2014/main" id="{406CC2FC-66C6-4B9A-9E21-62D3967A567C}"/>
              </a:ext>
            </a:extLst>
          </p:cNvPr>
          <p:cNvSpPr>
            <a:spLocks noChangeAspect="1"/>
          </p:cNvSpPr>
          <p:nvPr/>
        </p:nvSpPr>
        <p:spPr bwMode="auto">
          <a:xfrm>
            <a:off x="4600718" y="1274056"/>
            <a:ext cx="2990559" cy="3426399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ED0D5A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technology</a:t>
            </a:r>
            <a:endParaRPr lang="es-ES" sz="80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32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EB8A27E2-5E02-406D-9E7B-D0DE3B438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9FBCA9E6-1C8F-4EF6-843C-A873930A2194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9D4CF9E-182C-4F58-BC17-31EAA18B2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t="10222" r="18587" b="77598"/>
          <a:stretch/>
        </p:blipFill>
        <p:spPr>
          <a:xfrm>
            <a:off x="2341847" y="2266121"/>
            <a:ext cx="7508301" cy="1272209"/>
          </a:xfrm>
          <a:custGeom>
            <a:avLst/>
            <a:gdLst>
              <a:gd name="connsiteX0" fmla="*/ 0 w 7508301"/>
              <a:gd name="connsiteY0" fmla="*/ 0 h 1272209"/>
              <a:gd name="connsiteX1" fmla="*/ 7508301 w 7508301"/>
              <a:gd name="connsiteY1" fmla="*/ 0 h 1272209"/>
              <a:gd name="connsiteX2" fmla="*/ 7508301 w 7508301"/>
              <a:gd name="connsiteY2" fmla="*/ 1272209 h 1272209"/>
              <a:gd name="connsiteX3" fmla="*/ 0 w 7508301"/>
              <a:gd name="connsiteY3" fmla="*/ 1272209 h 1272209"/>
              <a:gd name="connsiteX4" fmla="*/ 0 w 7508301"/>
              <a:gd name="connsiteY4" fmla="*/ 0 h 127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8301" h="1272209" fill="none" extrusionOk="0">
                <a:moveTo>
                  <a:pt x="0" y="0"/>
                </a:moveTo>
                <a:cubicBezTo>
                  <a:pt x="2022730" y="-40125"/>
                  <a:pt x="6454929" y="-137530"/>
                  <a:pt x="7508301" y="0"/>
                </a:cubicBezTo>
                <a:cubicBezTo>
                  <a:pt x="7400731" y="504223"/>
                  <a:pt x="7617863" y="1123917"/>
                  <a:pt x="7508301" y="1272209"/>
                </a:cubicBezTo>
                <a:cubicBezTo>
                  <a:pt x="3871273" y="1214880"/>
                  <a:pt x="903766" y="1299420"/>
                  <a:pt x="0" y="1272209"/>
                </a:cubicBezTo>
                <a:cubicBezTo>
                  <a:pt x="-104753" y="1053487"/>
                  <a:pt x="89402" y="310798"/>
                  <a:pt x="0" y="0"/>
                </a:cubicBezTo>
                <a:close/>
              </a:path>
              <a:path w="7508301" h="1272209" stroke="0" extrusionOk="0">
                <a:moveTo>
                  <a:pt x="0" y="0"/>
                </a:moveTo>
                <a:cubicBezTo>
                  <a:pt x="3328085" y="-88653"/>
                  <a:pt x="5440147" y="-55133"/>
                  <a:pt x="7508301" y="0"/>
                </a:cubicBezTo>
                <a:cubicBezTo>
                  <a:pt x="7508075" y="565033"/>
                  <a:pt x="7395895" y="677038"/>
                  <a:pt x="7508301" y="1272209"/>
                </a:cubicBezTo>
                <a:cubicBezTo>
                  <a:pt x="3887778" y="1302409"/>
                  <a:pt x="3699550" y="1370556"/>
                  <a:pt x="0" y="1272209"/>
                </a:cubicBezTo>
                <a:cubicBezTo>
                  <a:pt x="-111836" y="656945"/>
                  <a:pt x="-24611" y="33391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420775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848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DA2E4EB-B303-4E7F-B11F-249777E6C0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BF550505-B23F-483E-A4EE-86A49BD6EAD6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899B5-D5FA-4A16-8015-E5D803DF1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402" r="24783" b="22305"/>
          <a:stretch/>
        </p:blipFill>
        <p:spPr>
          <a:xfrm>
            <a:off x="6999835" y="1046921"/>
            <a:ext cx="4518991" cy="5226270"/>
          </a:xfrm>
          <a:custGeom>
            <a:avLst/>
            <a:gdLst>
              <a:gd name="connsiteX0" fmla="*/ 0 w 4518991"/>
              <a:gd name="connsiteY0" fmla="*/ 0 h 5226270"/>
              <a:gd name="connsiteX1" fmla="*/ 4518991 w 4518991"/>
              <a:gd name="connsiteY1" fmla="*/ 0 h 5226270"/>
              <a:gd name="connsiteX2" fmla="*/ 4518991 w 4518991"/>
              <a:gd name="connsiteY2" fmla="*/ 5226270 h 5226270"/>
              <a:gd name="connsiteX3" fmla="*/ 0 w 4518991"/>
              <a:gd name="connsiteY3" fmla="*/ 5226270 h 5226270"/>
              <a:gd name="connsiteX4" fmla="*/ 0 w 4518991"/>
              <a:gd name="connsiteY4" fmla="*/ 0 h 522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991" h="5226270" fill="none" extrusionOk="0">
                <a:moveTo>
                  <a:pt x="0" y="0"/>
                </a:moveTo>
                <a:cubicBezTo>
                  <a:pt x="589853" y="87625"/>
                  <a:pt x="3119270" y="47136"/>
                  <a:pt x="4518991" y="0"/>
                </a:cubicBezTo>
                <a:cubicBezTo>
                  <a:pt x="4510127" y="633739"/>
                  <a:pt x="4656564" y="2761181"/>
                  <a:pt x="4518991" y="5226270"/>
                </a:cubicBezTo>
                <a:cubicBezTo>
                  <a:pt x="3302729" y="5083186"/>
                  <a:pt x="1376828" y="5363901"/>
                  <a:pt x="0" y="5226270"/>
                </a:cubicBezTo>
                <a:cubicBezTo>
                  <a:pt x="119380" y="3814859"/>
                  <a:pt x="141942" y="669621"/>
                  <a:pt x="0" y="0"/>
                </a:cubicBezTo>
                <a:close/>
              </a:path>
              <a:path w="4518991" h="5226270" stroke="0" extrusionOk="0">
                <a:moveTo>
                  <a:pt x="0" y="0"/>
                </a:moveTo>
                <a:cubicBezTo>
                  <a:pt x="1693962" y="142643"/>
                  <a:pt x="3636079" y="-13292"/>
                  <a:pt x="4518991" y="0"/>
                </a:cubicBezTo>
                <a:cubicBezTo>
                  <a:pt x="4511323" y="577751"/>
                  <a:pt x="4655065" y="3243947"/>
                  <a:pt x="4518991" y="5226270"/>
                </a:cubicBezTo>
                <a:cubicBezTo>
                  <a:pt x="3683262" y="5271064"/>
                  <a:pt x="2032549" y="5194316"/>
                  <a:pt x="0" y="5226270"/>
                </a:cubicBezTo>
                <a:cubicBezTo>
                  <a:pt x="99571" y="3251493"/>
                  <a:pt x="-59364" y="62647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5770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C1FAF7C-7339-4ECA-B0BE-6967B4EDE2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29917" r="50000" b="15563"/>
          <a:stretch/>
        </p:blipFill>
        <p:spPr>
          <a:xfrm>
            <a:off x="1243018" y="2742383"/>
            <a:ext cx="4518990" cy="3737113"/>
          </a:xfrm>
          <a:custGeom>
            <a:avLst/>
            <a:gdLst>
              <a:gd name="connsiteX0" fmla="*/ 0 w 4518990"/>
              <a:gd name="connsiteY0" fmla="*/ 0 h 3737113"/>
              <a:gd name="connsiteX1" fmla="*/ 4518990 w 4518990"/>
              <a:gd name="connsiteY1" fmla="*/ 0 h 3737113"/>
              <a:gd name="connsiteX2" fmla="*/ 4518990 w 4518990"/>
              <a:gd name="connsiteY2" fmla="*/ 3737113 h 3737113"/>
              <a:gd name="connsiteX3" fmla="*/ 0 w 4518990"/>
              <a:gd name="connsiteY3" fmla="*/ 3737113 h 3737113"/>
              <a:gd name="connsiteX4" fmla="*/ 0 w 4518990"/>
              <a:gd name="connsiteY4" fmla="*/ 0 h 373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990" h="3737113" fill="none" extrusionOk="0">
                <a:moveTo>
                  <a:pt x="0" y="0"/>
                </a:moveTo>
                <a:cubicBezTo>
                  <a:pt x="1583649" y="111894"/>
                  <a:pt x="3894007" y="-122405"/>
                  <a:pt x="4518990" y="0"/>
                </a:cubicBezTo>
                <a:cubicBezTo>
                  <a:pt x="4598673" y="592067"/>
                  <a:pt x="4577116" y="2392647"/>
                  <a:pt x="4518990" y="3737113"/>
                </a:cubicBezTo>
                <a:cubicBezTo>
                  <a:pt x="2754095" y="3671699"/>
                  <a:pt x="1383495" y="3847101"/>
                  <a:pt x="0" y="3737113"/>
                </a:cubicBezTo>
                <a:cubicBezTo>
                  <a:pt x="54355" y="2438319"/>
                  <a:pt x="-30805" y="950373"/>
                  <a:pt x="0" y="0"/>
                </a:cubicBezTo>
                <a:close/>
              </a:path>
              <a:path w="4518990" h="3737113" stroke="0" extrusionOk="0">
                <a:moveTo>
                  <a:pt x="0" y="0"/>
                </a:moveTo>
                <a:cubicBezTo>
                  <a:pt x="1722103" y="-55056"/>
                  <a:pt x="3178410" y="-135483"/>
                  <a:pt x="4518990" y="0"/>
                </a:cubicBezTo>
                <a:cubicBezTo>
                  <a:pt x="4379799" y="518006"/>
                  <a:pt x="4544951" y="3036262"/>
                  <a:pt x="4518990" y="3737113"/>
                </a:cubicBezTo>
                <a:cubicBezTo>
                  <a:pt x="3515469" y="3783445"/>
                  <a:pt x="743327" y="3699656"/>
                  <a:pt x="0" y="3737113"/>
                </a:cubicBezTo>
                <a:cubicBezTo>
                  <a:pt x="-163018" y="1962294"/>
                  <a:pt x="82787" y="49010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975649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33E211-21A4-4023-8FE1-F451B5CBD8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t="50000" r="51087" b="27139"/>
          <a:stretch/>
        </p:blipFill>
        <p:spPr>
          <a:xfrm>
            <a:off x="903834" y="212035"/>
            <a:ext cx="5422828" cy="2151844"/>
          </a:xfrm>
          <a:custGeom>
            <a:avLst/>
            <a:gdLst>
              <a:gd name="connsiteX0" fmla="*/ 0 w 5422828"/>
              <a:gd name="connsiteY0" fmla="*/ 0 h 2151844"/>
              <a:gd name="connsiteX1" fmla="*/ 5422828 w 5422828"/>
              <a:gd name="connsiteY1" fmla="*/ 0 h 2151844"/>
              <a:gd name="connsiteX2" fmla="*/ 5422828 w 5422828"/>
              <a:gd name="connsiteY2" fmla="*/ 2151844 h 2151844"/>
              <a:gd name="connsiteX3" fmla="*/ 0 w 5422828"/>
              <a:gd name="connsiteY3" fmla="*/ 2151844 h 2151844"/>
              <a:gd name="connsiteX4" fmla="*/ 0 w 5422828"/>
              <a:gd name="connsiteY4" fmla="*/ 0 h 215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828" h="2151844" fill="none" extrusionOk="0">
                <a:moveTo>
                  <a:pt x="0" y="0"/>
                </a:moveTo>
                <a:cubicBezTo>
                  <a:pt x="846764" y="38472"/>
                  <a:pt x="4603278" y="-26367"/>
                  <a:pt x="5422828" y="0"/>
                </a:cubicBezTo>
                <a:cubicBezTo>
                  <a:pt x="5436300" y="955606"/>
                  <a:pt x="5432530" y="1890489"/>
                  <a:pt x="5422828" y="2151844"/>
                </a:cubicBezTo>
                <a:cubicBezTo>
                  <a:pt x="3904252" y="2040678"/>
                  <a:pt x="1954248" y="2030754"/>
                  <a:pt x="0" y="2151844"/>
                </a:cubicBezTo>
                <a:cubicBezTo>
                  <a:pt x="118626" y="1494954"/>
                  <a:pt x="104910" y="363164"/>
                  <a:pt x="0" y="0"/>
                </a:cubicBezTo>
                <a:close/>
              </a:path>
              <a:path w="5422828" h="2151844" stroke="0" extrusionOk="0">
                <a:moveTo>
                  <a:pt x="0" y="0"/>
                </a:moveTo>
                <a:cubicBezTo>
                  <a:pt x="2241704" y="-122623"/>
                  <a:pt x="3482035" y="161891"/>
                  <a:pt x="5422828" y="0"/>
                </a:cubicBezTo>
                <a:cubicBezTo>
                  <a:pt x="5425445" y="884640"/>
                  <a:pt x="5512480" y="1408421"/>
                  <a:pt x="5422828" y="2151844"/>
                </a:cubicBezTo>
                <a:cubicBezTo>
                  <a:pt x="4577795" y="2277076"/>
                  <a:pt x="990886" y="2165914"/>
                  <a:pt x="0" y="2151844"/>
                </a:cubicBezTo>
                <a:cubicBezTo>
                  <a:pt x="-24676" y="1514202"/>
                  <a:pt x="125413" y="62364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SG Bk 5 F-SA_'14_2-08">
            <a:hlinkClick r:id="" action="ppaction://media"/>
            <a:extLst>
              <a:ext uri="{FF2B5EF4-FFF2-40B4-BE49-F238E27FC236}">
                <a16:creationId xmlns:a16="http://schemas.microsoft.com/office/drawing/2014/main" id="{678E8AA1-15B4-411B-BD6B-745BAFE24D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74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5194" y="3884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A780CBF9-8D84-47A9-8924-F86FAAACCB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 fill="none" extrusionOk="0">
                <a:moveTo>
                  <a:pt x="0" y="0"/>
                </a:moveTo>
                <a:cubicBezTo>
                  <a:pt x="1670521" y="-45954"/>
                  <a:pt x="8220445" y="163842"/>
                  <a:pt x="12192000" y="0"/>
                </a:cubicBezTo>
                <a:cubicBezTo>
                  <a:pt x="12181459" y="1798025"/>
                  <a:pt x="12040509" y="3512572"/>
                  <a:pt x="12192000" y="6858000"/>
                </a:cubicBezTo>
                <a:cubicBezTo>
                  <a:pt x="8557720" y="7001126"/>
                  <a:pt x="2904531" y="6850702"/>
                  <a:pt x="0" y="6858000"/>
                </a:cubicBezTo>
                <a:cubicBezTo>
                  <a:pt x="76629" y="3832413"/>
                  <a:pt x="-31542" y="1693638"/>
                  <a:pt x="0" y="0"/>
                </a:cubicBezTo>
                <a:close/>
              </a:path>
              <a:path w="12192000" h="6858000" stroke="0" extrusionOk="0">
                <a:moveTo>
                  <a:pt x="0" y="0"/>
                </a:moveTo>
                <a:cubicBezTo>
                  <a:pt x="2358568" y="133849"/>
                  <a:pt x="6593062" y="-48430"/>
                  <a:pt x="12192000" y="0"/>
                </a:cubicBezTo>
                <a:cubicBezTo>
                  <a:pt x="12309982" y="3149028"/>
                  <a:pt x="12277252" y="5495510"/>
                  <a:pt x="12192000" y="6858000"/>
                </a:cubicBezTo>
                <a:cubicBezTo>
                  <a:pt x="9575922" y="7005176"/>
                  <a:pt x="2587976" y="6877448"/>
                  <a:pt x="0" y="6858000"/>
                </a:cubicBezTo>
                <a:cubicBezTo>
                  <a:pt x="121879" y="5645438"/>
                  <a:pt x="-137210" y="180917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1803389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B7A80F06-24C2-4950-95EA-A936CCD22BAB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6858000" fill="none" extrusionOk="0">
                <a:moveTo>
                  <a:pt x="0" y="0"/>
                </a:moveTo>
                <a:cubicBezTo>
                  <a:pt x="4637745" y="147805"/>
                  <a:pt x="6906134" y="130576"/>
                  <a:pt x="12192001" y="0"/>
                </a:cubicBezTo>
                <a:cubicBezTo>
                  <a:pt x="12315803" y="1136278"/>
                  <a:pt x="12249682" y="5426114"/>
                  <a:pt x="12192001" y="6858000"/>
                </a:cubicBezTo>
                <a:cubicBezTo>
                  <a:pt x="10163923" y="6863519"/>
                  <a:pt x="2836078" y="7007882"/>
                  <a:pt x="0" y="6858000"/>
                </a:cubicBezTo>
                <a:cubicBezTo>
                  <a:pt x="82456" y="4333976"/>
                  <a:pt x="-93936" y="2988002"/>
                  <a:pt x="0" y="0"/>
                </a:cubicBezTo>
                <a:close/>
              </a:path>
              <a:path w="12192001" h="6858000" stroke="0" extrusionOk="0">
                <a:moveTo>
                  <a:pt x="0" y="0"/>
                </a:moveTo>
                <a:cubicBezTo>
                  <a:pt x="1454697" y="93129"/>
                  <a:pt x="10316064" y="58766"/>
                  <a:pt x="12192001" y="0"/>
                </a:cubicBezTo>
                <a:cubicBezTo>
                  <a:pt x="12145451" y="3311460"/>
                  <a:pt x="12342273" y="4760357"/>
                  <a:pt x="12192001" y="6858000"/>
                </a:cubicBezTo>
                <a:cubicBezTo>
                  <a:pt x="10358695" y="6794718"/>
                  <a:pt x="2516123" y="6712079"/>
                  <a:pt x="0" y="6858000"/>
                </a:cubicBezTo>
                <a:cubicBezTo>
                  <a:pt x="-153798" y="3625041"/>
                  <a:pt x="101139" y="2162826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37449971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0FC414-A79B-4B86-AB00-F28419BD5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 t="37675" r="25000" b="12058"/>
          <a:stretch/>
        </p:blipFill>
        <p:spPr>
          <a:xfrm>
            <a:off x="6944141" y="516836"/>
            <a:ext cx="4465982" cy="4956312"/>
          </a:xfrm>
          <a:custGeom>
            <a:avLst/>
            <a:gdLst>
              <a:gd name="connsiteX0" fmla="*/ 0 w 4465982"/>
              <a:gd name="connsiteY0" fmla="*/ 0 h 4956312"/>
              <a:gd name="connsiteX1" fmla="*/ 4465982 w 4465982"/>
              <a:gd name="connsiteY1" fmla="*/ 0 h 4956312"/>
              <a:gd name="connsiteX2" fmla="*/ 4465982 w 4465982"/>
              <a:gd name="connsiteY2" fmla="*/ 4956312 h 4956312"/>
              <a:gd name="connsiteX3" fmla="*/ 0 w 4465982"/>
              <a:gd name="connsiteY3" fmla="*/ 4956312 h 4956312"/>
              <a:gd name="connsiteX4" fmla="*/ 0 w 4465982"/>
              <a:gd name="connsiteY4" fmla="*/ 0 h 495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982" h="4956312" fill="none" extrusionOk="0">
                <a:moveTo>
                  <a:pt x="0" y="0"/>
                </a:moveTo>
                <a:cubicBezTo>
                  <a:pt x="691361" y="154193"/>
                  <a:pt x="3792339" y="42087"/>
                  <a:pt x="4465982" y="0"/>
                </a:cubicBezTo>
                <a:cubicBezTo>
                  <a:pt x="4356671" y="1724411"/>
                  <a:pt x="4407131" y="3616537"/>
                  <a:pt x="4465982" y="4956312"/>
                </a:cubicBezTo>
                <a:cubicBezTo>
                  <a:pt x="2942594" y="4949868"/>
                  <a:pt x="803553" y="5087856"/>
                  <a:pt x="0" y="4956312"/>
                </a:cubicBezTo>
                <a:cubicBezTo>
                  <a:pt x="-9769" y="3321992"/>
                  <a:pt x="141088" y="993179"/>
                  <a:pt x="0" y="0"/>
                </a:cubicBezTo>
                <a:close/>
              </a:path>
              <a:path w="4465982" h="4956312" stroke="0" extrusionOk="0">
                <a:moveTo>
                  <a:pt x="0" y="0"/>
                </a:moveTo>
                <a:cubicBezTo>
                  <a:pt x="2110878" y="69015"/>
                  <a:pt x="2584109" y="13775"/>
                  <a:pt x="4465982" y="0"/>
                </a:cubicBezTo>
                <a:cubicBezTo>
                  <a:pt x="4497270" y="1442436"/>
                  <a:pt x="4427039" y="4002989"/>
                  <a:pt x="4465982" y="4956312"/>
                </a:cubicBezTo>
                <a:cubicBezTo>
                  <a:pt x="3384446" y="4842470"/>
                  <a:pt x="2173054" y="4880496"/>
                  <a:pt x="0" y="4956312"/>
                </a:cubicBezTo>
                <a:cubicBezTo>
                  <a:pt x="-49297" y="4397039"/>
                  <a:pt x="1947" y="65046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739599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2B1F71C-8597-4E11-A817-5A4CA7608D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29144" r="45216" b="30836"/>
          <a:stretch/>
        </p:blipFill>
        <p:spPr>
          <a:xfrm>
            <a:off x="496958" y="2332384"/>
            <a:ext cx="5234607" cy="3140764"/>
          </a:xfrm>
          <a:custGeom>
            <a:avLst/>
            <a:gdLst>
              <a:gd name="connsiteX0" fmla="*/ 0 w 5234607"/>
              <a:gd name="connsiteY0" fmla="*/ 0 h 3140764"/>
              <a:gd name="connsiteX1" fmla="*/ 5234607 w 5234607"/>
              <a:gd name="connsiteY1" fmla="*/ 0 h 3140764"/>
              <a:gd name="connsiteX2" fmla="*/ 5234607 w 5234607"/>
              <a:gd name="connsiteY2" fmla="*/ 3140764 h 3140764"/>
              <a:gd name="connsiteX3" fmla="*/ 0 w 5234607"/>
              <a:gd name="connsiteY3" fmla="*/ 3140764 h 3140764"/>
              <a:gd name="connsiteX4" fmla="*/ 0 w 5234607"/>
              <a:gd name="connsiteY4" fmla="*/ 0 h 314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607" h="3140764" fill="none" extrusionOk="0">
                <a:moveTo>
                  <a:pt x="0" y="0"/>
                </a:moveTo>
                <a:cubicBezTo>
                  <a:pt x="2544564" y="57198"/>
                  <a:pt x="3506028" y="-117960"/>
                  <a:pt x="5234607" y="0"/>
                </a:cubicBezTo>
                <a:cubicBezTo>
                  <a:pt x="5255134" y="1366711"/>
                  <a:pt x="5372136" y="2063250"/>
                  <a:pt x="5234607" y="3140764"/>
                </a:cubicBezTo>
                <a:cubicBezTo>
                  <a:pt x="3549076" y="3040446"/>
                  <a:pt x="760067" y="3024498"/>
                  <a:pt x="0" y="3140764"/>
                </a:cubicBezTo>
                <a:cubicBezTo>
                  <a:pt x="-80125" y="2144522"/>
                  <a:pt x="-1231" y="370583"/>
                  <a:pt x="0" y="0"/>
                </a:cubicBezTo>
                <a:close/>
              </a:path>
              <a:path w="5234607" h="3140764" stroke="0" extrusionOk="0">
                <a:moveTo>
                  <a:pt x="0" y="0"/>
                </a:moveTo>
                <a:cubicBezTo>
                  <a:pt x="925014" y="15063"/>
                  <a:pt x="3629097" y="-134175"/>
                  <a:pt x="5234607" y="0"/>
                </a:cubicBezTo>
                <a:cubicBezTo>
                  <a:pt x="5394071" y="352511"/>
                  <a:pt x="5161080" y="1654622"/>
                  <a:pt x="5234607" y="3140764"/>
                </a:cubicBezTo>
                <a:cubicBezTo>
                  <a:pt x="3051979" y="3242413"/>
                  <a:pt x="1738275" y="3004070"/>
                  <a:pt x="0" y="3140764"/>
                </a:cubicBezTo>
                <a:cubicBezTo>
                  <a:pt x="54951" y="2218421"/>
                  <a:pt x="-79644" y="127798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003925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G Bk 5 F-SA_'14_2-08">
            <a:hlinkClick r:id="" action="ppaction://media"/>
            <a:extLst>
              <a:ext uri="{FF2B5EF4-FFF2-40B4-BE49-F238E27FC236}">
                <a16:creationId xmlns:a16="http://schemas.microsoft.com/office/drawing/2014/main" id="{1C4B5413-5DC0-4871-935D-5D19402C85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267" end="7468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974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18A70B6-0CF8-424A-BA10-8DB844467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E8BC2E59-433B-409E-ACD3-F3E19066DC2C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355D22B-252C-4123-912E-60A18EDD84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t="26631" r="29347" b="13436"/>
          <a:stretch/>
        </p:blipFill>
        <p:spPr>
          <a:xfrm>
            <a:off x="3776871" y="106017"/>
            <a:ext cx="8275982" cy="3551583"/>
          </a:xfrm>
          <a:custGeom>
            <a:avLst/>
            <a:gdLst>
              <a:gd name="connsiteX0" fmla="*/ 0 w 8275982"/>
              <a:gd name="connsiteY0" fmla="*/ 0 h 3551583"/>
              <a:gd name="connsiteX1" fmla="*/ 8275982 w 8275982"/>
              <a:gd name="connsiteY1" fmla="*/ 0 h 3551583"/>
              <a:gd name="connsiteX2" fmla="*/ 8275982 w 8275982"/>
              <a:gd name="connsiteY2" fmla="*/ 3551583 h 3551583"/>
              <a:gd name="connsiteX3" fmla="*/ 0 w 8275982"/>
              <a:gd name="connsiteY3" fmla="*/ 3551583 h 3551583"/>
              <a:gd name="connsiteX4" fmla="*/ 0 w 8275982"/>
              <a:gd name="connsiteY4" fmla="*/ 0 h 355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5982" h="3551583" fill="none" extrusionOk="0">
                <a:moveTo>
                  <a:pt x="0" y="0"/>
                </a:moveTo>
                <a:cubicBezTo>
                  <a:pt x="1355708" y="79274"/>
                  <a:pt x="4284933" y="44767"/>
                  <a:pt x="8275982" y="0"/>
                </a:cubicBezTo>
                <a:cubicBezTo>
                  <a:pt x="8376166" y="1254846"/>
                  <a:pt x="8372805" y="1790235"/>
                  <a:pt x="8275982" y="3551583"/>
                </a:cubicBezTo>
                <a:cubicBezTo>
                  <a:pt x="5182344" y="3469644"/>
                  <a:pt x="3056405" y="3600882"/>
                  <a:pt x="0" y="3551583"/>
                </a:cubicBezTo>
                <a:cubicBezTo>
                  <a:pt x="-68052" y="3084903"/>
                  <a:pt x="-47367" y="923869"/>
                  <a:pt x="0" y="0"/>
                </a:cubicBezTo>
                <a:close/>
              </a:path>
              <a:path w="8275982" h="3551583" stroke="0" extrusionOk="0">
                <a:moveTo>
                  <a:pt x="0" y="0"/>
                </a:moveTo>
                <a:cubicBezTo>
                  <a:pt x="3453474" y="-90074"/>
                  <a:pt x="6405103" y="72916"/>
                  <a:pt x="8275982" y="0"/>
                </a:cubicBezTo>
                <a:cubicBezTo>
                  <a:pt x="8285040" y="1573768"/>
                  <a:pt x="8279240" y="3149375"/>
                  <a:pt x="8275982" y="3551583"/>
                </a:cubicBezTo>
                <a:cubicBezTo>
                  <a:pt x="7234979" y="3673656"/>
                  <a:pt x="2438681" y="3532790"/>
                  <a:pt x="0" y="3551583"/>
                </a:cubicBezTo>
                <a:cubicBezTo>
                  <a:pt x="-24146" y="1808943"/>
                  <a:pt x="139344" y="90886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12043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7FDE047-427A-4D76-96B4-C337CAD174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45819" r="21196" b="13582"/>
          <a:stretch/>
        </p:blipFill>
        <p:spPr>
          <a:xfrm>
            <a:off x="583094" y="3763617"/>
            <a:ext cx="7275443" cy="2782957"/>
          </a:xfrm>
          <a:custGeom>
            <a:avLst/>
            <a:gdLst>
              <a:gd name="connsiteX0" fmla="*/ 0 w 7275443"/>
              <a:gd name="connsiteY0" fmla="*/ 0 h 2782957"/>
              <a:gd name="connsiteX1" fmla="*/ 7275443 w 7275443"/>
              <a:gd name="connsiteY1" fmla="*/ 0 h 2782957"/>
              <a:gd name="connsiteX2" fmla="*/ 7275443 w 7275443"/>
              <a:gd name="connsiteY2" fmla="*/ 2782957 h 2782957"/>
              <a:gd name="connsiteX3" fmla="*/ 0 w 7275443"/>
              <a:gd name="connsiteY3" fmla="*/ 2782957 h 2782957"/>
              <a:gd name="connsiteX4" fmla="*/ 0 w 7275443"/>
              <a:gd name="connsiteY4" fmla="*/ 0 h 278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5443" h="2782957" fill="none" extrusionOk="0">
                <a:moveTo>
                  <a:pt x="0" y="0"/>
                </a:moveTo>
                <a:cubicBezTo>
                  <a:pt x="3338835" y="137356"/>
                  <a:pt x="6005089" y="160224"/>
                  <a:pt x="7275443" y="0"/>
                </a:cubicBezTo>
                <a:cubicBezTo>
                  <a:pt x="7344769" y="1314106"/>
                  <a:pt x="7144859" y="2264933"/>
                  <a:pt x="7275443" y="2782957"/>
                </a:cubicBezTo>
                <a:cubicBezTo>
                  <a:pt x="5526280" y="2756049"/>
                  <a:pt x="2354838" y="2708751"/>
                  <a:pt x="0" y="2782957"/>
                </a:cubicBezTo>
                <a:cubicBezTo>
                  <a:pt x="-62028" y="1663272"/>
                  <a:pt x="-117058" y="1003232"/>
                  <a:pt x="0" y="0"/>
                </a:cubicBezTo>
                <a:close/>
              </a:path>
              <a:path w="7275443" h="2782957" stroke="0" extrusionOk="0">
                <a:moveTo>
                  <a:pt x="0" y="0"/>
                </a:moveTo>
                <a:cubicBezTo>
                  <a:pt x="2520751" y="-117613"/>
                  <a:pt x="6047010" y="-160942"/>
                  <a:pt x="7275443" y="0"/>
                </a:cubicBezTo>
                <a:cubicBezTo>
                  <a:pt x="7195807" y="421641"/>
                  <a:pt x="7212645" y="1826936"/>
                  <a:pt x="7275443" y="2782957"/>
                </a:cubicBezTo>
                <a:cubicBezTo>
                  <a:pt x="5557701" y="2682479"/>
                  <a:pt x="1732118" y="2633488"/>
                  <a:pt x="0" y="2782957"/>
                </a:cubicBezTo>
                <a:cubicBezTo>
                  <a:pt x="-98476" y="2190144"/>
                  <a:pt x="-102943" y="137255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0154133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0" name="SG Bk 5 F-SA_'14_2-08">
            <a:hlinkClick r:id="" action="ppaction://media"/>
            <a:extLst>
              <a:ext uri="{FF2B5EF4-FFF2-40B4-BE49-F238E27FC236}">
                <a16:creationId xmlns:a16="http://schemas.microsoft.com/office/drawing/2014/main" id="{14F140C2-F92C-497D-8DE5-FFF83917D6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2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144" y="4475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8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50B7C6A-5CE3-4F4B-A051-6987FFBBB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F4335129-CEC7-41A4-887C-6C258D19C91E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DB8A444-9695-4A24-B4BA-AA2C21026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3" t="10030" r="18044" b="19792"/>
          <a:stretch/>
        </p:blipFill>
        <p:spPr>
          <a:xfrm>
            <a:off x="2249948" y="689113"/>
            <a:ext cx="8232521" cy="5523854"/>
          </a:xfrm>
          <a:custGeom>
            <a:avLst/>
            <a:gdLst>
              <a:gd name="connsiteX0" fmla="*/ 0 w 8232521"/>
              <a:gd name="connsiteY0" fmla="*/ 0 h 5523854"/>
              <a:gd name="connsiteX1" fmla="*/ 8232521 w 8232521"/>
              <a:gd name="connsiteY1" fmla="*/ 0 h 5523854"/>
              <a:gd name="connsiteX2" fmla="*/ 8232521 w 8232521"/>
              <a:gd name="connsiteY2" fmla="*/ 5523854 h 5523854"/>
              <a:gd name="connsiteX3" fmla="*/ 0 w 8232521"/>
              <a:gd name="connsiteY3" fmla="*/ 5523854 h 5523854"/>
              <a:gd name="connsiteX4" fmla="*/ 0 w 8232521"/>
              <a:gd name="connsiteY4" fmla="*/ 0 h 552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2521" h="5523854" fill="none" extrusionOk="0">
                <a:moveTo>
                  <a:pt x="0" y="0"/>
                </a:moveTo>
                <a:cubicBezTo>
                  <a:pt x="3824251" y="144184"/>
                  <a:pt x="6862195" y="23921"/>
                  <a:pt x="8232521" y="0"/>
                </a:cubicBezTo>
                <a:cubicBezTo>
                  <a:pt x="8343342" y="1513888"/>
                  <a:pt x="8180308" y="3865778"/>
                  <a:pt x="8232521" y="5523854"/>
                </a:cubicBezTo>
                <a:cubicBezTo>
                  <a:pt x="7356732" y="5468189"/>
                  <a:pt x="2946409" y="5374143"/>
                  <a:pt x="0" y="5523854"/>
                </a:cubicBezTo>
                <a:cubicBezTo>
                  <a:pt x="110849" y="3146747"/>
                  <a:pt x="81695" y="2032617"/>
                  <a:pt x="0" y="0"/>
                </a:cubicBezTo>
                <a:close/>
              </a:path>
              <a:path w="8232521" h="5523854" stroke="0" extrusionOk="0">
                <a:moveTo>
                  <a:pt x="0" y="0"/>
                </a:moveTo>
                <a:cubicBezTo>
                  <a:pt x="4026117" y="20001"/>
                  <a:pt x="6404996" y="-70259"/>
                  <a:pt x="8232521" y="0"/>
                </a:cubicBezTo>
                <a:cubicBezTo>
                  <a:pt x="8208362" y="1408915"/>
                  <a:pt x="8361093" y="4071501"/>
                  <a:pt x="8232521" y="5523854"/>
                </a:cubicBezTo>
                <a:cubicBezTo>
                  <a:pt x="7279741" y="5468619"/>
                  <a:pt x="1381785" y="5570836"/>
                  <a:pt x="0" y="5523854"/>
                </a:cubicBezTo>
                <a:cubicBezTo>
                  <a:pt x="-168072" y="4274544"/>
                  <a:pt x="25258" y="63019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505639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58004B-B717-4EA8-82C4-F5C57257093D}"/>
              </a:ext>
            </a:extLst>
          </p:cNvPr>
          <p:cNvSpPr/>
          <p:nvPr/>
        </p:nvSpPr>
        <p:spPr>
          <a:xfrm>
            <a:off x="4412974" y="2451652"/>
            <a:ext cx="3816626" cy="2902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invention, computer, PCs, screens, laptop, printer, device, television,</a:t>
            </a:r>
            <a:br>
              <a:rPr lang="en-US" sz="1800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</a:br>
            <a:r>
              <a:rPr lang="en-US" sz="1800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digital, cassette tape, recharging, megapixels</a:t>
            </a:r>
            <a:br>
              <a:rPr lang="en-US" sz="1800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</a:br>
            <a:br>
              <a:rPr lang="en-US" sz="1800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576FDC0-497A-4DDC-BFCB-19F94F385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60CB84DA-3DC4-4DCA-9378-9AD16CF3B744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Printing has been around since 1440/for almost</a:t>
            </a:r>
            <a:br>
              <a:rPr lang="en-US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six hundred years</a:t>
            </a:r>
            <a:br>
              <a:rPr lang="en-US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br>
              <a:rPr lang="en-US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1EF9726-B4E7-4D0A-BD3E-C08CB2E4D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10391" r="28587" b="15417"/>
          <a:stretch/>
        </p:blipFill>
        <p:spPr>
          <a:xfrm>
            <a:off x="1510748" y="450573"/>
            <a:ext cx="9303026" cy="5738192"/>
          </a:xfrm>
          <a:custGeom>
            <a:avLst/>
            <a:gdLst>
              <a:gd name="connsiteX0" fmla="*/ 0 w 9303026"/>
              <a:gd name="connsiteY0" fmla="*/ 0 h 5738192"/>
              <a:gd name="connsiteX1" fmla="*/ 9303026 w 9303026"/>
              <a:gd name="connsiteY1" fmla="*/ 0 h 5738192"/>
              <a:gd name="connsiteX2" fmla="*/ 9303026 w 9303026"/>
              <a:gd name="connsiteY2" fmla="*/ 5738192 h 5738192"/>
              <a:gd name="connsiteX3" fmla="*/ 0 w 9303026"/>
              <a:gd name="connsiteY3" fmla="*/ 5738192 h 5738192"/>
              <a:gd name="connsiteX4" fmla="*/ 0 w 9303026"/>
              <a:gd name="connsiteY4" fmla="*/ 0 h 573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3026" h="5738192" fill="none" extrusionOk="0">
                <a:moveTo>
                  <a:pt x="0" y="0"/>
                </a:moveTo>
                <a:cubicBezTo>
                  <a:pt x="3684920" y="49525"/>
                  <a:pt x="7142435" y="-151051"/>
                  <a:pt x="9303026" y="0"/>
                </a:cubicBezTo>
                <a:cubicBezTo>
                  <a:pt x="9468864" y="692521"/>
                  <a:pt x="9454721" y="4084477"/>
                  <a:pt x="9303026" y="5738192"/>
                </a:cubicBezTo>
                <a:cubicBezTo>
                  <a:pt x="7433612" y="5582968"/>
                  <a:pt x="2167088" y="5677422"/>
                  <a:pt x="0" y="5738192"/>
                </a:cubicBezTo>
                <a:cubicBezTo>
                  <a:pt x="-127292" y="3765080"/>
                  <a:pt x="141138" y="2284546"/>
                  <a:pt x="0" y="0"/>
                </a:cubicBezTo>
                <a:close/>
              </a:path>
              <a:path w="9303026" h="5738192" stroke="0" extrusionOk="0">
                <a:moveTo>
                  <a:pt x="0" y="0"/>
                </a:moveTo>
                <a:cubicBezTo>
                  <a:pt x="1647149" y="74634"/>
                  <a:pt x="4832580" y="-133598"/>
                  <a:pt x="9303026" y="0"/>
                </a:cubicBezTo>
                <a:cubicBezTo>
                  <a:pt x="9355135" y="819586"/>
                  <a:pt x="9440891" y="4028258"/>
                  <a:pt x="9303026" y="5738192"/>
                </a:cubicBezTo>
                <a:cubicBezTo>
                  <a:pt x="5133319" y="5722062"/>
                  <a:pt x="3100491" y="5810085"/>
                  <a:pt x="0" y="5738192"/>
                </a:cubicBezTo>
                <a:cubicBezTo>
                  <a:pt x="109312" y="3469326"/>
                  <a:pt x="-166179" y="201588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443913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CD769A-F829-4A96-9862-DD46794CB3C5}"/>
              </a:ext>
            </a:extLst>
          </p:cNvPr>
          <p:cNvSpPr txBox="1"/>
          <p:nvPr/>
        </p:nvSpPr>
        <p:spPr>
          <a:xfrm>
            <a:off x="2173359" y="1566349"/>
            <a:ext cx="7818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IBM has produced commercially successful printers since 1953/for about 60 years.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54585-CCD3-4B6F-B2B0-8E985725FA68}"/>
              </a:ext>
            </a:extLst>
          </p:cNvPr>
          <p:cNvSpPr txBox="1"/>
          <p:nvPr/>
        </p:nvSpPr>
        <p:spPr>
          <a:xfrm>
            <a:off x="2173359" y="2540385"/>
            <a:ext cx="7571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Printing has been around since 1440/for almost six hundred years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C5C96-C158-4CEB-88FF-64CB03563DCC}"/>
              </a:ext>
            </a:extLst>
          </p:cNvPr>
          <p:cNvSpPr txBox="1"/>
          <p:nvPr/>
        </p:nvSpPr>
        <p:spPr>
          <a:xfrm>
            <a:off x="1815549" y="3319669"/>
            <a:ext cx="915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TV sets have been common in houses since the 1960s/for more than 50 years.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0C78-0489-4E52-8EE7-856F3C1EF1AC}"/>
              </a:ext>
            </a:extLst>
          </p:cNvPr>
          <p:cNvSpPr txBox="1"/>
          <p:nvPr/>
        </p:nvSpPr>
        <p:spPr>
          <a:xfrm>
            <a:off x="2305878" y="4050771"/>
            <a:ext cx="793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The first microwave oven appeared in homes about 45 years ago.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EFBC5-9873-465C-8ECB-EB3075F26973}"/>
              </a:ext>
            </a:extLst>
          </p:cNvPr>
          <p:cNvSpPr txBox="1"/>
          <p:nvPr/>
        </p:nvSpPr>
        <p:spPr>
          <a:xfrm>
            <a:off x="2173359" y="4870676"/>
            <a:ext cx="8507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Cameras have been on the market for more than 120 years/since 1888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FDDD72-0D5C-4709-A230-2BD7F4512791}"/>
              </a:ext>
            </a:extLst>
          </p:cNvPr>
          <p:cNvSpPr txBox="1"/>
          <p:nvPr/>
        </p:nvSpPr>
        <p:spPr>
          <a:xfrm>
            <a:off x="2826026" y="5650605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People have had cell phones for about 35 years.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8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BD4C75-8BF5-4A0E-9D2A-FA6D38B36011}"/>
              </a:ext>
            </a:extLst>
          </p:cNvPr>
          <p:cNvGrpSpPr/>
          <p:nvPr/>
        </p:nvGrpSpPr>
        <p:grpSpPr>
          <a:xfrm>
            <a:off x="566759" y="679777"/>
            <a:ext cx="5135464" cy="552124"/>
            <a:chOff x="1264428" y="1152525"/>
            <a:chExt cx="6847285" cy="2795588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38F013E1-E553-425B-A9F7-DCE0C0F68B89}"/>
                </a:ext>
              </a:extLst>
            </p:cNvPr>
            <p:cNvSpPr/>
            <p:nvPr/>
          </p:nvSpPr>
          <p:spPr bwMode="auto">
            <a:xfrm>
              <a:off x="1264428" y="1152525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4" name="圆角矩形 8">
              <a:extLst>
                <a:ext uri="{FF2B5EF4-FFF2-40B4-BE49-F238E27FC236}">
                  <a16:creationId xmlns:a16="http://schemas.microsoft.com/office/drawing/2014/main" id="{8F892F7F-A530-4348-9E56-4165F0ADFB47}"/>
                </a:ext>
              </a:extLst>
            </p:cNvPr>
            <p:cNvSpPr/>
            <p:nvPr/>
          </p:nvSpPr>
          <p:spPr bwMode="auto">
            <a:xfrm>
              <a:off x="1473978" y="1362076"/>
              <a:ext cx="6428185" cy="2306241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组合 17">
            <a:extLst>
              <a:ext uri="{FF2B5EF4-FFF2-40B4-BE49-F238E27FC236}">
                <a16:creationId xmlns:a16="http://schemas.microsoft.com/office/drawing/2014/main" id="{823F6CD2-A5DF-4FA1-BB4D-60656D9236FD}"/>
              </a:ext>
            </a:extLst>
          </p:cNvPr>
          <p:cNvGrpSpPr/>
          <p:nvPr/>
        </p:nvGrpSpPr>
        <p:grpSpPr>
          <a:xfrm>
            <a:off x="1498599" y="3012738"/>
            <a:ext cx="9788525" cy="2613361"/>
            <a:chOff x="571500" y="2568238"/>
            <a:chExt cx="8374380" cy="2613361"/>
          </a:xfrm>
        </p:grpSpPr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8E561226-5CEA-4396-BD3C-7B624BC685F4}"/>
                </a:ext>
              </a:extLst>
            </p:cNvPr>
            <p:cNvSpPr/>
            <p:nvPr/>
          </p:nvSpPr>
          <p:spPr>
            <a:xfrm>
              <a:off x="571500" y="2568238"/>
              <a:ext cx="8001000" cy="2613361"/>
            </a:xfrm>
            <a:custGeom>
              <a:avLst/>
              <a:gdLst>
                <a:gd name="connsiteX0" fmla="*/ 0 w 8001000"/>
                <a:gd name="connsiteY0" fmla="*/ 2542126 h 2542126"/>
                <a:gd name="connsiteX1" fmla="*/ 1009650 w 8001000"/>
                <a:gd name="connsiteY1" fmla="*/ 1265776 h 2542126"/>
                <a:gd name="connsiteX2" fmla="*/ 2400300 w 8001000"/>
                <a:gd name="connsiteY2" fmla="*/ 446626 h 2542126"/>
                <a:gd name="connsiteX3" fmla="*/ 4114800 w 8001000"/>
                <a:gd name="connsiteY3" fmla="*/ 27526 h 2542126"/>
                <a:gd name="connsiteX4" fmla="*/ 6324600 w 8001000"/>
                <a:gd name="connsiteY4" fmla="*/ 103726 h 2542126"/>
                <a:gd name="connsiteX5" fmla="*/ 8001000 w 8001000"/>
                <a:gd name="connsiteY5" fmla="*/ 618076 h 2542126"/>
                <a:gd name="connsiteX0" fmla="*/ 0 w 8001000"/>
                <a:gd name="connsiteY0" fmla="*/ 2542126 h 2542126"/>
                <a:gd name="connsiteX1" fmla="*/ 1066800 w 8001000"/>
                <a:gd name="connsiteY1" fmla="*/ 1284826 h 2542126"/>
                <a:gd name="connsiteX2" fmla="*/ 2400300 w 8001000"/>
                <a:gd name="connsiteY2" fmla="*/ 446626 h 2542126"/>
                <a:gd name="connsiteX3" fmla="*/ 4114800 w 8001000"/>
                <a:gd name="connsiteY3" fmla="*/ 27526 h 2542126"/>
                <a:gd name="connsiteX4" fmla="*/ 6324600 w 8001000"/>
                <a:gd name="connsiteY4" fmla="*/ 103726 h 2542126"/>
                <a:gd name="connsiteX5" fmla="*/ 8001000 w 8001000"/>
                <a:gd name="connsiteY5" fmla="*/ 618076 h 2542126"/>
                <a:gd name="connsiteX0" fmla="*/ 0 w 8001000"/>
                <a:gd name="connsiteY0" fmla="*/ 2600659 h 2600659"/>
                <a:gd name="connsiteX1" fmla="*/ 1066800 w 8001000"/>
                <a:gd name="connsiteY1" fmla="*/ 1343359 h 2600659"/>
                <a:gd name="connsiteX2" fmla="*/ 2400300 w 8001000"/>
                <a:gd name="connsiteY2" fmla="*/ 505159 h 2600659"/>
                <a:gd name="connsiteX3" fmla="*/ 4191000 w 8001000"/>
                <a:gd name="connsiteY3" fmla="*/ 17479 h 2600659"/>
                <a:gd name="connsiteX4" fmla="*/ 6324600 w 8001000"/>
                <a:gd name="connsiteY4" fmla="*/ 162259 h 2600659"/>
                <a:gd name="connsiteX5" fmla="*/ 8001000 w 8001000"/>
                <a:gd name="connsiteY5" fmla="*/ 676609 h 2600659"/>
                <a:gd name="connsiteX0" fmla="*/ 0 w 8001000"/>
                <a:gd name="connsiteY0" fmla="*/ 2613361 h 2613361"/>
                <a:gd name="connsiteX1" fmla="*/ 1066800 w 8001000"/>
                <a:gd name="connsiteY1" fmla="*/ 1356061 h 2613361"/>
                <a:gd name="connsiteX2" fmla="*/ 2400300 w 8001000"/>
                <a:gd name="connsiteY2" fmla="*/ 517861 h 2613361"/>
                <a:gd name="connsiteX3" fmla="*/ 4191000 w 8001000"/>
                <a:gd name="connsiteY3" fmla="*/ 30181 h 2613361"/>
                <a:gd name="connsiteX4" fmla="*/ 6339840 w 8001000"/>
                <a:gd name="connsiteY4" fmla="*/ 121621 h 2613361"/>
                <a:gd name="connsiteX5" fmla="*/ 8001000 w 8001000"/>
                <a:gd name="connsiteY5" fmla="*/ 689311 h 26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0" h="2613361">
                  <a:moveTo>
                    <a:pt x="0" y="2613361"/>
                  </a:moveTo>
                  <a:cubicBezTo>
                    <a:pt x="304800" y="2149811"/>
                    <a:pt x="666750" y="1705311"/>
                    <a:pt x="1066800" y="1356061"/>
                  </a:cubicBezTo>
                  <a:cubicBezTo>
                    <a:pt x="1466850" y="1006811"/>
                    <a:pt x="1879600" y="738841"/>
                    <a:pt x="2400300" y="517861"/>
                  </a:cubicBezTo>
                  <a:cubicBezTo>
                    <a:pt x="2921000" y="296881"/>
                    <a:pt x="3534410" y="96221"/>
                    <a:pt x="4191000" y="30181"/>
                  </a:cubicBezTo>
                  <a:cubicBezTo>
                    <a:pt x="4847590" y="-35859"/>
                    <a:pt x="5704840" y="11766"/>
                    <a:pt x="6339840" y="121621"/>
                  </a:cubicBezTo>
                  <a:cubicBezTo>
                    <a:pt x="6974840" y="231476"/>
                    <a:pt x="7486650" y="481348"/>
                    <a:pt x="8001000" y="689311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箭头连接符 19">
              <a:extLst>
                <a:ext uri="{FF2B5EF4-FFF2-40B4-BE49-F238E27FC236}">
                  <a16:creationId xmlns:a16="http://schemas.microsoft.com/office/drawing/2014/main" id="{829DC087-551C-4868-B66A-9C365D239B21}"/>
                </a:ext>
              </a:extLst>
            </p:cNvPr>
            <p:cNvCxnSpPr/>
            <p:nvPr/>
          </p:nvCxnSpPr>
          <p:spPr>
            <a:xfrm flipV="1">
              <a:off x="8557260" y="2686050"/>
              <a:ext cx="388620" cy="57150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20">
            <a:extLst>
              <a:ext uri="{FF2B5EF4-FFF2-40B4-BE49-F238E27FC236}">
                <a16:creationId xmlns:a16="http://schemas.microsoft.com/office/drawing/2014/main" id="{6B256D07-3B6A-4EA1-A6BC-393C7ABFD89E}"/>
              </a:ext>
            </a:extLst>
          </p:cNvPr>
          <p:cNvGrpSpPr/>
          <p:nvPr/>
        </p:nvGrpSpPr>
        <p:grpSpPr>
          <a:xfrm rot="19122705">
            <a:off x="1799391" y="4141378"/>
            <a:ext cx="1149133" cy="500936"/>
            <a:chOff x="2396187" y="280488"/>
            <a:chExt cx="1760823" cy="519292"/>
          </a:xfrm>
          <a:solidFill>
            <a:srgbClr val="9EDAE4"/>
          </a:solidFill>
        </p:grpSpPr>
        <p:sp>
          <p:nvSpPr>
            <p:cNvPr id="9" name="矩形 21">
              <a:extLst>
                <a:ext uri="{FF2B5EF4-FFF2-40B4-BE49-F238E27FC236}">
                  <a16:creationId xmlns:a16="http://schemas.microsoft.com/office/drawing/2014/main" id="{0957BB2C-B74A-4221-95C7-C0E283A90486}"/>
                </a:ext>
              </a:extLst>
            </p:cNvPr>
            <p:cNvSpPr/>
            <p:nvPr/>
          </p:nvSpPr>
          <p:spPr>
            <a:xfrm rot="165005">
              <a:off x="2396187" y="434662"/>
              <a:ext cx="1760823" cy="365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Talk</a:t>
              </a:r>
              <a:endParaRPr lang="zh-CN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22">
              <a:extLst>
                <a:ext uri="{FF2B5EF4-FFF2-40B4-BE49-F238E27FC236}">
                  <a16:creationId xmlns:a16="http://schemas.microsoft.com/office/drawing/2014/main" id="{A1EB794A-FA68-439B-87E7-C74917CD51F5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9BAFF610-6E7F-4BD6-941D-7B39C36A6318}"/>
              </a:ext>
            </a:extLst>
          </p:cNvPr>
          <p:cNvGrpSpPr/>
          <p:nvPr/>
        </p:nvGrpSpPr>
        <p:grpSpPr>
          <a:xfrm rot="19998607">
            <a:off x="3191545" y="3404420"/>
            <a:ext cx="1149133" cy="338894"/>
            <a:chOff x="2396193" y="280488"/>
            <a:chExt cx="1760823" cy="519289"/>
          </a:xfrm>
          <a:solidFill>
            <a:srgbClr val="FCEC2D"/>
          </a:solidFill>
        </p:grpSpPr>
        <p:sp>
          <p:nvSpPr>
            <p:cNvPr id="12" name="矩形 24">
              <a:extLst>
                <a:ext uri="{FF2B5EF4-FFF2-40B4-BE49-F238E27FC236}">
                  <a16:creationId xmlns:a16="http://schemas.microsoft.com/office/drawing/2014/main" id="{97422D6C-E950-4729-9E95-EB62AF8D918D}"/>
                </a:ext>
              </a:extLst>
            </p:cNvPr>
            <p:cNvSpPr/>
            <p:nvPr/>
          </p:nvSpPr>
          <p:spPr>
            <a:xfrm>
              <a:off x="2396193" y="434658"/>
              <a:ext cx="1760823" cy="365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Express 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25">
              <a:extLst>
                <a:ext uri="{FF2B5EF4-FFF2-40B4-BE49-F238E27FC236}">
                  <a16:creationId xmlns:a16="http://schemas.microsoft.com/office/drawing/2014/main" id="{1927A650-0E91-41D7-9DE4-BF25ECBB33CC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6">
            <a:extLst>
              <a:ext uri="{FF2B5EF4-FFF2-40B4-BE49-F238E27FC236}">
                <a16:creationId xmlns:a16="http://schemas.microsoft.com/office/drawing/2014/main" id="{4DC16D6F-1FA3-45A2-8093-779C09D80DA6}"/>
              </a:ext>
            </a:extLst>
          </p:cNvPr>
          <p:cNvGrpSpPr/>
          <p:nvPr/>
        </p:nvGrpSpPr>
        <p:grpSpPr>
          <a:xfrm rot="20874171">
            <a:off x="4765481" y="2854564"/>
            <a:ext cx="1264046" cy="338896"/>
            <a:chOff x="2308144" y="280488"/>
            <a:chExt cx="1936905" cy="519291"/>
          </a:xfrm>
          <a:solidFill>
            <a:srgbClr val="4188CE"/>
          </a:solidFill>
        </p:grpSpPr>
        <p:sp>
          <p:nvSpPr>
            <p:cNvPr id="15" name="矩形 27">
              <a:extLst>
                <a:ext uri="{FF2B5EF4-FFF2-40B4-BE49-F238E27FC236}">
                  <a16:creationId xmlns:a16="http://schemas.microsoft.com/office/drawing/2014/main" id="{FC8D67F8-61B4-4654-A46D-587003FDA5D7}"/>
                </a:ext>
              </a:extLst>
            </p:cNvPr>
            <p:cNvSpPr/>
            <p:nvPr/>
          </p:nvSpPr>
          <p:spPr>
            <a:xfrm>
              <a:off x="2308144" y="434661"/>
              <a:ext cx="1936905" cy="365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Express 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等腰三角形 28">
              <a:extLst>
                <a:ext uri="{FF2B5EF4-FFF2-40B4-BE49-F238E27FC236}">
                  <a16:creationId xmlns:a16="http://schemas.microsoft.com/office/drawing/2014/main" id="{63920288-4D38-41B1-8F48-3542DDD16462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29">
            <a:extLst>
              <a:ext uri="{FF2B5EF4-FFF2-40B4-BE49-F238E27FC236}">
                <a16:creationId xmlns:a16="http://schemas.microsoft.com/office/drawing/2014/main" id="{23403898-1293-49A5-BF69-E5C8011A9C3C}"/>
              </a:ext>
            </a:extLst>
          </p:cNvPr>
          <p:cNvGrpSpPr/>
          <p:nvPr/>
        </p:nvGrpSpPr>
        <p:grpSpPr>
          <a:xfrm>
            <a:off x="6571969" y="2589359"/>
            <a:ext cx="1149133" cy="350812"/>
            <a:chOff x="2396187" y="280488"/>
            <a:chExt cx="1760823" cy="537548"/>
          </a:xfrm>
          <a:solidFill>
            <a:schemeClr val="accent2"/>
          </a:solidFill>
        </p:grpSpPr>
        <p:sp>
          <p:nvSpPr>
            <p:cNvPr id="18" name="矩形 30">
              <a:extLst>
                <a:ext uri="{FF2B5EF4-FFF2-40B4-BE49-F238E27FC236}">
                  <a16:creationId xmlns:a16="http://schemas.microsoft.com/office/drawing/2014/main" id="{E5EDAC67-1518-4FBE-967A-4B91DB009E49}"/>
                </a:ext>
              </a:extLst>
            </p:cNvPr>
            <p:cNvSpPr/>
            <p:nvPr/>
          </p:nvSpPr>
          <p:spPr>
            <a:xfrm>
              <a:off x="2396187" y="416404"/>
              <a:ext cx="1760823" cy="40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Match 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等腰三角形 31">
              <a:extLst>
                <a:ext uri="{FF2B5EF4-FFF2-40B4-BE49-F238E27FC236}">
                  <a16:creationId xmlns:a16="http://schemas.microsoft.com/office/drawing/2014/main" id="{2C51CBF0-FF88-4CC0-9272-1BAB3AF23B7A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0D03953B-92D1-4BB8-8FA4-BE0DA34C6053}"/>
              </a:ext>
            </a:extLst>
          </p:cNvPr>
          <p:cNvGrpSpPr/>
          <p:nvPr/>
        </p:nvGrpSpPr>
        <p:grpSpPr>
          <a:xfrm rot="617415">
            <a:off x="8440721" y="2759592"/>
            <a:ext cx="863360" cy="378330"/>
            <a:chOff x="2615138" y="280488"/>
            <a:chExt cx="1322932" cy="579712"/>
          </a:xfrm>
          <a:solidFill>
            <a:srgbClr val="FF9298"/>
          </a:solidFill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EF7CDF9E-2807-400B-9892-FF2399CD9CD1}"/>
                </a:ext>
              </a:extLst>
            </p:cNvPr>
            <p:cNvSpPr/>
            <p:nvPr/>
          </p:nvSpPr>
          <p:spPr>
            <a:xfrm>
              <a:off x="2615138" y="374231"/>
              <a:ext cx="1322932" cy="4859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Find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等腰三角形 34">
              <a:extLst>
                <a:ext uri="{FF2B5EF4-FFF2-40B4-BE49-F238E27FC236}">
                  <a16:creationId xmlns:a16="http://schemas.microsoft.com/office/drawing/2014/main" id="{A60C19A4-B08E-48C3-95D8-693D5A42DF46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35">
            <a:extLst>
              <a:ext uri="{FF2B5EF4-FFF2-40B4-BE49-F238E27FC236}">
                <a16:creationId xmlns:a16="http://schemas.microsoft.com/office/drawing/2014/main" id="{B2573DA9-E8E7-43C5-B576-7BBE7CB910F6}"/>
              </a:ext>
            </a:extLst>
          </p:cNvPr>
          <p:cNvGrpSpPr/>
          <p:nvPr/>
        </p:nvGrpSpPr>
        <p:grpSpPr>
          <a:xfrm>
            <a:off x="2492676" y="4678598"/>
            <a:ext cx="619125" cy="633972"/>
            <a:chOff x="877075" y="3059462"/>
            <a:chExt cx="619125" cy="633972"/>
          </a:xfrm>
        </p:grpSpPr>
        <p:grpSp>
          <p:nvGrpSpPr>
            <p:cNvPr id="24" name="组合 36">
              <a:extLst>
                <a:ext uri="{FF2B5EF4-FFF2-40B4-BE49-F238E27FC236}">
                  <a16:creationId xmlns:a16="http://schemas.microsoft.com/office/drawing/2014/main" id="{C7870235-8EAD-4776-A641-9D50EF1741C9}"/>
                </a:ext>
              </a:extLst>
            </p:cNvPr>
            <p:cNvGrpSpPr/>
            <p:nvPr/>
          </p:nvGrpSpPr>
          <p:grpSpPr>
            <a:xfrm>
              <a:off x="877075" y="3059462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8">
                <a:extLst>
                  <a:ext uri="{FF2B5EF4-FFF2-40B4-BE49-F238E27FC236}">
                    <a16:creationId xmlns:a16="http://schemas.microsoft.com/office/drawing/2014/main" id="{278B20D3-2886-47C1-839A-DB6C7228C2F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椭圆 39">
                <a:extLst>
                  <a:ext uri="{FF2B5EF4-FFF2-40B4-BE49-F238E27FC236}">
                    <a16:creationId xmlns:a16="http://schemas.microsoft.com/office/drawing/2014/main" id="{ED0F28B3-AAD4-4868-8D83-275449FD1DA1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3F31A40A-344C-4630-899F-C8BBC14D0918}"/>
                </a:ext>
              </a:extLst>
            </p:cNvPr>
            <p:cNvSpPr txBox="1"/>
            <p:nvPr/>
          </p:nvSpPr>
          <p:spPr>
            <a:xfrm rot="20085162">
              <a:off x="1060663" y="3222559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28" name="组合 40">
            <a:extLst>
              <a:ext uri="{FF2B5EF4-FFF2-40B4-BE49-F238E27FC236}">
                <a16:creationId xmlns:a16="http://schemas.microsoft.com/office/drawing/2014/main" id="{2E4630B3-146E-47C8-ADF8-1AEA601E6367}"/>
              </a:ext>
            </a:extLst>
          </p:cNvPr>
          <p:cNvGrpSpPr/>
          <p:nvPr/>
        </p:nvGrpSpPr>
        <p:grpSpPr>
          <a:xfrm>
            <a:off x="3741970" y="3848701"/>
            <a:ext cx="619125" cy="633972"/>
            <a:chOff x="2877864" y="3455276"/>
            <a:chExt cx="619125" cy="633972"/>
          </a:xfrm>
        </p:grpSpPr>
        <p:grpSp>
          <p:nvGrpSpPr>
            <p:cNvPr id="29" name="组合 41">
              <a:extLst>
                <a:ext uri="{FF2B5EF4-FFF2-40B4-BE49-F238E27FC236}">
                  <a16:creationId xmlns:a16="http://schemas.microsoft.com/office/drawing/2014/main" id="{716636DF-5107-41D5-B19E-EE9AF4B16204}"/>
                </a:ext>
              </a:extLst>
            </p:cNvPr>
            <p:cNvGrpSpPr/>
            <p:nvPr/>
          </p:nvGrpSpPr>
          <p:grpSpPr>
            <a:xfrm>
              <a:off x="2877864" y="3455276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1">
                <a:extLst>
                  <a:ext uri="{FF2B5EF4-FFF2-40B4-BE49-F238E27FC236}">
                    <a16:creationId xmlns:a16="http://schemas.microsoft.com/office/drawing/2014/main" id="{98375E0E-79B2-4BD4-8BED-D07A2DFAFDC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椭圆 44">
                <a:extLst>
                  <a:ext uri="{FF2B5EF4-FFF2-40B4-BE49-F238E27FC236}">
                    <a16:creationId xmlns:a16="http://schemas.microsoft.com/office/drawing/2014/main" id="{7F4B3ACB-AA89-4663-8417-B8E3EE0099DF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BA6A3C71-C031-4159-859D-4EFD1AD005B3}"/>
                </a:ext>
              </a:extLst>
            </p:cNvPr>
            <p:cNvSpPr txBox="1"/>
            <p:nvPr/>
          </p:nvSpPr>
          <p:spPr>
            <a:xfrm rot="19571467">
              <a:off x="3051269" y="3610461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33" name="组合 45">
            <a:extLst>
              <a:ext uri="{FF2B5EF4-FFF2-40B4-BE49-F238E27FC236}">
                <a16:creationId xmlns:a16="http://schemas.microsoft.com/office/drawing/2014/main" id="{133CF6CE-9285-4CBA-85C7-1B48EE8F41B2}"/>
              </a:ext>
            </a:extLst>
          </p:cNvPr>
          <p:cNvGrpSpPr/>
          <p:nvPr/>
        </p:nvGrpSpPr>
        <p:grpSpPr>
          <a:xfrm>
            <a:off x="5208039" y="3383711"/>
            <a:ext cx="619125" cy="633972"/>
            <a:chOff x="3723650" y="1639176"/>
            <a:chExt cx="619125" cy="633972"/>
          </a:xfrm>
        </p:grpSpPr>
        <p:grpSp>
          <p:nvGrpSpPr>
            <p:cNvPr id="34" name="组合 46">
              <a:extLst>
                <a:ext uri="{FF2B5EF4-FFF2-40B4-BE49-F238E27FC236}">
                  <a16:creationId xmlns:a16="http://schemas.microsoft.com/office/drawing/2014/main" id="{B1BB2987-1120-4259-B4DE-CA54EDF91781}"/>
                </a:ext>
              </a:extLst>
            </p:cNvPr>
            <p:cNvGrpSpPr/>
            <p:nvPr/>
          </p:nvGrpSpPr>
          <p:grpSpPr>
            <a:xfrm>
              <a:off x="3723650" y="1639176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4">
                <a:extLst>
                  <a:ext uri="{FF2B5EF4-FFF2-40B4-BE49-F238E27FC236}">
                    <a16:creationId xmlns:a16="http://schemas.microsoft.com/office/drawing/2014/main" id="{8A8E1FF7-B1F3-4959-A266-4CF3302CB208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椭圆 49">
                <a:extLst>
                  <a:ext uri="{FF2B5EF4-FFF2-40B4-BE49-F238E27FC236}">
                    <a16:creationId xmlns:a16="http://schemas.microsoft.com/office/drawing/2014/main" id="{938F0FF8-AA7B-4A90-ABFB-4167ED97B6EE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TextBox 44">
              <a:extLst>
                <a:ext uri="{FF2B5EF4-FFF2-40B4-BE49-F238E27FC236}">
                  <a16:creationId xmlns:a16="http://schemas.microsoft.com/office/drawing/2014/main" id="{E71BC976-8FD1-4AEA-B650-2041D2BCD22A}"/>
                </a:ext>
              </a:extLst>
            </p:cNvPr>
            <p:cNvSpPr txBox="1"/>
            <p:nvPr/>
          </p:nvSpPr>
          <p:spPr>
            <a:xfrm rot="20721555">
              <a:off x="3907382" y="1792862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38" name="组合 50">
            <a:extLst>
              <a:ext uri="{FF2B5EF4-FFF2-40B4-BE49-F238E27FC236}">
                <a16:creationId xmlns:a16="http://schemas.microsoft.com/office/drawing/2014/main" id="{0C2B0E95-F40D-4CAA-B0F1-41E10669F64B}"/>
              </a:ext>
            </a:extLst>
          </p:cNvPr>
          <p:cNvGrpSpPr/>
          <p:nvPr/>
        </p:nvGrpSpPr>
        <p:grpSpPr>
          <a:xfrm>
            <a:off x="6836971" y="3111149"/>
            <a:ext cx="619125" cy="633972"/>
            <a:chOff x="5473327" y="2971804"/>
            <a:chExt cx="619125" cy="633972"/>
          </a:xfrm>
        </p:grpSpPr>
        <p:grpSp>
          <p:nvGrpSpPr>
            <p:cNvPr id="39" name="组合 51">
              <a:extLst>
                <a:ext uri="{FF2B5EF4-FFF2-40B4-BE49-F238E27FC236}">
                  <a16:creationId xmlns:a16="http://schemas.microsoft.com/office/drawing/2014/main" id="{35F80230-4C74-43C0-AEBD-95963D1314B2}"/>
                </a:ext>
              </a:extLst>
            </p:cNvPr>
            <p:cNvGrpSpPr/>
            <p:nvPr/>
          </p:nvGrpSpPr>
          <p:grpSpPr>
            <a:xfrm>
              <a:off x="5473327" y="2971804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37">
                <a:extLst>
                  <a:ext uri="{FF2B5EF4-FFF2-40B4-BE49-F238E27FC236}">
                    <a16:creationId xmlns:a16="http://schemas.microsoft.com/office/drawing/2014/main" id="{8AF4892D-4893-4A3A-839F-D27980B80AF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椭圆 54">
                <a:extLst>
                  <a:ext uri="{FF2B5EF4-FFF2-40B4-BE49-F238E27FC236}">
                    <a16:creationId xmlns:a16="http://schemas.microsoft.com/office/drawing/2014/main" id="{426EC90D-DBDE-484F-BC32-E50F9A0F0E91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TextBox 45">
              <a:extLst>
                <a:ext uri="{FF2B5EF4-FFF2-40B4-BE49-F238E27FC236}">
                  <a16:creationId xmlns:a16="http://schemas.microsoft.com/office/drawing/2014/main" id="{2F0789F5-6F4D-4BBA-B8A1-9A95C4F6B763}"/>
                </a:ext>
              </a:extLst>
            </p:cNvPr>
            <p:cNvSpPr txBox="1"/>
            <p:nvPr/>
          </p:nvSpPr>
          <p:spPr>
            <a:xfrm>
              <a:off x="5644869" y="3142741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</p:grpSp>
      <p:grpSp>
        <p:nvGrpSpPr>
          <p:cNvPr id="43" name="组合 55">
            <a:extLst>
              <a:ext uri="{FF2B5EF4-FFF2-40B4-BE49-F238E27FC236}">
                <a16:creationId xmlns:a16="http://schemas.microsoft.com/office/drawing/2014/main" id="{D37AF5C2-615D-45F5-A07C-71D08362FD51}"/>
              </a:ext>
            </a:extLst>
          </p:cNvPr>
          <p:cNvGrpSpPr/>
          <p:nvPr/>
        </p:nvGrpSpPr>
        <p:grpSpPr>
          <a:xfrm>
            <a:off x="8477007" y="3296838"/>
            <a:ext cx="619125" cy="633972"/>
            <a:chOff x="7213287" y="1774359"/>
            <a:chExt cx="619125" cy="633972"/>
          </a:xfrm>
        </p:grpSpPr>
        <p:grpSp>
          <p:nvGrpSpPr>
            <p:cNvPr id="44" name="组合 56">
              <a:extLst>
                <a:ext uri="{FF2B5EF4-FFF2-40B4-BE49-F238E27FC236}">
                  <a16:creationId xmlns:a16="http://schemas.microsoft.com/office/drawing/2014/main" id="{44DB9C03-7387-435F-AD70-B38ACAE99023}"/>
                </a:ext>
              </a:extLst>
            </p:cNvPr>
            <p:cNvGrpSpPr/>
            <p:nvPr/>
          </p:nvGrpSpPr>
          <p:grpSpPr>
            <a:xfrm>
              <a:off x="7213287" y="1774359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40">
                <a:extLst>
                  <a:ext uri="{FF2B5EF4-FFF2-40B4-BE49-F238E27FC236}">
                    <a16:creationId xmlns:a16="http://schemas.microsoft.com/office/drawing/2014/main" id="{6133A215-606D-428F-9278-3114F1AFCE4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椭圆 59">
                <a:extLst>
                  <a:ext uri="{FF2B5EF4-FFF2-40B4-BE49-F238E27FC236}">
                    <a16:creationId xmlns:a16="http://schemas.microsoft.com/office/drawing/2014/main" id="{B1716A0D-3585-46EF-82DC-F2740D9CFF34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5" name="TextBox 46">
              <a:extLst>
                <a:ext uri="{FF2B5EF4-FFF2-40B4-BE49-F238E27FC236}">
                  <a16:creationId xmlns:a16="http://schemas.microsoft.com/office/drawing/2014/main" id="{43C5453D-492C-49A2-929D-6D6710C2411A}"/>
                </a:ext>
              </a:extLst>
            </p:cNvPr>
            <p:cNvSpPr txBox="1"/>
            <p:nvPr/>
          </p:nvSpPr>
          <p:spPr>
            <a:xfrm rot="1067031">
              <a:off x="7384829" y="1966060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</p:grpSp>
      <p:sp>
        <p:nvSpPr>
          <p:cNvPr id="48" name="TextBox 54">
            <a:extLst>
              <a:ext uri="{FF2B5EF4-FFF2-40B4-BE49-F238E27FC236}">
                <a16:creationId xmlns:a16="http://schemas.microsoft.com/office/drawing/2014/main" id="{2AB0DFB2-E2D3-4522-9819-8936B9F13951}"/>
              </a:ext>
            </a:extLst>
          </p:cNvPr>
          <p:cNvSpPr txBox="1"/>
          <p:nvPr/>
        </p:nvSpPr>
        <p:spPr>
          <a:xfrm>
            <a:off x="6275399" y="1580736"/>
            <a:ext cx="1807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 invention with its definition.</a:t>
            </a:r>
            <a:endParaRPr lang="zh-CN" altLang="en-US" sz="20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9" name="TextBox 55">
            <a:extLst>
              <a:ext uri="{FF2B5EF4-FFF2-40B4-BE49-F238E27FC236}">
                <a16:creationId xmlns:a16="http://schemas.microsoft.com/office/drawing/2014/main" id="{B01C4781-C261-4442-90F3-36659B0233F2}"/>
              </a:ext>
            </a:extLst>
          </p:cNvPr>
          <p:cNvSpPr txBox="1"/>
          <p:nvPr/>
        </p:nvSpPr>
        <p:spPr>
          <a:xfrm rot="20020129">
            <a:off x="2615044" y="2408595"/>
            <a:ext cx="1588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actions that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have happened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recently</a:t>
            </a:r>
            <a:endParaRPr lang="en-US" sz="20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0DBA7AA7-05A0-47CE-94DF-07C40825D6EC}"/>
              </a:ext>
            </a:extLst>
          </p:cNvPr>
          <p:cNvSpPr txBox="1"/>
          <p:nvPr/>
        </p:nvSpPr>
        <p:spPr>
          <a:xfrm rot="19195761">
            <a:off x="1223169" y="3500165"/>
            <a:ext cx="158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about inventions</a:t>
            </a:r>
            <a:endParaRPr lang="zh-CN" altLang="en-US" sz="20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51" name="TextBox 57">
            <a:extLst>
              <a:ext uri="{FF2B5EF4-FFF2-40B4-BE49-F238E27FC236}">
                <a16:creationId xmlns:a16="http://schemas.microsoft.com/office/drawing/2014/main" id="{BF1C8367-A1AD-48FB-9265-327946F8728B}"/>
              </a:ext>
            </a:extLst>
          </p:cNvPr>
          <p:cNvSpPr txBox="1"/>
          <p:nvPr/>
        </p:nvSpPr>
        <p:spPr>
          <a:xfrm rot="20839499">
            <a:off x="4236154" y="1674343"/>
            <a:ext cx="2023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actions that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began in the past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and continue into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the present</a:t>
            </a:r>
            <a:endParaRPr lang="zh-CN" altLang="en-US" sz="20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52" name="TextBox 58">
            <a:extLst>
              <a:ext uri="{FF2B5EF4-FFF2-40B4-BE49-F238E27FC236}">
                <a16:creationId xmlns:a16="http://schemas.microsoft.com/office/drawing/2014/main" id="{CFFAF454-4498-4123-B339-B119629A487C}"/>
              </a:ext>
            </a:extLst>
          </p:cNvPr>
          <p:cNvSpPr txBox="1"/>
          <p:nvPr/>
        </p:nvSpPr>
        <p:spPr>
          <a:xfrm rot="647597">
            <a:off x="8498185" y="1727383"/>
            <a:ext cx="121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  <a:ea typeface="微软雅黑" panose="020B0503020204020204" pitchFamily="34" charset="-122"/>
              </a:rPr>
              <a:t>meaning of new words</a:t>
            </a:r>
          </a:p>
        </p:txBody>
      </p:sp>
      <p:sp>
        <p:nvSpPr>
          <p:cNvPr id="53" name="Rectangle 161">
            <a:extLst>
              <a:ext uri="{FF2B5EF4-FFF2-40B4-BE49-F238E27FC236}">
                <a16:creationId xmlns:a16="http://schemas.microsoft.com/office/drawing/2014/main" id="{929228B4-B2BA-4DBA-A35E-D43177C3D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03" y="712251"/>
            <a:ext cx="48211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Lesson Goals </a:t>
            </a:r>
            <a:r>
              <a:rPr lang="en-US" sz="24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&amp;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Outcomes</a:t>
            </a:r>
            <a:endParaRPr lang="ar-SA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751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DE506360-F005-4D97-A3C4-255C4077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72F860C7-192F-4BFC-B010-9F344A7B17AF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34F2AC1-A717-4C21-8911-927E59812A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6332" r="29239" b="37796"/>
          <a:stretch/>
        </p:blipFill>
        <p:spPr>
          <a:xfrm>
            <a:off x="2537791" y="1152939"/>
            <a:ext cx="7116417" cy="3829878"/>
          </a:xfrm>
          <a:custGeom>
            <a:avLst/>
            <a:gdLst>
              <a:gd name="connsiteX0" fmla="*/ 0 w 7116417"/>
              <a:gd name="connsiteY0" fmla="*/ 0 h 3829878"/>
              <a:gd name="connsiteX1" fmla="*/ 7116417 w 7116417"/>
              <a:gd name="connsiteY1" fmla="*/ 0 h 3829878"/>
              <a:gd name="connsiteX2" fmla="*/ 7116417 w 7116417"/>
              <a:gd name="connsiteY2" fmla="*/ 3829878 h 3829878"/>
              <a:gd name="connsiteX3" fmla="*/ 0 w 7116417"/>
              <a:gd name="connsiteY3" fmla="*/ 3829878 h 3829878"/>
              <a:gd name="connsiteX4" fmla="*/ 0 w 7116417"/>
              <a:gd name="connsiteY4" fmla="*/ 0 h 382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6417" h="3829878" fill="none" extrusionOk="0">
                <a:moveTo>
                  <a:pt x="0" y="0"/>
                </a:moveTo>
                <a:cubicBezTo>
                  <a:pt x="1988119" y="145145"/>
                  <a:pt x="4604788" y="121541"/>
                  <a:pt x="7116417" y="0"/>
                </a:cubicBezTo>
                <a:cubicBezTo>
                  <a:pt x="7270978" y="1835013"/>
                  <a:pt x="7052846" y="2897939"/>
                  <a:pt x="7116417" y="3829878"/>
                </a:cubicBezTo>
                <a:cubicBezTo>
                  <a:pt x="6273750" y="3701493"/>
                  <a:pt x="3165698" y="3765345"/>
                  <a:pt x="0" y="3829878"/>
                </a:cubicBezTo>
                <a:cubicBezTo>
                  <a:pt x="27733" y="3068647"/>
                  <a:pt x="37122" y="397209"/>
                  <a:pt x="0" y="0"/>
                </a:cubicBezTo>
                <a:close/>
              </a:path>
              <a:path w="7116417" h="3829878" stroke="0" extrusionOk="0">
                <a:moveTo>
                  <a:pt x="0" y="0"/>
                </a:moveTo>
                <a:cubicBezTo>
                  <a:pt x="3169751" y="78758"/>
                  <a:pt x="3829077" y="65981"/>
                  <a:pt x="7116417" y="0"/>
                </a:cubicBezTo>
                <a:cubicBezTo>
                  <a:pt x="7067086" y="962054"/>
                  <a:pt x="7241935" y="2314218"/>
                  <a:pt x="7116417" y="3829878"/>
                </a:cubicBezTo>
                <a:cubicBezTo>
                  <a:pt x="6323377" y="3890154"/>
                  <a:pt x="1698674" y="3711052"/>
                  <a:pt x="0" y="3829878"/>
                </a:cubicBezTo>
                <a:cubicBezTo>
                  <a:pt x="35123" y="3227512"/>
                  <a:pt x="-64132" y="140063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897015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G Bk 5 F-SA_'14_2-09">
            <a:hlinkClick r:id="" action="ppaction://media"/>
            <a:extLst>
              <a:ext uri="{FF2B5EF4-FFF2-40B4-BE49-F238E27FC236}">
                <a16:creationId xmlns:a16="http://schemas.microsoft.com/office/drawing/2014/main" id="{704B07C5-58FE-42D8-8BE5-D170865F8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8174" y="3230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E724CF2-0CCC-496E-92C3-4D79433D2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0415" r="19783" b="203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E1F2EF22-AC74-438B-B41A-C44421F83F1C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FFBE8-3B9C-4A2E-940F-E2854A6607C2}"/>
              </a:ext>
            </a:extLst>
          </p:cNvPr>
          <p:cNvSpPr txBox="1"/>
          <p:nvPr/>
        </p:nvSpPr>
        <p:spPr>
          <a:xfrm>
            <a:off x="2680252" y="2859847"/>
            <a:ext cx="6102626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4800" i="1" dirty="0">
                <a:solidFill>
                  <a:schemeClr val="bg1"/>
                </a:solidFill>
                <a:effectLst/>
                <a:latin typeface="MyriadPro-SemiboldIt"/>
              </a:rPr>
              <a:t>Grammar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6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73C8CF6-3E4A-43CF-A87F-7ACC2AB4C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0415" r="19783" b="203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E3590575-0AF6-4A4C-B3F8-D69DE293525E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798BA1-04E1-4119-A3A9-61347F4621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16796" r="21848" b="56332"/>
          <a:stretch/>
        </p:blipFill>
        <p:spPr>
          <a:xfrm>
            <a:off x="1524001" y="781879"/>
            <a:ext cx="9546353" cy="2276060"/>
          </a:xfrm>
          <a:custGeom>
            <a:avLst/>
            <a:gdLst>
              <a:gd name="connsiteX0" fmla="*/ 0 w 9546353"/>
              <a:gd name="connsiteY0" fmla="*/ 0 h 2276060"/>
              <a:gd name="connsiteX1" fmla="*/ 9546353 w 9546353"/>
              <a:gd name="connsiteY1" fmla="*/ 0 h 2276060"/>
              <a:gd name="connsiteX2" fmla="*/ 9546353 w 9546353"/>
              <a:gd name="connsiteY2" fmla="*/ 2276060 h 2276060"/>
              <a:gd name="connsiteX3" fmla="*/ 0 w 9546353"/>
              <a:gd name="connsiteY3" fmla="*/ 2276060 h 2276060"/>
              <a:gd name="connsiteX4" fmla="*/ 0 w 9546353"/>
              <a:gd name="connsiteY4" fmla="*/ 0 h 227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6353" h="2276060" fill="none" extrusionOk="0">
                <a:moveTo>
                  <a:pt x="0" y="0"/>
                </a:moveTo>
                <a:cubicBezTo>
                  <a:pt x="4379613" y="53221"/>
                  <a:pt x="8101260" y="43354"/>
                  <a:pt x="9546353" y="0"/>
                </a:cubicBezTo>
                <a:cubicBezTo>
                  <a:pt x="9435720" y="799163"/>
                  <a:pt x="9450340" y="1299584"/>
                  <a:pt x="9546353" y="2276060"/>
                </a:cubicBezTo>
                <a:cubicBezTo>
                  <a:pt x="7257132" y="2177501"/>
                  <a:pt x="4038965" y="2185372"/>
                  <a:pt x="0" y="2276060"/>
                </a:cubicBezTo>
                <a:cubicBezTo>
                  <a:pt x="47263" y="1308931"/>
                  <a:pt x="24259" y="405415"/>
                  <a:pt x="0" y="0"/>
                </a:cubicBezTo>
                <a:close/>
              </a:path>
              <a:path w="9546353" h="2276060" stroke="0" extrusionOk="0">
                <a:moveTo>
                  <a:pt x="0" y="0"/>
                </a:moveTo>
                <a:cubicBezTo>
                  <a:pt x="4230892" y="-102991"/>
                  <a:pt x="5081028" y="51042"/>
                  <a:pt x="9546353" y="0"/>
                </a:cubicBezTo>
                <a:cubicBezTo>
                  <a:pt x="9443690" y="230504"/>
                  <a:pt x="9495736" y="1852431"/>
                  <a:pt x="9546353" y="2276060"/>
                </a:cubicBezTo>
                <a:cubicBezTo>
                  <a:pt x="7957011" y="2307288"/>
                  <a:pt x="2810386" y="2415048"/>
                  <a:pt x="0" y="2276060"/>
                </a:cubicBezTo>
                <a:cubicBezTo>
                  <a:pt x="-53921" y="1390065"/>
                  <a:pt x="-8046" y="70063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0683437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B2103-CF49-44AB-A020-1E010D246A27}"/>
              </a:ext>
            </a:extLst>
          </p:cNvPr>
          <p:cNvSpPr txBox="1"/>
          <p:nvPr/>
        </p:nvSpPr>
        <p:spPr>
          <a:xfrm>
            <a:off x="2680252" y="3260900"/>
            <a:ext cx="6102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231F20"/>
                </a:solidFill>
                <a:effectLst/>
                <a:latin typeface="MyriadPro-SemiboldIt"/>
              </a:rPr>
              <a:t>Have you seen the TV show (title)?</a:t>
            </a:r>
            <a:endParaRPr lang="en-US" sz="2400" dirty="0">
              <a:solidFill>
                <a:srgbClr val="231F20"/>
              </a:solidFill>
              <a:latin typeface="MyriadPro-SemiboldI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231F20"/>
                </a:solidFill>
                <a:effectLst/>
                <a:latin typeface="MyriadPro-SemiboldIt"/>
              </a:rPr>
              <a:t>Did you see the TV show (title) yesterday?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1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36F2D7F-53A8-4C43-B012-A35B62792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0415" r="19783" b="203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مستطيل 1">
            <a:extLst>
              <a:ext uri="{FF2B5EF4-FFF2-40B4-BE49-F238E27FC236}">
                <a16:creationId xmlns:a16="http://schemas.microsoft.com/office/drawing/2014/main" id="{405A66EA-1E7C-47D7-BD84-6DA20A97668A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10D0F8-CF6A-45FE-A0CC-D0CC3EF79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3291" r="25217" b="14210"/>
          <a:stretch/>
        </p:blipFill>
        <p:spPr>
          <a:xfrm>
            <a:off x="1205948" y="405184"/>
            <a:ext cx="9912626" cy="5561607"/>
          </a:xfrm>
          <a:custGeom>
            <a:avLst/>
            <a:gdLst>
              <a:gd name="connsiteX0" fmla="*/ 0 w 9912626"/>
              <a:gd name="connsiteY0" fmla="*/ 0 h 5561607"/>
              <a:gd name="connsiteX1" fmla="*/ 9912626 w 9912626"/>
              <a:gd name="connsiteY1" fmla="*/ 0 h 5561607"/>
              <a:gd name="connsiteX2" fmla="*/ 9912626 w 9912626"/>
              <a:gd name="connsiteY2" fmla="*/ 5561607 h 5561607"/>
              <a:gd name="connsiteX3" fmla="*/ 0 w 9912626"/>
              <a:gd name="connsiteY3" fmla="*/ 5561607 h 5561607"/>
              <a:gd name="connsiteX4" fmla="*/ 0 w 9912626"/>
              <a:gd name="connsiteY4" fmla="*/ 0 h 556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2626" h="5561607" fill="none" extrusionOk="0">
                <a:moveTo>
                  <a:pt x="0" y="0"/>
                </a:moveTo>
                <a:cubicBezTo>
                  <a:pt x="2722744" y="-113653"/>
                  <a:pt x="8503707" y="48691"/>
                  <a:pt x="9912626" y="0"/>
                </a:cubicBezTo>
                <a:cubicBezTo>
                  <a:pt x="10030498" y="1918670"/>
                  <a:pt x="9959031" y="4699115"/>
                  <a:pt x="9912626" y="5561607"/>
                </a:cubicBezTo>
                <a:cubicBezTo>
                  <a:pt x="6050852" y="5494149"/>
                  <a:pt x="2581053" y="5572852"/>
                  <a:pt x="0" y="5561607"/>
                </a:cubicBezTo>
                <a:cubicBezTo>
                  <a:pt x="-6354" y="4950428"/>
                  <a:pt x="-157184" y="1763362"/>
                  <a:pt x="0" y="0"/>
                </a:cubicBezTo>
                <a:close/>
              </a:path>
              <a:path w="9912626" h="5561607" stroke="0" extrusionOk="0">
                <a:moveTo>
                  <a:pt x="0" y="0"/>
                </a:moveTo>
                <a:cubicBezTo>
                  <a:pt x="4922266" y="66023"/>
                  <a:pt x="5663545" y="-106278"/>
                  <a:pt x="9912626" y="0"/>
                </a:cubicBezTo>
                <a:cubicBezTo>
                  <a:pt x="9936104" y="960553"/>
                  <a:pt x="10001593" y="3261188"/>
                  <a:pt x="9912626" y="5561607"/>
                </a:cubicBezTo>
                <a:cubicBezTo>
                  <a:pt x="7154944" y="5640200"/>
                  <a:pt x="3963257" y="5575047"/>
                  <a:pt x="0" y="5561607"/>
                </a:cubicBezTo>
                <a:cubicBezTo>
                  <a:pt x="96867" y="3205395"/>
                  <a:pt x="103466" y="117829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382647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49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175FC0-6958-4CF9-95DC-1FEA507A2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0415" r="19783" b="203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1A2E67A0-D712-4DDD-8A39-D8610A1AD8FF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DF7EAA-2C6D-4C7F-B77A-C4E682401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7" t="65153" r="20543" b="21314"/>
          <a:stretch/>
        </p:blipFill>
        <p:spPr>
          <a:xfrm>
            <a:off x="2398642" y="2501347"/>
            <a:ext cx="8030817" cy="1368287"/>
          </a:xfrm>
          <a:custGeom>
            <a:avLst/>
            <a:gdLst>
              <a:gd name="connsiteX0" fmla="*/ 0 w 8030817"/>
              <a:gd name="connsiteY0" fmla="*/ 0 h 1368287"/>
              <a:gd name="connsiteX1" fmla="*/ 8030817 w 8030817"/>
              <a:gd name="connsiteY1" fmla="*/ 0 h 1368287"/>
              <a:gd name="connsiteX2" fmla="*/ 8030817 w 8030817"/>
              <a:gd name="connsiteY2" fmla="*/ 1368287 h 1368287"/>
              <a:gd name="connsiteX3" fmla="*/ 0 w 8030817"/>
              <a:gd name="connsiteY3" fmla="*/ 1368287 h 1368287"/>
              <a:gd name="connsiteX4" fmla="*/ 0 w 8030817"/>
              <a:gd name="connsiteY4" fmla="*/ 0 h 13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0817" h="1368287" fill="none" extrusionOk="0">
                <a:moveTo>
                  <a:pt x="0" y="0"/>
                </a:moveTo>
                <a:cubicBezTo>
                  <a:pt x="1469490" y="68026"/>
                  <a:pt x="5390900" y="-138833"/>
                  <a:pt x="8030817" y="0"/>
                </a:cubicBezTo>
                <a:cubicBezTo>
                  <a:pt x="8050941" y="668805"/>
                  <a:pt x="8020904" y="815432"/>
                  <a:pt x="8030817" y="1368287"/>
                </a:cubicBezTo>
                <a:cubicBezTo>
                  <a:pt x="4572925" y="1413581"/>
                  <a:pt x="1189329" y="1302688"/>
                  <a:pt x="0" y="1368287"/>
                </a:cubicBezTo>
                <a:cubicBezTo>
                  <a:pt x="-77636" y="1059664"/>
                  <a:pt x="54580" y="556323"/>
                  <a:pt x="0" y="0"/>
                </a:cubicBezTo>
                <a:close/>
              </a:path>
              <a:path w="8030817" h="1368287" stroke="0" extrusionOk="0">
                <a:moveTo>
                  <a:pt x="0" y="0"/>
                </a:moveTo>
                <a:cubicBezTo>
                  <a:pt x="1503438" y="-114906"/>
                  <a:pt x="7039716" y="37927"/>
                  <a:pt x="8030817" y="0"/>
                </a:cubicBezTo>
                <a:cubicBezTo>
                  <a:pt x="8001985" y="446795"/>
                  <a:pt x="8084246" y="1231256"/>
                  <a:pt x="8030817" y="1368287"/>
                </a:cubicBezTo>
                <a:cubicBezTo>
                  <a:pt x="5967236" y="1450475"/>
                  <a:pt x="2890600" y="1461196"/>
                  <a:pt x="0" y="1368287"/>
                </a:cubicBezTo>
                <a:cubicBezTo>
                  <a:pt x="-86782" y="974444"/>
                  <a:pt x="69608" y="39578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15002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6888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F8B818-FD3E-4A82-8DC3-20F15F0AF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0415" r="19783" b="203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8E70E992-07B9-477E-BE94-C5B450BFA57E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A8AF7BC-696F-4054-97CF-065896ABF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t="9835" r="25761" b="15345"/>
          <a:stretch/>
        </p:blipFill>
        <p:spPr>
          <a:xfrm>
            <a:off x="2173357" y="675861"/>
            <a:ext cx="7673008" cy="5721491"/>
          </a:xfrm>
          <a:custGeom>
            <a:avLst/>
            <a:gdLst>
              <a:gd name="connsiteX0" fmla="*/ 0 w 7673008"/>
              <a:gd name="connsiteY0" fmla="*/ 0 h 5721491"/>
              <a:gd name="connsiteX1" fmla="*/ 7673008 w 7673008"/>
              <a:gd name="connsiteY1" fmla="*/ 0 h 5721491"/>
              <a:gd name="connsiteX2" fmla="*/ 7673008 w 7673008"/>
              <a:gd name="connsiteY2" fmla="*/ 5721491 h 5721491"/>
              <a:gd name="connsiteX3" fmla="*/ 0 w 7673008"/>
              <a:gd name="connsiteY3" fmla="*/ 5721491 h 5721491"/>
              <a:gd name="connsiteX4" fmla="*/ 0 w 7673008"/>
              <a:gd name="connsiteY4" fmla="*/ 0 h 572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3008" h="5721491" fill="none" extrusionOk="0">
                <a:moveTo>
                  <a:pt x="0" y="0"/>
                </a:moveTo>
                <a:cubicBezTo>
                  <a:pt x="3794355" y="-137927"/>
                  <a:pt x="6476893" y="-38227"/>
                  <a:pt x="7673008" y="0"/>
                </a:cubicBezTo>
                <a:cubicBezTo>
                  <a:pt x="7552748" y="1117039"/>
                  <a:pt x="7595211" y="3776927"/>
                  <a:pt x="7673008" y="5721491"/>
                </a:cubicBezTo>
                <a:cubicBezTo>
                  <a:pt x="5156992" y="5767883"/>
                  <a:pt x="1873733" y="5646120"/>
                  <a:pt x="0" y="5721491"/>
                </a:cubicBezTo>
                <a:cubicBezTo>
                  <a:pt x="-24343" y="3382319"/>
                  <a:pt x="-90983" y="813883"/>
                  <a:pt x="0" y="0"/>
                </a:cubicBezTo>
                <a:close/>
              </a:path>
              <a:path w="7673008" h="5721491" stroke="0" extrusionOk="0">
                <a:moveTo>
                  <a:pt x="0" y="0"/>
                </a:moveTo>
                <a:cubicBezTo>
                  <a:pt x="912691" y="-31651"/>
                  <a:pt x="5943784" y="-47298"/>
                  <a:pt x="7673008" y="0"/>
                </a:cubicBezTo>
                <a:cubicBezTo>
                  <a:pt x="7773439" y="902432"/>
                  <a:pt x="7545665" y="3600512"/>
                  <a:pt x="7673008" y="5721491"/>
                </a:cubicBezTo>
                <a:cubicBezTo>
                  <a:pt x="6509214" y="5762731"/>
                  <a:pt x="2364560" y="5712632"/>
                  <a:pt x="0" y="5721491"/>
                </a:cubicBezTo>
                <a:cubicBezTo>
                  <a:pt x="39863" y="3107813"/>
                  <a:pt x="-114333" y="145699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0010180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3397EB-4CC5-4E33-A503-55D3DACBEA51}"/>
              </a:ext>
            </a:extLst>
          </p:cNvPr>
          <p:cNvSpPr txBox="1"/>
          <p:nvPr/>
        </p:nvSpPr>
        <p:spPr>
          <a:xfrm>
            <a:off x="6725477" y="1758194"/>
            <a:ext cx="68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BE143-DD79-470C-974D-64F52FB2CE8B}"/>
              </a:ext>
            </a:extLst>
          </p:cNvPr>
          <p:cNvSpPr txBox="1"/>
          <p:nvPr/>
        </p:nvSpPr>
        <p:spPr>
          <a:xfrm>
            <a:off x="5751441" y="2329522"/>
            <a:ext cx="940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39FFC7-BE03-4896-AEAB-3CF87330A40A}"/>
              </a:ext>
            </a:extLst>
          </p:cNvPr>
          <p:cNvSpPr txBox="1"/>
          <p:nvPr/>
        </p:nvSpPr>
        <p:spPr>
          <a:xfrm>
            <a:off x="6864625" y="2876569"/>
            <a:ext cx="68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D77A6-227E-4FC8-8C9E-DD15E0AB7F2C}"/>
              </a:ext>
            </a:extLst>
          </p:cNvPr>
          <p:cNvSpPr txBox="1"/>
          <p:nvPr/>
        </p:nvSpPr>
        <p:spPr>
          <a:xfrm>
            <a:off x="6692347" y="3495871"/>
            <a:ext cx="103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since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B5DD14-8300-4007-A801-A176460C2DDC}"/>
              </a:ext>
            </a:extLst>
          </p:cNvPr>
          <p:cNvSpPr txBox="1"/>
          <p:nvPr/>
        </p:nvSpPr>
        <p:spPr>
          <a:xfrm>
            <a:off x="6347790" y="4096141"/>
            <a:ext cx="68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64E3DB-578B-4CE3-92C9-5758D22FA36C}"/>
              </a:ext>
            </a:extLst>
          </p:cNvPr>
          <p:cNvSpPr txBox="1"/>
          <p:nvPr/>
        </p:nvSpPr>
        <p:spPr>
          <a:xfrm>
            <a:off x="6049617" y="4662220"/>
            <a:ext cx="68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0CF90-BBBF-4D4D-8DF5-89FEA518CD8E}"/>
              </a:ext>
            </a:extLst>
          </p:cNvPr>
          <p:cNvSpPr txBox="1"/>
          <p:nvPr/>
        </p:nvSpPr>
        <p:spPr>
          <a:xfrm>
            <a:off x="6042990" y="5184461"/>
            <a:ext cx="103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since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730F3-A442-4517-A7FF-15266E29B633}"/>
              </a:ext>
            </a:extLst>
          </p:cNvPr>
          <p:cNvSpPr txBox="1"/>
          <p:nvPr/>
        </p:nvSpPr>
        <p:spPr>
          <a:xfrm>
            <a:off x="3770242" y="5782029"/>
            <a:ext cx="103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since </a:t>
            </a:r>
          </a:p>
        </p:txBody>
      </p:sp>
    </p:spTree>
    <p:extLst>
      <p:ext uri="{BB962C8B-B14F-4D97-AF65-F5344CB8AC3E}">
        <p14:creationId xmlns:p14="http://schemas.microsoft.com/office/powerpoint/2010/main" val="196780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3B3985D-4EC9-43FA-99AA-1451BFBC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0415" r="19783" b="203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0A8E5FA7-7F55-41A0-920C-675305A6A391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3B31AAE-34AD-4114-A045-011EFBA7B6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10004" r="12716" b="15950"/>
          <a:stretch/>
        </p:blipFill>
        <p:spPr>
          <a:xfrm>
            <a:off x="1630016" y="689112"/>
            <a:ext cx="9356036" cy="5269650"/>
          </a:xfrm>
          <a:custGeom>
            <a:avLst/>
            <a:gdLst>
              <a:gd name="connsiteX0" fmla="*/ 0 w 9356036"/>
              <a:gd name="connsiteY0" fmla="*/ 0 h 5269650"/>
              <a:gd name="connsiteX1" fmla="*/ 9356036 w 9356036"/>
              <a:gd name="connsiteY1" fmla="*/ 0 h 5269650"/>
              <a:gd name="connsiteX2" fmla="*/ 9356036 w 9356036"/>
              <a:gd name="connsiteY2" fmla="*/ 5269650 h 5269650"/>
              <a:gd name="connsiteX3" fmla="*/ 0 w 9356036"/>
              <a:gd name="connsiteY3" fmla="*/ 5269650 h 5269650"/>
              <a:gd name="connsiteX4" fmla="*/ 0 w 9356036"/>
              <a:gd name="connsiteY4" fmla="*/ 0 h 526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6036" h="5269650" fill="none" extrusionOk="0">
                <a:moveTo>
                  <a:pt x="0" y="0"/>
                </a:moveTo>
                <a:cubicBezTo>
                  <a:pt x="1665815" y="-341"/>
                  <a:pt x="7196424" y="160561"/>
                  <a:pt x="9356036" y="0"/>
                </a:cubicBezTo>
                <a:cubicBezTo>
                  <a:pt x="9458367" y="650619"/>
                  <a:pt x="9345786" y="2880861"/>
                  <a:pt x="9356036" y="5269650"/>
                </a:cubicBezTo>
                <a:cubicBezTo>
                  <a:pt x="5023859" y="5436296"/>
                  <a:pt x="3398450" y="5243059"/>
                  <a:pt x="0" y="5269650"/>
                </a:cubicBezTo>
                <a:cubicBezTo>
                  <a:pt x="127184" y="4214696"/>
                  <a:pt x="-46081" y="1206376"/>
                  <a:pt x="0" y="0"/>
                </a:cubicBezTo>
                <a:close/>
              </a:path>
              <a:path w="9356036" h="5269650" stroke="0" extrusionOk="0">
                <a:moveTo>
                  <a:pt x="0" y="0"/>
                </a:moveTo>
                <a:cubicBezTo>
                  <a:pt x="2207315" y="-83447"/>
                  <a:pt x="6836231" y="134274"/>
                  <a:pt x="9356036" y="0"/>
                </a:cubicBezTo>
                <a:cubicBezTo>
                  <a:pt x="9376349" y="2434916"/>
                  <a:pt x="9349488" y="4144411"/>
                  <a:pt x="9356036" y="5269650"/>
                </a:cubicBezTo>
                <a:cubicBezTo>
                  <a:pt x="5430081" y="5406333"/>
                  <a:pt x="4038636" y="5230263"/>
                  <a:pt x="0" y="5269650"/>
                </a:cubicBezTo>
                <a:cubicBezTo>
                  <a:pt x="-5496" y="4174345"/>
                  <a:pt x="-154823" y="18074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1820047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5C64B4-AD49-422D-87D8-E21629B4C240}"/>
              </a:ext>
            </a:extLst>
          </p:cNvPr>
          <p:cNvSpPr txBox="1"/>
          <p:nvPr/>
        </p:nvSpPr>
        <p:spPr>
          <a:xfrm>
            <a:off x="5274364" y="3429000"/>
            <a:ext cx="5565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used toothpaste for over 170 years.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8FC64-19AF-43CB-ADEF-03C605820BC3}"/>
              </a:ext>
            </a:extLst>
          </p:cNvPr>
          <p:cNvSpPr txBox="1"/>
          <p:nvPr/>
        </p:nvSpPr>
        <p:spPr>
          <a:xfrm>
            <a:off x="5274364" y="3139271"/>
            <a:ext cx="4121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had radios since 1901.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6B248-BA60-4D65-BD40-8B637891AE19}"/>
              </a:ext>
            </a:extLst>
          </p:cNvPr>
          <p:cNvSpPr txBox="1"/>
          <p:nvPr/>
        </p:nvSpPr>
        <p:spPr>
          <a:xfrm>
            <a:off x="5274365" y="2811110"/>
            <a:ext cx="6003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worn wristwatches for over 100 years.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C3E3B-94F5-43E4-958B-ED1FE3170B52}"/>
              </a:ext>
            </a:extLst>
          </p:cNvPr>
          <p:cNvSpPr txBox="1"/>
          <p:nvPr/>
        </p:nvSpPr>
        <p:spPr>
          <a:xfrm>
            <a:off x="5274364" y="2467480"/>
            <a:ext cx="6003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eaten canned food since the early 1800s.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DA445A4-D46B-4747-B021-76900F41D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0415" r="19783" b="203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CE45FAAA-A04B-42DC-99A3-F9A4EC46F78E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E7FDFD3-C0F2-4244-AD92-4389FE17B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t="10005" r="17609" b="17303"/>
          <a:stretch/>
        </p:blipFill>
        <p:spPr>
          <a:xfrm>
            <a:off x="1598684" y="622852"/>
            <a:ext cx="8923542" cy="5334263"/>
          </a:xfrm>
          <a:custGeom>
            <a:avLst/>
            <a:gdLst>
              <a:gd name="connsiteX0" fmla="*/ 0 w 8923542"/>
              <a:gd name="connsiteY0" fmla="*/ 0 h 5334263"/>
              <a:gd name="connsiteX1" fmla="*/ 8923542 w 8923542"/>
              <a:gd name="connsiteY1" fmla="*/ 0 h 5334263"/>
              <a:gd name="connsiteX2" fmla="*/ 8923542 w 8923542"/>
              <a:gd name="connsiteY2" fmla="*/ 5334263 h 5334263"/>
              <a:gd name="connsiteX3" fmla="*/ 0 w 8923542"/>
              <a:gd name="connsiteY3" fmla="*/ 5334263 h 5334263"/>
              <a:gd name="connsiteX4" fmla="*/ 0 w 8923542"/>
              <a:gd name="connsiteY4" fmla="*/ 0 h 533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3542" h="5334263" fill="none" extrusionOk="0">
                <a:moveTo>
                  <a:pt x="0" y="0"/>
                </a:moveTo>
                <a:cubicBezTo>
                  <a:pt x="4297422" y="66104"/>
                  <a:pt x="4712271" y="-19060"/>
                  <a:pt x="8923542" y="0"/>
                </a:cubicBezTo>
                <a:cubicBezTo>
                  <a:pt x="8858104" y="2432427"/>
                  <a:pt x="8932991" y="3433742"/>
                  <a:pt x="8923542" y="5334263"/>
                </a:cubicBezTo>
                <a:cubicBezTo>
                  <a:pt x="7982301" y="5243524"/>
                  <a:pt x="2450678" y="5387022"/>
                  <a:pt x="0" y="5334263"/>
                </a:cubicBezTo>
                <a:cubicBezTo>
                  <a:pt x="-145315" y="3556608"/>
                  <a:pt x="-58151" y="1323242"/>
                  <a:pt x="0" y="0"/>
                </a:cubicBezTo>
                <a:close/>
              </a:path>
              <a:path w="8923542" h="5334263" stroke="0" extrusionOk="0">
                <a:moveTo>
                  <a:pt x="0" y="0"/>
                </a:moveTo>
                <a:cubicBezTo>
                  <a:pt x="4287823" y="99458"/>
                  <a:pt x="4686155" y="9284"/>
                  <a:pt x="8923542" y="0"/>
                </a:cubicBezTo>
                <a:cubicBezTo>
                  <a:pt x="9009163" y="563760"/>
                  <a:pt x="8848463" y="4011101"/>
                  <a:pt x="8923542" y="5334263"/>
                </a:cubicBezTo>
                <a:cubicBezTo>
                  <a:pt x="7298402" y="5431819"/>
                  <a:pt x="2114522" y="5239146"/>
                  <a:pt x="0" y="5334263"/>
                </a:cubicBezTo>
                <a:cubicBezTo>
                  <a:pt x="-75773" y="4445414"/>
                  <a:pt x="51757" y="203029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783201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9FEFDA-16B6-4EFD-876E-E56D40EB4765}"/>
              </a:ext>
            </a:extLst>
          </p:cNvPr>
          <p:cNvSpPr txBox="1"/>
          <p:nvPr/>
        </p:nvSpPr>
        <p:spPr>
          <a:xfrm>
            <a:off x="4972878" y="2804996"/>
            <a:ext cx="527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used electric lightbulbs since 1879.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10473F-9868-4B3D-9A32-E0A1C3FA4163}"/>
              </a:ext>
            </a:extLst>
          </p:cNvPr>
          <p:cNvSpPr txBox="1"/>
          <p:nvPr/>
        </p:nvSpPr>
        <p:spPr>
          <a:xfrm>
            <a:off x="4972876" y="3130320"/>
            <a:ext cx="410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made films since 1895.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A7EEF6-E888-4E29-AAA5-FD8350B223D0}"/>
              </a:ext>
            </a:extLst>
          </p:cNvPr>
          <p:cNvSpPr txBox="1"/>
          <p:nvPr/>
        </p:nvSpPr>
        <p:spPr>
          <a:xfrm>
            <a:off x="4972877" y="3474649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used paper clips since the 1890s.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C4B615-BC83-49A2-A4E1-F78536658AB9}"/>
              </a:ext>
            </a:extLst>
          </p:cNvPr>
          <p:cNvSpPr txBox="1"/>
          <p:nvPr/>
        </p:nvSpPr>
        <p:spPr>
          <a:xfrm>
            <a:off x="4972877" y="3771972"/>
            <a:ext cx="4542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flown airplanes since 1903.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370056-DA4C-407A-BFDB-FDB97D7AB0BE}"/>
              </a:ext>
            </a:extLst>
          </p:cNvPr>
          <p:cNvSpPr txBox="1"/>
          <p:nvPr/>
        </p:nvSpPr>
        <p:spPr>
          <a:xfrm>
            <a:off x="4972877" y="4053287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People have used ballpoint pens for a long time.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5F37D28-8A8B-4E0C-92BB-C2A1DA833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0415" r="19783" b="203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13DE7BC5-F5F5-494C-81AE-4FEF2DD44D24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D4799E-402F-4818-B6D9-A07E584AD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9811" r="11087" b="12856"/>
          <a:stretch/>
        </p:blipFill>
        <p:spPr>
          <a:xfrm>
            <a:off x="1119809" y="649004"/>
            <a:ext cx="9952382" cy="5559991"/>
          </a:xfrm>
          <a:custGeom>
            <a:avLst/>
            <a:gdLst>
              <a:gd name="connsiteX0" fmla="*/ 0 w 9952382"/>
              <a:gd name="connsiteY0" fmla="*/ 0 h 5559991"/>
              <a:gd name="connsiteX1" fmla="*/ 9952382 w 9952382"/>
              <a:gd name="connsiteY1" fmla="*/ 0 h 5559991"/>
              <a:gd name="connsiteX2" fmla="*/ 9952382 w 9952382"/>
              <a:gd name="connsiteY2" fmla="*/ 5559991 h 5559991"/>
              <a:gd name="connsiteX3" fmla="*/ 0 w 9952382"/>
              <a:gd name="connsiteY3" fmla="*/ 5559991 h 5559991"/>
              <a:gd name="connsiteX4" fmla="*/ 0 w 9952382"/>
              <a:gd name="connsiteY4" fmla="*/ 0 h 555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2382" h="5559991" fill="none" extrusionOk="0">
                <a:moveTo>
                  <a:pt x="0" y="0"/>
                </a:moveTo>
                <a:cubicBezTo>
                  <a:pt x="1000869" y="103256"/>
                  <a:pt x="8639956" y="141941"/>
                  <a:pt x="9952382" y="0"/>
                </a:cubicBezTo>
                <a:cubicBezTo>
                  <a:pt x="9997843" y="1094839"/>
                  <a:pt x="9965070" y="4000304"/>
                  <a:pt x="9952382" y="5559991"/>
                </a:cubicBezTo>
                <a:cubicBezTo>
                  <a:pt x="5348782" y="5546691"/>
                  <a:pt x="4285020" y="5658708"/>
                  <a:pt x="0" y="5559991"/>
                </a:cubicBezTo>
                <a:cubicBezTo>
                  <a:pt x="-137516" y="4115319"/>
                  <a:pt x="-123831" y="2123852"/>
                  <a:pt x="0" y="0"/>
                </a:cubicBezTo>
                <a:close/>
              </a:path>
              <a:path w="9952382" h="5559991" stroke="0" extrusionOk="0">
                <a:moveTo>
                  <a:pt x="0" y="0"/>
                </a:moveTo>
                <a:cubicBezTo>
                  <a:pt x="2649633" y="-87847"/>
                  <a:pt x="5160725" y="-123715"/>
                  <a:pt x="9952382" y="0"/>
                </a:cubicBezTo>
                <a:cubicBezTo>
                  <a:pt x="9836600" y="1660617"/>
                  <a:pt x="9825269" y="4962534"/>
                  <a:pt x="9952382" y="5559991"/>
                </a:cubicBezTo>
                <a:cubicBezTo>
                  <a:pt x="6237161" y="5463802"/>
                  <a:pt x="2511729" y="5636512"/>
                  <a:pt x="0" y="5559991"/>
                </a:cubicBezTo>
                <a:cubicBezTo>
                  <a:pt x="108176" y="4599102"/>
                  <a:pt x="43952" y="174668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0249101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799934-3AFD-45D9-B4C4-34833331ABB8}"/>
              </a:ext>
            </a:extLst>
          </p:cNvPr>
          <p:cNvSpPr txBox="1"/>
          <p:nvPr/>
        </p:nvSpPr>
        <p:spPr>
          <a:xfrm>
            <a:off x="2733261" y="1996613"/>
            <a:ext cx="1282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have tried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E00F37-F129-4474-8063-7F1611DAAF4C}"/>
              </a:ext>
            </a:extLst>
          </p:cNvPr>
          <p:cNvSpPr txBox="1"/>
          <p:nvPr/>
        </p:nvSpPr>
        <p:spPr>
          <a:xfrm>
            <a:off x="2176670" y="2386255"/>
            <a:ext cx="1282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invented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EA376-13D3-48C0-9F8E-EA5EFD040BC0}"/>
              </a:ext>
            </a:extLst>
          </p:cNvPr>
          <p:cNvSpPr txBox="1"/>
          <p:nvPr/>
        </p:nvSpPr>
        <p:spPr>
          <a:xfrm>
            <a:off x="8176593" y="2386255"/>
            <a:ext cx="1007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kept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14964B-F177-4BDF-9542-80A90E7B5FFE}"/>
              </a:ext>
            </a:extLst>
          </p:cNvPr>
          <p:cNvSpPr txBox="1"/>
          <p:nvPr/>
        </p:nvSpPr>
        <p:spPr>
          <a:xfrm>
            <a:off x="2073967" y="3132986"/>
            <a:ext cx="1282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imported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321B6-4E7F-4437-BEC9-6D1D9D067F9A}"/>
              </a:ext>
            </a:extLst>
          </p:cNvPr>
          <p:cNvSpPr txBox="1"/>
          <p:nvPr/>
        </p:nvSpPr>
        <p:spPr>
          <a:xfrm>
            <a:off x="5774636" y="3166561"/>
            <a:ext cx="955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put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317FA-7645-40AD-8704-6E60E66901E4}"/>
              </a:ext>
            </a:extLst>
          </p:cNvPr>
          <p:cNvSpPr txBox="1"/>
          <p:nvPr/>
        </p:nvSpPr>
        <p:spPr>
          <a:xfrm>
            <a:off x="6417365" y="3524245"/>
            <a:ext cx="1070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built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5BA568-F3D9-4B88-A905-C29B1211558E}"/>
              </a:ext>
            </a:extLst>
          </p:cNvPr>
          <p:cNvSpPr txBox="1"/>
          <p:nvPr/>
        </p:nvSpPr>
        <p:spPr>
          <a:xfrm>
            <a:off x="6417365" y="3893577"/>
            <a:ext cx="1348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appeared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0AB007-9B49-4409-BE55-7A1A6BCC54EA}"/>
              </a:ext>
            </a:extLst>
          </p:cNvPr>
          <p:cNvSpPr txBox="1"/>
          <p:nvPr/>
        </p:nvSpPr>
        <p:spPr>
          <a:xfrm>
            <a:off x="3920987" y="4133992"/>
            <a:ext cx="2055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have preserved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BA2520-4611-45DD-85CC-28A55A63C7F9}"/>
              </a:ext>
            </a:extLst>
          </p:cNvPr>
          <p:cNvSpPr txBox="1"/>
          <p:nvPr/>
        </p:nvSpPr>
        <p:spPr>
          <a:xfrm>
            <a:off x="6417365" y="4624337"/>
            <a:ext cx="1070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became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995CDB-3946-4149-A9D7-42F658226DA3}"/>
              </a:ext>
            </a:extLst>
          </p:cNvPr>
          <p:cNvSpPr txBox="1"/>
          <p:nvPr/>
        </p:nvSpPr>
        <p:spPr>
          <a:xfrm>
            <a:off x="4040256" y="5019213"/>
            <a:ext cx="1512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have cooled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187CB8-0A50-49AC-9926-5BF28C4C0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0393" r="19998" b="21168"/>
          <a:stretch/>
        </p:blipFill>
        <p:spPr>
          <a:xfrm>
            <a:off x="-53009" y="0"/>
            <a:ext cx="12245009" cy="685517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BB81D543-A000-46E4-8904-0BCB19F3D74F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377F66D-7DB8-40D8-8919-DF800BE92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t="26075" r="51631" b="38159"/>
          <a:stretch/>
        </p:blipFill>
        <p:spPr>
          <a:xfrm>
            <a:off x="1616766" y="1113182"/>
            <a:ext cx="4837043" cy="4532615"/>
          </a:xfrm>
          <a:custGeom>
            <a:avLst/>
            <a:gdLst>
              <a:gd name="connsiteX0" fmla="*/ 0 w 4837043"/>
              <a:gd name="connsiteY0" fmla="*/ 0 h 4532615"/>
              <a:gd name="connsiteX1" fmla="*/ 4837043 w 4837043"/>
              <a:gd name="connsiteY1" fmla="*/ 0 h 4532615"/>
              <a:gd name="connsiteX2" fmla="*/ 4837043 w 4837043"/>
              <a:gd name="connsiteY2" fmla="*/ 4532615 h 4532615"/>
              <a:gd name="connsiteX3" fmla="*/ 0 w 4837043"/>
              <a:gd name="connsiteY3" fmla="*/ 4532615 h 4532615"/>
              <a:gd name="connsiteX4" fmla="*/ 0 w 4837043"/>
              <a:gd name="connsiteY4" fmla="*/ 0 h 453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7043" h="4532615" fill="none" extrusionOk="0">
                <a:moveTo>
                  <a:pt x="0" y="0"/>
                </a:moveTo>
                <a:cubicBezTo>
                  <a:pt x="1240167" y="-157228"/>
                  <a:pt x="3068569" y="122793"/>
                  <a:pt x="4837043" y="0"/>
                </a:cubicBezTo>
                <a:cubicBezTo>
                  <a:pt x="4758759" y="1396475"/>
                  <a:pt x="4847989" y="3607140"/>
                  <a:pt x="4837043" y="4532615"/>
                </a:cubicBezTo>
                <a:cubicBezTo>
                  <a:pt x="3886424" y="4633642"/>
                  <a:pt x="1747730" y="4606793"/>
                  <a:pt x="0" y="4532615"/>
                </a:cubicBezTo>
                <a:cubicBezTo>
                  <a:pt x="115293" y="3634275"/>
                  <a:pt x="6736" y="2156546"/>
                  <a:pt x="0" y="0"/>
                </a:cubicBezTo>
                <a:close/>
              </a:path>
              <a:path w="4837043" h="4532615" stroke="0" extrusionOk="0">
                <a:moveTo>
                  <a:pt x="0" y="0"/>
                </a:moveTo>
                <a:cubicBezTo>
                  <a:pt x="2156182" y="-154134"/>
                  <a:pt x="4335705" y="-18696"/>
                  <a:pt x="4837043" y="0"/>
                </a:cubicBezTo>
                <a:cubicBezTo>
                  <a:pt x="4903851" y="1280637"/>
                  <a:pt x="4990843" y="3920307"/>
                  <a:pt x="4837043" y="4532615"/>
                </a:cubicBezTo>
                <a:cubicBezTo>
                  <a:pt x="4208725" y="4622511"/>
                  <a:pt x="1631524" y="4405922"/>
                  <a:pt x="0" y="4532615"/>
                </a:cubicBezTo>
                <a:cubicBezTo>
                  <a:pt x="37521" y="3644569"/>
                  <a:pt x="81665" y="218599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7082951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3100482-F810-4512-9C6F-1AD247CB8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877" r="13261" b="14571"/>
          <a:stretch/>
        </p:blipFill>
        <p:spPr>
          <a:xfrm>
            <a:off x="7056783" y="1113182"/>
            <a:ext cx="4479234" cy="4532615"/>
          </a:xfrm>
          <a:custGeom>
            <a:avLst/>
            <a:gdLst>
              <a:gd name="connsiteX0" fmla="*/ 0 w 4479234"/>
              <a:gd name="connsiteY0" fmla="*/ 0 h 4532615"/>
              <a:gd name="connsiteX1" fmla="*/ 4479234 w 4479234"/>
              <a:gd name="connsiteY1" fmla="*/ 0 h 4532615"/>
              <a:gd name="connsiteX2" fmla="*/ 4479234 w 4479234"/>
              <a:gd name="connsiteY2" fmla="*/ 4532615 h 4532615"/>
              <a:gd name="connsiteX3" fmla="*/ 0 w 4479234"/>
              <a:gd name="connsiteY3" fmla="*/ 4532615 h 4532615"/>
              <a:gd name="connsiteX4" fmla="*/ 0 w 4479234"/>
              <a:gd name="connsiteY4" fmla="*/ 0 h 453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234" h="4532615" fill="none" extrusionOk="0">
                <a:moveTo>
                  <a:pt x="0" y="0"/>
                </a:moveTo>
                <a:cubicBezTo>
                  <a:pt x="1745740" y="-109084"/>
                  <a:pt x="3088490" y="-102819"/>
                  <a:pt x="4479234" y="0"/>
                </a:cubicBezTo>
                <a:cubicBezTo>
                  <a:pt x="4329396" y="682917"/>
                  <a:pt x="4387733" y="2351764"/>
                  <a:pt x="4479234" y="4532615"/>
                </a:cubicBezTo>
                <a:cubicBezTo>
                  <a:pt x="3728286" y="4413320"/>
                  <a:pt x="487901" y="4602030"/>
                  <a:pt x="0" y="4532615"/>
                </a:cubicBezTo>
                <a:cubicBezTo>
                  <a:pt x="-152664" y="3159345"/>
                  <a:pt x="-66292" y="1924696"/>
                  <a:pt x="0" y="0"/>
                </a:cubicBezTo>
                <a:close/>
              </a:path>
              <a:path w="4479234" h="4532615" stroke="0" extrusionOk="0">
                <a:moveTo>
                  <a:pt x="0" y="0"/>
                </a:moveTo>
                <a:cubicBezTo>
                  <a:pt x="2225122" y="-84323"/>
                  <a:pt x="3372703" y="-126062"/>
                  <a:pt x="4479234" y="0"/>
                </a:cubicBezTo>
                <a:cubicBezTo>
                  <a:pt x="4488323" y="1554909"/>
                  <a:pt x="4502485" y="3426712"/>
                  <a:pt x="4479234" y="4532615"/>
                </a:cubicBezTo>
                <a:cubicBezTo>
                  <a:pt x="2416944" y="4505889"/>
                  <a:pt x="2228840" y="4574269"/>
                  <a:pt x="0" y="4532615"/>
                </a:cubicBezTo>
                <a:cubicBezTo>
                  <a:pt x="-161522" y="2859821"/>
                  <a:pt x="-92931" y="223804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5786427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845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9">
            <a:extLst>
              <a:ext uri="{FF2B5EF4-FFF2-40B4-BE49-F238E27FC236}">
                <a16:creationId xmlns:a16="http://schemas.microsoft.com/office/drawing/2014/main" id="{9FB81494-2D29-4998-959E-789C05E1D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20" y="2233315"/>
            <a:ext cx="4961165" cy="3415961"/>
          </a:xfrm>
          <a:prstGeom prst="rect">
            <a:avLst/>
          </a:prstGeom>
        </p:spPr>
      </p:pic>
      <p:pic>
        <p:nvPicPr>
          <p:cNvPr id="3" name="Picture 2" descr="تفتكر لعيبة &quot;كابتن ماجد&quot; لو عاشوا في مصر هينضموا لأى فريق؟ - اليوم السابع">
            <a:extLst>
              <a:ext uri="{FF2B5EF4-FFF2-40B4-BE49-F238E27FC236}">
                <a16:creationId xmlns:a16="http://schemas.microsoft.com/office/drawing/2014/main" id="{F1E81B15-F482-41A8-91A6-8A96C439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9" y="2302319"/>
            <a:ext cx="4961164" cy="35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">
            <a:extLst>
              <a:ext uri="{FF2B5EF4-FFF2-40B4-BE49-F238E27FC236}">
                <a16:creationId xmlns:a16="http://schemas.microsoft.com/office/drawing/2014/main" id="{0C3B08D3-BEF0-42A6-AEA6-1BFE9AFEC41A}"/>
              </a:ext>
            </a:extLst>
          </p:cNvPr>
          <p:cNvGrpSpPr/>
          <p:nvPr/>
        </p:nvGrpSpPr>
        <p:grpSpPr>
          <a:xfrm>
            <a:off x="627288" y="693119"/>
            <a:ext cx="3322586" cy="552124"/>
            <a:chOff x="1345405" y="1117399"/>
            <a:chExt cx="6847285" cy="2795588"/>
          </a:xfrm>
        </p:grpSpPr>
        <p:sp>
          <p:nvSpPr>
            <p:cNvPr id="5" name="圆角矩形 7">
              <a:extLst>
                <a:ext uri="{FF2B5EF4-FFF2-40B4-BE49-F238E27FC236}">
                  <a16:creationId xmlns:a16="http://schemas.microsoft.com/office/drawing/2014/main" id="{BA419A6C-841B-4242-B603-DEDEC9730B8F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0369967D-2476-4ABF-904A-DDF651DB84C7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7" name="Rectangle 161">
            <a:extLst>
              <a:ext uri="{FF2B5EF4-FFF2-40B4-BE49-F238E27FC236}">
                <a16:creationId xmlns:a16="http://schemas.microsoft.com/office/drawing/2014/main" id="{80FE3C00-95E9-41C6-9E48-B711BB597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092" y="707574"/>
            <a:ext cx="2741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Once upon time ..</a:t>
            </a:r>
            <a:endParaRPr lang="ar-SA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8" name="Picture 4" descr="جريدة الرياض | عدنان ولينا.. وآخر كتاب في الكون">
            <a:extLst>
              <a:ext uri="{FF2B5EF4-FFF2-40B4-BE49-F238E27FC236}">
                <a16:creationId xmlns:a16="http://schemas.microsoft.com/office/drawing/2014/main" id="{2F74D04F-A01B-4593-A6A4-A20CCC51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77" y="2253263"/>
            <a:ext cx="5255651" cy="35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1E111426-41D6-4BD5-8FEA-721606BB8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5912"/>
          <a:stretch/>
        </p:blipFill>
        <p:spPr bwMode="auto">
          <a:xfrm>
            <a:off x="5663477" y="2213367"/>
            <a:ext cx="5255651" cy="34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متى عرض برنامج بنك المعلومات - الموقع المثالي">
            <a:extLst>
              <a:ext uri="{FF2B5EF4-FFF2-40B4-BE49-F238E27FC236}">
                <a16:creationId xmlns:a16="http://schemas.microsoft.com/office/drawing/2014/main" id="{8F7802B0-2EB0-47F6-B594-7D092940A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77" y="2416415"/>
            <a:ext cx="4863026" cy="328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National Geographic uses drones and robots to capture stunning images of  African lions - The Verge">
            <a:extLst>
              <a:ext uri="{FF2B5EF4-FFF2-40B4-BE49-F238E27FC236}">
                <a16:creationId xmlns:a16="http://schemas.microsoft.com/office/drawing/2014/main" id="{739C56B0-EF60-4141-83F5-3D026AAD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74" y="2253263"/>
            <a:ext cx="5278857" cy="360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61">
            <a:extLst>
              <a:ext uri="{FF2B5EF4-FFF2-40B4-BE49-F238E27FC236}">
                <a16:creationId xmlns:a16="http://schemas.microsoft.com/office/drawing/2014/main" id="{06A92B11-DA7A-469E-B98D-FA1B75F97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831" y="1741110"/>
            <a:ext cx="2969725" cy="2466915"/>
          </a:xfrm>
          <a:prstGeom prst="wedgeEllipseCallout">
            <a:avLst>
              <a:gd name="adj1" fmla="val -56903"/>
              <a:gd name="adj2" fmla="val -37051"/>
            </a:avLst>
          </a:prstGeom>
          <a:solidFill>
            <a:srgbClr val="7F4458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I liked watching..</a:t>
            </a:r>
            <a:endParaRPr lang="zh-CN" altLang="en-US" sz="3600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3" name="صورة 10">
            <a:extLst>
              <a:ext uri="{FF2B5EF4-FFF2-40B4-BE49-F238E27FC236}">
                <a16:creationId xmlns:a16="http://schemas.microsoft.com/office/drawing/2014/main" id="{5A7AC389-36BB-4BD1-BBFC-7395B4C71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534" y="830342"/>
            <a:ext cx="7275161" cy="56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1B8C5-3EA3-421F-A845-AC2CFDC51D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0393" r="19998" b="21168"/>
          <a:stretch/>
        </p:blipFill>
        <p:spPr>
          <a:xfrm>
            <a:off x="-53009" y="0"/>
            <a:ext cx="12245009" cy="685517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76B5CBFE-8253-4590-92AB-5173EC4267BD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E41559-194E-497F-811E-66163968D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549" r="18587" b="29265"/>
          <a:stretch/>
        </p:blipFill>
        <p:spPr>
          <a:xfrm>
            <a:off x="1616766" y="1229139"/>
            <a:ext cx="9236764" cy="4399722"/>
          </a:xfrm>
          <a:custGeom>
            <a:avLst/>
            <a:gdLst>
              <a:gd name="connsiteX0" fmla="*/ 0 w 9236764"/>
              <a:gd name="connsiteY0" fmla="*/ 0 h 4399722"/>
              <a:gd name="connsiteX1" fmla="*/ 9236764 w 9236764"/>
              <a:gd name="connsiteY1" fmla="*/ 0 h 4399722"/>
              <a:gd name="connsiteX2" fmla="*/ 9236764 w 9236764"/>
              <a:gd name="connsiteY2" fmla="*/ 4399722 h 4399722"/>
              <a:gd name="connsiteX3" fmla="*/ 0 w 9236764"/>
              <a:gd name="connsiteY3" fmla="*/ 4399722 h 4399722"/>
              <a:gd name="connsiteX4" fmla="*/ 0 w 9236764"/>
              <a:gd name="connsiteY4" fmla="*/ 0 h 439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6764" h="4399722" fill="none" extrusionOk="0">
                <a:moveTo>
                  <a:pt x="0" y="0"/>
                </a:moveTo>
                <a:cubicBezTo>
                  <a:pt x="2251030" y="-111767"/>
                  <a:pt x="4770171" y="-121285"/>
                  <a:pt x="9236764" y="0"/>
                </a:cubicBezTo>
                <a:cubicBezTo>
                  <a:pt x="9373631" y="840235"/>
                  <a:pt x="9200665" y="3353655"/>
                  <a:pt x="9236764" y="4399722"/>
                </a:cubicBezTo>
                <a:cubicBezTo>
                  <a:pt x="6399982" y="4282063"/>
                  <a:pt x="1603274" y="4529238"/>
                  <a:pt x="0" y="4399722"/>
                </a:cubicBezTo>
                <a:cubicBezTo>
                  <a:pt x="66578" y="2879592"/>
                  <a:pt x="104527" y="821032"/>
                  <a:pt x="0" y="0"/>
                </a:cubicBezTo>
                <a:close/>
              </a:path>
              <a:path w="9236764" h="4399722" stroke="0" extrusionOk="0">
                <a:moveTo>
                  <a:pt x="0" y="0"/>
                </a:moveTo>
                <a:cubicBezTo>
                  <a:pt x="2490614" y="-127794"/>
                  <a:pt x="6237123" y="-7686"/>
                  <a:pt x="9236764" y="0"/>
                </a:cubicBezTo>
                <a:cubicBezTo>
                  <a:pt x="9257570" y="593299"/>
                  <a:pt x="9319166" y="2727869"/>
                  <a:pt x="9236764" y="4399722"/>
                </a:cubicBezTo>
                <a:cubicBezTo>
                  <a:pt x="5762491" y="4239059"/>
                  <a:pt x="2083732" y="4561518"/>
                  <a:pt x="0" y="4399722"/>
                </a:cubicBezTo>
                <a:cubicBezTo>
                  <a:pt x="26930" y="3682365"/>
                  <a:pt x="89216" y="133748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610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C0E5C5-58ED-403B-B65B-59DFB735E4A9}"/>
              </a:ext>
            </a:extLst>
          </p:cNvPr>
          <p:cNvSpPr txBox="1"/>
          <p:nvPr/>
        </p:nvSpPr>
        <p:spPr>
          <a:xfrm>
            <a:off x="4094924" y="2835972"/>
            <a:ext cx="6851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Fahad has walked for exercise since he had his heart problem.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C82B2-77D1-4971-A395-9C44EE617966}"/>
              </a:ext>
            </a:extLst>
          </p:cNvPr>
          <p:cNvSpPr txBox="1"/>
          <p:nvPr/>
        </p:nvSpPr>
        <p:spPr>
          <a:xfrm>
            <a:off x="4625009" y="3791997"/>
            <a:ext cx="6122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Fahad has had his new job for six months.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D4BF5-0509-4DFD-873D-A604AF6A5801}"/>
              </a:ext>
            </a:extLst>
          </p:cNvPr>
          <p:cNvSpPr txBox="1"/>
          <p:nvPr/>
        </p:nvSpPr>
        <p:spPr>
          <a:xfrm>
            <a:off x="4625009" y="4710429"/>
            <a:ext cx="6122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Saeed has been married for almost a year.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SG Bk 5 F-SA_'14_2-10">
            <a:hlinkClick r:id="" action="ppaction://media"/>
            <a:extLst>
              <a:ext uri="{FF2B5EF4-FFF2-40B4-BE49-F238E27FC236}">
                <a16:creationId xmlns:a16="http://schemas.microsoft.com/office/drawing/2014/main" id="{D10BBBA8-B085-4135-9C97-11020C915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8974" y="3574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7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3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A6054-E163-491E-B733-7F7736352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0393" r="19998" b="21168"/>
          <a:stretch/>
        </p:blipFill>
        <p:spPr>
          <a:xfrm>
            <a:off x="-53009" y="0"/>
            <a:ext cx="12245009" cy="685517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B2466FE5-322F-426A-995B-EC5373A5CBEB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E3E34E-4F0E-4EF3-ABAE-3BF2344141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5969" r="26414" b="39898"/>
          <a:stretch/>
        </p:blipFill>
        <p:spPr>
          <a:xfrm>
            <a:off x="2610678" y="1258956"/>
            <a:ext cx="7381461" cy="3710609"/>
          </a:xfrm>
          <a:custGeom>
            <a:avLst/>
            <a:gdLst>
              <a:gd name="connsiteX0" fmla="*/ 0 w 7381461"/>
              <a:gd name="connsiteY0" fmla="*/ 0 h 3710609"/>
              <a:gd name="connsiteX1" fmla="*/ 7381461 w 7381461"/>
              <a:gd name="connsiteY1" fmla="*/ 0 h 3710609"/>
              <a:gd name="connsiteX2" fmla="*/ 7381461 w 7381461"/>
              <a:gd name="connsiteY2" fmla="*/ 3710609 h 3710609"/>
              <a:gd name="connsiteX3" fmla="*/ 0 w 7381461"/>
              <a:gd name="connsiteY3" fmla="*/ 3710609 h 3710609"/>
              <a:gd name="connsiteX4" fmla="*/ 0 w 7381461"/>
              <a:gd name="connsiteY4" fmla="*/ 0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1461" h="3710609" fill="none" extrusionOk="0">
                <a:moveTo>
                  <a:pt x="0" y="0"/>
                </a:moveTo>
                <a:cubicBezTo>
                  <a:pt x="1331361" y="79991"/>
                  <a:pt x="5905506" y="116616"/>
                  <a:pt x="7381461" y="0"/>
                </a:cubicBezTo>
                <a:cubicBezTo>
                  <a:pt x="7382084" y="1521173"/>
                  <a:pt x="7351630" y="2007049"/>
                  <a:pt x="7381461" y="3710609"/>
                </a:cubicBezTo>
                <a:cubicBezTo>
                  <a:pt x="4668673" y="3611004"/>
                  <a:pt x="2461832" y="3871552"/>
                  <a:pt x="0" y="3710609"/>
                </a:cubicBezTo>
                <a:cubicBezTo>
                  <a:pt x="82642" y="2092603"/>
                  <a:pt x="105182" y="1349292"/>
                  <a:pt x="0" y="0"/>
                </a:cubicBezTo>
                <a:close/>
              </a:path>
              <a:path w="7381461" h="3710609" stroke="0" extrusionOk="0">
                <a:moveTo>
                  <a:pt x="0" y="0"/>
                </a:moveTo>
                <a:cubicBezTo>
                  <a:pt x="2115371" y="-147919"/>
                  <a:pt x="5199983" y="-159499"/>
                  <a:pt x="7381461" y="0"/>
                </a:cubicBezTo>
                <a:cubicBezTo>
                  <a:pt x="7493278" y="1677674"/>
                  <a:pt x="7537397" y="2282759"/>
                  <a:pt x="7381461" y="3710609"/>
                </a:cubicBezTo>
                <a:cubicBezTo>
                  <a:pt x="5155890" y="3618255"/>
                  <a:pt x="1748858" y="3818210"/>
                  <a:pt x="0" y="3710609"/>
                </a:cubicBezTo>
                <a:cubicBezTo>
                  <a:pt x="-105331" y="3212923"/>
                  <a:pt x="-2298" y="79482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281372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G Bk 5 F-SA_'14_2-11">
            <a:hlinkClick r:id="" action="ppaction://media"/>
            <a:extLst>
              <a:ext uri="{FF2B5EF4-FFF2-40B4-BE49-F238E27FC236}">
                <a16:creationId xmlns:a16="http://schemas.microsoft.com/office/drawing/2014/main" id="{7D318BE2-AB87-4B7C-9E82-40165F976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4679" y="335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6C646-EF72-4B5D-A134-747F8AFF4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0393" r="19998" b="21168"/>
          <a:stretch/>
        </p:blipFill>
        <p:spPr>
          <a:xfrm>
            <a:off x="-53009" y="0"/>
            <a:ext cx="12245009" cy="685517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6FF730CA-E22C-4A8D-AFF4-E7E12B411890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BD07362-3825-42F5-9A73-3EB56713C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33035" r="15435" b="18052"/>
          <a:stretch/>
        </p:blipFill>
        <p:spPr>
          <a:xfrm>
            <a:off x="1722782" y="1560443"/>
            <a:ext cx="9099058" cy="3737113"/>
          </a:xfrm>
          <a:custGeom>
            <a:avLst/>
            <a:gdLst>
              <a:gd name="connsiteX0" fmla="*/ 0 w 9099058"/>
              <a:gd name="connsiteY0" fmla="*/ 0 h 3737113"/>
              <a:gd name="connsiteX1" fmla="*/ 9099058 w 9099058"/>
              <a:gd name="connsiteY1" fmla="*/ 0 h 3737113"/>
              <a:gd name="connsiteX2" fmla="*/ 9099058 w 9099058"/>
              <a:gd name="connsiteY2" fmla="*/ 3737113 h 3737113"/>
              <a:gd name="connsiteX3" fmla="*/ 0 w 9099058"/>
              <a:gd name="connsiteY3" fmla="*/ 3737113 h 3737113"/>
              <a:gd name="connsiteX4" fmla="*/ 0 w 9099058"/>
              <a:gd name="connsiteY4" fmla="*/ 0 h 373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9058" h="3737113" fill="none" extrusionOk="0">
                <a:moveTo>
                  <a:pt x="0" y="0"/>
                </a:moveTo>
                <a:cubicBezTo>
                  <a:pt x="1372978" y="-26094"/>
                  <a:pt x="7440306" y="102900"/>
                  <a:pt x="9099058" y="0"/>
                </a:cubicBezTo>
                <a:cubicBezTo>
                  <a:pt x="9048687" y="455889"/>
                  <a:pt x="9057604" y="3304765"/>
                  <a:pt x="9099058" y="3737113"/>
                </a:cubicBezTo>
                <a:cubicBezTo>
                  <a:pt x="5586513" y="3771318"/>
                  <a:pt x="1572515" y="3895733"/>
                  <a:pt x="0" y="3737113"/>
                </a:cubicBezTo>
                <a:cubicBezTo>
                  <a:pt x="148035" y="2683710"/>
                  <a:pt x="-51068" y="1043988"/>
                  <a:pt x="0" y="0"/>
                </a:cubicBezTo>
                <a:close/>
              </a:path>
              <a:path w="9099058" h="3737113" stroke="0" extrusionOk="0">
                <a:moveTo>
                  <a:pt x="0" y="0"/>
                </a:moveTo>
                <a:cubicBezTo>
                  <a:pt x="1468265" y="149492"/>
                  <a:pt x="7825629" y="-101778"/>
                  <a:pt x="9099058" y="0"/>
                </a:cubicBezTo>
                <a:cubicBezTo>
                  <a:pt x="9192758" y="470019"/>
                  <a:pt x="9095609" y="2193410"/>
                  <a:pt x="9099058" y="3737113"/>
                </a:cubicBezTo>
                <a:cubicBezTo>
                  <a:pt x="7541852" y="3654562"/>
                  <a:pt x="4380482" y="3597612"/>
                  <a:pt x="0" y="3737113"/>
                </a:cubicBezTo>
                <a:cubicBezTo>
                  <a:pt x="4721" y="3036502"/>
                  <a:pt x="30345" y="115748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08937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917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AAEA164-B5A2-4299-9C3A-05DC7D579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75" y="188543"/>
            <a:ext cx="3399799" cy="2740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B33696-B593-4A51-8EF1-4BEFB085A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622" y="-192091"/>
            <a:ext cx="4044228" cy="41482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4419122-3E53-4F58-82CB-B7E0F6C8C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8" y="2496249"/>
            <a:ext cx="3408247" cy="34949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F2B827-5DE4-4D5E-9E7E-0A0765621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596" y="4139500"/>
            <a:ext cx="2653564" cy="2143261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AD0FD0C2-286C-45DB-8944-59A7C19C76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20028">
            <a:off x="2915852" y="5458443"/>
            <a:ext cx="884623" cy="745270"/>
          </a:xfrm>
          <a:prstGeom prst="rect">
            <a:avLst/>
          </a:prstGeom>
        </p:spPr>
      </p:pic>
      <p:pic>
        <p:nvPicPr>
          <p:cNvPr id="11" name="صورة 1">
            <a:extLst>
              <a:ext uri="{FF2B5EF4-FFF2-40B4-BE49-F238E27FC236}">
                <a16:creationId xmlns:a16="http://schemas.microsoft.com/office/drawing/2014/main" id="{B8E4CCDE-A613-44C7-B94D-1F6035C400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601" y="-134005"/>
            <a:ext cx="10040798" cy="7075208"/>
          </a:xfrm>
          <a:prstGeom prst="rect">
            <a:avLst/>
          </a:prstGeom>
        </p:spPr>
      </p:pic>
      <p:pic>
        <p:nvPicPr>
          <p:cNvPr id="12" name="صورة 2">
            <a:extLst>
              <a:ext uri="{FF2B5EF4-FFF2-40B4-BE49-F238E27FC236}">
                <a16:creationId xmlns:a16="http://schemas.microsoft.com/office/drawing/2014/main" id="{C63C1A33-E20B-4209-9E6A-C2097A4A89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444500"/>
            <a:ext cx="9244871" cy="5525199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81AAD8BC-F0D6-462D-8521-4CFDC2D187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1134" y="888301"/>
            <a:ext cx="3673529" cy="3675130"/>
          </a:xfrm>
          <a:prstGeom prst="rect">
            <a:avLst/>
          </a:prstGeom>
          <a:effectLst>
            <a:outerShdw blurRad="254000" dist="1270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37E6775B-1224-4FE4-A618-71951F3610FB}"/>
              </a:ext>
            </a:extLst>
          </p:cNvPr>
          <p:cNvSpPr txBox="1"/>
          <p:nvPr/>
        </p:nvSpPr>
        <p:spPr>
          <a:xfrm>
            <a:off x="4309533" y="2046102"/>
            <a:ext cx="3096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U5</a:t>
            </a:r>
          </a:p>
          <a:p>
            <a:pPr algn="ctr"/>
            <a:r>
              <a:rPr lang="en-US" altLang="zh-CN" sz="4000" b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Conversation </a:t>
            </a:r>
            <a:endParaRPr lang="zh-CN" altLang="en-US" sz="4000" b="1" dirty="0">
              <a:solidFill>
                <a:srgbClr val="0033CC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7A3B6F78-DB13-4A77-9D2E-82C24A29B718}"/>
              </a:ext>
            </a:extLst>
          </p:cNvPr>
          <p:cNvSpPr txBox="1"/>
          <p:nvPr/>
        </p:nvSpPr>
        <p:spPr>
          <a:xfrm>
            <a:off x="4636251" y="1253397"/>
            <a:ext cx="2443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latin typeface="Calibri" panose="020F0502020204030204" pitchFamily="34" charset="0"/>
                <a:ea typeface="微软雅黑" panose="020B0503020204020204" pitchFamily="34" charset="-122"/>
              </a:rPr>
              <a:t>Super Goal 5</a:t>
            </a:r>
            <a:endParaRPr lang="zh-CN" altLang="en-US" sz="3200" b="1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6" name="نغمة التلفزيون السعودي - -قناة ذكريات- من الزمن الجميل - YouTube">
            <a:hlinkClick r:id="" action="ppaction://media"/>
            <a:extLst>
              <a:ext uri="{FF2B5EF4-FFF2-40B4-BE49-F238E27FC236}">
                <a16:creationId xmlns:a16="http://schemas.microsoft.com/office/drawing/2014/main" id="{FF7C828D-CCB3-4700-A4CC-8F727181C1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1"/>
                  <p14:fade in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074" y="4626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46395D7-12EE-46B3-ADC6-6465002EBCB6}"/>
              </a:ext>
            </a:extLst>
          </p:cNvPr>
          <p:cNvGrpSpPr/>
          <p:nvPr/>
        </p:nvGrpSpPr>
        <p:grpSpPr>
          <a:xfrm>
            <a:off x="566759" y="679777"/>
            <a:ext cx="5135464" cy="552124"/>
            <a:chOff x="1264428" y="1152525"/>
            <a:chExt cx="6847285" cy="2795588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5A427503-1E6D-4DF4-889E-F2E3EE26DFEF}"/>
                </a:ext>
              </a:extLst>
            </p:cNvPr>
            <p:cNvSpPr/>
            <p:nvPr/>
          </p:nvSpPr>
          <p:spPr bwMode="auto">
            <a:xfrm>
              <a:off x="1264428" y="1152525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4" name="圆角矩形 8">
              <a:extLst>
                <a:ext uri="{FF2B5EF4-FFF2-40B4-BE49-F238E27FC236}">
                  <a16:creationId xmlns:a16="http://schemas.microsoft.com/office/drawing/2014/main" id="{1A1D71B9-FA20-4CEC-94CF-62B9BE21F11D}"/>
                </a:ext>
              </a:extLst>
            </p:cNvPr>
            <p:cNvSpPr/>
            <p:nvPr/>
          </p:nvSpPr>
          <p:spPr bwMode="auto">
            <a:xfrm>
              <a:off x="1473978" y="1362076"/>
              <a:ext cx="6428185" cy="2306241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组合 17">
            <a:extLst>
              <a:ext uri="{FF2B5EF4-FFF2-40B4-BE49-F238E27FC236}">
                <a16:creationId xmlns:a16="http://schemas.microsoft.com/office/drawing/2014/main" id="{6B89038B-23D6-4809-A93A-0371E1E05B7A}"/>
              </a:ext>
            </a:extLst>
          </p:cNvPr>
          <p:cNvGrpSpPr/>
          <p:nvPr/>
        </p:nvGrpSpPr>
        <p:grpSpPr>
          <a:xfrm>
            <a:off x="1727900" y="3405179"/>
            <a:ext cx="6691244" cy="2613361"/>
            <a:chOff x="571500" y="2568238"/>
            <a:chExt cx="8374380" cy="2613361"/>
          </a:xfrm>
        </p:grpSpPr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22C09619-18E3-424A-8594-620597626DC4}"/>
                </a:ext>
              </a:extLst>
            </p:cNvPr>
            <p:cNvSpPr/>
            <p:nvPr/>
          </p:nvSpPr>
          <p:spPr>
            <a:xfrm>
              <a:off x="571500" y="2568238"/>
              <a:ext cx="8001000" cy="2613361"/>
            </a:xfrm>
            <a:custGeom>
              <a:avLst/>
              <a:gdLst>
                <a:gd name="connsiteX0" fmla="*/ 0 w 8001000"/>
                <a:gd name="connsiteY0" fmla="*/ 2542126 h 2542126"/>
                <a:gd name="connsiteX1" fmla="*/ 1009650 w 8001000"/>
                <a:gd name="connsiteY1" fmla="*/ 1265776 h 2542126"/>
                <a:gd name="connsiteX2" fmla="*/ 2400300 w 8001000"/>
                <a:gd name="connsiteY2" fmla="*/ 446626 h 2542126"/>
                <a:gd name="connsiteX3" fmla="*/ 4114800 w 8001000"/>
                <a:gd name="connsiteY3" fmla="*/ 27526 h 2542126"/>
                <a:gd name="connsiteX4" fmla="*/ 6324600 w 8001000"/>
                <a:gd name="connsiteY4" fmla="*/ 103726 h 2542126"/>
                <a:gd name="connsiteX5" fmla="*/ 8001000 w 8001000"/>
                <a:gd name="connsiteY5" fmla="*/ 618076 h 2542126"/>
                <a:gd name="connsiteX0" fmla="*/ 0 w 8001000"/>
                <a:gd name="connsiteY0" fmla="*/ 2542126 h 2542126"/>
                <a:gd name="connsiteX1" fmla="*/ 1066800 w 8001000"/>
                <a:gd name="connsiteY1" fmla="*/ 1284826 h 2542126"/>
                <a:gd name="connsiteX2" fmla="*/ 2400300 w 8001000"/>
                <a:gd name="connsiteY2" fmla="*/ 446626 h 2542126"/>
                <a:gd name="connsiteX3" fmla="*/ 4114800 w 8001000"/>
                <a:gd name="connsiteY3" fmla="*/ 27526 h 2542126"/>
                <a:gd name="connsiteX4" fmla="*/ 6324600 w 8001000"/>
                <a:gd name="connsiteY4" fmla="*/ 103726 h 2542126"/>
                <a:gd name="connsiteX5" fmla="*/ 8001000 w 8001000"/>
                <a:gd name="connsiteY5" fmla="*/ 618076 h 2542126"/>
                <a:gd name="connsiteX0" fmla="*/ 0 w 8001000"/>
                <a:gd name="connsiteY0" fmla="*/ 2600659 h 2600659"/>
                <a:gd name="connsiteX1" fmla="*/ 1066800 w 8001000"/>
                <a:gd name="connsiteY1" fmla="*/ 1343359 h 2600659"/>
                <a:gd name="connsiteX2" fmla="*/ 2400300 w 8001000"/>
                <a:gd name="connsiteY2" fmla="*/ 505159 h 2600659"/>
                <a:gd name="connsiteX3" fmla="*/ 4191000 w 8001000"/>
                <a:gd name="connsiteY3" fmla="*/ 17479 h 2600659"/>
                <a:gd name="connsiteX4" fmla="*/ 6324600 w 8001000"/>
                <a:gd name="connsiteY4" fmla="*/ 162259 h 2600659"/>
                <a:gd name="connsiteX5" fmla="*/ 8001000 w 8001000"/>
                <a:gd name="connsiteY5" fmla="*/ 676609 h 2600659"/>
                <a:gd name="connsiteX0" fmla="*/ 0 w 8001000"/>
                <a:gd name="connsiteY0" fmla="*/ 2613361 h 2613361"/>
                <a:gd name="connsiteX1" fmla="*/ 1066800 w 8001000"/>
                <a:gd name="connsiteY1" fmla="*/ 1356061 h 2613361"/>
                <a:gd name="connsiteX2" fmla="*/ 2400300 w 8001000"/>
                <a:gd name="connsiteY2" fmla="*/ 517861 h 2613361"/>
                <a:gd name="connsiteX3" fmla="*/ 4191000 w 8001000"/>
                <a:gd name="connsiteY3" fmla="*/ 30181 h 2613361"/>
                <a:gd name="connsiteX4" fmla="*/ 6339840 w 8001000"/>
                <a:gd name="connsiteY4" fmla="*/ 121621 h 2613361"/>
                <a:gd name="connsiteX5" fmla="*/ 8001000 w 8001000"/>
                <a:gd name="connsiteY5" fmla="*/ 689311 h 26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0" h="2613361">
                  <a:moveTo>
                    <a:pt x="0" y="2613361"/>
                  </a:moveTo>
                  <a:cubicBezTo>
                    <a:pt x="304800" y="2149811"/>
                    <a:pt x="666750" y="1705311"/>
                    <a:pt x="1066800" y="1356061"/>
                  </a:cubicBezTo>
                  <a:cubicBezTo>
                    <a:pt x="1466850" y="1006811"/>
                    <a:pt x="1879600" y="738841"/>
                    <a:pt x="2400300" y="517861"/>
                  </a:cubicBezTo>
                  <a:cubicBezTo>
                    <a:pt x="2921000" y="296881"/>
                    <a:pt x="3534410" y="96221"/>
                    <a:pt x="4191000" y="30181"/>
                  </a:cubicBezTo>
                  <a:cubicBezTo>
                    <a:pt x="4847590" y="-35859"/>
                    <a:pt x="5704840" y="11766"/>
                    <a:pt x="6339840" y="121621"/>
                  </a:cubicBezTo>
                  <a:cubicBezTo>
                    <a:pt x="6974840" y="231476"/>
                    <a:pt x="7486650" y="481348"/>
                    <a:pt x="8001000" y="689311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箭头连接符 19">
              <a:extLst>
                <a:ext uri="{FF2B5EF4-FFF2-40B4-BE49-F238E27FC236}">
                  <a16:creationId xmlns:a16="http://schemas.microsoft.com/office/drawing/2014/main" id="{FCAC3749-68B6-4562-9F01-9C7CF036EC56}"/>
                </a:ext>
              </a:extLst>
            </p:cNvPr>
            <p:cNvCxnSpPr/>
            <p:nvPr/>
          </p:nvCxnSpPr>
          <p:spPr>
            <a:xfrm flipV="1">
              <a:off x="8557260" y="2686050"/>
              <a:ext cx="388620" cy="57150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20">
            <a:extLst>
              <a:ext uri="{FF2B5EF4-FFF2-40B4-BE49-F238E27FC236}">
                <a16:creationId xmlns:a16="http://schemas.microsoft.com/office/drawing/2014/main" id="{C6F4A736-10E7-4D08-8D13-B399170DA3D7}"/>
              </a:ext>
            </a:extLst>
          </p:cNvPr>
          <p:cNvGrpSpPr/>
          <p:nvPr/>
        </p:nvGrpSpPr>
        <p:grpSpPr>
          <a:xfrm rot="19122705">
            <a:off x="1799391" y="4141378"/>
            <a:ext cx="1149133" cy="500936"/>
            <a:chOff x="2396187" y="280488"/>
            <a:chExt cx="1760823" cy="519292"/>
          </a:xfrm>
          <a:solidFill>
            <a:srgbClr val="9EDAE4"/>
          </a:solidFill>
        </p:grpSpPr>
        <p:sp>
          <p:nvSpPr>
            <p:cNvPr id="9" name="矩形 21">
              <a:extLst>
                <a:ext uri="{FF2B5EF4-FFF2-40B4-BE49-F238E27FC236}">
                  <a16:creationId xmlns:a16="http://schemas.microsoft.com/office/drawing/2014/main" id="{BDB821B7-38DC-41B4-AF85-3EA189B24BE6}"/>
                </a:ext>
              </a:extLst>
            </p:cNvPr>
            <p:cNvSpPr/>
            <p:nvPr/>
          </p:nvSpPr>
          <p:spPr>
            <a:xfrm rot="165005">
              <a:off x="2396187" y="434662"/>
              <a:ext cx="1760823" cy="365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Talk</a:t>
              </a:r>
              <a:endParaRPr lang="zh-CN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22">
              <a:extLst>
                <a:ext uri="{FF2B5EF4-FFF2-40B4-BE49-F238E27FC236}">
                  <a16:creationId xmlns:a16="http://schemas.microsoft.com/office/drawing/2014/main" id="{43311F53-1C3C-459A-8DF0-29A45FF74E2C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ED40A3F3-BDD4-4311-974C-2CEC85E2BC16}"/>
              </a:ext>
            </a:extLst>
          </p:cNvPr>
          <p:cNvGrpSpPr/>
          <p:nvPr/>
        </p:nvGrpSpPr>
        <p:grpSpPr>
          <a:xfrm rot="19998607">
            <a:off x="3191545" y="3404420"/>
            <a:ext cx="1149133" cy="338894"/>
            <a:chOff x="2396193" y="280488"/>
            <a:chExt cx="1760823" cy="519289"/>
          </a:xfrm>
          <a:solidFill>
            <a:srgbClr val="FCEC2D"/>
          </a:solidFill>
        </p:grpSpPr>
        <p:sp>
          <p:nvSpPr>
            <p:cNvPr id="12" name="矩形 24">
              <a:extLst>
                <a:ext uri="{FF2B5EF4-FFF2-40B4-BE49-F238E27FC236}">
                  <a16:creationId xmlns:a16="http://schemas.microsoft.com/office/drawing/2014/main" id="{1DB020CB-1027-4227-A3BF-11587D3FC5EE}"/>
                </a:ext>
              </a:extLst>
            </p:cNvPr>
            <p:cNvSpPr/>
            <p:nvPr/>
          </p:nvSpPr>
          <p:spPr>
            <a:xfrm>
              <a:off x="2396193" y="434658"/>
              <a:ext cx="1760823" cy="365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Express 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25">
              <a:extLst>
                <a:ext uri="{FF2B5EF4-FFF2-40B4-BE49-F238E27FC236}">
                  <a16:creationId xmlns:a16="http://schemas.microsoft.com/office/drawing/2014/main" id="{9455B85D-3152-4BF4-A26E-97081CACF239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8034463B-ED88-4809-9273-790A09E706F7}"/>
              </a:ext>
            </a:extLst>
          </p:cNvPr>
          <p:cNvGrpSpPr/>
          <p:nvPr/>
        </p:nvGrpSpPr>
        <p:grpSpPr>
          <a:xfrm rot="20767458">
            <a:off x="4888319" y="2871213"/>
            <a:ext cx="863360" cy="378330"/>
            <a:chOff x="2615138" y="280488"/>
            <a:chExt cx="1322932" cy="579712"/>
          </a:xfrm>
          <a:solidFill>
            <a:srgbClr val="FF9298"/>
          </a:solidFill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9D89345D-8831-4645-8E7A-4876D7F77AAE}"/>
                </a:ext>
              </a:extLst>
            </p:cNvPr>
            <p:cNvSpPr/>
            <p:nvPr/>
          </p:nvSpPr>
          <p:spPr>
            <a:xfrm>
              <a:off x="2615138" y="374231"/>
              <a:ext cx="1322932" cy="4859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Find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等腰三角形 34">
              <a:extLst>
                <a:ext uri="{FF2B5EF4-FFF2-40B4-BE49-F238E27FC236}">
                  <a16:creationId xmlns:a16="http://schemas.microsoft.com/office/drawing/2014/main" id="{A4135346-AA3E-4C2F-851B-7F5EA914EF5B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35">
            <a:extLst>
              <a:ext uri="{FF2B5EF4-FFF2-40B4-BE49-F238E27FC236}">
                <a16:creationId xmlns:a16="http://schemas.microsoft.com/office/drawing/2014/main" id="{D5B27D2D-7000-4127-8512-0AE211DEDC99}"/>
              </a:ext>
            </a:extLst>
          </p:cNvPr>
          <p:cNvGrpSpPr/>
          <p:nvPr/>
        </p:nvGrpSpPr>
        <p:grpSpPr>
          <a:xfrm>
            <a:off x="2492676" y="4678598"/>
            <a:ext cx="619125" cy="633972"/>
            <a:chOff x="877075" y="3059462"/>
            <a:chExt cx="619125" cy="633972"/>
          </a:xfrm>
        </p:grpSpPr>
        <p:grpSp>
          <p:nvGrpSpPr>
            <p:cNvPr id="24" name="组合 36">
              <a:extLst>
                <a:ext uri="{FF2B5EF4-FFF2-40B4-BE49-F238E27FC236}">
                  <a16:creationId xmlns:a16="http://schemas.microsoft.com/office/drawing/2014/main" id="{781D9DB0-7941-4B5A-82DF-D2C8BE153793}"/>
                </a:ext>
              </a:extLst>
            </p:cNvPr>
            <p:cNvGrpSpPr/>
            <p:nvPr/>
          </p:nvGrpSpPr>
          <p:grpSpPr>
            <a:xfrm>
              <a:off x="877075" y="3059462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8">
                <a:extLst>
                  <a:ext uri="{FF2B5EF4-FFF2-40B4-BE49-F238E27FC236}">
                    <a16:creationId xmlns:a16="http://schemas.microsoft.com/office/drawing/2014/main" id="{EA65588D-BD0D-4276-B099-64A6495ED717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椭圆 39">
                <a:extLst>
                  <a:ext uri="{FF2B5EF4-FFF2-40B4-BE49-F238E27FC236}">
                    <a16:creationId xmlns:a16="http://schemas.microsoft.com/office/drawing/2014/main" id="{479532B5-4838-40DB-A60B-8DFC85A2093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88699809-FF77-44CA-B09B-CE92F3BCECDB}"/>
                </a:ext>
              </a:extLst>
            </p:cNvPr>
            <p:cNvSpPr txBox="1"/>
            <p:nvPr/>
          </p:nvSpPr>
          <p:spPr>
            <a:xfrm rot="20085162">
              <a:off x="1060663" y="3222559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28" name="组合 40">
            <a:extLst>
              <a:ext uri="{FF2B5EF4-FFF2-40B4-BE49-F238E27FC236}">
                <a16:creationId xmlns:a16="http://schemas.microsoft.com/office/drawing/2014/main" id="{5FA11750-04CC-4E72-AB30-FE2D48F5FB3C}"/>
              </a:ext>
            </a:extLst>
          </p:cNvPr>
          <p:cNvGrpSpPr/>
          <p:nvPr/>
        </p:nvGrpSpPr>
        <p:grpSpPr>
          <a:xfrm>
            <a:off x="3741970" y="3848701"/>
            <a:ext cx="619125" cy="633972"/>
            <a:chOff x="2877864" y="3455276"/>
            <a:chExt cx="619125" cy="633972"/>
          </a:xfrm>
        </p:grpSpPr>
        <p:grpSp>
          <p:nvGrpSpPr>
            <p:cNvPr id="29" name="组合 41">
              <a:extLst>
                <a:ext uri="{FF2B5EF4-FFF2-40B4-BE49-F238E27FC236}">
                  <a16:creationId xmlns:a16="http://schemas.microsoft.com/office/drawing/2014/main" id="{47F64AA3-866D-4443-A5A4-17B56704F2A2}"/>
                </a:ext>
              </a:extLst>
            </p:cNvPr>
            <p:cNvGrpSpPr/>
            <p:nvPr/>
          </p:nvGrpSpPr>
          <p:grpSpPr>
            <a:xfrm>
              <a:off x="2877864" y="3455276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1">
                <a:extLst>
                  <a:ext uri="{FF2B5EF4-FFF2-40B4-BE49-F238E27FC236}">
                    <a16:creationId xmlns:a16="http://schemas.microsoft.com/office/drawing/2014/main" id="{66C2AD4B-F99E-4819-BCC5-BA97E3F503A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椭圆 44">
                <a:extLst>
                  <a:ext uri="{FF2B5EF4-FFF2-40B4-BE49-F238E27FC236}">
                    <a16:creationId xmlns:a16="http://schemas.microsoft.com/office/drawing/2014/main" id="{8CBEAD64-AD70-4A37-98F4-2E7A6178FD3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D17CDDCE-D2A4-4DA9-860C-3E6A2D4BCB70}"/>
                </a:ext>
              </a:extLst>
            </p:cNvPr>
            <p:cNvSpPr txBox="1"/>
            <p:nvPr/>
          </p:nvSpPr>
          <p:spPr>
            <a:xfrm rot="19571467">
              <a:off x="3051269" y="3610461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33" name="组合 45">
            <a:extLst>
              <a:ext uri="{FF2B5EF4-FFF2-40B4-BE49-F238E27FC236}">
                <a16:creationId xmlns:a16="http://schemas.microsoft.com/office/drawing/2014/main" id="{D9ECD6F1-7E4C-4BA1-ADA9-43BD47743CF7}"/>
              </a:ext>
            </a:extLst>
          </p:cNvPr>
          <p:cNvGrpSpPr/>
          <p:nvPr/>
        </p:nvGrpSpPr>
        <p:grpSpPr>
          <a:xfrm>
            <a:off x="5208039" y="3383711"/>
            <a:ext cx="619125" cy="633972"/>
            <a:chOff x="3723650" y="1639176"/>
            <a:chExt cx="619125" cy="633972"/>
          </a:xfrm>
        </p:grpSpPr>
        <p:grpSp>
          <p:nvGrpSpPr>
            <p:cNvPr id="34" name="组合 46">
              <a:extLst>
                <a:ext uri="{FF2B5EF4-FFF2-40B4-BE49-F238E27FC236}">
                  <a16:creationId xmlns:a16="http://schemas.microsoft.com/office/drawing/2014/main" id="{F8BB3049-E8AE-4604-BBB9-14E83F817AC9}"/>
                </a:ext>
              </a:extLst>
            </p:cNvPr>
            <p:cNvGrpSpPr/>
            <p:nvPr/>
          </p:nvGrpSpPr>
          <p:grpSpPr>
            <a:xfrm>
              <a:off x="3723650" y="1639176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4">
                <a:extLst>
                  <a:ext uri="{FF2B5EF4-FFF2-40B4-BE49-F238E27FC236}">
                    <a16:creationId xmlns:a16="http://schemas.microsoft.com/office/drawing/2014/main" id="{9016D142-6319-40EF-8720-81E1F7B65B3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椭圆 49">
                <a:extLst>
                  <a:ext uri="{FF2B5EF4-FFF2-40B4-BE49-F238E27FC236}">
                    <a16:creationId xmlns:a16="http://schemas.microsoft.com/office/drawing/2014/main" id="{8C50113B-AB49-4F89-8EBF-666B991896D8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TextBox 44">
              <a:extLst>
                <a:ext uri="{FF2B5EF4-FFF2-40B4-BE49-F238E27FC236}">
                  <a16:creationId xmlns:a16="http://schemas.microsoft.com/office/drawing/2014/main" id="{340C8846-78B3-473E-A4D8-A2F4B2AAA6D6}"/>
                </a:ext>
              </a:extLst>
            </p:cNvPr>
            <p:cNvSpPr txBox="1"/>
            <p:nvPr/>
          </p:nvSpPr>
          <p:spPr>
            <a:xfrm rot="20721555">
              <a:off x="3907382" y="1792862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</p:grpSp>
      <p:sp>
        <p:nvSpPr>
          <p:cNvPr id="49" name="TextBox 55">
            <a:extLst>
              <a:ext uri="{FF2B5EF4-FFF2-40B4-BE49-F238E27FC236}">
                <a16:creationId xmlns:a16="http://schemas.microsoft.com/office/drawing/2014/main" id="{08A71C31-056F-49A9-A526-05248096525D}"/>
              </a:ext>
            </a:extLst>
          </p:cNvPr>
          <p:cNvSpPr txBox="1"/>
          <p:nvPr/>
        </p:nvSpPr>
        <p:spPr>
          <a:xfrm rot="20020129">
            <a:off x="2615044" y="2408595"/>
            <a:ext cx="1588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Use the "real talk" in new sentences</a:t>
            </a:r>
            <a:endParaRPr lang="en-US" sz="20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58046380-F420-4CA9-A295-38C8671FFBF2}"/>
              </a:ext>
            </a:extLst>
          </p:cNvPr>
          <p:cNvSpPr txBox="1"/>
          <p:nvPr/>
        </p:nvSpPr>
        <p:spPr>
          <a:xfrm rot="19195761">
            <a:off x="1078989" y="2956519"/>
            <a:ext cx="15854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Interview partner about Internet use</a:t>
            </a:r>
            <a:endParaRPr lang="zh-CN" altLang="en-US" sz="20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52" name="TextBox 58">
            <a:extLst>
              <a:ext uri="{FF2B5EF4-FFF2-40B4-BE49-F238E27FC236}">
                <a16:creationId xmlns:a16="http://schemas.microsoft.com/office/drawing/2014/main" id="{D326490A-AF23-460B-84DF-F3FA7853A3CE}"/>
              </a:ext>
            </a:extLst>
          </p:cNvPr>
          <p:cNvSpPr txBox="1"/>
          <p:nvPr/>
        </p:nvSpPr>
        <p:spPr>
          <a:xfrm rot="20558867">
            <a:off x="4463702" y="1879032"/>
            <a:ext cx="121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  <a:ea typeface="微软雅黑" panose="020B0503020204020204" pitchFamily="34" charset="-122"/>
              </a:rPr>
              <a:t>meaning of new words</a:t>
            </a:r>
          </a:p>
        </p:txBody>
      </p:sp>
      <p:sp>
        <p:nvSpPr>
          <p:cNvPr id="53" name="Rectangle 161">
            <a:extLst>
              <a:ext uri="{FF2B5EF4-FFF2-40B4-BE49-F238E27FC236}">
                <a16:creationId xmlns:a16="http://schemas.microsoft.com/office/drawing/2014/main" id="{3AC7415E-17C3-4472-8F16-FC4C5EB49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03" y="712251"/>
            <a:ext cx="48211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Lesson Goals </a:t>
            </a:r>
            <a:r>
              <a:rPr lang="en-US" sz="24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&amp;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Outcomes</a:t>
            </a:r>
            <a:endParaRPr lang="ar-SA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0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6E8E7-F978-42A7-B9D1-63B5B1C88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0393" r="19998" b="21168"/>
          <a:stretch/>
        </p:blipFill>
        <p:spPr>
          <a:xfrm>
            <a:off x="-53009" y="0"/>
            <a:ext cx="12245009" cy="685517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BBA9ACA5-5F4A-4E15-B39B-774475936723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40C10B8-C522-4453-A5A9-9E51F0D14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6743" r="11631" b="12833"/>
          <a:stretch/>
        </p:blipFill>
        <p:spPr>
          <a:xfrm>
            <a:off x="1311965" y="463826"/>
            <a:ext cx="9462052" cy="5512904"/>
          </a:xfrm>
          <a:custGeom>
            <a:avLst/>
            <a:gdLst>
              <a:gd name="connsiteX0" fmla="*/ 0 w 9462052"/>
              <a:gd name="connsiteY0" fmla="*/ 0 h 5512904"/>
              <a:gd name="connsiteX1" fmla="*/ 9462052 w 9462052"/>
              <a:gd name="connsiteY1" fmla="*/ 0 h 5512904"/>
              <a:gd name="connsiteX2" fmla="*/ 9462052 w 9462052"/>
              <a:gd name="connsiteY2" fmla="*/ 5512904 h 5512904"/>
              <a:gd name="connsiteX3" fmla="*/ 0 w 9462052"/>
              <a:gd name="connsiteY3" fmla="*/ 5512904 h 5512904"/>
              <a:gd name="connsiteX4" fmla="*/ 0 w 9462052"/>
              <a:gd name="connsiteY4" fmla="*/ 0 h 551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2052" h="5512904" fill="none" extrusionOk="0">
                <a:moveTo>
                  <a:pt x="0" y="0"/>
                </a:moveTo>
                <a:cubicBezTo>
                  <a:pt x="1359067" y="-96884"/>
                  <a:pt x="6234517" y="-76008"/>
                  <a:pt x="9462052" y="0"/>
                </a:cubicBezTo>
                <a:cubicBezTo>
                  <a:pt x="9501622" y="1958418"/>
                  <a:pt x="9412096" y="2759994"/>
                  <a:pt x="9462052" y="5512904"/>
                </a:cubicBezTo>
                <a:cubicBezTo>
                  <a:pt x="5812371" y="5356781"/>
                  <a:pt x="1467600" y="5406272"/>
                  <a:pt x="0" y="5512904"/>
                </a:cubicBezTo>
                <a:cubicBezTo>
                  <a:pt x="-160890" y="3541796"/>
                  <a:pt x="-168215" y="2466218"/>
                  <a:pt x="0" y="0"/>
                </a:cubicBezTo>
                <a:close/>
              </a:path>
              <a:path w="9462052" h="5512904" stroke="0" extrusionOk="0">
                <a:moveTo>
                  <a:pt x="0" y="0"/>
                </a:moveTo>
                <a:cubicBezTo>
                  <a:pt x="2854113" y="107004"/>
                  <a:pt x="8285208" y="117507"/>
                  <a:pt x="9462052" y="0"/>
                </a:cubicBezTo>
                <a:cubicBezTo>
                  <a:pt x="9474094" y="2629708"/>
                  <a:pt x="9593883" y="4908675"/>
                  <a:pt x="9462052" y="5512904"/>
                </a:cubicBezTo>
                <a:cubicBezTo>
                  <a:pt x="5670439" y="5397459"/>
                  <a:pt x="3378303" y="5366471"/>
                  <a:pt x="0" y="5512904"/>
                </a:cubicBezTo>
                <a:cubicBezTo>
                  <a:pt x="42301" y="4069729"/>
                  <a:pt x="132328" y="197527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91219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G Bk 5 F-SA_'14_2-12">
            <a:hlinkClick r:id="" action="ppaction://media"/>
            <a:extLst>
              <a:ext uri="{FF2B5EF4-FFF2-40B4-BE49-F238E27FC236}">
                <a16:creationId xmlns:a16="http://schemas.microsoft.com/office/drawing/2014/main" id="{034D816F-9278-455C-926D-91F9A32AB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1374" y="3786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4F1B8-BB80-44AE-900F-885CAB8E6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0393" r="19998" b="21168"/>
          <a:stretch/>
        </p:blipFill>
        <p:spPr>
          <a:xfrm>
            <a:off x="-53009" y="0"/>
            <a:ext cx="12245009" cy="685517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4CFCC8EF-090D-4BD6-800F-48427B97EBA8}"/>
              </a:ext>
            </a:extLst>
          </p:cNvPr>
          <p:cNvSpPr/>
          <p:nvPr/>
        </p:nvSpPr>
        <p:spPr>
          <a:xfrm>
            <a:off x="-53009" y="0"/>
            <a:ext cx="6149009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6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AF962080-E6E1-4739-B5E4-52E8A0FB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3" y="472923"/>
            <a:ext cx="4584533" cy="43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474A5-D0FC-40AF-8D5F-194203AD4BDA}"/>
              </a:ext>
            </a:extLst>
          </p:cNvPr>
          <p:cNvSpPr txBox="1"/>
          <p:nvPr/>
        </p:nvSpPr>
        <p:spPr>
          <a:xfrm>
            <a:off x="1616764" y="1818574"/>
            <a:ext cx="2491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How old are the men?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87F2E-635C-4D99-B439-A422A5D752BC}"/>
              </a:ext>
            </a:extLst>
          </p:cNvPr>
          <p:cNvSpPr txBox="1"/>
          <p:nvPr/>
        </p:nvSpPr>
        <p:spPr>
          <a:xfrm>
            <a:off x="1305337" y="1818574"/>
            <a:ext cx="31142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How is their style</a:t>
            </a:r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different?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05C6F-7548-48E8-BEAC-D9ABA61129B1}"/>
              </a:ext>
            </a:extLst>
          </p:cNvPr>
          <p:cNvSpPr txBox="1"/>
          <p:nvPr/>
        </p:nvSpPr>
        <p:spPr>
          <a:xfrm>
            <a:off x="1189380" y="1815744"/>
            <a:ext cx="3346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Whose look do you like more?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D1437-129C-402F-A33A-D72D69DF55EF}"/>
              </a:ext>
            </a:extLst>
          </p:cNvPr>
          <p:cNvSpPr txBox="1"/>
          <p:nvPr/>
        </p:nvSpPr>
        <p:spPr>
          <a:xfrm>
            <a:off x="1189380" y="1812914"/>
            <a:ext cx="4253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What are they going to talk about?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8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62E4E5BB-71C1-4CEA-BC28-A7CB6BD2D1B3}"/>
              </a:ext>
            </a:extLst>
          </p:cNvPr>
          <p:cNvGrpSpPr/>
          <p:nvPr/>
        </p:nvGrpSpPr>
        <p:grpSpPr>
          <a:xfrm>
            <a:off x="2141380" y="1897294"/>
            <a:ext cx="3063411" cy="3063411"/>
            <a:chOff x="2477118" y="1168709"/>
            <a:chExt cx="4063382" cy="4063382"/>
          </a:xfrm>
        </p:grpSpPr>
        <p:sp>
          <p:nvSpPr>
            <p:cNvPr id="3" name="流程图: 接点 11">
              <a:extLst>
                <a:ext uri="{FF2B5EF4-FFF2-40B4-BE49-F238E27FC236}">
                  <a16:creationId xmlns:a16="http://schemas.microsoft.com/office/drawing/2014/main" id="{C2F54DE2-1E03-46EB-956D-DCC355379D21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4" name="流程图: 接点 12">
              <a:extLst>
                <a:ext uri="{FF2B5EF4-FFF2-40B4-BE49-F238E27FC236}">
                  <a16:creationId xmlns:a16="http://schemas.microsoft.com/office/drawing/2014/main" id="{554A2BE3-315D-4C74-A907-87480376EB9A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8D2354E4-BBA9-4194-88A5-FAE555F59333}"/>
              </a:ext>
            </a:extLst>
          </p:cNvPr>
          <p:cNvSpPr/>
          <p:nvPr/>
        </p:nvSpPr>
        <p:spPr>
          <a:xfrm rot="5400000" flipV="1">
            <a:off x="5138953" y="3303327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0442F-1D05-4EE4-B1C7-1D44C2984DE1}"/>
              </a:ext>
            </a:extLst>
          </p:cNvPr>
          <p:cNvSpPr txBox="1"/>
          <p:nvPr/>
        </p:nvSpPr>
        <p:spPr>
          <a:xfrm>
            <a:off x="6745357" y="3008243"/>
            <a:ext cx="347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Real talk </a:t>
            </a:r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F1697D2F-24A9-4513-9148-A828D641B4EF}"/>
              </a:ext>
            </a:extLst>
          </p:cNvPr>
          <p:cNvGrpSpPr/>
          <p:nvPr/>
        </p:nvGrpSpPr>
        <p:grpSpPr>
          <a:xfrm>
            <a:off x="527002" y="589668"/>
            <a:ext cx="5135464" cy="552124"/>
            <a:chOff x="1264428" y="1152525"/>
            <a:chExt cx="6847285" cy="2795588"/>
          </a:xfrm>
        </p:grpSpPr>
        <p:sp>
          <p:nvSpPr>
            <p:cNvPr id="10" name="圆角矩形 7">
              <a:extLst>
                <a:ext uri="{FF2B5EF4-FFF2-40B4-BE49-F238E27FC236}">
                  <a16:creationId xmlns:a16="http://schemas.microsoft.com/office/drawing/2014/main" id="{42524212-6F47-417E-A8C6-EAF54BD4E90D}"/>
                </a:ext>
              </a:extLst>
            </p:cNvPr>
            <p:cNvSpPr/>
            <p:nvPr/>
          </p:nvSpPr>
          <p:spPr bwMode="auto">
            <a:xfrm>
              <a:off x="1264428" y="1152525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11" name="圆角矩形 8">
              <a:extLst>
                <a:ext uri="{FF2B5EF4-FFF2-40B4-BE49-F238E27FC236}">
                  <a16:creationId xmlns:a16="http://schemas.microsoft.com/office/drawing/2014/main" id="{8600753C-F393-49B1-B85A-2EF121048A54}"/>
                </a:ext>
              </a:extLst>
            </p:cNvPr>
            <p:cNvSpPr/>
            <p:nvPr/>
          </p:nvSpPr>
          <p:spPr bwMode="auto">
            <a:xfrm>
              <a:off x="1473978" y="1362076"/>
              <a:ext cx="6428185" cy="2306241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6941C16-EF60-40F5-881B-A5A788CF890F}"/>
              </a:ext>
            </a:extLst>
          </p:cNvPr>
          <p:cNvSpPr txBox="1"/>
          <p:nvPr/>
        </p:nvSpPr>
        <p:spPr>
          <a:xfrm>
            <a:off x="996146" y="697902"/>
            <a:ext cx="2676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Think, Pair, Share</a:t>
            </a:r>
          </a:p>
        </p:txBody>
      </p:sp>
    </p:spTree>
    <p:extLst>
      <p:ext uri="{BB962C8B-B14F-4D97-AF65-F5344CB8AC3E}">
        <p14:creationId xmlns:p14="http://schemas.microsoft.com/office/powerpoint/2010/main" val="8331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5">
            <a:extLst>
              <a:ext uri="{FF2B5EF4-FFF2-40B4-BE49-F238E27FC236}">
                <a16:creationId xmlns:a16="http://schemas.microsoft.com/office/drawing/2014/main" id="{24F55C4A-88DB-43BC-A711-57BE8496A8A4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Who says </a:t>
            </a:r>
            <a:r>
              <a:rPr lang="en-US" sz="200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Long time no see</a:t>
            </a: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?</a:t>
            </a:r>
            <a:br>
              <a:rPr lang="en-US" sz="200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</a:br>
            <a:br>
              <a:rPr lang="en-US" sz="200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</a:b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7">
            <a:extLst>
              <a:ext uri="{FF2B5EF4-FFF2-40B4-BE49-F238E27FC236}">
                <a16:creationId xmlns:a16="http://schemas.microsoft.com/office/drawing/2014/main" id="{A5A70B26-89EF-4FB6-BD39-BD0DADFD00F3}"/>
              </a:ext>
            </a:extLst>
          </p:cNvPr>
          <p:cNvGrpSpPr/>
          <p:nvPr/>
        </p:nvGrpSpPr>
        <p:grpSpPr>
          <a:xfrm rot="5400000" flipV="1">
            <a:off x="9081517" y="1165120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:a16="http://schemas.microsoft.com/office/drawing/2014/main" id="{8986EF4B-48AD-42FD-B60B-03247078CFB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" name="Oval 53">
              <a:extLst>
                <a:ext uri="{FF2B5EF4-FFF2-40B4-BE49-F238E27FC236}">
                  <a16:creationId xmlns:a16="http://schemas.microsoft.com/office/drawing/2014/main" id="{2D884A15-4EFC-4BCA-9C46-27733C51F7F3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7530DE7-C2B0-470C-A686-88015777C775}"/>
              </a:ext>
            </a:extLst>
          </p:cNvPr>
          <p:cNvSpPr txBox="1"/>
          <p:nvPr/>
        </p:nvSpPr>
        <p:spPr>
          <a:xfrm>
            <a:off x="9008453" y="3225113"/>
            <a:ext cx="17227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(Adnan)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">
            <a:extLst>
              <a:ext uri="{FF2B5EF4-FFF2-40B4-BE49-F238E27FC236}">
                <a16:creationId xmlns:a16="http://schemas.microsoft.com/office/drawing/2014/main" id="{44E02663-2515-418C-88D7-0BACA2F90BA3}"/>
              </a:ext>
            </a:extLst>
          </p:cNvPr>
          <p:cNvGrpSpPr/>
          <p:nvPr/>
        </p:nvGrpSpPr>
        <p:grpSpPr>
          <a:xfrm rot="5400000" flipV="1">
            <a:off x="8948998" y="1159952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0EB1636C-8F26-4C8B-A0F6-2DD3D1A158C7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b="1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7AC58FDE-6741-41BD-A005-60B3A0883E0C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b="1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Oval 35">
            <a:extLst>
              <a:ext uri="{FF2B5EF4-FFF2-40B4-BE49-F238E27FC236}">
                <a16:creationId xmlns:a16="http://schemas.microsoft.com/office/drawing/2014/main" id="{BD984650-7021-4930-9F88-2F439C6AE582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When do</a:t>
            </a:r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we say this?</a:t>
            </a:r>
            <a:endParaRPr lang="en-IN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DB2F3-53E8-4603-89F4-F1E7918CDD01}"/>
              </a:ext>
            </a:extLst>
          </p:cNvPr>
          <p:cNvSpPr txBox="1"/>
          <p:nvPr/>
        </p:nvSpPr>
        <p:spPr>
          <a:xfrm>
            <a:off x="7376081" y="3100667"/>
            <a:ext cx="42073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(when we haven’t seen someone for a long time)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F4176CE2-665A-4DF1-BD4F-705856962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66" y="3355701"/>
            <a:ext cx="3408247" cy="3494976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454B1102-C883-4EF4-80B7-B9D5B6EE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73" y="4714739"/>
            <a:ext cx="2653564" cy="2143261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A27A83E-D6B2-4045-B3A4-B468814F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43" y="-709451"/>
            <a:ext cx="3399799" cy="2740601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8D5386F-8FFC-4A8A-92B8-E55515505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537" y="-898513"/>
            <a:ext cx="4044228" cy="4148277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1FD8EC8-9951-41CD-8534-E2973C29D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275" y="1522858"/>
            <a:ext cx="3698561" cy="3700173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15AD666E-F600-417A-997C-CEBA19AA8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126" y="3212622"/>
            <a:ext cx="3109896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sz="2000" dirty="0">
                <a:solidFill>
                  <a:srgbClr val="0070C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Pages:</a:t>
            </a:r>
            <a:r>
              <a:rPr lang="en-US" altLang="zh-CN" sz="2800" dirty="0">
                <a:solidFill>
                  <a:srgbClr val="0070C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 48 - 49</a:t>
            </a: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A4FF1011-60C4-4695-9157-D12B18FFA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603" y="2740936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dirty="0">
                <a:solidFill>
                  <a:srgbClr val="F26B6D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Books OPEN</a:t>
            </a:r>
            <a:endParaRPr lang="zh-CN" altLang="en-US" sz="3200" dirty="0">
              <a:solidFill>
                <a:srgbClr val="F26B6D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9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">
            <a:extLst>
              <a:ext uri="{FF2B5EF4-FFF2-40B4-BE49-F238E27FC236}">
                <a16:creationId xmlns:a16="http://schemas.microsoft.com/office/drawing/2014/main" id="{A07C008A-2735-490D-9843-6DA5561B35BB}"/>
              </a:ext>
            </a:extLst>
          </p:cNvPr>
          <p:cNvGrpSpPr/>
          <p:nvPr/>
        </p:nvGrpSpPr>
        <p:grpSpPr>
          <a:xfrm rot="5400000" flipV="1">
            <a:off x="9028510" y="1145899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90BFF290-27C9-41B2-B97B-711F0D21E706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FF284297-6B95-45A5-97F1-E9184E72A37C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Oval 35">
            <a:extLst>
              <a:ext uri="{FF2B5EF4-FFF2-40B4-BE49-F238E27FC236}">
                <a16:creationId xmlns:a16="http://schemas.microsoft.com/office/drawing/2014/main" id="{7D0291FF-0CED-4DFA-A378-CFEB0D9FF342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Who says </a:t>
            </a:r>
            <a:r>
              <a:rPr lang="en-US" sz="240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…er?</a:t>
            </a:r>
            <a:endParaRPr lang="en-IN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337AB-C827-41BA-95CD-223B1C061579}"/>
              </a:ext>
            </a:extLst>
          </p:cNvPr>
          <p:cNvSpPr txBox="1"/>
          <p:nvPr/>
        </p:nvSpPr>
        <p:spPr>
          <a:xfrm>
            <a:off x="9008453" y="3225113"/>
            <a:ext cx="1722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Fadi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3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>
            <a:extLst>
              <a:ext uri="{FF2B5EF4-FFF2-40B4-BE49-F238E27FC236}">
                <a16:creationId xmlns:a16="http://schemas.microsoft.com/office/drawing/2014/main" id="{40E64EBB-2671-4A1E-AB2F-9B6B0B6FB995}"/>
              </a:ext>
            </a:extLst>
          </p:cNvPr>
          <p:cNvSpPr/>
          <p:nvPr/>
        </p:nvSpPr>
        <p:spPr>
          <a:xfrm rot="5400000" flipV="1">
            <a:off x="2321940" y="736545"/>
            <a:ext cx="3254784" cy="4977135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Why does he say this?</a:t>
            </a:r>
            <a:endParaRPr lang="en-IN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A9AC1842-662D-4CCA-A918-6F833BBBC360}"/>
              </a:ext>
            </a:extLst>
          </p:cNvPr>
          <p:cNvGrpSpPr/>
          <p:nvPr/>
        </p:nvGrpSpPr>
        <p:grpSpPr>
          <a:xfrm rot="5400000" flipV="1">
            <a:off x="9137944" y="1108694"/>
            <a:ext cx="911240" cy="4640613"/>
            <a:chOff x="1965157" y="4479564"/>
            <a:chExt cx="1804738" cy="1804738"/>
          </a:xfrm>
        </p:grpSpPr>
        <p:sp>
          <p:nvSpPr>
            <p:cNvPr id="4" name="Oval 52">
              <a:extLst>
                <a:ext uri="{FF2B5EF4-FFF2-40B4-BE49-F238E27FC236}">
                  <a16:creationId xmlns:a16="http://schemas.microsoft.com/office/drawing/2014/main" id="{61C00607-0611-4035-BB6B-F677F43BA052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b="1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Oval 53">
              <a:extLst>
                <a:ext uri="{FF2B5EF4-FFF2-40B4-BE49-F238E27FC236}">
                  <a16:creationId xmlns:a16="http://schemas.microsoft.com/office/drawing/2014/main" id="{7E2D1BF6-BE03-41B0-AA0A-0DF02284D5D5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4D7893A-FEDC-4549-AAB2-A00F3435C4C5}"/>
              </a:ext>
            </a:extLst>
          </p:cNvPr>
          <p:cNvSpPr txBox="1"/>
          <p:nvPr/>
        </p:nvSpPr>
        <p:spPr>
          <a:xfrm>
            <a:off x="7951304" y="3225113"/>
            <a:ext cx="3140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(to show he’s thinking) 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">
            <a:extLst>
              <a:ext uri="{FF2B5EF4-FFF2-40B4-BE49-F238E27FC236}">
                <a16:creationId xmlns:a16="http://schemas.microsoft.com/office/drawing/2014/main" id="{8FC04A65-7715-4AC5-BAE1-691B079DEF72}"/>
              </a:ext>
            </a:extLst>
          </p:cNvPr>
          <p:cNvGrpSpPr/>
          <p:nvPr/>
        </p:nvGrpSpPr>
        <p:grpSpPr>
          <a:xfrm rot="5400000" flipV="1">
            <a:off x="9041764" y="1145900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7749E08D-A6F7-4522-B2AA-FDC938ADE2B7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8810F9AC-4E33-4C99-9A48-022125C17C99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Oval 35">
            <a:extLst>
              <a:ext uri="{FF2B5EF4-FFF2-40B4-BE49-F238E27FC236}">
                <a16:creationId xmlns:a16="http://schemas.microsoft.com/office/drawing/2014/main" id="{B98DAF38-EA8B-4FE4-98DB-8F4D2A419C3A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Who says </a:t>
            </a:r>
            <a:r>
              <a:rPr lang="en-US" sz="200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What have you been up to</a:t>
            </a: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?</a:t>
            </a: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33603-279E-40B1-AE04-694117AF363D}"/>
              </a:ext>
            </a:extLst>
          </p:cNvPr>
          <p:cNvSpPr txBox="1"/>
          <p:nvPr/>
        </p:nvSpPr>
        <p:spPr>
          <a:xfrm>
            <a:off x="9008453" y="3225113"/>
            <a:ext cx="17227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Fadi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)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">
            <a:extLst>
              <a:ext uri="{FF2B5EF4-FFF2-40B4-BE49-F238E27FC236}">
                <a16:creationId xmlns:a16="http://schemas.microsoft.com/office/drawing/2014/main" id="{CAC363E9-51F6-4D94-A4A0-EDD9AE900844}"/>
              </a:ext>
            </a:extLst>
          </p:cNvPr>
          <p:cNvGrpSpPr/>
          <p:nvPr/>
        </p:nvGrpSpPr>
        <p:grpSpPr>
          <a:xfrm rot="5400000" flipV="1">
            <a:off x="9090398" y="1165121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94B5E817-4A2C-4F65-91EC-B1FF6EC9C825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4FB361A2-6693-43F7-8B2C-FDE1A6414A8B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Oval 35">
            <a:extLst>
              <a:ext uri="{FF2B5EF4-FFF2-40B4-BE49-F238E27FC236}">
                <a16:creationId xmlns:a16="http://schemas.microsoft.com/office/drawing/2014/main" id="{6A279079-8B4E-419E-AD01-BB7EB138C3BA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What has Adnan been up to?</a:t>
            </a: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0854A-47C2-4CF3-94CE-1579AA90646B}"/>
              </a:ext>
            </a:extLst>
          </p:cNvPr>
          <p:cNvSpPr txBox="1"/>
          <p:nvPr/>
        </p:nvSpPr>
        <p:spPr>
          <a:xfrm>
            <a:off x="7650956" y="3041218"/>
            <a:ext cx="4339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(He took over his father’s restaurant and he got married.)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1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>
            <a:extLst>
              <a:ext uri="{FF2B5EF4-FFF2-40B4-BE49-F238E27FC236}">
                <a16:creationId xmlns:a16="http://schemas.microsoft.com/office/drawing/2014/main" id="{3F1DF8F6-A11D-426E-9856-FB3D4B6D2077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Who says </a:t>
            </a:r>
            <a:r>
              <a:rPr lang="en-US" sz="200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Congratulations</a:t>
            </a: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?</a:t>
            </a: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6E2E1405-FD0F-4BB8-A418-5BE4D4984110}"/>
              </a:ext>
            </a:extLst>
          </p:cNvPr>
          <p:cNvGrpSpPr/>
          <p:nvPr/>
        </p:nvGrpSpPr>
        <p:grpSpPr>
          <a:xfrm rot="5400000" flipV="1">
            <a:off x="9081517" y="1165120"/>
            <a:ext cx="911240" cy="4527761"/>
            <a:chOff x="1965157" y="4479564"/>
            <a:chExt cx="1804738" cy="1804738"/>
          </a:xfrm>
        </p:grpSpPr>
        <p:sp>
          <p:nvSpPr>
            <p:cNvPr id="4" name="Oval 52">
              <a:extLst>
                <a:ext uri="{FF2B5EF4-FFF2-40B4-BE49-F238E27FC236}">
                  <a16:creationId xmlns:a16="http://schemas.microsoft.com/office/drawing/2014/main" id="{FC057115-A6B3-42FC-9679-7436D9B6D172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Oval 53">
              <a:extLst>
                <a:ext uri="{FF2B5EF4-FFF2-40B4-BE49-F238E27FC236}">
                  <a16:creationId xmlns:a16="http://schemas.microsoft.com/office/drawing/2014/main" id="{D8477863-426E-430F-84F9-E8CBB59F69FE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08516D-41CF-4EE4-AE60-B0085458393F}"/>
              </a:ext>
            </a:extLst>
          </p:cNvPr>
          <p:cNvSpPr txBox="1"/>
          <p:nvPr/>
        </p:nvSpPr>
        <p:spPr>
          <a:xfrm>
            <a:off x="9008453" y="3225113"/>
            <a:ext cx="17227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Fadi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)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">
            <a:extLst>
              <a:ext uri="{FF2B5EF4-FFF2-40B4-BE49-F238E27FC236}">
                <a16:creationId xmlns:a16="http://schemas.microsoft.com/office/drawing/2014/main" id="{32958365-E927-4128-B7B7-61D515C25CF1}"/>
              </a:ext>
            </a:extLst>
          </p:cNvPr>
          <p:cNvGrpSpPr/>
          <p:nvPr/>
        </p:nvGrpSpPr>
        <p:grpSpPr>
          <a:xfrm rot="5400000" flipV="1">
            <a:off x="8751241" y="1085799"/>
            <a:ext cx="911240" cy="4556317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B73F8A9F-CBA7-4CA2-9476-C21E255C2D4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0A77F1E0-2D2F-42D8-A9FB-9E2E29DC972E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Oval 35">
            <a:extLst>
              <a:ext uri="{FF2B5EF4-FFF2-40B4-BE49-F238E27FC236}">
                <a16:creationId xmlns:a16="http://schemas.microsoft.com/office/drawing/2014/main" id="{5B2619FB-A31C-4209-B417-5F6313E298A6}"/>
              </a:ext>
            </a:extLst>
          </p:cNvPr>
          <p:cNvSpPr/>
          <p:nvPr/>
        </p:nvSpPr>
        <p:spPr>
          <a:xfrm rot="5400000" flipV="1">
            <a:off x="2276737" y="781750"/>
            <a:ext cx="3254784" cy="4886727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Why does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he say it?</a:t>
            </a: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8EDF5-37BE-4932-B93C-77BCA98798C8}"/>
              </a:ext>
            </a:extLst>
          </p:cNvPr>
          <p:cNvSpPr txBox="1"/>
          <p:nvPr/>
        </p:nvSpPr>
        <p:spPr>
          <a:xfrm>
            <a:off x="8150087" y="3225113"/>
            <a:ext cx="2862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(Adnan got married.)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1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">
            <a:extLst>
              <a:ext uri="{FF2B5EF4-FFF2-40B4-BE49-F238E27FC236}">
                <a16:creationId xmlns:a16="http://schemas.microsoft.com/office/drawing/2014/main" id="{2F93555C-C074-47D2-B33D-7862E2C1C2AE}"/>
              </a:ext>
            </a:extLst>
          </p:cNvPr>
          <p:cNvGrpSpPr/>
          <p:nvPr/>
        </p:nvGrpSpPr>
        <p:grpSpPr>
          <a:xfrm rot="5400000" flipV="1">
            <a:off x="8844060" y="1114655"/>
            <a:ext cx="1303645" cy="4815919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DD14C86A-1EAF-4FB3-85AA-C6F83CABAE56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4C9B42F1-179F-4C87-A811-4A537D8C93B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Oval 35">
            <a:extLst>
              <a:ext uri="{FF2B5EF4-FFF2-40B4-BE49-F238E27FC236}">
                <a16:creationId xmlns:a16="http://schemas.microsoft.com/office/drawing/2014/main" id="{9555A2B7-BBF7-439C-9B44-928D4176992E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What other times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do people say </a:t>
            </a:r>
            <a:r>
              <a:rPr lang="en-US" sz="200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Congratulations</a:t>
            </a: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?</a:t>
            </a: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08497-8584-4664-8552-6EA6FD493DC6}"/>
              </a:ext>
            </a:extLst>
          </p:cNvPr>
          <p:cNvSpPr txBox="1"/>
          <p:nvPr/>
        </p:nvSpPr>
        <p:spPr>
          <a:xfrm>
            <a:off x="7197291" y="3046938"/>
            <a:ext cx="4815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(Some examples include when a baby is born, when students graduate, and when people get promoted.)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>
            <a:extLst>
              <a:ext uri="{FF2B5EF4-FFF2-40B4-BE49-F238E27FC236}">
                <a16:creationId xmlns:a16="http://schemas.microsoft.com/office/drawing/2014/main" id="{0227FD70-C67A-4D68-B511-4DC211DD7CC9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Who says he wanted to start a career before</a:t>
            </a:r>
            <a:br>
              <a:rPr lang="en-US" sz="200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he </a:t>
            </a:r>
            <a:r>
              <a:rPr lang="en-US" sz="2000" b="1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settled down</a:t>
            </a: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?</a:t>
            </a: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FA0342CB-DF91-45A2-8F03-9F93A77C051A}"/>
              </a:ext>
            </a:extLst>
          </p:cNvPr>
          <p:cNvGrpSpPr/>
          <p:nvPr/>
        </p:nvGrpSpPr>
        <p:grpSpPr>
          <a:xfrm rot="5400000" flipV="1">
            <a:off x="9281395" y="1364997"/>
            <a:ext cx="911240" cy="4128006"/>
            <a:chOff x="1965157" y="4479564"/>
            <a:chExt cx="1804738" cy="1804738"/>
          </a:xfrm>
        </p:grpSpPr>
        <p:sp>
          <p:nvSpPr>
            <p:cNvPr id="4" name="Oval 52">
              <a:extLst>
                <a:ext uri="{FF2B5EF4-FFF2-40B4-BE49-F238E27FC236}">
                  <a16:creationId xmlns:a16="http://schemas.microsoft.com/office/drawing/2014/main" id="{0415D53A-EBC9-44ED-AB2A-0A8E1CB3D1D4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Oval 53">
              <a:extLst>
                <a:ext uri="{FF2B5EF4-FFF2-40B4-BE49-F238E27FC236}">
                  <a16:creationId xmlns:a16="http://schemas.microsoft.com/office/drawing/2014/main" id="{EE272FC9-7241-4789-9B2A-4497097EA253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F3464D8-37EC-4CF5-AE31-8180311DCA9A}"/>
              </a:ext>
            </a:extLst>
          </p:cNvPr>
          <p:cNvSpPr txBox="1"/>
          <p:nvPr/>
        </p:nvSpPr>
        <p:spPr>
          <a:xfrm>
            <a:off x="9219870" y="3223778"/>
            <a:ext cx="2581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en-US" sz="200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Fadi</a:t>
            </a:r>
            <a:r>
              <a:rPr lang="en-US" sz="200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) 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">
            <a:extLst>
              <a:ext uri="{FF2B5EF4-FFF2-40B4-BE49-F238E27FC236}">
                <a16:creationId xmlns:a16="http://schemas.microsoft.com/office/drawing/2014/main" id="{D11B95B6-01B2-4556-B9F8-1658B41E33D8}"/>
              </a:ext>
            </a:extLst>
          </p:cNvPr>
          <p:cNvGrpSpPr/>
          <p:nvPr/>
        </p:nvGrpSpPr>
        <p:grpSpPr>
          <a:xfrm rot="5400000" flipV="1">
            <a:off x="8736962" y="1100077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F21F8C82-22A7-454E-AB33-E16717045F2F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20BC2D5D-331F-47FC-836A-D48DB16B721E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Oval 35">
            <a:extLst>
              <a:ext uri="{FF2B5EF4-FFF2-40B4-BE49-F238E27FC236}">
                <a16:creationId xmlns:a16="http://schemas.microsoft.com/office/drawing/2014/main" id="{CB5F4EA7-884A-416D-AB62-582E8CC9ABAC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Who has settled down?</a:t>
            </a: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8E5D3-224A-49FE-A7D1-32751400449A}"/>
              </a:ext>
            </a:extLst>
          </p:cNvPr>
          <p:cNvSpPr txBox="1"/>
          <p:nvPr/>
        </p:nvSpPr>
        <p:spPr>
          <a:xfrm>
            <a:off x="8150087" y="3225113"/>
            <a:ext cx="2581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(Adnan)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">
            <a:extLst>
              <a:ext uri="{FF2B5EF4-FFF2-40B4-BE49-F238E27FC236}">
                <a16:creationId xmlns:a16="http://schemas.microsoft.com/office/drawing/2014/main" id="{8976AE60-96C5-4CEC-8CD2-BA0D4B0BEE73}"/>
              </a:ext>
            </a:extLst>
          </p:cNvPr>
          <p:cNvGrpSpPr/>
          <p:nvPr/>
        </p:nvGrpSpPr>
        <p:grpSpPr>
          <a:xfrm rot="5400000" flipV="1">
            <a:off x="9165459" y="1145899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174B9172-6B1A-4764-9CCE-697CA57698F4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18E12A74-3931-4DD2-9109-83DE994BB244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Oval 35">
            <a:extLst>
              <a:ext uri="{FF2B5EF4-FFF2-40B4-BE49-F238E27FC236}">
                <a16:creationId xmlns:a16="http://schemas.microsoft.com/office/drawing/2014/main" id="{CE3E63E8-1618-4B59-865E-E5B527E2D6BF}"/>
              </a:ext>
            </a:extLst>
          </p:cNvPr>
          <p:cNvSpPr/>
          <p:nvPr/>
        </p:nvSpPr>
        <p:spPr>
          <a:xfrm rot="5400000" flipV="1">
            <a:off x="2261424" y="797062"/>
            <a:ext cx="3254784" cy="4856102"/>
          </a:xfrm>
          <a:prstGeom prst="wedgeRoundRectCallout">
            <a:avLst>
              <a:gd name="adj1" fmla="val 16220"/>
              <a:gd name="adj2" fmla="val -578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55600" dist="1270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Is </a:t>
            </a:r>
            <a:r>
              <a:rPr lang="en-US" sz="2000" i="1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Fadi</a:t>
            </a:r>
            <a:r>
              <a:rPr lang="en-US" sz="2000" i="1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 ready to settle down now?</a:t>
            </a:r>
            <a:endParaRPr lang="en-IN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41BBEA-AC4E-457E-91E2-2754DCC9B191}"/>
              </a:ext>
            </a:extLst>
          </p:cNvPr>
          <p:cNvSpPr txBox="1"/>
          <p:nvPr/>
        </p:nvSpPr>
        <p:spPr>
          <a:xfrm>
            <a:off x="7673010" y="3079341"/>
            <a:ext cx="3896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(Yes, he’s getting married next month.)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7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A82C4D7-2F13-4046-99FD-D05084ED8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E206AF7B-35BA-48E0-BC92-38597351D31C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Read along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as you listen</a:t>
            </a:r>
          </a:p>
        </p:txBody>
      </p:sp>
      <p:grpSp>
        <p:nvGrpSpPr>
          <p:cNvPr id="6" name="组合 10">
            <a:extLst>
              <a:ext uri="{FF2B5EF4-FFF2-40B4-BE49-F238E27FC236}">
                <a16:creationId xmlns:a16="http://schemas.microsoft.com/office/drawing/2014/main" id="{A0D68ED5-8BE4-40D8-9DD6-76AD16EBF401}"/>
              </a:ext>
            </a:extLst>
          </p:cNvPr>
          <p:cNvGrpSpPr/>
          <p:nvPr/>
        </p:nvGrpSpPr>
        <p:grpSpPr>
          <a:xfrm>
            <a:off x="1200476" y="1897294"/>
            <a:ext cx="3063411" cy="3063411"/>
            <a:chOff x="2477118" y="1168709"/>
            <a:chExt cx="4063382" cy="4063382"/>
          </a:xfrm>
        </p:grpSpPr>
        <p:sp>
          <p:nvSpPr>
            <p:cNvPr id="7" name="流程图: 接点 11">
              <a:extLst>
                <a:ext uri="{FF2B5EF4-FFF2-40B4-BE49-F238E27FC236}">
                  <a16:creationId xmlns:a16="http://schemas.microsoft.com/office/drawing/2014/main" id="{9E7C6BF3-0425-4E1B-A666-98379E0C2A8B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8" name="流程图: 接点 12">
              <a:extLst>
                <a:ext uri="{FF2B5EF4-FFF2-40B4-BE49-F238E27FC236}">
                  <a16:creationId xmlns:a16="http://schemas.microsoft.com/office/drawing/2014/main" id="{876A0A74-651E-420F-B5E2-BD63FB24320F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9441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3C76A-F37B-43B1-A831-A719482EF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0393" r="19998" b="21168"/>
          <a:stretch/>
        </p:blipFill>
        <p:spPr>
          <a:xfrm>
            <a:off x="-53009" y="0"/>
            <a:ext cx="12245009" cy="685517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17CE427C-10EE-4FF0-87DC-78C648E21FAC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DC63037-249F-4953-A359-1FDEE90D1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6524" r="18044" b="22330"/>
          <a:stretch/>
        </p:blipFill>
        <p:spPr>
          <a:xfrm>
            <a:off x="1497496" y="437322"/>
            <a:ext cx="8494643" cy="4876800"/>
          </a:xfrm>
          <a:custGeom>
            <a:avLst/>
            <a:gdLst>
              <a:gd name="connsiteX0" fmla="*/ 0 w 8494643"/>
              <a:gd name="connsiteY0" fmla="*/ 0 h 4876800"/>
              <a:gd name="connsiteX1" fmla="*/ 8494643 w 8494643"/>
              <a:gd name="connsiteY1" fmla="*/ 0 h 4876800"/>
              <a:gd name="connsiteX2" fmla="*/ 8494643 w 8494643"/>
              <a:gd name="connsiteY2" fmla="*/ 4876800 h 4876800"/>
              <a:gd name="connsiteX3" fmla="*/ 0 w 8494643"/>
              <a:gd name="connsiteY3" fmla="*/ 4876800 h 4876800"/>
              <a:gd name="connsiteX4" fmla="*/ 0 w 8494643"/>
              <a:gd name="connsiteY4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4643" h="4876800" fill="none" extrusionOk="0">
                <a:moveTo>
                  <a:pt x="0" y="0"/>
                </a:moveTo>
                <a:cubicBezTo>
                  <a:pt x="2587966" y="60893"/>
                  <a:pt x="4554726" y="95427"/>
                  <a:pt x="8494643" y="0"/>
                </a:cubicBezTo>
                <a:cubicBezTo>
                  <a:pt x="8565083" y="1514937"/>
                  <a:pt x="8547520" y="3991740"/>
                  <a:pt x="8494643" y="4876800"/>
                </a:cubicBezTo>
                <a:cubicBezTo>
                  <a:pt x="7102237" y="4743299"/>
                  <a:pt x="2397364" y="4889135"/>
                  <a:pt x="0" y="4876800"/>
                </a:cubicBezTo>
                <a:cubicBezTo>
                  <a:pt x="-169120" y="2769427"/>
                  <a:pt x="110893" y="546896"/>
                  <a:pt x="0" y="0"/>
                </a:cubicBezTo>
                <a:close/>
              </a:path>
              <a:path w="8494643" h="4876800" stroke="0" extrusionOk="0">
                <a:moveTo>
                  <a:pt x="0" y="0"/>
                </a:moveTo>
                <a:cubicBezTo>
                  <a:pt x="1060296" y="49608"/>
                  <a:pt x="4339139" y="-162225"/>
                  <a:pt x="8494643" y="0"/>
                </a:cubicBezTo>
                <a:cubicBezTo>
                  <a:pt x="8541420" y="2406258"/>
                  <a:pt x="8493895" y="4085352"/>
                  <a:pt x="8494643" y="4876800"/>
                </a:cubicBezTo>
                <a:cubicBezTo>
                  <a:pt x="5973826" y="4810053"/>
                  <a:pt x="3946274" y="4735411"/>
                  <a:pt x="0" y="4876800"/>
                </a:cubicBezTo>
                <a:cubicBezTo>
                  <a:pt x="-60556" y="3263388"/>
                  <a:pt x="-45405" y="75931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896935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883919-5136-4703-BD99-8B8D32AD6939}"/>
              </a:ext>
            </a:extLst>
          </p:cNvPr>
          <p:cNvSpPr txBox="1"/>
          <p:nvPr/>
        </p:nvSpPr>
        <p:spPr>
          <a:xfrm>
            <a:off x="3061252" y="1777952"/>
            <a:ext cx="6824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They haven’t seen each other for fie years/since high school.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B58A5B-9454-4DDF-8484-C35179C7CE3C}"/>
              </a:ext>
            </a:extLst>
          </p:cNvPr>
          <p:cNvSpPr txBox="1"/>
          <p:nvPr/>
        </p:nvSpPr>
        <p:spPr>
          <a:xfrm>
            <a:off x="3154016" y="2466634"/>
            <a:ext cx="6414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Adnan hasn’t changed at all, but </a:t>
            </a:r>
            <a:r>
              <a:rPr lang="en-US" i="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Fadi</a:t>
            </a:r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 looks more serious.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6851A7-9595-43F6-AC35-8700A5E94DFD}"/>
              </a:ext>
            </a:extLst>
          </p:cNvPr>
          <p:cNvSpPr txBox="1"/>
          <p:nvPr/>
        </p:nvSpPr>
        <p:spPr>
          <a:xfrm>
            <a:off x="3107634" y="3155316"/>
            <a:ext cx="6215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Fadi</a:t>
            </a:r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 is working in a bank.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14CEE7-120E-4668-AC9A-0853310B3C30}"/>
              </a:ext>
            </a:extLst>
          </p:cNvPr>
          <p:cNvSpPr txBox="1"/>
          <p:nvPr/>
        </p:nvSpPr>
        <p:spPr>
          <a:xfrm>
            <a:off x="3127511" y="3843998"/>
            <a:ext cx="6122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Fadi</a:t>
            </a:r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 has worn a suit since he started working.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05C525-21B7-4520-89E3-43621FF5B9A1}"/>
              </a:ext>
            </a:extLst>
          </p:cNvPr>
          <p:cNvSpPr txBox="1"/>
          <p:nvPr/>
        </p:nvSpPr>
        <p:spPr>
          <a:xfrm>
            <a:off x="3154016" y="4579060"/>
            <a:ext cx="6122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Adnan has been married for about a year.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8F725-A7BA-4216-849C-40FB74D0C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0393" r="19998" b="21168"/>
          <a:stretch/>
        </p:blipFill>
        <p:spPr>
          <a:xfrm>
            <a:off x="-53009" y="0"/>
            <a:ext cx="12245009" cy="685517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72A6BD93-F14E-4228-B281-B54E69A2D10A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5F04D3F-11EB-4E16-8936-4A7C31E61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4" t="42322" r="18155" b="24032"/>
          <a:stretch/>
        </p:blipFill>
        <p:spPr>
          <a:xfrm>
            <a:off x="3193773" y="1868557"/>
            <a:ext cx="4823792" cy="3278670"/>
          </a:xfrm>
          <a:custGeom>
            <a:avLst/>
            <a:gdLst>
              <a:gd name="connsiteX0" fmla="*/ 0 w 4823792"/>
              <a:gd name="connsiteY0" fmla="*/ 0 h 3278670"/>
              <a:gd name="connsiteX1" fmla="*/ 4823792 w 4823792"/>
              <a:gd name="connsiteY1" fmla="*/ 0 h 3278670"/>
              <a:gd name="connsiteX2" fmla="*/ 4823792 w 4823792"/>
              <a:gd name="connsiteY2" fmla="*/ 3278670 h 3278670"/>
              <a:gd name="connsiteX3" fmla="*/ 0 w 4823792"/>
              <a:gd name="connsiteY3" fmla="*/ 3278670 h 3278670"/>
              <a:gd name="connsiteX4" fmla="*/ 0 w 4823792"/>
              <a:gd name="connsiteY4" fmla="*/ 0 h 327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3792" h="3278670" fill="none" extrusionOk="0">
                <a:moveTo>
                  <a:pt x="0" y="0"/>
                </a:moveTo>
                <a:cubicBezTo>
                  <a:pt x="1763950" y="99341"/>
                  <a:pt x="3489936" y="155608"/>
                  <a:pt x="4823792" y="0"/>
                </a:cubicBezTo>
                <a:cubicBezTo>
                  <a:pt x="4791453" y="864174"/>
                  <a:pt x="4745279" y="2418352"/>
                  <a:pt x="4823792" y="3278670"/>
                </a:cubicBezTo>
                <a:cubicBezTo>
                  <a:pt x="2953109" y="3139375"/>
                  <a:pt x="1031702" y="3108722"/>
                  <a:pt x="0" y="3278670"/>
                </a:cubicBezTo>
                <a:cubicBezTo>
                  <a:pt x="11371" y="1688558"/>
                  <a:pt x="-126480" y="1486972"/>
                  <a:pt x="0" y="0"/>
                </a:cubicBezTo>
                <a:close/>
              </a:path>
              <a:path w="4823792" h="3278670" stroke="0" extrusionOk="0">
                <a:moveTo>
                  <a:pt x="0" y="0"/>
                </a:moveTo>
                <a:cubicBezTo>
                  <a:pt x="1920128" y="94877"/>
                  <a:pt x="3821178" y="-28652"/>
                  <a:pt x="4823792" y="0"/>
                </a:cubicBezTo>
                <a:cubicBezTo>
                  <a:pt x="4782828" y="365877"/>
                  <a:pt x="4802383" y="1929364"/>
                  <a:pt x="4823792" y="3278670"/>
                </a:cubicBezTo>
                <a:cubicBezTo>
                  <a:pt x="3901707" y="3208347"/>
                  <a:pt x="729509" y="3272716"/>
                  <a:pt x="0" y="3278670"/>
                </a:cubicBezTo>
                <a:cubicBezTo>
                  <a:pt x="-92781" y="2044683"/>
                  <a:pt x="-163788" y="56082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431963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599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1C3A35-3D66-413A-892E-5F6A33F32A5E}"/>
              </a:ext>
            </a:extLst>
          </p:cNvPr>
          <p:cNvSpPr txBox="1"/>
          <p:nvPr/>
        </p:nvSpPr>
        <p:spPr>
          <a:xfrm>
            <a:off x="1669774" y="1868557"/>
            <a:ext cx="7394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  <a:latin typeface="Colonna MT" panose="04020805060202030203" pitchFamily="82" charset="0"/>
              </a:rPr>
              <a:t>Reading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43944-C6F6-4A4B-8476-864CAFD4F795}"/>
              </a:ext>
            </a:extLst>
          </p:cNvPr>
          <p:cNvSpPr txBox="1"/>
          <p:nvPr/>
        </p:nvSpPr>
        <p:spPr>
          <a:xfrm>
            <a:off x="4227443" y="3004285"/>
            <a:ext cx="70501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44B869"/>
                </a:solidFill>
                <a:effectLst/>
                <a:latin typeface="Colonna MT" panose="04020805060202030203" pitchFamily="82" charset="0"/>
              </a:rPr>
              <a:t>Before Reading</a:t>
            </a:r>
            <a:br>
              <a:rPr lang="en-US" sz="3600" i="0" dirty="0">
                <a:solidFill>
                  <a:srgbClr val="44B869"/>
                </a:solidFill>
                <a:effectLst/>
                <a:latin typeface="Colonna MT" panose="04020805060202030203" pitchFamily="82" charset="0"/>
              </a:rPr>
            </a:br>
            <a:r>
              <a:rPr lang="en-US" sz="2400" i="0" dirty="0">
                <a:solidFill>
                  <a:srgbClr val="231F20"/>
                </a:solidFill>
                <a:effectLst/>
                <a:latin typeface="Colonna MT" panose="04020805060202030203" pitchFamily="82" charset="0"/>
              </a:rPr>
              <a:t>1. What do you know about early film production?</a:t>
            </a:r>
            <a:br>
              <a:rPr lang="en-US" sz="2400" i="0" dirty="0">
                <a:solidFill>
                  <a:srgbClr val="231F20"/>
                </a:solidFill>
                <a:effectLst/>
                <a:latin typeface="Colonna MT" panose="04020805060202030203" pitchFamily="82" charset="0"/>
              </a:rPr>
            </a:br>
            <a:r>
              <a:rPr lang="en-US" sz="2400" i="0" dirty="0">
                <a:solidFill>
                  <a:srgbClr val="231F20"/>
                </a:solidFill>
                <a:effectLst/>
                <a:latin typeface="Colonna MT" panose="04020805060202030203" pitchFamily="82" charset="0"/>
              </a:rPr>
              <a:t>2. What do you know about special effects?</a:t>
            </a: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br>
              <a:rPr lang="en-US" sz="1800" i="0" dirty="0">
                <a:solidFill>
                  <a:srgbClr val="231F20"/>
                </a:solidFill>
                <a:effectLst/>
                <a:latin typeface="MyriadPro-Light"/>
              </a:rPr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E4FDC-AFE4-4DE9-B0AE-DB94ECB4EC96}"/>
              </a:ext>
            </a:extLst>
          </p:cNvPr>
          <p:cNvSpPr txBox="1"/>
          <p:nvPr/>
        </p:nvSpPr>
        <p:spPr>
          <a:xfrm>
            <a:off x="1334193" y="4628541"/>
            <a:ext cx="6093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  <a:effectLst/>
                <a:latin typeface="MyriadPro-SemiboldIt"/>
              </a:rPr>
              <a:t>Which films today have lots of special</a:t>
            </a:r>
            <a:r>
              <a:rPr lang="en-US" sz="2400" dirty="0">
                <a:solidFill>
                  <a:schemeClr val="accent2"/>
                </a:solidFill>
                <a:latin typeface="MyriadPro-SemiboldIt"/>
              </a:rPr>
              <a:t> </a:t>
            </a:r>
            <a:r>
              <a:rPr lang="en-US" sz="2400" i="1" dirty="0">
                <a:solidFill>
                  <a:schemeClr val="accent2"/>
                </a:solidFill>
                <a:effectLst/>
                <a:latin typeface="MyriadPro-SemiboldIt"/>
              </a:rPr>
              <a:t>effects?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0A6D5-3EA6-465C-85B7-1E3704E72217}"/>
              </a:ext>
            </a:extLst>
          </p:cNvPr>
          <p:cNvSpPr txBox="1"/>
          <p:nvPr/>
        </p:nvSpPr>
        <p:spPr>
          <a:xfrm>
            <a:off x="1334193" y="5039295"/>
            <a:ext cx="8524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  <a:effectLst/>
                <a:latin typeface="MyriadPro-SemiboldIt"/>
              </a:rPr>
              <a:t>What</a:t>
            </a:r>
            <a:r>
              <a:rPr lang="en-US" sz="2400" dirty="0">
                <a:solidFill>
                  <a:schemeClr val="accent2"/>
                </a:solidFill>
                <a:latin typeface="MyriadPro-SemiboldIt"/>
              </a:rPr>
              <a:t> </a:t>
            </a:r>
            <a:r>
              <a:rPr lang="en-US" sz="2400" i="1" dirty="0">
                <a:solidFill>
                  <a:schemeClr val="accent2"/>
                </a:solidFill>
                <a:effectLst/>
                <a:latin typeface="MyriadPro-SemiboldIt"/>
              </a:rPr>
              <a:t>special effects did they use for the films in the</a:t>
            </a:r>
            <a:r>
              <a:rPr lang="en-US" sz="2400" dirty="0">
                <a:solidFill>
                  <a:schemeClr val="accent2"/>
                </a:solidFill>
                <a:latin typeface="MyriadPro-SemiboldIt"/>
              </a:rPr>
              <a:t> </a:t>
            </a:r>
            <a:r>
              <a:rPr lang="en-US" sz="2400" i="1" dirty="0">
                <a:solidFill>
                  <a:schemeClr val="accent2"/>
                </a:solidFill>
                <a:effectLst/>
                <a:latin typeface="MyriadPro-SemiboldIt"/>
              </a:rPr>
              <a:t>pictures?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DA1EBB-2058-478F-9650-53ABBCBDF41F}"/>
              </a:ext>
            </a:extLst>
          </p:cNvPr>
          <p:cNvSpPr txBox="1"/>
          <p:nvPr/>
        </p:nvSpPr>
        <p:spPr>
          <a:xfrm>
            <a:off x="1334193" y="5450049"/>
            <a:ext cx="6093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  <a:effectLst/>
                <a:latin typeface="MyriadPro-SemiboldIt"/>
              </a:rPr>
              <a:t>Why do films have special effects? 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CF1F9FB-6D3F-44A0-A22A-BAD760BE4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10609" r="19891" b="20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مستطيل 1">
            <a:extLst>
              <a:ext uri="{FF2B5EF4-FFF2-40B4-BE49-F238E27FC236}">
                <a16:creationId xmlns:a16="http://schemas.microsoft.com/office/drawing/2014/main" id="{86CA71CC-D8A6-4F09-AD78-43FD9054A407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19" name="Picture 18" descr="A picture containing graphical user interface, text&#10;&#10;Description automatically generated">
            <a:extLst>
              <a:ext uri="{FF2B5EF4-FFF2-40B4-BE49-F238E27FC236}">
                <a16:creationId xmlns:a16="http://schemas.microsoft.com/office/drawing/2014/main" id="{65B9B612-B902-4250-8142-03384AE6B6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20276" r="15001" b="11439"/>
          <a:stretch/>
        </p:blipFill>
        <p:spPr>
          <a:xfrm>
            <a:off x="53008" y="2830"/>
            <a:ext cx="9541565" cy="5075584"/>
          </a:xfrm>
          <a:custGeom>
            <a:avLst/>
            <a:gdLst>
              <a:gd name="connsiteX0" fmla="*/ 0 w 9541565"/>
              <a:gd name="connsiteY0" fmla="*/ 0 h 5075584"/>
              <a:gd name="connsiteX1" fmla="*/ 9541565 w 9541565"/>
              <a:gd name="connsiteY1" fmla="*/ 0 h 5075584"/>
              <a:gd name="connsiteX2" fmla="*/ 9541565 w 9541565"/>
              <a:gd name="connsiteY2" fmla="*/ 5075584 h 5075584"/>
              <a:gd name="connsiteX3" fmla="*/ 0 w 9541565"/>
              <a:gd name="connsiteY3" fmla="*/ 5075584 h 5075584"/>
              <a:gd name="connsiteX4" fmla="*/ 0 w 9541565"/>
              <a:gd name="connsiteY4" fmla="*/ 0 h 507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565" h="5075584" fill="none" extrusionOk="0">
                <a:moveTo>
                  <a:pt x="0" y="0"/>
                </a:moveTo>
                <a:cubicBezTo>
                  <a:pt x="2556788" y="-132821"/>
                  <a:pt x="5052032" y="-74762"/>
                  <a:pt x="9541565" y="0"/>
                </a:cubicBezTo>
                <a:cubicBezTo>
                  <a:pt x="9587133" y="1315952"/>
                  <a:pt x="9676482" y="3370589"/>
                  <a:pt x="9541565" y="5075584"/>
                </a:cubicBezTo>
                <a:cubicBezTo>
                  <a:pt x="5608603" y="4994249"/>
                  <a:pt x="2614143" y="5102624"/>
                  <a:pt x="0" y="5075584"/>
                </a:cubicBezTo>
                <a:cubicBezTo>
                  <a:pt x="65540" y="2994253"/>
                  <a:pt x="118379" y="2152836"/>
                  <a:pt x="0" y="0"/>
                </a:cubicBezTo>
                <a:close/>
              </a:path>
              <a:path w="9541565" h="5075584" stroke="0" extrusionOk="0">
                <a:moveTo>
                  <a:pt x="0" y="0"/>
                </a:moveTo>
                <a:cubicBezTo>
                  <a:pt x="4231612" y="-14470"/>
                  <a:pt x="5728954" y="-18880"/>
                  <a:pt x="9541565" y="0"/>
                </a:cubicBezTo>
                <a:cubicBezTo>
                  <a:pt x="9582205" y="2277275"/>
                  <a:pt x="9423532" y="3501244"/>
                  <a:pt x="9541565" y="5075584"/>
                </a:cubicBezTo>
                <a:cubicBezTo>
                  <a:pt x="5062464" y="4915494"/>
                  <a:pt x="2064406" y="4960760"/>
                  <a:pt x="0" y="5075584"/>
                </a:cubicBezTo>
                <a:cubicBezTo>
                  <a:pt x="-58649" y="3263726"/>
                  <a:pt x="-20745" y="103328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880188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SG Bk 5 F-SA_'14_2-13">
            <a:hlinkClick r:id="" action="ppaction://media"/>
            <a:extLst>
              <a:ext uri="{FF2B5EF4-FFF2-40B4-BE49-F238E27FC236}">
                <a16:creationId xmlns:a16="http://schemas.microsoft.com/office/drawing/2014/main" id="{74FDC2F3-6F9D-4787-A7F7-3AAF3DEF0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Rectangle 161">
            <a:extLst>
              <a:ext uri="{FF2B5EF4-FFF2-40B4-BE49-F238E27FC236}">
                <a16:creationId xmlns:a16="http://schemas.microsoft.com/office/drawing/2014/main" id="{6DC621C7-FE5D-47D6-9A91-446BFC8F3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3702" y="663938"/>
            <a:ext cx="2355290" cy="18766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The Lumière brothers made the fist film.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895A9-0271-49C7-9B78-6758A71E21BE}"/>
              </a:ext>
            </a:extLst>
          </p:cNvPr>
          <p:cNvSpPr txBox="1"/>
          <p:nvPr/>
        </p:nvSpPr>
        <p:spPr>
          <a:xfrm>
            <a:off x="9651051" y="-48334"/>
            <a:ext cx="2635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chemeClr val="accent2"/>
                </a:solidFill>
                <a:effectLst/>
                <a:latin typeface="Colonna MT" panose="04020805060202030203" pitchFamily="82" charset="0"/>
              </a:rPr>
              <a:t>(paragraph 1)</a:t>
            </a:r>
            <a:endParaRPr lang="en-US" sz="3200" dirty="0">
              <a:solidFill>
                <a:schemeClr val="accent2"/>
              </a:solidFill>
              <a:latin typeface="Colonna MT" panose="04020805060202030203" pitchFamily="82" charset="0"/>
            </a:endParaRPr>
          </a:p>
        </p:txBody>
      </p:sp>
      <p:sp>
        <p:nvSpPr>
          <p:cNvPr id="9" name="Rectangle 161">
            <a:extLst>
              <a:ext uri="{FF2B5EF4-FFF2-40B4-BE49-F238E27FC236}">
                <a16:creationId xmlns:a16="http://schemas.microsoft.com/office/drawing/2014/main" id="{AFEAFDCC-9E67-45B3-AF24-41FFF0282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3702" y="2668119"/>
            <a:ext cx="2355290" cy="18766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The first film had no special effects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16F075-3971-4D2E-88D6-4B6D7EC0CD86}"/>
              </a:ext>
            </a:extLst>
          </p:cNvPr>
          <p:cNvSpPr txBox="1"/>
          <p:nvPr/>
        </p:nvSpPr>
        <p:spPr>
          <a:xfrm>
            <a:off x="9667315" y="-51164"/>
            <a:ext cx="2635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chemeClr val="accent2"/>
                </a:solidFill>
                <a:effectLst/>
                <a:latin typeface="Colonna MT" panose="04020805060202030203" pitchFamily="82" charset="0"/>
              </a:rPr>
              <a:t>(paragraph 2)</a:t>
            </a:r>
            <a:endParaRPr lang="en-US" sz="3200" dirty="0">
              <a:solidFill>
                <a:schemeClr val="accent2"/>
              </a:solidFill>
              <a:latin typeface="Colonna MT" panose="04020805060202030203" pitchFamily="82" charset="0"/>
            </a:endParaRPr>
          </a:p>
        </p:txBody>
      </p:sp>
      <p:sp>
        <p:nvSpPr>
          <p:cNvPr id="13" name="Rectangle 161">
            <a:extLst>
              <a:ext uri="{FF2B5EF4-FFF2-40B4-BE49-F238E27FC236}">
                <a16:creationId xmlns:a16="http://schemas.microsoft.com/office/drawing/2014/main" id="{02D3E89E-F11D-4F24-A9A5-EAE159E7D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0073" y="683660"/>
            <a:ext cx="2355290" cy="24678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George </a:t>
            </a:r>
            <a:r>
              <a:rPr lang="en-US" sz="2400" i="1" dirty="0" err="1">
                <a:solidFill>
                  <a:srgbClr val="231F20"/>
                </a:solidFill>
                <a:latin typeface="MyriadPro-SemiboldIt"/>
              </a:rPr>
              <a:t>Méliès</a:t>
            </a: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 discovered the “stop trick” by</a:t>
            </a:r>
            <a:br>
              <a:rPr lang="en-US" sz="2400" dirty="0">
                <a:solidFill>
                  <a:srgbClr val="231F20"/>
                </a:solidFill>
                <a:latin typeface="MyriadPro-SemiboldIt"/>
              </a:rPr>
            </a:b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accident.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4" name="Rectangle 161">
            <a:extLst>
              <a:ext uri="{FF2B5EF4-FFF2-40B4-BE49-F238E27FC236}">
                <a16:creationId xmlns:a16="http://schemas.microsoft.com/office/drawing/2014/main" id="{4D2E151F-2021-4CC3-9DC8-4445B40D1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6225" y="3298734"/>
            <a:ext cx="3919271" cy="31025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The “stop trick” made it look like people and things</a:t>
            </a:r>
            <a:br>
              <a:rPr lang="en-US" sz="2400" dirty="0">
                <a:solidFill>
                  <a:srgbClr val="231F20"/>
                </a:solidFill>
                <a:latin typeface="MyriadPro-SemiboldIt"/>
              </a:rPr>
            </a:b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in the film changed into someone or something else.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6" name="Rectangle 161">
            <a:extLst>
              <a:ext uri="{FF2B5EF4-FFF2-40B4-BE49-F238E27FC236}">
                <a16:creationId xmlns:a16="http://schemas.microsoft.com/office/drawing/2014/main" id="{28966370-6373-450D-AA82-19311B43C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126" y="4928522"/>
            <a:ext cx="3919271" cy="18766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Other filmmakers were not interested in the “stop</a:t>
            </a:r>
            <a:br>
              <a:rPr lang="en-US" sz="2400" dirty="0">
                <a:solidFill>
                  <a:srgbClr val="231F20"/>
                </a:solidFill>
                <a:latin typeface="MyriadPro-SemiboldIt"/>
              </a:rPr>
            </a:b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trick” technique.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866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88DD04B-E24F-4CD9-B1AD-4A8C2A413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10609" r="19891" b="20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903C9F2F-EBE1-4A43-868D-0716F583097F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81CFF70-4F8B-4DDE-8F92-4893813B3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t="36298" r="16522" b="32963"/>
          <a:stretch/>
        </p:blipFill>
        <p:spPr>
          <a:xfrm>
            <a:off x="1205949" y="340203"/>
            <a:ext cx="10134998" cy="2517913"/>
          </a:xfrm>
          <a:custGeom>
            <a:avLst/>
            <a:gdLst>
              <a:gd name="connsiteX0" fmla="*/ 0 w 10134998"/>
              <a:gd name="connsiteY0" fmla="*/ 0 h 2517913"/>
              <a:gd name="connsiteX1" fmla="*/ 10134998 w 10134998"/>
              <a:gd name="connsiteY1" fmla="*/ 0 h 2517913"/>
              <a:gd name="connsiteX2" fmla="*/ 10134998 w 10134998"/>
              <a:gd name="connsiteY2" fmla="*/ 2517913 h 2517913"/>
              <a:gd name="connsiteX3" fmla="*/ 0 w 10134998"/>
              <a:gd name="connsiteY3" fmla="*/ 2517913 h 2517913"/>
              <a:gd name="connsiteX4" fmla="*/ 0 w 10134998"/>
              <a:gd name="connsiteY4" fmla="*/ 0 h 251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4998" h="2517913" fill="none" extrusionOk="0">
                <a:moveTo>
                  <a:pt x="0" y="0"/>
                </a:moveTo>
                <a:cubicBezTo>
                  <a:pt x="1508245" y="-122360"/>
                  <a:pt x="7306210" y="-143954"/>
                  <a:pt x="10134998" y="0"/>
                </a:cubicBezTo>
                <a:cubicBezTo>
                  <a:pt x="10255372" y="803957"/>
                  <a:pt x="10012402" y="2009548"/>
                  <a:pt x="10134998" y="2517913"/>
                </a:cubicBezTo>
                <a:cubicBezTo>
                  <a:pt x="5647995" y="2348082"/>
                  <a:pt x="4759185" y="2545226"/>
                  <a:pt x="0" y="2517913"/>
                </a:cubicBezTo>
                <a:cubicBezTo>
                  <a:pt x="-111990" y="1783562"/>
                  <a:pt x="48965" y="760651"/>
                  <a:pt x="0" y="0"/>
                </a:cubicBezTo>
                <a:close/>
              </a:path>
              <a:path w="10134998" h="2517913" stroke="0" extrusionOk="0">
                <a:moveTo>
                  <a:pt x="0" y="0"/>
                </a:moveTo>
                <a:cubicBezTo>
                  <a:pt x="1461442" y="24311"/>
                  <a:pt x="5919092" y="52735"/>
                  <a:pt x="10134998" y="0"/>
                </a:cubicBezTo>
                <a:cubicBezTo>
                  <a:pt x="10270041" y="280094"/>
                  <a:pt x="10177701" y="1717945"/>
                  <a:pt x="10134998" y="2517913"/>
                </a:cubicBezTo>
                <a:cubicBezTo>
                  <a:pt x="6391388" y="2482071"/>
                  <a:pt x="4625092" y="2482415"/>
                  <a:pt x="0" y="2517913"/>
                </a:cubicBezTo>
                <a:cubicBezTo>
                  <a:pt x="-87947" y="1497973"/>
                  <a:pt x="-39938" y="37354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224407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161">
            <a:extLst>
              <a:ext uri="{FF2B5EF4-FFF2-40B4-BE49-F238E27FC236}">
                <a16:creationId xmlns:a16="http://schemas.microsoft.com/office/drawing/2014/main" id="{98EA1EA6-17AA-49AE-BBC4-27102EEB7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2115" y="3317438"/>
            <a:ext cx="3158313" cy="12769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King Kong was the name of an animal.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9DECE44F-04EF-4E46-B002-BAFEF6F5C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38" y="4775403"/>
            <a:ext cx="4722653" cy="1260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The gorilla looked big in the film but was really very</a:t>
            </a:r>
            <a:r>
              <a:rPr lang="en-US" sz="2400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small.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9" name="Rectangle 161">
            <a:extLst>
              <a:ext uri="{FF2B5EF4-FFF2-40B4-BE49-F238E27FC236}">
                <a16:creationId xmlns:a16="http://schemas.microsoft.com/office/drawing/2014/main" id="{D08D8A21-7D1A-4BF6-98BD-3C1FB1C60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48" y="3510681"/>
            <a:ext cx="6004755" cy="1260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George Lucas was a very innovative filmmaker with</a:t>
            </a:r>
            <a:r>
              <a:rPr lang="en-US" sz="2400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new ideas.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0" name="Rectangle 161">
            <a:extLst>
              <a:ext uri="{FF2B5EF4-FFF2-40B4-BE49-F238E27FC236}">
                <a16:creationId xmlns:a16="http://schemas.microsoft.com/office/drawing/2014/main" id="{DA4D1F6D-4DA8-4826-A5EF-A18A3F705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02" y="4847836"/>
            <a:ext cx="6640935" cy="1260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The special effects crew of Star Wars used old</a:t>
            </a:r>
            <a:r>
              <a:rPr lang="en-US" sz="2400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techniques and technology.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1" name="Rectangle 161">
            <a:extLst>
              <a:ext uri="{FF2B5EF4-FFF2-40B4-BE49-F238E27FC236}">
                <a16:creationId xmlns:a16="http://schemas.microsoft.com/office/drawing/2014/main" id="{CDB06C70-48D6-43C0-81FF-5D1A88ECA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60" y="3906664"/>
            <a:ext cx="5918552" cy="18766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A computer-controlled camera was used in the </a:t>
            </a:r>
            <a:r>
              <a:rPr lang="en-US" sz="2400" dirty="0">
                <a:solidFill>
                  <a:schemeClr val="accent6"/>
                </a:solidFill>
                <a:latin typeface="Comic Sans MS" panose="030F0702030302020204" pitchFamily="66" charset="0"/>
              </a:rPr>
              <a:t>Star Wars </a:t>
            </a:r>
            <a:r>
              <a:rPr lang="en-US" sz="2400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film to create scenes with realistic motion.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EA9F0-053C-4F5F-94AE-C984E36739DF}"/>
              </a:ext>
            </a:extLst>
          </p:cNvPr>
          <p:cNvSpPr txBox="1"/>
          <p:nvPr/>
        </p:nvSpPr>
        <p:spPr>
          <a:xfrm>
            <a:off x="8312726" y="2726575"/>
            <a:ext cx="315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lonna MT" panose="04020805060202030203" pitchFamily="82" charset="0"/>
              </a:rPr>
              <a:t>Paragraph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705620-E3A3-422A-BF16-1EE058993FC2}"/>
              </a:ext>
            </a:extLst>
          </p:cNvPr>
          <p:cNvSpPr txBox="1"/>
          <p:nvPr/>
        </p:nvSpPr>
        <p:spPr>
          <a:xfrm>
            <a:off x="1563340" y="2827575"/>
            <a:ext cx="315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lonna MT" panose="04020805060202030203" pitchFamily="82" charset="0"/>
              </a:rPr>
              <a:t>Paragraph 3</a:t>
            </a:r>
          </a:p>
        </p:txBody>
      </p:sp>
    </p:spTree>
    <p:extLst>
      <p:ext uri="{BB962C8B-B14F-4D97-AF65-F5344CB8AC3E}">
        <p14:creationId xmlns:p14="http://schemas.microsoft.com/office/powerpoint/2010/main" val="345291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" grpId="0" build="allAtOnce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3044C55-69E9-4AA0-8EBD-3285FFCD4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10609" r="19891" b="20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8A896279-F48A-43EC-BF9C-855C770AB339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70288D-97B5-4CA3-9DEA-201265DE78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t="42871" r="15109" b="15950"/>
          <a:stretch/>
        </p:blipFill>
        <p:spPr>
          <a:xfrm>
            <a:off x="138995" y="3380243"/>
            <a:ext cx="10032457" cy="3313044"/>
          </a:xfrm>
          <a:custGeom>
            <a:avLst/>
            <a:gdLst>
              <a:gd name="connsiteX0" fmla="*/ 0 w 10032457"/>
              <a:gd name="connsiteY0" fmla="*/ 0 h 3313044"/>
              <a:gd name="connsiteX1" fmla="*/ 10032457 w 10032457"/>
              <a:gd name="connsiteY1" fmla="*/ 0 h 3313044"/>
              <a:gd name="connsiteX2" fmla="*/ 10032457 w 10032457"/>
              <a:gd name="connsiteY2" fmla="*/ 3313044 h 3313044"/>
              <a:gd name="connsiteX3" fmla="*/ 0 w 10032457"/>
              <a:gd name="connsiteY3" fmla="*/ 3313044 h 3313044"/>
              <a:gd name="connsiteX4" fmla="*/ 0 w 10032457"/>
              <a:gd name="connsiteY4" fmla="*/ 0 h 331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2457" h="3313044" fill="none" extrusionOk="0">
                <a:moveTo>
                  <a:pt x="0" y="0"/>
                </a:moveTo>
                <a:cubicBezTo>
                  <a:pt x="2197898" y="-163745"/>
                  <a:pt x="7713677" y="128515"/>
                  <a:pt x="10032457" y="0"/>
                </a:cubicBezTo>
                <a:cubicBezTo>
                  <a:pt x="10020080" y="590735"/>
                  <a:pt x="10189783" y="2653304"/>
                  <a:pt x="10032457" y="3313044"/>
                </a:cubicBezTo>
                <a:cubicBezTo>
                  <a:pt x="6389310" y="3418974"/>
                  <a:pt x="1119004" y="3303039"/>
                  <a:pt x="0" y="3313044"/>
                </a:cubicBezTo>
                <a:cubicBezTo>
                  <a:pt x="155594" y="2814751"/>
                  <a:pt x="-125683" y="1503445"/>
                  <a:pt x="0" y="0"/>
                </a:cubicBezTo>
                <a:close/>
              </a:path>
              <a:path w="10032457" h="3313044" stroke="0" extrusionOk="0">
                <a:moveTo>
                  <a:pt x="0" y="0"/>
                </a:moveTo>
                <a:cubicBezTo>
                  <a:pt x="3972722" y="-22889"/>
                  <a:pt x="5644610" y="-106583"/>
                  <a:pt x="10032457" y="0"/>
                </a:cubicBezTo>
                <a:cubicBezTo>
                  <a:pt x="10048570" y="1542529"/>
                  <a:pt x="9908356" y="2874163"/>
                  <a:pt x="10032457" y="3313044"/>
                </a:cubicBezTo>
                <a:cubicBezTo>
                  <a:pt x="6451492" y="3193352"/>
                  <a:pt x="4572889" y="3382773"/>
                  <a:pt x="0" y="3313044"/>
                </a:cubicBezTo>
                <a:cubicBezTo>
                  <a:pt x="57977" y="2191288"/>
                  <a:pt x="131086" y="148589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1197301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161">
            <a:extLst>
              <a:ext uri="{FF2B5EF4-FFF2-40B4-BE49-F238E27FC236}">
                <a16:creationId xmlns:a16="http://schemas.microsoft.com/office/drawing/2014/main" id="{ACB883FA-8DD1-42DA-B5CA-880FBC291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68052"/>
            <a:ext cx="5770750" cy="12637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Special effects nowadays are different because of</a:t>
            </a:r>
            <a:r>
              <a:rPr lang="en-US" sz="2400" dirty="0">
                <a:solidFill>
                  <a:srgbClr val="231F20"/>
                </a:solidFill>
                <a:latin typeface="MyriadPro-SemiboldIt"/>
              </a:rPr>
              <a:t> </a:t>
            </a: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computers.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8AFEB-C136-4AFC-AF39-775195EA4EA0}"/>
              </a:ext>
            </a:extLst>
          </p:cNvPr>
          <p:cNvSpPr txBox="1"/>
          <p:nvPr/>
        </p:nvSpPr>
        <p:spPr>
          <a:xfrm>
            <a:off x="3491345" y="326804"/>
            <a:ext cx="24921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chemeClr val="accent2"/>
                </a:solidFill>
                <a:effectLst/>
                <a:latin typeface="Colonna MT" panose="04020805060202030203" pitchFamily="82" charset="0"/>
              </a:rPr>
              <a:t>(paragraph 5)</a:t>
            </a:r>
            <a:endParaRPr lang="en-US" sz="3200" dirty="0">
              <a:solidFill>
                <a:schemeClr val="accent2"/>
              </a:solidFill>
              <a:latin typeface="Colonna MT" panose="04020805060202030203" pitchFamily="82" charset="0"/>
            </a:endParaRPr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4A957024-4711-4B43-919C-844C7C472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250" y="2024147"/>
            <a:ext cx="5770750" cy="12637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Special effects nowadays are different because of</a:t>
            </a:r>
            <a:r>
              <a:rPr lang="en-US" sz="2400" dirty="0">
                <a:solidFill>
                  <a:srgbClr val="231F20"/>
                </a:solidFill>
                <a:latin typeface="MyriadPro-SemiboldIt"/>
              </a:rPr>
              <a:t> </a:t>
            </a:r>
            <a:r>
              <a:rPr lang="en-US" sz="2400" i="1" dirty="0">
                <a:solidFill>
                  <a:srgbClr val="231F20"/>
                </a:solidFill>
                <a:latin typeface="MyriadPro-SemiboldIt"/>
              </a:rPr>
              <a:t>computers.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1" name="Rectangle 161">
            <a:extLst>
              <a:ext uri="{FF2B5EF4-FFF2-40B4-BE49-F238E27FC236}">
                <a16:creationId xmlns:a16="http://schemas.microsoft.com/office/drawing/2014/main" id="{6BE86E7E-4210-4E8D-A7E2-86F24CC92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50" y="1392272"/>
            <a:ext cx="5770750" cy="12637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rgbClr val="231F20"/>
                </a:solidFill>
                <a:effectLst/>
                <a:latin typeface="MyriadPro-SemiboldIt"/>
              </a:rPr>
              <a:t>The comic book </a:t>
            </a:r>
            <a:r>
              <a:rPr lang="en-US" sz="2400" i="0" dirty="0">
                <a:solidFill>
                  <a:srgbClr val="231F20"/>
                </a:solidFill>
                <a:effectLst/>
                <a:latin typeface="MyriadPro-Semibold"/>
              </a:rPr>
              <a:t>Spiderman </a:t>
            </a:r>
            <a:r>
              <a:rPr lang="en-US" sz="2400" i="1" dirty="0">
                <a:solidFill>
                  <a:srgbClr val="231F20"/>
                </a:solidFill>
                <a:effectLst/>
                <a:latin typeface="MyriadPro-SemiboldIt"/>
              </a:rPr>
              <a:t>comes from the film</a:t>
            </a:r>
            <a:r>
              <a:rPr lang="en-US" sz="2400" dirty="0">
                <a:solidFill>
                  <a:srgbClr val="231F20"/>
                </a:solidFill>
                <a:latin typeface="MyriadPro-SemiboldIt"/>
              </a:rPr>
              <a:t> </a:t>
            </a:r>
            <a:r>
              <a:rPr lang="en-US" sz="2400" i="1" dirty="0">
                <a:solidFill>
                  <a:srgbClr val="231F20"/>
                </a:solidFill>
                <a:effectLst/>
                <a:latin typeface="MyriadPro-SemiboldIt"/>
              </a:rPr>
              <a:t>of the same name. </a:t>
            </a:r>
            <a:endParaRPr lang="en-US" sz="2400" b="1" dirty="0">
              <a:solidFill>
                <a:schemeClr val="accent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39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4" grpId="0" animBg="1"/>
      <p:bldP spid="4" grpId="1" animBg="1"/>
      <p:bldP spid="11" grpId="0" animBg="1"/>
      <p:bldP spid="11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C8472E-BEA6-4C49-9716-446FAC372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5" t="36842" r="15863" b="42299"/>
          <a:stretch/>
        </p:blipFill>
        <p:spPr>
          <a:xfrm>
            <a:off x="1512916" y="1878676"/>
            <a:ext cx="9044248" cy="30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20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D90C68D-2552-4148-9D83-45D3A2203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10609" r="19891" b="20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A5DEE029-C038-4EF7-B772-ECF5E33DF149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05F021-2AC4-4FBB-84F0-8D2E9185E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138" r="18152" b="31223"/>
          <a:stretch/>
        </p:blipFill>
        <p:spPr>
          <a:xfrm>
            <a:off x="1563756" y="1033670"/>
            <a:ext cx="9064488" cy="4603282"/>
          </a:xfrm>
          <a:custGeom>
            <a:avLst/>
            <a:gdLst>
              <a:gd name="connsiteX0" fmla="*/ 0 w 9064488"/>
              <a:gd name="connsiteY0" fmla="*/ 0 h 4603282"/>
              <a:gd name="connsiteX1" fmla="*/ 9064488 w 9064488"/>
              <a:gd name="connsiteY1" fmla="*/ 0 h 4603282"/>
              <a:gd name="connsiteX2" fmla="*/ 9064488 w 9064488"/>
              <a:gd name="connsiteY2" fmla="*/ 4603282 h 4603282"/>
              <a:gd name="connsiteX3" fmla="*/ 0 w 9064488"/>
              <a:gd name="connsiteY3" fmla="*/ 4603282 h 4603282"/>
              <a:gd name="connsiteX4" fmla="*/ 0 w 9064488"/>
              <a:gd name="connsiteY4" fmla="*/ 0 h 460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4488" h="4603282" fill="none" extrusionOk="0">
                <a:moveTo>
                  <a:pt x="0" y="0"/>
                </a:moveTo>
                <a:cubicBezTo>
                  <a:pt x="3711610" y="-122545"/>
                  <a:pt x="8063394" y="-115717"/>
                  <a:pt x="9064488" y="0"/>
                </a:cubicBezTo>
                <a:cubicBezTo>
                  <a:pt x="8919500" y="1117324"/>
                  <a:pt x="8913313" y="2820140"/>
                  <a:pt x="9064488" y="4603282"/>
                </a:cubicBezTo>
                <a:cubicBezTo>
                  <a:pt x="6556316" y="4699741"/>
                  <a:pt x="4327326" y="4449754"/>
                  <a:pt x="0" y="4603282"/>
                </a:cubicBezTo>
                <a:cubicBezTo>
                  <a:pt x="-123134" y="2642266"/>
                  <a:pt x="-99420" y="773541"/>
                  <a:pt x="0" y="0"/>
                </a:cubicBezTo>
                <a:close/>
              </a:path>
              <a:path w="9064488" h="4603282" stroke="0" extrusionOk="0">
                <a:moveTo>
                  <a:pt x="0" y="0"/>
                </a:moveTo>
                <a:cubicBezTo>
                  <a:pt x="2443179" y="97863"/>
                  <a:pt x="6748517" y="-67569"/>
                  <a:pt x="9064488" y="0"/>
                </a:cubicBezTo>
                <a:cubicBezTo>
                  <a:pt x="9040774" y="721617"/>
                  <a:pt x="9123005" y="3016722"/>
                  <a:pt x="9064488" y="4603282"/>
                </a:cubicBezTo>
                <a:cubicBezTo>
                  <a:pt x="7819743" y="4537156"/>
                  <a:pt x="1973588" y="4549294"/>
                  <a:pt x="0" y="4603282"/>
                </a:cubicBezTo>
                <a:cubicBezTo>
                  <a:pt x="-124225" y="2872595"/>
                  <a:pt x="-27561" y="189714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5257655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F8BF4-1F5B-41E6-B9A6-75314E7987D8}"/>
              </a:ext>
            </a:extLst>
          </p:cNvPr>
          <p:cNvSpPr txBox="1"/>
          <p:nvPr/>
        </p:nvSpPr>
        <p:spPr>
          <a:xfrm>
            <a:off x="3374967" y="2327564"/>
            <a:ext cx="46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lonna MT" panose="04020805060202030203" pitchFamily="82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9CA00-1450-4F98-B024-1AC6B25E8659}"/>
              </a:ext>
            </a:extLst>
          </p:cNvPr>
          <p:cNvSpPr txBox="1"/>
          <p:nvPr/>
        </p:nvSpPr>
        <p:spPr>
          <a:xfrm>
            <a:off x="3374966" y="2842784"/>
            <a:ext cx="46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lonna MT" panose="04020805060202030203" pitchFamily="82" charset="0"/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95134-AF99-4AD4-B6D3-4E0FC40CB70F}"/>
              </a:ext>
            </a:extLst>
          </p:cNvPr>
          <p:cNvSpPr txBox="1"/>
          <p:nvPr/>
        </p:nvSpPr>
        <p:spPr>
          <a:xfrm>
            <a:off x="3374965" y="3378937"/>
            <a:ext cx="46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lonna MT" panose="04020805060202030203" pitchFamily="82" charset="0"/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96053-C9D2-4BEF-A5DB-535A505B2B1C}"/>
              </a:ext>
            </a:extLst>
          </p:cNvPr>
          <p:cNvSpPr txBox="1"/>
          <p:nvPr/>
        </p:nvSpPr>
        <p:spPr>
          <a:xfrm>
            <a:off x="3374964" y="3971791"/>
            <a:ext cx="46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lonna MT" panose="04020805060202030203" pitchFamily="82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16F87-A362-46F5-9D50-9375D8E21BD1}"/>
              </a:ext>
            </a:extLst>
          </p:cNvPr>
          <p:cNvSpPr txBox="1"/>
          <p:nvPr/>
        </p:nvSpPr>
        <p:spPr>
          <a:xfrm>
            <a:off x="3401468" y="4492398"/>
            <a:ext cx="46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lonna MT" panose="04020805060202030203" pitchFamily="82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EF4AD-E1EC-41B5-BBFE-A81E7F8A8B24}"/>
              </a:ext>
            </a:extLst>
          </p:cNvPr>
          <p:cNvSpPr txBox="1"/>
          <p:nvPr/>
        </p:nvSpPr>
        <p:spPr>
          <a:xfrm>
            <a:off x="3348457" y="5007618"/>
            <a:ext cx="46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lonna MT" panose="04020805060202030203" pitchFamily="8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4656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4D463C1-4EE6-426B-AC52-54CAA50B2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10609" r="19891" b="20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A0D15CB6-0542-40C2-BE49-A47C07CD6514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D6B8148-44CA-4F27-A320-404A07616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t="6525" r="15109" b="15950"/>
          <a:stretch/>
        </p:blipFill>
        <p:spPr>
          <a:xfrm>
            <a:off x="1431234" y="424069"/>
            <a:ext cx="9528313" cy="5762977"/>
          </a:xfrm>
          <a:custGeom>
            <a:avLst/>
            <a:gdLst>
              <a:gd name="connsiteX0" fmla="*/ 0 w 9528313"/>
              <a:gd name="connsiteY0" fmla="*/ 0 h 5762977"/>
              <a:gd name="connsiteX1" fmla="*/ 9528313 w 9528313"/>
              <a:gd name="connsiteY1" fmla="*/ 0 h 5762977"/>
              <a:gd name="connsiteX2" fmla="*/ 9528313 w 9528313"/>
              <a:gd name="connsiteY2" fmla="*/ 5762977 h 5762977"/>
              <a:gd name="connsiteX3" fmla="*/ 0 w 9528313"/>
              <a:gd name="connsiteY3" fmla="*/ 5762977 h 5762977"/>
              <a:gd name="connsiteX4" fmla="*/ 0 w 9528313"/>
              <a:gd name="connsiteY4" fmla="*/ 0 h 576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8313" h="5762977" fill="none" extrusionOk="0">
                <a:moveTo>
                  <a:pt x="0" y="0"/>
                </a:moveTo>
                <a:cubicBezTo>
                  <a:pt x="1512705" y="143055"/>
                  <a:pt x="7542653" y="-47258"/>
                  <a:pt x="9528313" y="0"/>
                </a:cubicBezTo>
                <a:cubicBezTo>
                  <a:pt x="9520989" y="1711618"/>
                  <a:pt x="9414300" y="3855061"/>
                  <a:pt x="9528313" y="5762977"/>
                </a:cubicBezTo>
                <a:cubicBezTo>
                  <a:pt x="4792776" y="5691867"/>
                  <a:pt x="1553071" y="5745715"/>
                  <a:pt x="0" y="5762977"/>
                </a:cubicBezTo>
                <a:cubicBezTo>
                  <a:pt x="-42591" y="4749213"/>
                  <a:pt x="88467" y="2642412"/>
                  <a:pt x="0" y="0"/>
                </a:cubicBezTo>
                <a:close/>
              </a:path>
              <a:path w="9528313" h="5762977" stroke="0" extrusionOk="0">
                <a:moveTo>
                  <a:pt x="0" y="0"/>
                </a:moveTo>
                <a:cubicBezTo>
                  <a:pt x="1285631" y="-6398"/>
                  <a:pt x="8126104" y="-121074"/>
                  <a:pt x="9528313" y="0"/>
                </a:cubicBezTo>
                <a:cubicBezTo>
                  <a:pt x="9366776" y="2529759"/>
                  <a:pt x="9396332" y="4563038"/>
                  <a:pt x="9528313" y="5762977"/>
                </a:cubicBezTo>
                <a:cubicBezTo>
                  <a:pt x="6503855" y="5847509"/>
                  <a:pt x="2798139" y="5708426"/>
                  <a:pt x="0" y="5762977"/>
                </a:cubicBezTo>
                <a:cubicBezTo>
                  <a:pt x="122240" y="3109306"/>
                  <a:pt x="124326" y="14827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915926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75395F-533B-412C-A121-AF1ABFC2B454}"/>
              </a:ext>
            </a:extLst>
          </p:cNvPr>
          <p:cNvSpPr txBox="1"/>
          <p:nvPr/>
        </p:nvSpPr>
        <p:spPr>
          <a:xfrm>
            <a:off x="2258716" y="1912205"/>
            <a:ext cx="8502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Audiences have watched movies since 1895/for more than 115 years.</a:t>
            </a:r>
            <a:endParaRPr 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2162F9-818E-4293-B612-2100B6072E08}"/>
              </a:ext>
            </a:extLst>
          </p:cNvPr>
          <p:cNvSpPr txBox="1"/>
          <p:nvPr/>
        </p:nvSpPr>
        <p:spPr>
          <a:xfrm>
            <a:off x="2510505" y="2711993"/>
            <a:ext cx="6118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The “stop trick” was discovered by accident.</a:t>
            </a:r>
            <a:endParaRPr 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2F19D-8F36-4FA8-8F75-DC9542B2A244}"/>
              </a:ext>
            </a:extLst>
          </p:cNvPr>
          <p:cNvSpPr txBox="1"/>
          <p:nvPr/>
        </p:nvSpPr>
        <p:spPr>
          <a:xfrm>
            <a:off x="2510505" y="3359418"/>
            <a:ext cx="8113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A small model of a gorilla was used, but in the film</a:t>
            </a:r>
            <a:r>
              <a:rPr 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it looked large.</a:t>
            </a:r>
            <a:endParaRPr 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CFD5B6-2FAA-4E9C-817D-5E827F7C1770}"/>
              </a:ext>
            </a:extLst>
          </p:cNvPr>
          <p:cNvSpPr txBox="1"/>
          <p:nvPr/>
        </p:nvSpPr>
        <p:spPr>
          <a:xfrm>
            <a:off x="2510505" y="4008292"/>
            <a:ext cx="8502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They used a computer-controlled camera to create scenes with more realistic motion.</a:t>
            </a:r>
            <a:endParaRPr 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BAA74-8FB6-4234-A1E2-C0D9B35A82F4}"/>
              </a:ext>
            </a:extLst>
          </p:cNvPr>
          <p:cNvSpPr txBox="1"/>
          <p:nvPr/>
        </p:nvSpPr>
        <p:spPr>
          <a:xfrm>
            <a:off x="2510504" y="4879427"/>
            <a:ext cx="72985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Jurassic Park, Lord of the Rings, Toy Story, </a:t>
            </a:r>
            <a:r>
              <a:rPr lang="en-US" sz="2000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and </a:t>
            </a:r>
            <a:r>
              <a:rPr lang="en-US" sz="2000" i="1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Avatar.</a:t>
            </a:r>
            <a:endParaRPr 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0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C6236A-BE30-42A9-ABDD-EDD9EEA2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10609" r="19891" b="20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EB2F7FF7-A233-4DBD-A8DB-529C50D54545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CEA04A-C70E-4ABA-99FE-B9ABE75B9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27622" r="19674" b="50000"/>
          <a:stretch/>
        </p:blipFill>
        <p:spPr>
          <a:xfrm>
            <a:off x="1378225" y="2199860"/>
            <a:ext cx="10068793" cy="2186609"/>
          </a:xfrm>
          <a:custGeom>
            <a:avLst/>
            <a:gdLst>
              <a:gd name="connsiteX0" fmla="*/ 0 w 10068793"/>
              <a:gd name="connsiteY0" fmla="*/ 0 h 2186609"/>
              <a:gd name="connsiteX1" fmla="*/ 10068793 w 10068793"/>
              <a:gd name="connsiteY1" fmla="*/ 0 h 2186609"/>
              <a:gd name="connsiteX2" fmla="*/ 10068793 w 10068793"/>
              <a:gd name="connsiteY2" fmla="*/ 2186609 h 2186609"/>
              <a:gd name="connsiteX3" fmla="*/ 0 w 10068793"/>
              <a:gd name="connsiteY3" fmla="*/ 2186609 h 2186609"/>
              <a:gd name="connsiteX4" fmla="*/ 0 w 10068793"/>
              <a:gd name="connsiteY4" fmla="*/ 0 h 218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8793" h="2186609" fill="none" extrusionOk="0">
                <a:moveTo>
                  <a:pt x="0" y="0"/>
                </a:moveTo>
                <a:cubicBezTo>
                  <a:pt x="4615300" y="-122545"/>
                  <a:pt x="5856290" y="-115717"/>
                  <a:pt x="10068793" y="0"/>
                </a:cubicBezTo>
                <a:cubicBezTo>
                  <a:pt x="9923805" y="608605"/>
                  <a:pt x="9917618" y="1805295"/>
                  <a:pt x="10068793" y="2186609"/>
                </a:cubicBezTo>
                <a:cubicBezTo>
                  <a:pt x="6976083" y="2283068"/>
                  <a:pt x="1080104" y="2033081"/>
                  <a:pt x="0" y="2186609"/>
                </a:cubicBezTo>
                <a:cubicBezTo>
                  <a:pt x="-123134" y="1278240"/>
                  <a:pt x="-99420" y="869163"/>
                  <a:pt x="0" y="0"/>
                </a:cubicBezTo>
                <a:close/>
              </a:path>
              <a:path w="10068793" h="2186609" stroke="0" extrusionOk="0">
                <a:moveTo>
                  <a:pt x="0" y="0"/>
                </a:moveTo>
                <a:cubicBezTo>
                  <a:pt x="1111606" y="97863"/>
                  <a:pt x="9042925" y="-67569"/>
                  <a:pt x="10068793" y="0"/>
                </a:cubicBezTo>
                <a:cubicBezTo>
                  <a:pt x="10045079" y="836543"/>
                  <a:pt x="10127310" y="1343314"/>
                  <a:pt x="10068793" y="2186609"/>
                </a:cubicBezTo>
                <a:cubicBezTo>
                  <a:pt x="8074739" y="2120483"/>
                  <a:pt x="4247492" y="2132621"/>
                  <a:pt x="0" y="2186609"/>
                </a:cubicBezTo>
                <a:cubicBezTo>
                  <a:pt x="-124225" y="1751369"/>
                  <a:pt x="-27561" y="3683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5257655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613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FFDE8371-D683-49C6-882A-9BD615C40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86E64A1D-8993-4FBC-B74A-5AC510E0AB37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6" name="Forma libre 12">
            <a:extLst>
              <a:ext uri="{FF2B5EF4-FFF2-40B4-BE49-F238E27FC236}">
                <a16:creationId xmlns:a16="http://schemas.microsoft.com/office/drawing/2014/main" id="{D59B0293-5118-4402-848A-A7CDA77AAAD8}"/>
              </a:ext>
            </a:extLst>
          </p:cNvPr>
          <p:cNvSpPr>
            <a:spLocks noChangeAspect="1"/>
          </p:cNvSpPr>
          <p:nvPr/>
        </p:nvSpPr>
        <p:spPr bwMode="auto">
          <a:xfrm>
            <a:off x="1007165" y="518683"/>
            <a:ext cx="2990559" cy="3426399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ED0D5A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omic Sans MS" panose="030F0702030302020204" pitchFamily="66" charset="0"/>
              </a:rPr>
              <a:t>How was what you did</a:t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i="1" dirty="0">
                <a:solidFill>
                  <a:schemeClr val="bg1"/>
                </a:solidFill>
                <a:latin typeface="Comic Sans MS" panose="030F0702030302020204" pitchFamily="66" charset="0"/>
              </a:rPr>
              <a:t>today different from what people did one hundred</a:t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i="1" dirty="0">
                <a:solidFill>
                  <a:schemeClr val="bg1"/>
                </a:solidFill>
                <a:latin typeface="Comic Sans MS" panose="030F0702030302020204" pitchFamily="66" charset="0"/>
              </a:rPr>
              <a:t>years ago?</a:t>
            </a:r>
            <a:endParaRPr lang="es-ES" sz="4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7" name="Rectangle 161">
            <a:extLst>
              <a:ext uri="{FF2B5EF4-FFF2-40B4-BE49-F238E27FC236}">
                <a16:creationId xmlns:a16="http://schemas.microsoft.com/office/drawing/2014/main" id="{6FB31F6E-9629-4BB6-A0A4-E93136DF5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066" y="518683"/>
            <a:ext cx="3840109" cy="1827193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What appliances did you use this</a:t>
            </a:r>
            <a:b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morning</a:t>
            </a:r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286B4709-8C29-4E91-9F0F-51726D00C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9763" y="3262191"/>
            <a:ext cx="3218748" cy="1827193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When were they invented?</a:t>
            </a:r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9" name="Rectangle 161">
            <a:extLst>
              <a:ext uri="{FF2B5EF4-FFF2-40B4-BE49-F238E27FC236}">
                <a16:creationId xmlns:a16="http://schemas.microsoft.com/office/drawing/2014/main" id="{45FC5E34-6F1E-47D5-9FDA-AC359CDB3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331" y="4680306"/>
            <a:ext cx="3243888" cy="1827193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Can you live</a:t>
            </a:r>
            <a:b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without them?</a:t>
            </a:r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065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10CF4A3-C44E-4522-8BAB-574410CF5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10609" r="19891" b="20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6C0C8777-5634-4538-A06D-AEB2CEA93ECD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C573339-D82E-49A9-81B0-21DBE0C58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6" t="47922" r="26087" b="28685"/>
          <a:stretch/>
        </p:blipFill>
        <p:spPr>
          <a:xfrm>
            <a:off x="2093841" y="1948070"/>
            <a:ext cx="8345583" cy="2597426"/>
          </a:xfrm>
          <a:custGeom>
            <a:avLst/>
            <a:gdLst>
              <a:gd name="connsiteX0" fmla="*/ 0 w 8345583"/>
              <a:gd name="connsiteY0" fmla="*/ 0 h 2597426"/>
              <a:gd name="connsiteX1" fmla="*/ 8345583 w 8345583"/>
              <a:gd name="connsiteY1" fmla="*/ 0 h 2597426"/>
              <a:gd name="connsiteX2" fmla="*/ 8345583 w 8345583"/>
              <a:gd name="connsiteY2" fmla="*/ 2597426 h 2597426"/>
              <a:gd name="connsiteX3" fmla="*/ 0 w 8345583"/>
              <a:gd name="connsiteY3" fmla="*/ 2597426 h 2597426"/>
              <a:gd name="connsiteX4" fmla="*/ 0 w 8345583"/>
              <a:gd name="connsiteY4" fmla="*/ 0 h 259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583" h="2597426" fill="none" extrusionOk="0">
                <a:moveTo>
                  <a:pt x="0" y="0"/>
                </a:moveTo>
                <a:cubicBezTo>
                  <a:pt x="938154" y="-122545"/>
                  <a:pt x="6302526" y="-115717"/>
                  <a:pt x="8345583" y="0"/>
                </a:cubicBezTo>
                <a:cubicBezTo>
                  <a:pt x="8200595" y="290475"/>
                  <a:pt x="8194408" y="1677300"/>
                  <a:pt x="8345583" y="2597426"/>
                </a:cubicBezTo>
                <a:cubicBezTo>
                  <a:pt x="6559543" y="2693885"/>
                  <a:pt x="2555214" y="2443898"/>
                  <a:pt x="0" y="2597426"/>
                </a:cubicBezTo>
                <a:cubicBezTo>
                  <a:pt x="-123134" y="1837687"/>
                  <a:pt x="-99420" y="841106"/>
                  <a:pt x="0" y="0"/>
                </a:cubicBezTo>
                <a:close/>
              </a:path>
              <a:path w="8345583" h="2597426" stroke="0" extrusionOk="0">
                <a:moveTo>
                  <a:pt x="0" y="0"/>
                </a:moveTo>
                <a:cubicBezTo>
                  <a:pt x="3545356" y="97863"/>
                  <a:pt x="6926463" y="-67569"/>
                  <a:pt x="8345583" y="0"/>
                </a:cubicBezTo>
                <a:cubicBezTo>
                  <a:pt x="8321869" y="1047428"/>
                  <a:pt x="8404100" y="2313506"/>
                  <a:pt x="8345583" y="2597426"/>
                </a:cubicBezTo>
                <a:cubicBezTo>
                  <a:pt x="5210095" y="2531300"/>
                  <a:pt x="4139984" y="2543438"/>
                  <a:pt x="0" y="2597426"/>
                </a:cubicBezTo>
                <a:cubicBezTo>
                  <a:pt x="-124225" y="1552601"/>
                  <a:pt x="-27561" y="78509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5257655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4310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2C54E77-8CB1-46F8-AEA6-D8F72A88E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0222" r="19783" b="20952"/>
          <a:stretch/>
        </p:blipFill>
        <p:spPr>
          <a:xfrm>
            <a:off x="0" y="-1"/>
            <a:ext cx="12192000" cy="6865291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F214FEAE-A251-40DB-860A-5E5D64742E31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0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方正综艺简体" panose="02010601030101010101" pitchFamily="2" charset="-122"/>
              <a:cs typeface="Andalus" panose="02020603050405020304" pitchFamily="18" charset="-78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C5CD52-44C1-4BC4-8470-F29F8C1FE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23368" r="18478" b="47052"/>
          <a:stretch/>
        </p:blipFill>
        <p:spPr>
          <a:xfrm>
            <a:off x="1016089" y="1542348"/>
            <a:ext cx="10080598" cy="3311005"/>
          </a:xfrm>
          <a:custGeom>
            <a:avLst/>
            <a:gdLst>
              <a:gd name="connsiteX0" fmla="*/ 0 w 10080598"/>
              <a:gd name="connsiteY0" fmla="*/ 0 h 3311005"/>
              <a:gd name="connsiteX1" fmla="*/ 10080598 w 10080598"/>
              <a:gd name="connsiteY1" fmla="*/ 0 h 3311005"/>
              <a:gd name="connsiteX2" fmla="*/ 10080598 w 10080598"/>
              <a:gd name="connsiteY2" fmla="*/ 3311005 h 3311005"/>
              <a:gd name="connsiteX3" fmla="*/ 0 w 10080598"/>
              <a:gd name="connsiteY3" fmla="*/ 3311005 h 3311005"/>
              <a:gd name="connsiteX4" fmla="*/ 0 w 10080598"/>
              <a:gd name="connsiteY4" fmla="*/ 0 h 33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598" h="3311005" fill="none" extrusionOk="0">
                <a:moveTo>
                  <a:pt x="0" y="0"/>
                </a:moveTo>
                <a:cubicBezTo>
                  <a:pt x="1115974" y="141175"/>
                  <a:pt x="6855376" y="7356"/>
                  <a:pt x="10080598" y="0"/>
                </a:cubicBezTo>
                <a:cubicBezTo>
                  <a:pt x="9932229" y="1427785"/>
                  <a:pt x="10143808" y="2687988"/>
                  <a:pt x="10080598" y="3311005"/>
                </a:cubicBezTo>
                <a:cubicBezTo>
                  <a:pt x="6565460" y="3158213"/>
                  <a:pt x="4203253" y="3200186"/>
                  <a:pt x="0" y="3311005"/>
                </a:cubicBezTo>
                <a:cubicBezTo>
                  <a:pt x="7443" y="2289021"/>
                  <a:pt x="-34068" y="926754"/>
                  <a:pt x="0" y="0"/>
                </a:cubicBezTo>
                <a:close/>
              </a:path>
              <a:path w="10080598" h="3311005" stroke="0" extrusionOk="0">
                <a:moveTo>
                  <a:pt x="0" y="0"/>
                </a:moveTo>
                <a:cubicBezTo>
                  <a:pt x="3524875" y="-80870"/>
                  <a:pt x="6149132" y="-132590"/>
                  <a:pt x="10080598" y="0"/>
                </a:cubicBezTo>
                <a:cubicBezTo>
                  <a:pt x="10087602" y="873451"/>
                  <a:pt x="10222198" y="2682494"/>
                  <a:pt x="10080598" y="3311005"/>
                </a:cubicBezTo>
                <a:cubicBezTo>
                  <a:pt x="8245238" y="3216807"/>
                  <a:pt x="4116306" y="3316377"/>
                  <a:pt x="0" y="3311005"/>
                </a:cubicBezTo>
                <a:cubicBezTo>
                  <a:pt x="-47547" y="1909431"/>
                  <a:pt x="-166102" y="62417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143736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BDFAB-BD79-40EE-ADFA-8F61F49F08E5}"/>
              </a:ext>
            </a:extLst>
          </p:cNvPr>
          <p:cNvSpPr txBox="1"/>
          <p:nvPr/>
        </p:nvSpPr>
        <p:spPr>
          <a:xfrm>
            <a:off x="3470425" y="2828518"/>
            <a:ext cx="2916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December 28, 1895</a:t>
            </a:r>
            <a:endParaRPr lang="en-US" sz="2000" b="1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E075E-A082-457D-A78D-D01041F9E512}"/>
              </a:ext>
            </a:extLst>
          </p:cNvPr>
          <p:cNvSpPr txBox="1"/>
          <p:nvPr/>
        </p:nvSpPr>
        <p:spPr>
          <a:xfrm>
            <a:off x="3470425" y="3239032"/>
            <a:ext cx="32672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December 28, 1895</a:t>
            </a:r>
            <a:endParaRPr lang="en-US" sz="2000" b="1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07A5B-A283-487C-969E-7D2C35887ED9}"/>
              </a:ext>
            </a:extLst>
          </p:cNvPr>
          <p:cNvSpPr txBox="1"/>
          <p:nvPr/>
        </p:nvSpPr>
        <p:spPr>
          <a:xfrm>
            <a:off x="3470425" y="3660151"/>
            <a:ext cx="402265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techniques fi</a:t>
            </a:r>
            <a:r>
              <a:rPr lang="en-US" sz="1700" b="1" dirty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mmakers use</a:t>
            </a:r>
            <a:endParaRPr lang="en-US" sz="1700" b="1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02A4A-B4AD-40D1-ABDF-AFE7B3DF262F}"/>
              </a:ext>
            </a:extLst>
          </p:cNvPr>
          <p:cNvSpPr txBox="1"/>
          <p:nvPr/>
        </p:nvSpPr>
        <p:spPr>
          <a:xfrm>
            <a:off x="3470425" y="4081270"/>
            <a:ext cx="1847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1896</a:t>
            </a:r>
            <a:endParaRPr lang="en-US" sz="2000" b="1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1DE98-AE61-420D-8D2B-045B9C4A111C}"/>
              </a:ext>
            </a:extLst>
          </p:cNvPr>
          <p:cNvSpPr txBox="1"/>
          <p:nvPr/>
        </p:nvSpPr>
        <p:spPr>
          <a:xfrm>
            <a:off x="8737021" y="2921487"/>
            <a:ext cx="22832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the “stop trick”</a:t>
            </a:r>
            <a:endParaRPr lang="en-US" sz="2000" b="1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7E33E-1496-4C11-90DA-F801D248AF08}"/>
              </a:ext>
            </a:extLst>
          </p:cNvPr>
          <p:cNvSpPr txBox="1"/>
          <p:nvPr/>
        </p:nvSpPr>
        <p:spPr>
          <a:xfrm>
            <a:off x="8708107" y="3309878"/>
            <a:ext cx="2916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the film </a:t>
            </a:r>
            <a:r>
              <a:rPr lang="en-US" sz="2000" b="1" i="1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King Kong</a:t>
            </a:r>
            <a:endParaRPr lang="en-US" sz="2000" b="1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678B64-6C9F-492F-ADE5-FDA4AF0F5DD8}"/>
              </a:ext>
            </a:extLst>
          </p:cNvPr>
          <p:cNvSpPr txBox="1"/>
          <p:nvPr/>
        </p:nvSpPr>
        <p:spPr>
          <a:xfrm>
            <a:off x="8535383" y="3688685"/>
            <a:ext cx="3089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the special effects crew</a:t>
            </a:r>
            <a:endParaRPr lang="en-US" sz="2000" b="1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6DB1C0-6706-4421-A720-33D97318F844}"/>
              </a:ext>
            </a:extLst>
          </p:cNvPr>
          <p:cNvSpPr txBox="1"/>
          <p:nvPr/>
        </p:nvSpPr>
        <p:spPr>
          <a:xfrm>
            <a:off x="8535383" y="4079650"/>
            <a:ext cx="2931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amazing visual effects</a:t>
            </a:r>
            <a:endParaRPr lang="en-US" sz="2000" b="1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548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63041FF-E016-4970-A2F6-09DC0BFE9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0222" r="19783" b="20952"/>
          <a:stretch/>
        </p:blipFill>
        <p:spPr>
          <a:xfrm>
            <a:off x="0" y="-1"/>
            <a:ext cx="12192000" cy="6865291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A6E6A72C-1DA5-44D7-A87C-B77391FEEE90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D2F650-B68D-4BB9-813B-2F75D7398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7" t="53528" r="19565" b="13799"/>
          <a:stretch/>
        </p:blipFill>
        <p:spPr>
          <a:xfrm>
            <a:off x="1216220" y="1696278"/>
            <a:ext cx="9759559" cy="3246783"/>
          </a:xfrm>
          <a:custGeom>
            <a:avLst/>
            <a:gdLst>
              <a:gd name="connsiteX0" fmla="*/ 0 w 9759559"/>
              <a:gd name="connsiteY0" fmla="*/ 0 h 3246783"/>
              <a:gd name="connsiteX1" fmla="*/ 9759559 w 9759559"/>
              <a:gd name="connsiteY1" fmla="*/ 0 h 3246783"/>
              <a:gd name="connsiteX2" fmla="*/ 9759559 w 9759559"/>
              <a:gd name="connsiteY2" fmla="*/ 3246783 h 3246783"/>
              <a:gd name="connsiteX3" fmla="*/ 0 w 9759559"/>
              <a:gd name="connsiteY3" fmla="*/ 3246783 h 3246783"/>
              <a:gd name="connsiteX4" fmla="*/ 0 w 9759559"/>
              <a:gd name="connsiteY4" fmla="*/ 0 h 324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9559" h="3246783" fill="none" extrusionOk="0">
                <a:moveTo>
                  <a:pt x="0" y="0"/>
                </a:moveTo>
                <a:cubicBezTo>
                  <a:pt x="2525995" y="-121538"/>
                  <a:pt x="7042370" y="-125128"/>
                  <a:pt x="9759559" y="0"/>
                </a:cubicBezTo>
                <a:cubicBezTo>
                  <a:pt x="9877511" y="491712"/>
                  <a:pt x="9811903" y="2719711"/>
                  <a:pt x="9759559" y="3246783"/>
                </a:cubicBezTo>
                <a:cubicBezTo>
                  <a:pt x="6954363" y="3230227"/>
                  <a:pt x="3814712" y="3185813"/>
                  <a:pt x="0" y="3246783"/>
                </a:cubicBezTo>
                <a:cubicBezTo>
                  <a:pt x="-72130" y="1691586"/>
                  <a:pt x="-10667" y="1562813"/>
                  <a:pt x="0" y="0"/>
                </a:cubicBezTo>
                <a:close/>
              </a:path>
              <a:path w="9759559" h="3246783" stroke="0" extrusionOk="0">
                <a:moveTo>
                  <a:pt x="0" y="0"/>
                </a:moveTo>
                <a:cubicBezTo>
                  <a:pt x="1283607" y="165082"/>
                  <a:pt x="6079845" y="154610"/>
                  <a:pt x="9759559" y="0"/>
                </a:cubicBezTo>
                <a:cubicBezTo>
                  <a:pt x="9592436" y="896948"/>
                  <a:pt x="9846391" y="2000802"/>
                  <a:pt x="9759559" y="3246783"/>
                </a:cubicBezTo>
                <a:cubicBezTo>
                  <a:pt x="8211778" y="3151669"/>
                  <a:pt x="1681314" y="3248799"/>
                  <a:pt x="0" y="3246783"/>
                </a:cubicBezTo>
                <a:cubicBezTo>
                  <a:pt x="-149548" y="2739012"/>
                  <a:pt x="39750" y="95464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441514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637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8AC575D-25E4-4E44-A9A5-9E38D23F5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0222" r="19783" b="20952"/>
          <a:stretch/>
        </p:blipFill>
        <p:spPr>
          <a:xfrm>
            <a:off x="0" y="-1"/>
            <a:ext cx="12192000" cy="6865291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533D2659-2FB7-4409-97F4-3D5D3466FC29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2D9798D-EF8C-4591-80D5-66396826B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23045" r="17175" b="11997"/>
          <a:stretch/>
        </p:blipFill>
        <p:spPr>
          <a:xfrm>
            <a:off x="1159565" y="424213"/>
            <a:ext cx="9872870" cy="6009573"/>
          </a:xfrm>
          <a:custGeom>
            <a:avLst/>
            <a:gdLst>
              <a:gd name="connsiteX0" fmla="*/ 0 w 9872870"/>
              <a:gd name="connsiteY0" fmla="*/ 0 h 6009573"/>
              <a:gd name="connsiteX1" fmla="*/ 9872870 w 9872870"/>
              <a:gd name="connsiteY1" fmla="*/ 0 h 6009573"/>
              <a:gd name="connsiteX2" fmla="*/ 9872870 w 9872870"/>
              <a:gd name="connsiteY2" fmla="*/ 6009573 h 6009573"/>
              <a:gd name="connsiteX3" fmla="*/ 0 w 9872870"/>
              <a:gd name="connsiteY3" fmla="*/ 6009573 h 6009573"/>
              <a:gd name="connsiteX4" fmla="*/ 0 w 9872870"/>
              <a:gd name="connsiteY4" fmla="*/ 0 h 600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2870" h="6009573" fill="none" extrusionOk="0">
                <a:moveTo>
                  <a:pt x="0" y="0"/>
                </a:moveTo>
                <a:cubicBezTo>
                  <a:pt x="3036116" y="-76718"/>
                  <a:pt x="8309975" y="-88753"/>
                  <a:pt x="9872870" y="0"/>
                </a:cubicBezTo>
                <a:cubicBezTo>
                  <a:pt x="9797958" y="2916626"/>
                  <a:pt x="10016642" y="5138365"/>
                  <a:pt x="9872870" y="6009573"/>
                </a:cubicBezTo>
                <a:cubicBezTo>
                  <a:pt x="6753737" y="6111850"/>
                  <a:pt x="1693374" y="5890593"/>
                  <a:pt x="0" y="6009573"/>
                </a:cubicBezTo>
                <a:cubicBezTo>
                  <a:pt x="139124" y="3970653"/>
                  <a:pt x="72895" y="2972787"/>
                  <a:pt x="0" y="0"/>
                </a:cubicBezTo>
                <a:close/>
              </a:path>
              <a:path w="9872870" h="6009573" stroke="0" extrusionOk="0">
                <a:moveTo>
                  <a:pt x="0" y="0"/>
                </a:moveTo>
                <a:cubicBezTo>
                  <a:pt x="3919867" y="54694"/>
                  <a:pt x="7665664" y="11463"/>
                  <a:pt x="9872870" y="0"/>
                </a:cubicBezTo>
                <a:cubicBezTo>
                  <a:pt x="9877507" y="2218500"/>
                  <a:pt x="9759991" y="3645990"/>
                  <a:pt x="9872870" y="6009573"/>
                </a:cubicBezTo>
                <a:cubicBezTo>
                  <a:pt x="5491930" y="6081196"/>
                  <a:pt x="3493107" y="6000314"/>
                  <a:pt x="0" y="6009573"/>
                </a:cubicBezTo>
                <a:cubicBezTo>
                  <a:pt x="116133" y="3126800"/>
                  <a:pt x="92237" y="196842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4270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05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C08875-2A9E-42BD-8922-9F03421F4EFD}"/>
              </a:ext>
            </a:extLst>
          </p:cNvPr>
          <p:cNvSpPr txBox="1"/>
          <p:nvPr/>
        </p:nvSpPr>
        <p:spPr>
          <a:xfrm>
            <a:off x="2106637" y="1627387"/>
            <a:ext cx="3647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/>
                </a:solidFill>
                <a:effectLst/>
                <a:latin typeface="MyriadPro-SemiboldIt"/>
              </a:rPr>
              <a:t>Who paid for the bike?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897B8-73CB-4B2A-BD90-4BD3874ACA18}"/>
              </a:ext>
            </a:extLst>
          </p:cNvPr>
          <p:cNvSpPr txBox="1"/>
          <p:nvPr/>
        </p:nvSpPr>
        <p:spPr>
          <a:xfrm>
            <a:off x="2106637" y="2192273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/>
                </a:solidFill>
                <a:effectLst/>
                <a:latin typeface="MyriadPro-SemiboldIt"/>
              </a:rPr>
              <a:t>Why is</a:t>
            </a:r>
            <a:r>
              <a:rPr lang="en-US" sz="2000" dirty="0">
                <a:solidFill>
                  <a:schemeClr val="accent1"/>
                </a:solidFill>
                <a:latin typeface="MyriadPro-SemiboldIt"/>
              </a:rPr>
              <a:t> </a:t>
            </a:r>
            <a:r>
              <a:rPr lang="en-US" sz="2000" i="1" dirty="0">
                <a:solidFill>
                  <a:schemeClr val="accent1"/>
                </a:solidFill>
                <a:effectLst/>
                <a:latin typeface="MyriadPro-SemiboldIt"/>
              </a:rPr>
              <a:t>the bike so special?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2754A-EA6E-421D-91F2-D55586E18EF2}"/>
              </a:ext>
            </a:extLst>
          </p:cNvPr>
          <p:cNvSpPr txBox="1"/>
          <p:nvPr/>
        </p:nvSpPr>
        <p:spPr>
          <a:xfrm>
            <a:off x="2106637" y="2879412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/>
                </a:solidFill>
                <a:effectLst/>
                <a:latin typeface="MyriadPro-SemiboldIt"/>
              </a:rPr>
              <a:t>When did the person get the bike?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18A14-0F1F-41AA-9575-36111C4CAD4B}"/>
              </a:ext>
            </a:extLst>
          </p:cNvPr>
          <p:cNvSpPr txBox="1"/>
          <p:nvPr/>
        </p:nvSpPr>
        <p:spPr>
          <a:xfrm>
            <a:off x="2106637" y="3566551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/>
                </a:solidFill>
                <a:effectLst/>
                <a:latin typeface="MyriadPro-SemiboldIt"/>
              </a:rPr>
              <a:t>What did the person do when the chain came loose?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CEF50-9CBE-4715-B875-4E5CCB8CEFB6}"/>
              </a:ext>
            </a:extLst>
          </p:cNvPr>
          <p:cNvSpPr txBox="1"/>
          <p:nvPr/>
        </p:nvSpPr>
        <p:spPr>
          <a:xfrm>
            <a:off x="2106637" y="4253690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/>
                </a:solidFill>
                <a:effectLst/>
                <a:latin typeface="MyriadPro-SemiboldIt"/>
              </a:rPr>
              <a:t>What does the </a:t>
            </a:r>
            <a:r>
              <a:rPr lang="en-US" sz="2000" i="1" dirty="0" err="1">
                <a:solidFill>
                  <a:schemeClr val="accent1"/>
                </a:solidFill>
                <a:effectLst/>
                <a:latin typeface="MyriadPro-SemiboldIt"/>
              </a:rPr>
              <a:t>Cateye</a:t>
            </a:r>
            <a:r>
              <a:rPr lang="en-US" sz="2000" i="1" dirty="0">
                <a:solidFill>
                  <a:schemeClr val="accent1"/>
                </a:solidFill>
                <a:effectLst/>
                <a:latin typeface="MyriadPro-SemiboldIt"/>
              </a:rPr>
              <a:t> Cycle Computer do</a:t>
            </a:r>
            <a:r>
              <a:rPr lang="en-US" sz="2000" dirty="0">
                <a:solidFill>
                  <a:schemeClr val="accent1"/>
                </a:solidFill>
                <a:latin typeface="MyriadPro-SemiboldIt"/>
              </a:rPr>
              <a:t>?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296D22A-744D-4F19-AD20-7B169ED87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23045" r="17175" b="11997"/>
          <a:stretch/>
        </p:blipFill>
        <p:spPr>
          <a:xfrm>
            <a:off x="1159565" y="424213"/>
            <a:ext cx="9872870" cy="6009573"/>
          </a:xfrm>
          <a:custGeom>
            <a:avLst/>
            <a:gdLst>
              <a:gd name="connsiteX0" fmla="*/ 0 w 9872870"/>
              <a:gd name="connsiteY0" fmla="*/ 0 h 6009573"/>
              <a:gd name="connsiteX1" fmla="*/ 9872870 w 9872870"/>
              <a:gd name="connsiteY1" fmla="*/ 0 h 6009573"/>
              <a:gd name="connsiteX2" fmla="*/ 9872870 w 9872870"/>
              <a:gd name="connsiteY2" fmla="*/ 6009573 h 6009573"/>
              <a:gd name="connsiteX3" fmla="*/ 0 w 9872870"/>
              <a:gd name="connsiteY3" fmla="*/ 6009573 h 6009573"/>
              <a:gd name="connsiteX4" fmla="*/ 0 w 9872870"/>
              <a:gd name="connsiteY4" fmla="*/ 0 h 600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2870" h="6009573" fill="none" extrusionOk="0">
                <a:moveTo>
                  <a:pt x="0" y="0"/>
                </a:moveTo>
                <a:cubicBezTo>
                  <a:pt x="3036116" y="-76718"/>
                  <a:pt x="8309975" y="-88753"/>
                  <a:pt x="9872870" y="0"/>
                </a:cubicBezTo>
                <a:cubicBezTo>
                  <a:pt x="9797958" y="2916626"/>
                  <a:pt x="10016642" y="5138365"/>
                  <a:pt x="9872870" y="6009573"/>
                </a:cubicBezTo>
                <a:cubicBezTo>
                  <a:pt x="6753737" y="6111850"/>
                  <a:pt x="1693374" y="5890593"/>
                  <a:pt x="0" y="6009573"/>
                </a:cubicBezTo>
                <a:cubicBezTo>
                  <a:pt x="139124" y="3970653"/>
                  <a:pt x="72895" y="2972787"/>
                  <a:pt x="0" y="0"/>
                </a:cubicBezTo>
                <a:close/>
              </a:path>
              <a:path w="9872870" h="6009573" stroke="0" extrusionOk="0">
                <a:moveTo>
                  <a:pt x="0" y="0"/>
                </a:moveTo>
                <a:cubicBezTo>
                  <a:pt x="3919867" y="54694"/>
                  <a:pt x="7665664" y="11463"/>
                  <a:pt x="9872870" y="0"/>
                </a:cubicBezTo>
                <a:cubicBezTo>
                  <a:pt x="9877507" y="2218500"/>
                  <a:pt x="9759991" y="3645990"/>
                  <a:pt x="9872870" y="6009573"/>
                </a:cubicBezTo>
                <a:cubicBezTo>
                  <a:pt x="5491930" y="6081196"/>
                  <a:pt x="3493107" y="6000314"/>
                  <a:pt x="0" y="6009573"/>
                </a:cubicBezTo>
                <a:cubicBezTo>
                  <a:pt x="116133" y="3126800"/>
                  <a:pt x="92237" y="196842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4270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20037B2-62C3-4CE5-9821-0F07414632CF}"/>
              </a:ext>
            </a:extLst>
          </p:cNvPr>
          <p:cNvSpPr/>
          <p:nvPr/>
        </p:nvSpPr>
        <p:spPr>
          <a:xfrm>
            <a:off x="1575582" y="942535"/>
            <a:ext cx="281353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13874A-32B5-4190-A00B-2563EAA350E5}"/>
              </a:ext>
            </a:extLst>
          </p:cNvPr>
          <p:cNvSpPr/>
          <p:nvPr/>
        </p:nvSpPr>
        <p:spPr>
          <a:xfrm>
            <a:off x="5652868" y="942535"/>
            <a:ext cx="443132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7E8A80-F133-4985-9101-9791A595DC4F}"/>
              </a:ext>
            </a:extLst>
          </p:cNvPr>
          <p:cNvSpPr/>
          <p:nvPr/>
        </p:nvSpPr>
        <p:spPr>
          <a:xfrm>
            <a:off x="3473548" y="942535"/>
            <a:ext cx="549812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E87E8B-5F5E-412A-A471-17CE9C1D4A45}"/>
              </a:ext>
            </a:extLst>
          </p:cNvPr>
          <p:cNvSpPr/>
          <p:nvPr/>
        </p:nvSpPr>
        <p:spPr>
          <a:xfrm>
            <a:off x="6048446" y="942535"/>
            <a:ext cx="443131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06D163-DCAE-440D-A2BE-F54B725B4F4A}"/>
              </a:ext>
            </a:extLst>
          </p:cNvPr>
          <p:cNvSpPr/>
          <p:nvPr/>
        </p:nvSpPr>
        <p:spPr>
          <a:xfrm>
            <a:off x="7326923" y="942535"/>
            <a:ext cx="593188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A46285-63A7-4E52-A324-5BBA5EDCF697}"/>
              </a:ext>
            </a:extLst>
          </p:cNvPr>
          <p:cNvSpPr/>
          <p:nvPr/>
        </p:nvSpPr>
        <p:spPr>
          <a:xfrm>
            <a:off x="1562687" y="1294228"/>
            <a:ext cx="281353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47C1DC-D7D7-4300-B795-598C47B6316A}"/>
              </a:ext>
            </a:extLst>
          </p:cNvPr>
          <p:cNvSpPr/>
          <p:nvPr/>
        </p:nvSpPr>
        <p:spPr>
          <a:xfrm>
            <a:off x="5371515" y="1826619"/>
            <a:ext cx="676931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51A206-BE61-4DCC-A300-53425091AB08}"/>
              </a:ext>
            </a:extLst>
          </p:cNvPr>
          <p:cNvSpPr/>
          <p:nvPr/>
        </p:nvSpPr>
        <p:spPr>
          <a:xfrm>
            <a:off x="2984187" y="2178312"/>
            <a:ext cx="489361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4AC78A-4B8C-4215-B6AE-E109ADDCD96D}"/>
              </a:ext>
            </a:extLst>
          </p:cNvPr>
          <p:cNvSpPr/>
          <p:nvPr/>
        </p:nvSpPr>
        <p:spPr>
          <a:xfrm>
            <a:off x="2515773" y="1826619"/>
            <a:ext cx="281353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C1FA1C-8D51-445D-8C4A-B8E06C79103E}"/>
              </a:ext>
            </a:extLst>
          </p:cNvPr>
          <p:cNvSpPr/>
          <p:nvPr/>
        </p:nvSpPr>
        <p:spPr>
          <a:xfrm>
            <a:off x="3027740" y="1826618"/>
            <a:ext cx="549812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844CE6-A5EA-4C07-8237-526C240A9937}"/>
              </a:ext>
            </a:extLst>
          </p:cNvPr>
          <p:cNvSpPr/>
          <p:nvPr/>
        </p:nvSpPr>
        <p:spPr>
          <a:xfrm>
            <a:off x="7186246" y="1636703"/>
            <a:ext cx="656163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4E2F67B-DE5F-4759-B50D-8B66E6F33253}"/>
              </a:ext>
            </a:extLst>
          </p:cNvPr>
          <p:cNvSpPr/>
          <p:nvPr/>
        </p:nvSpPr>
        <p:spPr>
          <a:xfrm>
            <a:off x="7805736" y="2077655"/>
            <a:ext cx="549812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6628BF2-06A3-4A04-9E94-7B17C4B61041}"/>
              </a:ext>
            </a:extLst>
          </p:cNvPr>
          <p:cNvSpPr/>
          <p:nvPr/>
        </p:nvSpPr>
        <p:spPr>
          <a:xfrm>
            <a:off x="1546274" y="3253152"/>
            <a:ext cx="281353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C7F60D-A50A-48AA-9E48-66921804CC62}"/>
              </a:ext>
            </a:extLst>
          </p:cNvPr>
          <p:cNvSpPr/>
          <p:nvPr/>
        </p:nvSpPr>
        <p:spPr>
          <a:xfrm>
            <a:off x="2920219" y="3466838"/>
            <a:ext cx="281353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0B918B-8AC7-4606-A472-C94B82E8006B}"/>
              </a:ext>
            </a:extLst>
          </p:cNvPr>
          <p:cNvSpPr/>
          <p:nvPr/>
        </p:nvSpPr>
        <p:spPr>
          <a:xfrm>
            <a:off x="3473548" y="4108257"/>
            <a:ext cx="549812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F73DFBA-C933-447D-A63C-06FFD4F2E71F}"/>
              </a:ext>
            </a:extLst>
          </p:cNvPr>
          <p:cNvSpPr/>
          <p:nvPr/>
        </p:nvSpPr>
        <p:spPr>
          <a:xfrm>
            <a:off x="3804725" y="5379199"/>
            <a:ext cx="549812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2078395-A893-453D-B5B7-31F9851980DB}"/>
              </a:ext>
            </a:extLst>
          </p:cNvPr>
          <p:cNvSpPr/>
          <p:nvPr/>
        </p:nvSpPr>
        <p:spPr>
          <a:xfrm>
            <a:off x="1575581" y="5730892"/>
            <a:ext cx="281353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92C8B5-4951-44E3-8E4D-F9F9C0109C97}"/>
              </a:ext>
            </a:extLst>
          </p:cNvPr>
          <p:cNvSpPr/>
          <p:nvPr/>
        </p:nvSpPr>
        <p:spPr>
          <a:xfrm>
            <a:off x="6719516" y="5705359"/>
            <a:ext cx="466730" cy="35169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1077F33-494B-42FE-ABB2-A2D4943B3CA8}"/>
              </a:ext>
            </a:extLst>
          </p:cNvPr>
          <p:cNvSpPr/>
          <p:nvPr/>
        </p:nvSpPr>
        <p:spPr>
          <a:xfrm>
            <a:off x="2331720" y="5922498"/>
            <a:ext cx="281353" cy="48624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852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7A2220-47DF-4839-AECD-2D3D1C2A2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0222" r="19783" b="20952"/>
          <a:stretch/>
        </p:blipFill>
        <p:spPr>
          <a:xfrm>
            <a:off x="0" y="-1"/>
            <a:ext cx="12192000" cy="6865291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31B3DA61-03F9-4E86-A09E-76EB1DE012B1}"/>
              </a:ext>
            </a:extLst>
          </p:cNvPr>
          <p:cNvSpPr/>
          <p:nvPr/>
        </p:nvSpPr>
        <p:spPr>
          <a:xfrm>
            <a:off x="0" y="729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D8B2078-0EDB-4508-9985-FFF6D4845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5" t="55462" r="19456" b="34098"/>
          <a:stretch/>
        </p:blipFill>
        <p:spPr>
          <a:xfrm>
            <a:off x="967408" y="2517914"/>
            <a:ext cx="10760766" cy="1113182"/>
          </a:xfrm>
          <a:custGeom>
            <a:avLst/>
            <a:gdLst>
              <a:gd name="connsiteX0" fmla="*/ 0 w 10760766"/>
              <a:gd name="connsiteY0" fmla="*/ 0 h 1113182"/>
              <a:gd name="connsiteX1" fmla="*/ 10760766 w 10760766"/>
              <a:gd name="connsiteY1" fmla="*/ 0 h 1113182"/>
              <a:gd name="connsiteX2" fmla="*/ 10760766 w 10760766"/>
              <a:gd name="connsiteY2" fmla="*/ 1113182 h 1113182"/>
              <a:gd name="connsiteX3" fmla="*/ 0 w 10760766"/>
              <a:gd name="connsiteY3" fmla="*/ 1113182 h 1113182"/>
              <a:gd name="connsiteX4" fmla="*/ 0 w 10760766"/>
              <a:gd name="connsiteY4" fmla="*/ 0 h 11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0766" h="1113182" fill="none" extrusionOk="0">
                <a:moveTo>
                  <a:pt x="0" y="0"/>
                </a:moveTo>
                <a:cubicBezTo>
                  <a:pt x="4201024" y="-146296"/>
                  <a:pt x="8345553" y="-93973"/>
                  <a:pt x="10760766" y="0"/>
                </a:cubicBezTo>
                <a:cubicBezTo>
                  <a:pt x="10745228" y="495024"/>
                  <a:pt x="10737653" y="973042"/>
                  <a:pt x="10760766" y="1113182"/>
                </a:cubicBezTo>
                <a:cubicBezTo>
                  <a:pt x="6850394" y="1014779"/>
                  <a:pt x="2541924" y="983263"/>
                  <a:pt x="0" y="1113182"/>
                </a:cubicBezTo>
                <a:cubicBezTo>
                  <a:pt x="52767" y="745344"/>
                  <a:pt x="-27271" y="372861"/>
                  <a:pt x="0" y="0"/>
                </a:cubicBezTo>
                <a:close/>
              </a:path>
              <a:path w="10760766" h="1113182" stroke="0" extrusionOk="0">
                <a:moveTo>
                  <a:pt x="0" y="0"/>
                </a:moveTo>
                <a:cubicBezTo>
                  <a:pt x="2706057" y="61265"/>
                  <a:pt x="8892399" y="141438"/>
                  <a:pt x="10760766" y="0"/>
                </a:cubicBezTo>
                <a:cubicBezTo>
                  <a:pt x="10813483" y="178838"/>
                  <a:pt x="10699896" y="791329"/>
                  <a:pt x="10760766" y="1113182"/>
                </a:cubicBezTo>
                <a:cubicBezTo>
                  <a:pt x="7301993" y="1064766"/>
                  <a:pt x="4716749" y="1051383"/>
                  <a:pt x="0" y="1113182"/>
                </a:cubicBezTo>
                <a:cubicBezTo>
                  <a:pt x="-95141" y="803849"/>
                  <a:pt x="100088" y="52185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229247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575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A08DF2B-D795-4C21-814F-0582F8705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0222" r="19783" b="20952"/>
          <a:stretch/>
        </p:blipFill>
        <p:spPr>
          <a:xfrm>
            <a:off x="0" y="-1"/>
            <a:ext cx="12192000" cy="6865291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D6A42D42-89B4-4241-AF0E-1A74235BFCF8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F39AB36-9BB2-408B-8B6E-E9CD406B7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25302" r="29891" b="34292"/>
          <a:stretch/>
        </p:blipFill>
        <p:spPr>
          <a:xfrm>
            <a:off x="1655475" y="1462593"/>
            <a:ext cx="8775031" cy="3927154"/>
          </a:xfrm>
          <a:custGeom>
            <a:avLst/>
            <a:gdLst>
              <a:gd name="connsiteX0" fmla="*/ 0 w 8775031"/>
              <a:gd name="connsiteY0" fmla="*/ 0 h 3927154"/>
              <a:gd name="connsiteX1" fmla="*/ 8775031 w 8775031"/>
              <a:gd name="connsiteY1" fmla="*/ 0 h 3927154"/>
              <a:gd name="connsiteX2" fmla="*/ 8775031 w 8775031"/>
              <a:gd name="connsiteY2" fmla="*/ 3927154 h 3927154"/>
              <a:gd name="connsiteX3" fmla="*/ 0 w 8775031"/>
              <a:gd name="connsiteY3" fmla="*/ 3927154 h 3927154"/>
              <a:gd name="connsiteX4" fmla="*/ 0 w 8775031"/>
              <a:gd name="connsiteY4" fmla="*/ 0 h 392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75031" h="3927154" fill="none" extrusionOk="0">
                <a:moveTo>
                  <a:pt x="0" y="0"/>
                </a:moveTo>
                <a:cubicBezTo>
                  <a:pt x="2399268" y="64246"/>
                  <a:pt x="4525585" y="-82167"/>
                  <a:pt x="8775031" y="0"/>
                </a:cubicBezTo>
                <a:cubicBezTo>
                  <a:pt x="8714563" y="532323"/>
                  <a:pt x="8907514" y="2755534"/>
                  <a:pt x="8775031" y="3927154"/>
                </a:cubicBezTo>
                <a:cubicBezTo>
                  <a:pt x="7165126" y="3833798"/>
                  <a:pt x="4244805" y="3825398"/>
                  <a:pt x="0" y="3927154"/>
                </a:cubicBezTo>
                <a:cubicBezTo>
                  <a:pt x="108838" y="2004081"/>
                  <a:pt x="168123" y="1427949"/>
                  <a:pt x="0" y="0"/>
                </a:cubicBezTo>
                <a:close/>
              </a:path>
              <a:path w="8775031" h="3927154" stroke="0" extrusionOk="0">
                <a:moveTo>
                  <a:pt x="0" y="0"/>
                </a:moveTo>
                <a:cubicBezTo>
                  <a:pt x="2911869" y="35121"/>
                  <a:pt x="7558599" y="-139531"/>
                  <a:pt x="8775031" y="0"/>
                </a:cubicBezTo>
                <a:cubicBezTo>
                  <a:pt x="8695149" y="1797536"/>
                  <a:pt x="8636948" y="3088683"/>
                  <a:pt x="8775031" y="3927154"/>
                </a:cubicBezTo>
                <a:cubicBezTo>
                  <a:pt x="6431964" y="3837518"/>
                  <a:pt x="3618367" y="3862880"/>
                  <a:pt x="0" y="3927154"/>
                </a:cubicBezTo>
                <a:cubicBezTo>
                  <a:pt x="-43988" y="2431771"/>
                  <a:pt x="69004" y="149552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553902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2561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88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A6EAB5F-D66E-4B61-8F39-87EAA8D03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0222" r="19783" b="20952"/>
          <a:stretch/>
        </p:blipFill>
        <p:spPr>
          <a:xfrm>
            <a:off x="0" y="-1"/>
            <a:ext cx="12192000" cy="6865291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AF97003D-1667-4E04-88FD-27FCD1DD595F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2E844C3-E0AE-4F7E-AE98-A7CC24D50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8" t="45084" r="23478" b="21082"/>
          <a:stretch/>
        </p:blipFill>
        <p:spPr>
          <a:xfrm>
            <a:off x="901147" y="3426170"/>
            <a:ext cx="9806610" cy="3213776"/>
          </a:xfrm>
          <a:custGeom>
            <a:avLst/>
            <a:gdLst>
              <a:gd name="connsiteX0" fmla="*/ 0 w 9806610"/>
              <a:gd name="connsiteY0" fmla="*/ 0 h 3213776"/>
              <a:gd name="connsiteX1" fmla="*/ 9806610 w 9806610"/>
              <a:gd name="connsiteY1" fmla="*/ 0 h 3213776"/>
              <a:gd name="connsiteX2" fmla="*/ 9806610 w 9806610"/>
              <a:gd name="connsiteY2" fmla="*/ 3213776 h 3213776"/>
              <a:gd name="connsiteX3" fmla="*/ 0 w 9806610"/>
              <a:gd name="connsiteY3" fmla="*/ 3213776 h 3213776"/>
              <a:gd name="connsiteX4" fmla="*/ 0 w 9806610"/>
              <a:gd name="connsiteY4" fmla="*/ 0 h 321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6610" h="3213776" fill="none" extrusionOk="0">
                <a:moveTo>
                  <a:pt x="0" y="0"/>
                </a:moveTo>
                <a:cubicBezTo>
                  <a:pt x="1204470" y="-132821"/>
                  <a:pt x="5078494" y="-74762"/>
                  <a:pt x="9806610" y="0"/>
                </a:cubicBezTo>
                <a:cubicBezTo>
                  <a:pt x="9852178" y="588983"/>
                  <a:pt x="9941527" y="1888292"/>
                  <a:pt x="9806610" y="3213776"/>
                </a:cubicBezTo>
                <a:cubicBezTo>
                  <a:pt x="5741272" y="3132441"/>
                  <a:pt x="4761028" y="3240816"/>
                  <a:pt x="0" y="3213776"/>
                </a:cubicBezTo>
                <a:cubicBezTo>
                  <a:pt x="65540" y="2283608"/>
                  <a:pt x="118379" y="687936"/>
                  <a:pt x="0" y="0"/>
                </a:cubicBezTo>
                <a:close/>
              </a:path>
              <a:path w="9806610" h="3213776" stroke="0" extrusionOk="0">
                <a:moveTo>
                  <a:pt x="0" y="0"/>
                </a:moveTo>
                <a:cubicBezTo>
                  <a:pt x="2985627" y="-14470"/>
                  <a:pt x="5861287" y="-18880"/>
                  <a:pt x="9806610" y="0"/>
                </a:cubicBezTo>
                <a:cubicBezTo>
                  <a:pt x="9847250" y="848596"/>
                  <a:pt x="9688577" y="1895561"/>
                  <a:pt x="9806610" y="3213776"/>
                </a:cubicBezTo>
                <a:cubicBezTo>
                  <a:pt x="5301025" y="3053686"/>
                  <a:pt x="1667153" y="3098952"/>
                  <a:pt x="0" y="3213776"/>
                </a:cubicBezTo>
                <a:cubicBezTo>
                  <a:pt x="-58649" y="1758968"/>
                  <a:pt x="-20745" y="48355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880188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94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3B19065E-C31F-4711-A577-9C463EBC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A0D43818-6B9F-4640-BB8B-F9CBC636DB14}"/>
              </a:ext>
            </a:extLst>
          </p:cNvPr>
          <p:cNvSpPr/>
          <p:nvPr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C78FA526-D7BB-44E1-AFB3-86269CC07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066" y="518683"/>
            <a:ext cx="4797351" cy="1546086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Which computer is a PC?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When did PCs become popular?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6" name="Rectangle 161">
            <a:extLst>
              <a:ext uri="{FF2B5EF4-FFF2-40B4-BE49-F238E27FC236}">
                <a16:creationId xmlns:a16="http://schemas.microsoft.com/office/drawing/2014/main" id="{BA5F7CA6-3258-46F6-9544-6EFEB595A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852" y="2255026"/>
            <a:ext cx="4969565" cy="2014597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When did people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use computers like the one in the black-and-white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picture?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7" name="Rectangle 161">
            <a:extLst>
              <a:ext uri="{FF2B5EF4-FFF2-40B4-BE49-F238E27FC236}">
                <a16:creationId xmlns:a16="http://schemas.microsoft.com/office/drawing/2014/main" id="{BBD00350-29A7-4837-ACBC-623C3C864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690" y="4319795"/>
            <a:ext cx="3709162" cy="2014597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What adjectives do you think describe that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computer? 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DCEEE1D6-4770-4DCF-8951-6261E711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230" y="2380586"/>
            <a:ext cx="4212021" cy="2014597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How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is the laptop computer different from the older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computer?</a:t>
            </a:r>
            <a:endParaRPr lang="en-US" sz="44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96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DF1790B-538D-447A-B6B3-8744D7A07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0222" r="19783" b="20952"/>
          <a:stretch/>
        </p:blipFill>
        <p:spPr>
          <a:xfrm>
            <a:off x="0" y="-1"/>
            <a:ext cx="12192000" cy="6865291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08C64C4B-9BDB-4A09-B372-3D8301C254FE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The digital camera was invented by Steven Sassoon in 1975.</a:t>
            </a:r>
            <a:br>
              <a:rPr lang="en-US" sz="2000" dirty="0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br>
              <a:rPr lang="en-US" sz="2000" dirty="0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方正综艺简体" panose="02010601030101010101" pitchFamily="2" charset="-122"/>
              <a:cs typeface="Andalus" panose="02020603050405020304" pitchFamily="18" charset="-78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596222-CF6B-4285-82CC-9B9DCE11E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25174" r="16304" b="38286"/>
          <a:stretch/>
        </p:blipFill>
        <p:spPr>
          <a:xfrm>
            <a:off x="543338" y="583095"/>
            <a:ext cx="10588488" cy="3099995"/>
          </a:xfrm>
          <a:custGeom>
            <a:avLst/>
            <a:gdLst>
              <a:gd name="connsiteX0" fmla="*/ 0 w 10588488"/>
              <a:gd name="connsiteY0" fmla="*/ 0 h 3099995"/>
              <a:gd name="connsiteX1" fmla="*/ 10588488 w 10588488"/>
              <a:gd name="connsiteY1" fmla="*/ 0 h 3099995"/>
              <a:gd name="connsiteX2" fmla="*/ 10588488 w 10588488"/>
              <a:gd name="connsiteY2" fmla="*/ 3099995 h 3099995"/>
              <a:gd name="connsiteX3" fmla="*/ 0 w 10588488"/>
              <a:gd name="connsiteY3" fmla="*/ 3099995 h 3099995"/>
              <a:gd name="connsiteX4" fmla="*/ 0 w 10588488"/>
              <a:gd name="connsiteY4" fmla="*/ 0 h 309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488" h="3099995" fill="none" extrusionOk="0">
                <a:moveTo>
                  <a:pt x="0" y="0"/>
                </a:moveTo>
                <a:cubicBezTo>
                  <a:pt x="2979808" y="-122360"/>
                  <a:pt x="8275476" y="-143954"/>
                  <a:pt x="10588488" y="0"/>
                </a:cubicBezTo>
                <a:cubicBezTo>
                  <a:pt x="10708862" y="684970"/>
                  <a:pt x="10465892" y="2160476"/>
                  <a:pt x="10588488" y="3099995"/>
                </a:cubicBezTo>
                <a:cubicBezTo>
                  <a:pt x="9376084" y="2930164"/>
                  <a:pt x="3977327" y="3127308"/>
                  <a:pt x="0" y="3099995"/>
                </a:cubicBezTo>
                <a:cubicBezTo>
                  <a:pt x="-111990" y="1855952"/>
                  <a:pt x="48965" y="1398344"/>
                  <a:pt x="0" y="0"/>
                </a:cubicBezTo>
                <a:close/>
              </a:path>
              <a:path w="10588488" h="3099995" stroke="0" extrusionOk="0">
                <a:moveTo>
                  <a:pt x="0" y="0"/>
                </a:moveTo>
                <a:cubicBezTo>
                  <a:pt x="3232509" y="24311"/>
                  <a:pt x="7808268" y="52735"/>
                  <a:pt x="10588488" y="0"/>
                </a:cubicBezTo>
                <a:cubicBezTo>
                  <a:pt x="10723531" y="518414"/>
                  <a:pt x="10631191" y="2127099"/>
                  <a:pt x="10588488" y="3099995"/>
                </a:cubicBezTo>
                <a:cubicBezTo>
                  <a:pt x="7157860" y="3064153"/>
                  <a:pt x="1949048" y="3064497"/>
                  <a:pt x="0" y="3099995"/>
                </a:cubicBezTo>
                <a:cubicBezTo>
                  <a:pt x="-87947" y="2604725"/>
                  <a:pt x="-39938" y="135028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224407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B58E6E-0A25-4ABD-BC70-0B293C00FCB0}"/>
              </a:ext>
            </a:extLst>
          </p:cNvPr>
          <p:cNvSpPr txBox="1"/>
          <p:nvPr/>
        </p:nvSpPr>
        <p:spPr>
          <a:xfrm>
            <a:off x="1126079" y="3742683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1.The first car was made by Karl Benz in 1886.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A0128-1253-4125-B4D7-DFFC07EBCEF3}"/>
              </a:ext>
            </a:extLst>
          </p:cNvPr>
          <p:cNvSpPr txBox="1"/>
          <p:nvPr/>
        </p:nvSpPr>
        <p:spPr>
          <a:xfrm>
            <a:off x="1138005" y="4072694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2.Cars are produced all over the world today.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0C4C7-24B1-4827-9EAE-CA9730B37D06}"/>
              </a:ext>
            </a:extLst>
          </p:cNvPr>
          <p:cNvSpPr txBox="1"/>
          <p:nvPr/>
        </p:nvSpPr>
        <p:spPr>
          <a:xfrm>
            <a:off x="1149931" y="4437156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3.Many changes have been made in our city.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5D647-9769-44C1-9D0D-A438E3BE9233}"/>
              </a:ext>
            </a:extLst>
          </p:cNvPr>
          <p:cNvSpPr txBox="1"/>
          <p:nvPr/>
        </p:nvSpPr>
        <p:spPr>
          <a:xfrm>
            <a:off x="1149931" y="4758623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4.Was penicillin discovered by Alexander Fleming?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F80248-4ECB-40FB-B2D7-39841D51284C}"/>
              </a:ext>
            </a:extLst>
          </p:cNvPr>
          <p:cNvSpPr txBox="1"/>
          <p:nvPr/>
        </p:nvSpPr>
        <p:spPr>
          <a:xfrm>
            <a:off x="1149931" y="5114541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5.The documentary was filmed in a desert oasis.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32640-9A8F-4779-AFD5-BD6EA29416DE}"/>
              </a:ext>
            </a:extLst>
          </p:cNvPr>
          <p:cNvSpPr txBox="1"/>
          <p:nvPr/>
        </p:nvSpPr>
        <p:spPr>
          <a:xfrm>
            <a:off x="1149931" y="5415385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6.Were you invited to the graduation ceremony?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911A02-FABE-4A82-A47F-A45D8F208689}"/>
              </a:ext>
            </a:extLst>
          </p:cNvPr>
          <p:cNvSpPr txBox="1"/>
          <p:nvPr/>
        </p:nvSpPr>
        <p:spPr>
          <a:xfrm>
            <a:off x="1149931" y="5751194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7.English is spoken all over the world.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F966AE-201F-4CB0-A1F5-10007DDF9E12}"/>
              </a:ext>
            </a:extLst>
          </p:cNvPr>
          <p:cNvSpPr txBox="1"/>
          <p:nvPr/>
        </p:nvSpPr>
        <p:spPr>
          <a:xfrm>
            <a:off x="1149930" y="6090239"/>
            <a:ext cx="7276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8.The digital camera was invented by Steven Sassoon in 1975.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75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9F73465-B23D-4402-AB6E-04AF1E4C5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0222" r="19783" b="20952"/>
          <a:stretch/>
        </p:blipFill>
        <p:spPr>
          <a:xfrm>
            <a:off x="0" y="-1"/>
            <a:ext cx="12192000" cy="6865291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547ED417-08AE-4F4B-80F5-538DB7C3B84E}"/>
              </a:ext>
            </a:extLst>
          </p:cNvPr>
          <p:cNvSpPr/>
          <p:nvPr/>
        </p:nvSpPr>
        <p:spPr>
          <a:xfrm>
            <a:off x="-53009" y="-283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000" b="1" dirty="0">
              <a:ln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方正综艺简体" panose="02010601030101010101" pitchFamily="2" charset="-122"/>
              <a:cs typeface="Andalus" panose="02020603050405020304" pitchFamily="18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6F810-ABBE-4AB0-B7E7-B15569683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45277" r="15543" b="24587"/>
          <a:stretch/>
        </p:blipFill>
        <p:spPr>
          <a:xfrm>
            <a:off x="735609" y="503583"/>
            <a:ext cx="10508009" cy="2729947"/>
          </a:xfrm>
          <a:custGeom>
            <a:avLst/>
            <a:gdLst>
              <a:gd name="connsiteX0" fmla="*/ 0 w 10508009"/>
              <a:gd name="connsiteY0" fmla="*/ 0 h 2729947"/>
              <a:gd name="connsiteX1" fmla="*/ 10508009 w 10508009"/>
              <a:gd name="connsiteY1" fmla="*/ 0 h 2729947"/>
              <a:gd name="connsiteX2" fmla="*/ 10508009 w 10508009"/>
              <a:gd name="connsiteY2" fmla="*/ 2729947 h 2729947"/>
              <a:gd name="connsiteX3" fmla="*/ 0 w 10508009"/>
              <a:gd name="connsiteY3" fmla="*/ 2729947 h 2729947"/>
              <a:gd name="connsiteX4" fmla="*/ 0 w 10508009"/>
              <a:gd name="connsiteY4" fmla="*/ 0 h 272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8009" h="2729947" fill="none" extrusionOk="0">
                <a:moveTo>
                  <a:pt x="0" y="0"/>
                </a:moveTo>
                <a:cubicBezTo>
                  <a:pt x="2956140" y="-163745"/>
                  <a:pt x="8114671" y="128515"/>
                  <a:pt x="10508009" y="0"/>
                </a:cubicBezTo>
                <a:cubicBezTo>
                  <a:pt x="10495632" y="512171"/>
                  <a:pt x="10665335" y="2245401"/>
                  <a:pt x="10508009" y="2729947"/>
                </a:cubicBezTo>
                <a:cubicBezTo>
                  <a:pt x="7997231" y="2835877"/>
                  <a:pt x="4714117" y="2719942"/>
                  <a:pt x="0" y="2729947"/>
                </a:cubicBezTo>
                <a:cubicBezTo>
                  <a:pt x="155594" y="2141291"/>
                  <a:pt x="-125683" y="681597"/>
                  <a:pt x="0" y="0"/>
                </a:cubicBezTo>
                <a:close/>
              </a:path>
              <a:path w="10508009" h="2729947" stroke="0" extrusionOk="0">
                <a:moveTo>
                  <a:pt x="0" y="0"/>
                </a:moveTo>
                <a:cubicBezTo>
                  <a:pt x="2503356" y="-22889"/>
                  <a:pt x="7684203" y="-106583"/>
                  <a:pt x="10508009" y="0"/>
                </a:cubicBezTo>
                <a:cubicBezTo>
                  <a:pt x="10524122" y="1272581"/>
                  <a:pt x="10383908" y="2106601"/>
                  <a:pt x="10508009" y="2729947"/>
                </a:cubicBezTo>
                <a:cubicBezTo>
                  <a:pt x="6439160" y="2610255"/>
                  <a:pt x="4308545" y="2799676"/>
                  <a:pt x="0" y="2729947"/>
                </a:cubicBezTo>
                <a:cubicBezTo>
                  <a:pt x="57977" y="1485304"/>
                  <a:pt x="131086" y="37716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1197301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B6A3C-BE61-4436-9B1D-9A2C4C1FB2C2}"/>
              </a:ext>
            </a:extLst>
          </p:cNvPr>
          <p:cNvSpPr txBox="1"/>
          <p:nvPr/>
        </p:nvSpPr>
        <p:spPr>
          <a:xfrm>
            <a:off x="1532353" y="3367782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1.Word processors have replaced typewriters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8B061-186A-41BE-85C2-6D93EC93CD56}"/>
              </a:ext>
            </a:extLst>
          </p:cNvPr>
          <p:cNvSpPr txBox="1"/>
          <p:nvPr/>
        </p:nvSpPr>
        <p:spPr>
          <a:xfrm>
            <a:off x="1523338" y="3769225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2.This restaurant serves all entrées with rice and salad.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61B1F-B358-4BDB-84DE-903FA1532446}"/>
              </a:ext>
            </a:extLst>
          </p:cNvPr>
          <p:cNvSpPr txBox="1"/>
          <p:nvPr/>
        </p:nvSpPr>
        <p:spPr>
          <a:xfrm>
            <a:off x="1523338" y="4106446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3.Did the Wright brothers fly the fist airplane?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84BD7-66B8-4CC3-A3B9-760DE338AAA4}"/>
              </a:ext>
            </a:extLst>
          </p:cNvPr>
          <p:cNvSpPr txBox="1"/>
          <p:nvPr/>
        </p:nvSpPr>
        <p:spPr>
          <a:xfrm>
            <a:off x="1523337" y="4423226"/>
            <a:ext cx="7592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4.People in the Middle East have used soap for nearly 5,000 years.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483D15-24E0-4B72-A70D-106CBFE2C634}"/>
              </a:ext>
            </a:extLst>
          </p:cNvPr>
          <p:cNvSpPr txBox="1"/>
          <p:nvPr/>
        </p:nvSpPr>
        <p:spPr>
          <a:xfrm>
            <a:off x="1523338" y="4735981"/>
            <a:ext cx="8056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5.Cell phones and computers have changed the way we communicate.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AE05FF-2BE5-460B-93D5-BA29AD938095}"/>
              </a:ext>
            </a:extLst>
          </p:cNvPr>
          <p:cNvSpPr txBox="1"/>
          <p:nvPr/>
        </p:nvSpPr>
        <p:spPr>
          <a:xfrm>
            <a:off x="1532353" y="5052760"/>
            <a:ext cx="7386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6.Saudi Arabia produces roughly thirteen percent of the world’s oil.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0B2891-0018-4656-B2E8-A8FA946817CD}"/>
              </a:ext>
            </a:extLst>
          </p:cNvPr>
          <p:cNvSpPr txBox="1"/>
          <p:nvPr/>
        </p:nvSpPr>
        <p:spPr>
          <a:xfrm>
            <a:off x="1532353" y="5388620"/>
            <a:ext cx="73865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7.Al-Zahrawi wrote an encyclopedia of medical practices in 1000.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4A17EC-54A5-40D3-AE4D-5097771B17F9}"/>
              </a:ext>
            </a:extLst>
          </p:cNvPr>
          <p:cNvSpPr txBox="1"/>
          <p:nvPr/>
        </p:nvSpPr>
        <p:spPr>
          <a:xfrm>
            <a:off x="1523337" y="5769299"/>
            <a:ext cx="7100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1"/>
                </a:solidFill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8.Da Vinci designed many fling machines, but he never built them.</a:t>
            </a:r>
            <a:endParaRPr lang="en-US" sz="2000" dirty="0">
              <a:solidFill>
                <a:schemeClr val="accent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3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6" grpId="0"/>
      <p:bldP spid="18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B59A88AD-1858-451D-947C-8B200AAE3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1A0DBCAF-51AA-48C2-BA22-43B9CA9A7FD4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17" name="Forma libre 12">
            <a:extLst>
              <a:ext uri="{FF2B5EF4-FFF2-40B4-BE49-F238E27FC236}">
                <a16:creationId xmlns:a16="http://schemas.microsoft.com/office/drawing/2014/main" id="{6EFD1E94-55D3-46E0-9CFF-F8B0F82805DA}"/>
              </a:ext>
            </a:extLst>
          </p:cNvPr>
          <p:cNvSpPr>
            <a:spLocks noChangeAspect="1"/>
          </p:cNvSpPr>
          <p:nvPr/>
        </p:nvSpPr>
        <p:spPr bwMode="auto">
          <a:xfrm>
            <a:off x="1523999" y="319900"/>
            <a:ext cx="2990559" cy="3426399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ED0D5A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Johannes Gutenberg</a:t>
            </a:r>
            <a:endParaRPr lang="es-ES" sz="5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8" name="Rectangle 161">
            <a:extLst>
              <a:ext uri="{FF2B5EF4-FFF2-40B4-BE49-F238E27FC236}">
                <a16:creationId xmlns:a16="http://schemas.microsoft.com/office/drawing/2014/main" id="{29C7FB0D-6FBB-4F66-BD83-FCD0B0679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329" y="762498"/>
            <a:ext cx="5605670" cy="1546086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Who is Johannes Gutenberg?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Where was he from?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When did he live?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9" name="Rectangle 161">
            <a:extLst>
              <a:ext uri="{FF2B5EF4-FFF2-40B4-BE49-F238E27FC236}">
                <a16:creationId xmlns:a16="http://schemas.microsoft.com/office/drawing/2014/main" id="{BDAD4E66-5023-4251-A022-5C3928D1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390" y="2950334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he invented the printing press</a:t>
            </a:r>
            <a:endParaRPr lang="en-US" sz="48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20" name="Rectangle 161">
            <a:extLst>
              <a:ext uri="{FF2B5EF4-FFF2-40B4-BE49-F238E27FC236}">
                <a16:creationId xmlns:a16="http://schemas.microsoft.com/office/drawing/2014/main" id="{0D3D889F-44A8-4342-8DE4-D572E38CE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608" y="4763362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How are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printers different nowadays?</a:t>
            </a:r>
            <a:endParaRPr lang="en-US" sz="44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263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97F304D6-F7A5-485B-B055-A069C654A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802" r="20000" b="20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46CE2705-C920-4516-8CBD-6BA208A779E5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F62ACF00-9D41-4B77-87BA-8DF98FF19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894" y="762498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When did people first buy TV sets?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6" name="Rectangle 161">
            <a:extLst>
              <a:ext uri="{FF2B5EF4-FFF2-40B4-BE49-F238E27FC236}">
                <a16:creationId xmlns:a16="http://schemas.microsoft.com/office/drawing/2014/main" id="{4B890B89-3D5A-4CE5-854B-4638A5D94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347" y="3810249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When did they become common in homes?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7" name="Rectangle 161">
            <a:extLst>
              <a:ext uri="{FF2B5EF4-FFF2-40B4-BE49-F238E27FC236}">
                <a16:creationId xmlns:a16="http://schemas.microsoft.com/office/drawing/2014/main" id="{7A82D726-0C6A-4829-9707-ECDFBCE04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016" y="2139432"/>
            <a:ext cx="5605670" cy="1077575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How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are TVs different nowadays?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59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9E7D6F0D4A4C4FB576ED3C2E627477" ma:contentTypeVersion="5" ma:contentTypeDescription="Create a new document." ma:contentTypeScope="" ma:versionID="f7abefd287faf2f14684d69d6888c8ac">
  <xsd:schema xmlns:xsd="http://www.w3.org/2001/XMLSchema" xmlns:xs="http://www.w3.org/2001/XMLSchema" xmlns:p="http://schemas.microsoft.com/office/2006/metadata/properties" xmlns:ns3="fb432799-9338-43fb-8e11-48b4babbea9c" xmlns:ns4="de9234dc-836a-4537-bdf5-2588ea25663f" targetNamespace="http://schemas.microsoft.com/office/2006/metadata/properties" ma:root="true" ma:fieldsID="811ebdf8903604f4dea1b60596498e80" ns3:_="" ns4:_="">
    <xsd:import namespace="fb432799-9338-43fb-8e11-48b4babbea9c"/>
    <xsd:import namespace="de9234dc-836a-4537-bdf5-2588ea2566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32799-9338-43fb-8e11-48b4babbe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234dc-836a-4537-bdf5-2588ea256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4994E0-EC57-4178-B482-37ED3199AC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41B5BA-ED42-463E-878A-02981866DC9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b432799-9338-43fb-8e11-48b4babbea9c"/>
    <ds:schemaRef ds:uri="de9234dc-836a-4537-bdf5-2588ea25663f"/>
  </ds:schemaRefs>
</ds:datastoreItem>
</file>

<file path=customXml/itemProps3.xml><?xml version="1.0" encoding="utf-8"?>
<ds:datastoreItem xmlns:ds="http://schemas.openxmlformats.org/officeDocument/2006/customXml" ds:itemID="{B44712F6-DB0D-4AC0-B2CD-44E812A5FD38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14905</TotalTime>
  <Words>1901</Words>
  <Application>Microsoft Office PowerPoint</Application>
  <PresentationFormat>Widescreen</PresentationFormat>
  <Paragraphs>219</Paragraphs>
  <Slides>71</Slides>
  <Notes>7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galia ..</dc:creator>
  <cp:lastModifiedBy>غاليه سعد القرشي</cp:lastModifiedBy>
  <cp:revision>8</cp:revision>
  <dcterms:created xsi:type="dcterms:W3CDTF">2020-10-23T18:17:43Z</dcterms:created>
  <dcterms:modified xsi:type="dcterms:W3CDTF">2022-12-24T16:04:53Z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0x010100929E7D6F0D4A4C4FB576ED3C2E627477</vt:lpwstr>
  </property>
</Properties>
</file>