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2"/>
  </p:notesMasterIdLst>
  <p:sldIdLst>
    <p:sldId id="257" r:id="rId2"/>
    <p:sldId id="293" r:id="rId3"/>
    <p:sldId id="390" r:id="rId4"/>
    <p:sldId id="391" r:id="rId5"/>
    <p:sldId id="389" r:id="rId6"/>
    <p:sldId id="308" r:id="rId7"/>
    <p:sldId id="398" r:id="rId8"/>
    <p:sldId id="375" r:id="rId9"/>
    <p:sldId id="399" r:id="rId10"/>
    <p:sldId id="400" r:id="rId11"/>
    <p:sldId id="401" r:id="rId12"/>
    <p:sldId id="392" r:id="rId13"/>
    <p:sldId id="402" r:id="rId14"/>
    <p:sldId id="368" r:id="rId15"/>
    <p:sldId id="403" r:id="rId16"/>
    <p:sldId id="404" r:id="rId17"/>
    <p:sldId id="405" r:id="rId18"/>
    <p:sldId id="385" r:id="rId19"/>
    <p:sldId id="394" r:id="rId20"/>
    <p:sldId id="387"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98D"/>
    <a:srgbClr val="8E0C59"/>
    <a:srgbClr val="AE1489"/>
    <a:srgbClr val="05BC57"/>
    <a:srgbClr val="253E91"/>
    <a:srgbClr val="7937AA"/>
    <a:srgbClr val="DCE1E8"/>
    <a:srgbClr val="B2DAA6"/>
    <a:srgbClr val="FCFAF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520" autoAdjust="0"/>
    <p:restoredTop sz="93792" autoAdjust="0"/>
  </p:normalViewPr>
  <p:slideViewPr>
    <p:cSldViewPr>
      <p:cViewPr varScale="1">
        <p:scale>
          <a:sx n="62" d="100"/>
          <a:sy n="62" d="100"/>
        </p:scale>
        <p:origin x="1712"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4:49:47.877"/>
    </inkml:context>
    <inkml:brush xml:id="br0">
      <inkml:brushProperty name="width" value="0.05" units="cm"/>
      <inkml:brushProperty name="height" value="0.05" units="cm"/>
      <inkml:brushProperty name="color" value="#CC0066"/>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606047B-E626-4F5F-B5EC-0F179A8A0C89}" type="datetimeFigureOut">
              <a:rPr lang="ar-SA" smtClean="0"/>
              <a:pPr/>
              <a:t>18/05/44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8B78D75-FD7E-4C58-8411-9235D4881C1D}"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B78D75-FD7E-4C58-8411-9235D4881C1D}"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12180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B78D75-FD7E-4C58-8411-9235D4881C1D}"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72657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28B78D75-FD7E-4C58-8411-9235D4881C1D}" type="slidenum">
              <a:rPr lang="ar-SA" smtClean="0"/>
              <a:pPr/>
              <a:t>8</a:t>
            </a:fld>
            <a:endParaRPr lang="ar-SA"/>
          </a:p>
        </p:txBody>
      </p:sp>
    </p:spTree>
    <p:extLst>
      <p:ext uri="{BB962C8B-B14F-4D97-AF65-F5344CB8AC3E}">
        <p14:creationId xmlns:p14="http://schemas.microsoft.com/office/powerpoint/2010/main" val="239277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28B78D75-FD7E-4C58-8411-9235D4881C1D}" type="slidenum">
              <a:rPr lang="ar-SA" smtClean="0"/>
              <a:pPr/>
              <a:t>10</a:t>
            </a:fld>
            <a:endParaRPr lang="ar-SA"/>
          </a:p>
        </p:txBody>
      </p:sp>
    </p:spTree>
    <p:extLst>
      <p:ext uri="{BB962C8B-B14F-4D97-AF65-F5344CB8AC3E}">
        <p14:creationId xmlns:p14="http://schemas.microsoft.com/office/powerpoint/2010/main" val="79562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28B78D75-FD7E-4C58-8411-9235D4881C1D}" type="slidenum">
              <a:rPr lang="ar-SA" smtClean="0"/>
              <a:pPr/>
              <a:t>11</a:t>
            </a:fld>
            <a:endParaRPr lang="ar-SA"/>
          </a:p>
        </p:txBody>
      </p:sp>
    </p:spTree>
    <p:extLst>
      <p:ext uri="{BB962C8B-B14F-4D97-AF65-F5344CB8AC3E}">
        <p14:creationId xmlns:p14="http://schemas.microsoft.com/office/powerpoint/2010/main" val="2659393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F13208-8E34-4DBD-A4F9-BA37A332FA02}"/>
              </a:ext>
            </a:extLst>
          </p:cNvPr>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384C0C74-67FF-4D7D-AE75-B2339826014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0FA28F54-373D-4972-8F87-DA63284557CD}"/>
              </a:ext>
            </a:extLst>
          </p:cNvPr>
          <p:cNvSpPr>
            <a:spLocks noGrp="1"/>
          </p:cNvSpPr>
          <p:nvPr>
            <p:ph type="dt" sz="half" idx="10"/>
          </p:nvPr>
        </p:nvSpPr>
        <p:spPr/>
        <p:txBody>
          <a:bodyPr/>
          <a:lstStyle/>
          <a:p>
            <a:fld id="{EBD22068-88CB-4F3F-B988-DACBEAC3D6D8}" type="datetimeFigureOut">
              <a:rPr lang="ar-SA" smtClean="0"/>
              <a:pPr/>
              <a:t>18/05/44</a:t>
            </a:fld>
            <a:endParaRPr lang="ar-SA"/>
          </a:p>
        </p:txBody>
      </p:sp>
      <p:sp>
        <p:nvSpPr>
          <p:cNvPr id="5" name="عنصر نائب للتذييل 4">
            <a:extLst>
              <a:ext uri="{FF2B5EF4-FFF2-40B4-BE49-F238E27FC236}">
                <a16:creationId xmlns:a16="http://schemas.microsoft.com/office/drawing/2014/main" id="{39A882F4-D667-4768-9DFF-1859277CC7A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79628B0-C4A2-4CF2-BEED-05804BBEADF7}"/>
              </a:ext>
            </a:extLst>
          </p:cNvPr>
          <p:cNvSpPr>
            <a:spLocks noGrp="1"/>
          </p:cNvSpPr>
          <p:nvPr>
            <p:ph type="sldNum" sz="quarter" idx="12"/>
          </p:nvPr>
        </p:nvSpPr>
        <p:spPr/>
        <p:txBody>
          <a:bodyPr/>
          <a:lstStyle/>
          <a:p>
            <a:fld id="{45764DC5-1A9D-4552-BAEB-4EF36015D425}" type="slidenum">
              <a:rPr lang="ar-SA" smtClean="0"/>
              <a:pPr/>
              <a:t>‹#›</a:t>
            </a:fld>
            <a:endParaRPr lang="ar-SA"/>
          </a:p>
        </p:txBody>
      </p:sp>
    </p:spTree>
    <p:extLst>
      <p:ext uri="{BB962C8B-B14F-4D97-AF65-F5344CB8AC3E}">
        <p14:creationId xmlns:p14="http://schemas.microsoft.com/office/powerpoint/2010/main" val="98290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E124CB-5001-4EE6-81B0-647A40AA4E8C}"/>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1AD1D10-41DB-4DBA-ADB8-6C2BF806787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E18001C-7DCE-4333-8093-1373FC3F9CE5}"/>
              </a:ext>
            </a:extLst>
          </p:cNvPr>
          <p:cNvSpPr>
            <a:spLocks noGrp="1"/>
          </p:cNvSpPr>
          <p:nvPr>
            <p:ph type="dt" sz="half" idx="10"/>
          </p:nvPr>
        </p:nvSpPr>
        <p:spPr/>
        <p:txBody>
          <a:bodyPr/>
          <a:lstStyle/>
          <a:p>
            <a:fld id="{EBD22068-88CB-4F3F-B988-DACBEAC3D6D8}" type="datetimeFigureOut">
              <a:rPr lang="ar-SA" smtClean="0"/>
              <a:pPr/>
              <a:t>18/05/44</a:t>
            </a:fld>
            <a:endParaRPr lang="ar-SA"/>
          </a:p>
        </p:txBody>
      </p:sp>
      <p:sp>
        <p:nvSpPr>
          <p:cNvPr id="5" name="عنصر نائب للتذييل 4">
            <a:extLst>
              <a:ext uri="{FF2B5EF4-FFF2-40B4-BE49-F238E27FC236}">
                <a16:creationId xmlns:a16="http://schemas.microsoft.com/office/drawing/2014/main" id="{B13164FB-D839-40CB-8149-9836D55A8AC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715B11D-0B6E-4C1A-8485-7A29363225D4}"/>
              </a:ext>
            </a:extLst>
          </p:cNvPr>
          <p:cNvSpPr>
            <a:spLocks noGrp="1"/>
          </p:cNvSpPr>
          <p:nvPr>
            <p:ph type="sldNum" sz="quarter" idx="12"/>
          </p:nvPr>
        </p:nvSpPr>
        <p:spPr/>
        <p:txBody>
          <a:bodyPr/>
          <a:lstStyle/>
          <a:p>
            <a:fld id="{45764DC5-1A9D-4552-BAEB-4EF36015D425}" type="slidenum">
              <a:rPr lang="ar-SA" smtClean="0"/>
              <a:pPr/>
              <a:t>‹#›</a:t>
            </a:fld>
            <a:endParaRPr lang="ar-SA"/>
          </a:p>
        </p:txBody>
      </p:sp>
    </p:spTree>
    <p:extLst>
      <p:ext uri="{BB962C8B-B14F-4D97-AF65-F5344CB8AC3E}">
        <p14:creationId xmlns:p14="http://schemas.microsoft.com/office/powerpoint/2010/main" val="142866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787E729-002F-47E3-B428-2068238903F6}"/>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F4158C1-D3AE-46B8-AAC9-24C235ED1742}"/>
              </a:ext>
            </a:extLst>
          </p:cNvPr>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8DE6B29-9522-4A05-8339-09762296A77D}"/>
              </a:ext>
            </a:extLst>
          </p:cNvPr>
          <p:cNvSpPr>
            <a:spLocks noGrp="1"/>
          </p:cNvSpPr>
          <p:nvPr>
            <p:ph type="dt" sz="half" idx="10"/>
          </p:nvPr>
        </p:nvSpPr>
        <p:spPr/>
        <p:txBody>
          <a:bodyPr/>
          <a:lstStyle/>
          <a:p>
            <a:fld id="{EBD22068-88CB-4F3F-B988-DACBEAC3D6D8}" type="datetimeFigureOut">
              <a:rPr lang="ar-SA" smtClean="0"/>
              <a:pPr/>
              <a:t>18/05/44</a:t>
            </a:fld>
            <a:endParaRPr lang="ar-SA"/>
          </a:p>
        </p:txBody>
      </p:sp>
      <p:sp>
        <p:nvSpPr>
          <p:cNvPr id="5" name="عنصر نائب للتذييل 4">
            <a:extLst>
              <a:ext uri="{FF2B5EF4-FFF2-40B4-BE49-F238E27FC236}">
                <a16:creationId xmlns:a16="http://schemas.microsoft.com/office/drawing/2014/main" id="{CCDC066F-E15B-4166-8961-0BDA0645061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E49C9AC-FA0C-4B5E-816D-54D54A87D435}"/>
              </a:ext>
            </a:extLst>
          </p:cNvPr>
          <p:cNvSpPr>
            <a:spLocks noGrp="1"/>
          </p:cNvSpPr>
          <p:nvPr>
            <p:ph type="sldNum" sz="quarter" idx="12"/>
          </p:nvPr>
        </p:nvSpPr>
        <p:spPr/>
        <p:txBody>
          <a:bodyPr/>
          <a:lstStyle/>
          <a:p>
            <a:fld id="{45764DC5-1A9D-4552-BAEB-4EF36015D425}" type="slidenum">
              <a:rPr lang="ar-SA" smtClean="0"/>
              <a:pPr/>
              <a:t>‹#›</a:t>
            </a:fld>
            <a:endParaRPr lang="ar-SA"/>
          </a:p>
        </p:txBody>
      </p:sp>
    </p:spTree>
    <p:extLst>
      <p:ext uri="{BB962C8B-B14F-4D97-AF65-F5344CB8AC3E}">
        <p14:creationId xmlns:p14="http://schemas.microsoft.com/office/powerpoint/2010/main" val="70452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CBED91-2EA2-4EA6-A8A3-2E0589C6142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0A80E18-A1A6-4493-BD1C-500788B62F79}"/>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4361981-45AB-4A5A-9384-69A94B1424A5}"/>
              </a:ext>
            </a:extLst>
          </p:cNvPr>
          <p:cNvSpPr>
            <a:spLocks noGrp="1"/>
          </p:cNvSpPr>
          <p:nvPr>
            <p:ph type="dt" sz="half" idx="10"/>
          </p:nvPr>
        </p:nvSpPr>
        <p:spPr/>
        <p:txBody>
          <a:bodyPr/>
          <a:lstStyle/>
          <a:p>
            <a:fld id="{EBD22068-88CB-4F3F-B988-DACBEAC3D6D8}" type="datetimeFigureOut">
              <a:rPr lang="ar-SA" smtClean="0"/>
              <a:pPr/>
              <a:t>18/05/44</a:t>
            </a:fld>
            <a:endParaRPr lang="ar-SA"/>
          </a:p>
        </p:txBody>
      </p:sp>
      <p:sp>
        <p:nvSpPr>
          <p:cNvPr id="5" name="عنصر نائب للتذييل 4">
            <a:extLst>
              <a:ext uri="{FF2B5EF4-FFF2-40B4-BE49-F238E27FC236}">
                <a16:creationId xmlns:a16="http://schemas.microsoft.com/office/drawing/2014/main" id="{4E370251-3A21-43B0-AA82-548572C5DE5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AE7C67C-7A9C-4658-9744-67177BCB9301}"/>
              </a:ext>
            </a:extLst>
          </p:cNvPr>
          <p:cNvSpPr>
            <a:spLocks noGrp="1"/>
          </p:cNvSpPr>
          <p:nvPr>
            <p:ph type="sldNum" sz="quarter" idx="12"/>
          </p:nvPr>
        </p:nvSpPr>
        <p:spPr/>
        <p:txBody>
          <a:bodyPr/>
          <a:lstStyle/>
          <a:p>
            <a:fld id="{45764DC5-1A9D-4552-BAEB-4EF36015D425}" type="slidenum">
              <a:rPr lang="ar-SA" smtClean="0"/>
              <a:pPr/>
              <a:t>‹#›</a:t>
            </a:fld>
            <a:endParaRPr lang="ar-SA"/>
          </a:p>
        </p:txBody>
      </p:sp>
    </p:spTree>
    <p:extLst>
      <p:ext uri="{BB962C8B-B14F-4D97-AF65-F5344CB8AC3E}">
        <p14:creationId xmlns:p14="http://schemas.microsoft.com/office/powerpoint/2010/main" val="224911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9B4CD53-A8A9-43F0-A8A6-0814469F26D2}"/>
              </a:ext>
            </a:extLst>
          </p:cNvPr>
          <p:cNvSpPr>
            <a:spLocks noGrp="1"/>
          </p:cNvSpPr>
          <p:nvPr>
            <p:ph type="title"/>
          </p:nvPr>
        </p:nvSpPr>
        <p:spPr>
          <a:xfrm>
            <a:off x="623888" y="1709739"/>
            <a:ext cx="7886700" cy="2852737"/>
          </a:xfrm>
        </p:spPr>
        <p:txBody>
          <a:bodyPr anchor="b"/>
          <a:lstStyle>
            <a:lvl1pPr>
              <a:defRPr sz="45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F4EC181-2553-413C-8845-AB8ECD89AD8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6D897390-E3E1-443D-A7AA-0BC1010B28E4}"/>
              </a:ext>
            </a:extLst>
          </p:cNvPr>
          <p:cNvSpPr>
            <a:spLocks noGrp="1"/>
          </p:cNvSpPr>
          <p:nvPr>
            <p:ph type="dt" sz="half" idx="10"/>
          </p:nvPr>
        </p:nvSpPr>
        <p:spPr/>
        <p:txBody>
          <a:bodyPr/>
          <a:lstStyle/>
          <a:p>
            <a:fld id="{EBD22068-88CB-4F3F-B988-DACBEAC3D6D8}" type="datetimeFigureOut">
              <a:rPr lang="ar-SA" smtClean="0"/>
              <a:pPr/>
              <a:t>18/05/44</a:t>
            </a:fld>
            <a:endParaRPr lang="ar-SA"/>
          </a:p>
        </p:txBody>
      </p:sp>
      <p:sp>
        <p:nvSpPr>
          <p:cNvPr id="5" name="عنصر نائب للتذييل 4">
            <a:extLst>
              <a:ext uri="{FF2B5EF4-FFF2-40B4-BE49-F238E27FC236}">
                <a16:creationId xmlns:a16="http://schemas.microsoft.com/office/drawing/2014/main" id="{2C3C3A2A-B522-4FBF-97E0-87AFB0EDC83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DF285F7-E7B7-491E-82A4-485AB87EE998}"/>
              </a:ext>
            </a:extLst>
          </p:cNvPr>
          <p:cNvSpPr>
            <a:spLocks noGrp="1"/>
          </p:cNvSpPr>
          <p:nvPr>
            <p:ph type="sldNum" sz="quarter" idx="12"/>
          </p:nvPr>
        </p:nvSpPr>
        <p:spPr/>
        <p:txBody>
          <a:bodyPr/>
          <a:lstStyle/>
          <a:p>
            <a:fld id="{45764DC5-1A9D-4552-BAEB-4EF36015D425}" type="slidenum">
              <a:rPr lang="ar-SA" smtClean="0"/>
              <a:pPr/>
              <a:t>‹#›</a:t>
            </a:fld>
            <a:endParaRPr lang="ar-SA"/>
          </a:p>
        </p:txBody>
      </p:sp>
    </p:spTree>
    <p:extLst>
      <p:ext uri="{BB962C8B-B14F-4D97-AF65-F5344CB8AC3E}">
        <p14:creationId xmlns:p14="http://schemas.microsoft.com/office/powerpoint/2010/main" val="353493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56D3C4-8B62-4A37-8214-377CCA68505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4B38D30-7865-493F-86B1-35DEFA671686}"/>
              </a:ext>
            </a:extLst>
          </p:cNvPr>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2282574D-15CC-4017-9159-15660F115FA4}"/>
              </a:ext>
            </a:extLst>
          </p:cNvPr>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F36D18CC-8A51-4C49-8209-25E7DA41A642}"/>
              </a:ext>
            </a:extLst>
          </p:cNvPr>
          <p:cNvSpPr>
            <a:spLocks noGrp="1"/>
          </p:cNvSpPr>
          <p:nvPr>
            <p:ph type="dt" sz="half" idx="10"/>
          </p:nvPr>
        </p:nvSpPr>
        <p:spPr/>
        <p:txBody>
          <a:bodyPr/>
          <a:lstStyle/>
          <a:p>
            <a:fld id="{EBD22068-88CB-4F3F-B988-DACBEAC3D6D8}" type="datetimeFigureOut">
              <a:rPr lang="ar-SA" smtClean="0"/>
              <a:pPr/>
              <a:t>18/05/44</a:t>
            </a:fld>
            <a:endParaRPr lang="ar-SA"/>
          </a:p>
        </p:txBody>
      </p:sp>
      <p:sp>
        <p:nvSpPr>
          <p:cNvPr id="6" name="عنصر نائب للتذييل 5">
            <a:extLst>
              <a:ext uri="{FF2B5EF4-FFF2-40B4-BE49-F238E27FC236}">
                <a16:creationId xmlns:a16="http://schemas.microsoft.com/office/drawing/2014/main" id="{A0CA4A68-6059-432E-BD7E-D2616E7C28C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8014C99-DDED-4182-9146-E7F13C2EB4C4}"/>
              </a:ext>
            </a:extLst>
          </p:cNvPr>
          <p:cNvSpPr>
            <a:spLocks noGrp="1"/>
          </p:cNvSpPr>
          <p:nvPr>
            <p:ph type="sldNum" sz="quarter" idx="12"/>
          </p:nvPr>
        </p:nvSpPr>
        <p:spPr/>
        <p:txBody>
          <a:bodyPr/>
          <a:lstStyle/>
          <a:p>
            <a:fld id="{45764DC5-1A9D-4552-BAEB-4EF36015D425}" type="slidenum">
              <a:rPr lang="ar-SA" smtClean="0"/>
              <a:pPr/>
              <a:t>‹#›</a:t>
            </a:fld>
            <a:endParaRPr lang="ar-SA"/>
          </a:p>
        </p:txBody>
      </p:sp>
    </p:spTree>
    <p:extLst>
      <p:ext uri="{BB962C8B-B14F-4D97-AF65-F5344CB8AC3E}">
        <p14:creationId xmlns:p14="http://schemas.microsoft.com/office/powerpoint/2010/main" val="363120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46A2BDD-9C87-4AE0-A432-C8EBFD48B2C9}"/>
              </a:ext>
            </a:extLst>
          </p:cNvPr>
          <p:cNvSpPr>
            <a:spLocks noGrp="1"/>
          </p:cNvSpPr>
          <p:nvPr>
            <p:ph type="title"/>
          </p:nvPr>
        </p:nvSpPr>
        <p:spPr>
          <a:xfrm>
            <a:off x="629841" y="365126"/>
            <a:ext cx="78867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42F3176-1B95-4374-B02A-ED852AB21D7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2177337-3AE1-4395-A210-718ACF8DC682}"/>
              </a:ext>
            </a:extLst>
          </p:cNvPr>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36C206B-F11D-49C1-8583-BBC67905C65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23F600B4-A759-4FE2-A0BA-082A3F566FF6}"/>
              </a:ext>
            </a:extLst>
          </p:cNvPr>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B1E215BE-44E9-4690-AF08-7D5C5A57C7FD}"/>
              </a:ext>
            </a:extLst>
          </p:cNvPr>
          <p:cNvSpPr>
            <a:spLocks noGrp="1"/>
          </p:cNvSpPr>
          <p:nvPr>
            <p:ph type="dt" sz="half" idx="10"/>
          </p:nvPr>
        </p:nvSpPr>
        <p:spPr/>
        <p:txBody>
          <a:bodyPr/>
          <a:lstStyle/>
          <a:p>
            <a:fld id="{EBD22068-88CB-4F3F-B988-DACBEAC3D6D8}" type="datetimeFigureOut">
              <a:rPr lang="ar-SA" smtClean="0"/>
              <a:pPr/>
              <a:t>18/05/44</a:t>
            </a:fld>
            <a:endParaRPr lang="ar-SA"/>
          </a:p>
        </p:txBody>
      </p:sp>
      <p:sp>
        <p:nvSpPr>
          <p:cNvPr id="8" name="عنصر نائب للتذييل 7">
            <a:extLst>
              <a:ext uri="{FF2B5EF4-FFF2-40B4-BE49-F238E27FC236}">
                <a16:creationId xmlns:a16="http://schemas.microsoft.com/office/drawing/2014/main" id="{7B8E096C-C08C-4DDC-A5C7-CB056B5D483B}"/>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40124B94-5581-4F8E-8C51-3C8C7D74C726}"/>
              </a:ext>
            </a:extLst>
          </p:cNvPr>
          <p:cNvSpPr>
            <a:spLocks noGrp="1"/>
          </p:cNvSpPr>
          <p:nvPr>
            <p:ph type="sldNum" sz="quarter" idx="12"/>
          </p:nvPr>
        </p:nvSpPr>
        <p:spPr/>
        <p:txBody>
          <a:bodyPr/>
          <a:lstStyle/>
          <a:p>
            <a:fld id="{45764DC5-1A9D-4552-BAEB-4EF36015D425}" type="slidenum">
              <a:rPr lang="ar-SA" smtClean="0"/>
              <a:pPr/>
              <a:t>‹#›</a:t>
            </a:fld>
            <a:endParaRPr lang="ar-SA"/>
          </a:p>
        </p:txBody>
      </p:sp>
    </p:spTree>
    <p:extLst>
      <p:ext uri="{BB962C8B-B14F-4D97-AF65-F5344CB8AC3E}">
        <p14:creationId xmlns:p14="http://schemas.microsoft.com/office/powerpoint/2010/main" val="122942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B6F76D-03AD-4D9D-A0D9-1D965D315C6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A2B2655F-E1C6-43CE-8D35-BD32E37F3D5F}"/>
              </a:ext>
            </a:extLst>
          </p:cNvPr>
          <p:cNvSpPr>
            <a:spLocks noGrp="1"/>
          </p:cNvSpPr>
          <p:nvPr>
            <p:ph type="dt" sz="half" idx="10"/>
          </p:nvPr>
        </p:nvSpPr>
        <p:spPr/>
        <p:txBody>
          <a:bodyPr/>
          <a:lstStyle/>
          <a:p>
            <a:fld id="{EBD22068-88CB-4F3F-B988-DACBEAC3D6D8}" type="datetimeFigureOut">
              <a:rPr lang="ar-SA" smtClean="0"/>
              <a:pPr/>
              <a:t>18/05/44</a:t>
            </a:fld>
            <a:endParaRPr lang="ar-SA"/>
          </a:p>
        </p:txBody>
      </p:sp>
      <p:sp>
        <p:nvSpPr>
          <p:cNvPr id="4" name="عنصر نائب للتذييل 3">
            <a:extLst>
              <a:ext uri="{FF2B5EF4-FFF2-40B4-BE49-F238E27FC236}">
                <a16:creationId xmlns:a16="http://schemas.microsoft.com/office/drawing/2014/main" id="{8511CCF1-6D82-403E-A620-03D575023405}"/>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46797A09-21ED-4C12-8157-12C383DF9C2E}"/>
              </a:ext>
            </a:extLst>
          </p:cNvPr>
          <p:cNvSpPr>
            <a:spLocks noGrp="1"/>
          </p:cNvSpPr>
          <p:nvPr>
            <p:ph type="sldNum" sz="quarter" idx="12"/>
          </p:nvPr>
        </p:nvSpPr>
        <p:spPr/>
        <p:txBody>
          <a:bodyPr/>
          <a:lstStyle/>
          <a:p>
            <a:fld id="{45764DC5-1A9D-4552-BAEB-4EF36015D425}" type="slidenum">
              <a:rPr lang="ar-SA" smtClean="0"/>
              <a:pPr/>
              <a:t>‹#›</a:t>
            </a:fld>
            <a:endParaRPr lang="ar-SA"/>
          </a:p>
        </p:txBody>
      </p:sp>
    </p:spTree>
    <p:extLst>
      <p:ext uri="{BB962C8B-B14F-4D97-AF65-F5344CB8AC3E}">
        <p14:creationId xmlns:p14="http://schemas.microsoft.com/office/powerpoint/2010/main" val="69286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3A3E75DB-2DD4-4BB0-9299-57CB300D81E0}"/>
              </a:ext>
            </a:extLst>
          </p:cNvPr>
          <p:cNvSpPr>
            <a:spLocks noGrp="1"/>
          </p:cNvSpPr>
          <p:nvPr>
            <p:ph type="dt" sz="half" idx="10"/>
          </p:nvPr>
        </p:nvSpPr>
        <p:spPr/>
        <p:txBody>
          <a:bodyPr/>
          <a:lstStyle/>
          <a:p>
            <a:fld id="{EBD22068-88CB-4F3F-B988-DACBEAC3D6D8}" type="datetimeFigureOut">
              <a:rPr lang="ar-SA" smtClean="0"/>
              <a:pPr/>
              <a:t>18/05/44</a:t>
            </a:fld>
            <a:endParaRPr lang="ar-SA"/>
          </a:p>
        </p:txBody>
      </p:sp>
      <p:sp>
        <p:nvSpPr>
          <p:cNvPr id="3" name="عنصر نائب للتذييل 2">
            <a:extLst>
              <a:ext uri="{FF2B5EF4-FFF2-40B4-BE49-F238E27FC236}">
                <a16:creationId xmlns:a16="http://schemas.microsoft.com/office/drawing/2014/main" id="{5A27E650-BA15-4E27-A129-DFF35A56378A}"/>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E1BD729E-34D6-46B4-B2CB-EB2AC1A07924}"/>
              </a:ext>
            </a:extLst>
          </p:cNvPr>
          <p:cNvSpPr>
            <a:spLocks noGrp="1"/>
          </p:cNvSpPr>
          <p:nvPr>
            <p:ph type="sldNum" sz="quarter" idx="12"/>
          </p:nvPr>
        </p:nvSpPr>
        <p:spPr/>
        <p:txBody>
          <a:bodyPr/>
          <a:lstStyle/>
          <a:p>
            <a:fld id="{45764DC5-1A9D-4552-BAEB-4EF36015D425}" type="slidenum">
              <a:rPr lang="ar-SA" smtClean="0"/>
              <a:pPr/>
              <a:t>‹#›</a:t>
            </a:fld>
            <a:endParaRPr lang="ar-SA"/>
          </a:p>
        </p:txBody>
      </p:sp>
    </p:spTree>
    <p:extLst>
      <p:ext uri="{BB962C8B-B14F-4D97-AF65-F5344CB8AC3E}">
        <p14:creationId xmlns:p14="http://schemas.microsoft.com/office/powerpoint/2010/main" val="176900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9999F0-50F2-4861-8569-FF3EDAC38287}"/>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9764E06-0C86-48F0-B067-BFD4F7E3C14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C703501B-CA3F-43A0-BC65-6EC27298DE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EEA192B-B6E1-42D6-97E3-FE4B77125FA4}"/>
              </a:ext>
            </a:extLst>
          </p:cNvPr>
          <p:cNvSpPr>
            <a:spLocks noGrp="1"/>
          </p:cNvSpPr>
          <p:nvPr>
            <p:ph type="dt" sz="half" idx="10"/>
          </p:nvPr>
        </p:nvSpPr>
        <p:spPr/>
        <p:txBody>
          <a:bodyPr/>
          <a:lstStyle/>
          <a:p>
            <a:fld id="{EBD22068-88CB-4F3F-B988-DACBEAC3D6D8}" type="datetimeFigureOut">
              <a:rPr lang="ar-SA" smtClean="0"/>
              <a:pPr/>
              <a:t>18/05/44</a:t>
            </a:fld>
            <a:endParaRPr lang="ar-SA"/>
          </a:p>
        </p:txBody>
      </p:sp>
      <p:sp>
        <p:nvSpPr>
          <p:cNvPr id="6" name="عنصر نائب للتذييل 5">
            <a:extLst>
              <a:ext uri="{FF2B5EF4-FFF2-40B4-BE49-F238E27FC236}">
                <a16:creationId xmlns:a16="http://schemas.microsoft.com/office/drawing/2014/main" id="{05604DEF-B55D-46CD-B8C3-44A13624CF11}"/>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5B4F6DF-73B0-48E7-BC62-B9C7CA3E71D0}"/>
              </a:ext>
            </a:extLst>
          </p:cNvPr>
          <p:cNvSpPr>
            <a:spLocks noGrp="1"/>
          </p:cNvSpPr>
          <p:nvPr>
            <p:ph type="sldNum" sz="quarter" idx="12"/>
          </p:nvPr>
        </p:nvSpPr>
        <p:spPr/>
        <p:txBody>
          <a:bodyPr/>
          <a:lstStyle/>
          <a:p>
            <a:fld id="{45764DC5-1A9D-4552-BAEB-4EF36015D425}" type="slidenum">
              <a:rPr lang="ar-SA" smtClean="0"/>
              <a:pPr/>
              <a:t>‹#›</a:t>
            </a:fld>
            <a:endParaRPr lang="ar-SA"/>
          </a:p>
        </p:txBody>
      </p:sp>
    </p:spTree>
    <p:extLst>
      <p:ext uri="{BB962C8B-B14F-4D97-AF65-F5344CB8AC3E}">
        <p14:creationId xmlns:p14="http://schemas.microsoft.com/office/powerpoint/2010/main" val="62200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C684C1-A8C1-471D-9DB7-29EF51EEDBCB}"/>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B3325F61-71FB-4844-87A5-683B8AC6D29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a:extLst>
              <a:ext uri="{FF2B5EF4-FFF2-40B4-BE49-F238E27FC236}">
                <a16:creationId xmlns:a16="http://schemas.microsoft.com/office/drawing/2014/main" id="{86BCC6AE-DB91-44A8-87F3-BC7332D31DA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BA09A6A-D7CF-423A-B0D7-E9CD98D8B833}"/>
              </a:ext>
            </a:extLst>
          </p:cNvPr>
          <p:cNvSpPr>
            <a:spLocks noGrp="1"/>
          </p:cNvSpPr>
          <p:nvPr>
            <p:ph type="dt" sz="half" idx="10"/>
          </p:nvPr>
        </p:nvSpPr>
        <p:spPr/>
        <p:txBody>
          <a:bodyPr/>
          <a:lstStyle/>
          <a:p>
            <a:fld id="{EBD22068-88CB-4F3F-B988-DACBEAC3D6D8}" type="datetimeFigureOut">
              <a:rPr lang="ar-SA" smtClean="0"/>
              <a:pPr/>
              <a:t>18/05/44</a:t>
            </a:fld>
            <a:endParaRPr lang="ar-SA"/>
          </a:p>
        </p:txBody>
      </p:sp>
      <p:sp>
        <p:nvSpPr>
          <p:cNvPr id="6" name="عنصر نائب للتذييل 5">
            <a:extLst>
              <a:ext uri="{FF2B5EF4-FFF2-40B4-BE49-F238E27FC236}">
                <a16:creationId xmlns:a16="http://schemas.microsoft.com/office/drawing/2014/main" id="{EA13144D-EAA3-4572-AE8D-3FDB6CF95C9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69884AB-1AFC-4237-9E33-C209FF32C51E}"/>
              </a:ext>
            </a:extLst>
          </p:cNvPr>
          <p:cNvSpPr>
            <a:spLocks noGrp="1"/>
          </p:cNvSpPr>
          <p:nvPr>
            <p:ph type="sldNum" sz="quarter" idx="12"/>
          </p:nvPr>
        </p:nvSpPr>
        <p:spPr/>
        <p:txBody>
          <a:bodyPr/>
          <a:lstStyle/>
          <a:p>
            <a:fld id="{45764DC5-1A9D-4552-BAEB-4EF36015D425}" type="slidenum">
              <a:rPr lang="ar-SA" smtClean="0"/>
              <a:pPr/>
              <a:t>‹#›</a:t>
            </a:fld>
            <a:endParaRPr lang="ar-SA"/>
          </a:p>
        </p:txBody>
      </p:sp>
    </p:spTree>
    <p:extLst>
      <p:ext uri="{BB962C8B-B14F-4D97-AF65-F5344CB8AC3E}">
        <p14:creationId xmlns:p14="http://schemas.microsoft.com/office/powerpoint/2010/main" val="403464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1E8"/>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A169B7E-AB02-4021-82CB-0B83B0D7EF54}"/>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B220381-C09F-4A5B-B0E2-9F3760B46717}"/>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01DC20C-DC4D-4D8A-A5E4-F4332E4FC2FD}"/>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EBD22068-88CB-4F3F-B988-DACBEAC3D6D8}" type="datetimeFigureOut">
              <a:rPr lang="ar-SA" smtClean="0"/>
              <a:pPr/>
              <a:t>18/05/44</a:t>
            </a:fld>
            <a:endParaRPr lang="ar-SA"/>
          </a:p>
        </p:txBody>
      </p:sp>
      <p:sp>
        <p:nvSpPr>
          <p:cNvPr id="5" name="عنصر نائب للتذييل 4">
            <a:extLst>
              <a:ext uri="{FF2B5EF4-FFF2-40B4-BE49-F238E27FC236}">
                <a16:creationId xmlns:a16="http://schemas.microsoft.com/office/drawing/2014/main" id="{7A10AC4C-DDC9-4D93-9C31-5E397900A0C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BE839EEB-029B-45DE-9321-55CD9B57F4FA}"/>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45764DC5-1A9D-4552-BAEB-4EF36015D425}" type="slidenum">
              <a:rPr lang="ar-SA" smtClean="0"/>
              <a:pPr/>
              <a:t>‹#›</a:t>
            </a:fld>
            <a:endParaRPr lang="ar-SA"/>
          </a:p>
        </p:txBody>
      </p:sp>
    </p:spTree>
    <p:extLst>
      <p:ext uri="{BB962C8B-B14F-4D97-AF65-F5344CB8AC3E}">
        <p14:creationId xmlns:p14="http://schemas.microsoft.com/office/powerpoint/2010/main" val="1931068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a:extLst>
              <a:ext uri="{FF2B5EF4-FFF2-40B4-BE49-F238E27FC236}">
                <a16:creationId xmlns:a16="http://schemas.microsoft.com/office/drawing/2014/main" id="{01034E32-97E9-4F2E-983B-85B04DBE8107}"/>
              </a:ext>
            </a:extLst>
          </p:cNvPr>
          <p:cNvSpPr/>
          <p:nvPr/>
        </p:nvSpPr>
        <p:spPr>
          <a:xfrm>
            <a:off x="7452320" y="5013176"/>
            <a:ext cx="1368152" cy="15500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15" name="عنوان 1">
            <a:extLst>
              <a:ext uri="{FF2B5EF4-FFF2-40B4-BE49-F238E27FC236}">
                <a16:creationId xmlns:a16="http://schemas.microsoft.com/office/drawing/2014/main" id="{580DC48A-BCF4-487E-B6CB-BBBC2622833B}"/>
              </a:ext>
            </a:extLst>
          </p:cNvPr>
          <p:cNvSpPr txBox="1">
            <a:spLocks/>
          </p:cNvSpPr>
          <p:nvPr/>
        </p:nvSpPr>
        <p:spPr>
          <a:xfrm>
            <a:off x="2843808" y="6031710"/>
            <a:ext cx="5486400" cy="804862"/>
          </a:xfrm>
          <a:prstGeom prst="rect">
            <a:avLst/>
          </a:prstGeom>
          <a:ln>
            <a:noFill/>
          </a:ln>
        </p:spPr>
        <p:txBody>
          <a:bodyPr vert="horz" lIns="91440" tIns="45720" rIns="91440" bIns="45720" rtlCol="1">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spcBef>
                <a:spcPct val="20000"/>
              </a:spcBef>
            </a:pPr>
            <a:r>
              <a:rPr lang="en-US" sz="1400" kern="1200" dirty="0">
                <a:effectLst>
                  <a:outerShdw blurRad="38100" dist="38100" dir="2700000" algn="tl">
                    <a:srgbClr val="000000">
                      <a:alpha val="43137"/>
                    </a:srgbClr>
                  </a:outerShdw>
                </a:effectLst>
                <a:latin typeface="+mn-lt"/>
                <a:ea typeface="+mn-ea"/>
                <a:cs typeface="+mn-cs"/>
              </a:rPr>
              <a:t>H</a:t>
            </a:r>
            <a:endParaRPr lang="ar-SA" sz="1400" kern="1200" dirty="0">
              <a:effectLst>
                <a:outerShdw blurRad="38100" dist="38100" dir="2700000" algn="tl">
                  <a:srgbClr val="000000">
                    <a:alpha val="43137"/>
                  </a:srgbClr>
                </a:outerShdw>
              </a:effectLst>
              <a:latin typeface="+mn-lt"/>
              <a:ea typeface="+mn-ea"/>
              <a:cs typeface="+mn-cs"/>
            </a:endParaRPr>
          </a:p>
        </p:txBody>
      </p:sp>
      <p:sp>
        <p:nvSpPr>
          <p:cNvPr id="2" name="مستطيل 1">
            <a:extLst>
              <a:ext uri="{FF2B5EF4-FFF2-40B4-BE49-F238E27FC236}">
                <a16:creationId xmlns:a16="http://schemas.microsoft.com/office/drawing/2014/main" id="{8DF91B9B-8660-4002-8F7A-F36A81658637}"/>
              </a:ext>
            </a:extLst>
          </p:cNvPr>
          <p:cNvSpPr/>
          <p:nvPr/>
        </p:nvSpPr>
        <p:spPr>
          <a:xfrm>
            <a:off x="0" y="5339147"/>
            <a:ext cx="9159837" cy="804862"/>
          </a:xfrm>
          <a:prstGeom prst="rect">
            <a:avLst/>
          </a:prstGeom>
          <a:solidFill>
            <a:srgbClr val="506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شكل بيضاوي 2">
            <a:extLst>
              <a:ext uri="{FF2B5EF4-FFF2-40B4-BE49-F238E27FC236}">
                <a16:creationId xmlns:a16="http://schemas.microsoft.com/office/drawing/2014/main" id="{DD3E8A3A-5FD9-40F3-846C-A605552DB702}"/>
              </a:ext>
            </a:extLst>
          </p:cNvPr>
          <p:cNvSpPr/>
          <p:nvPr/>
        </p:nvSpPr>
        <p:spPr>
          <a:xfrm>
            <a:off x="2981533" y="1484784"/>
            <a:ext cx="3196770" cy="2952328"/>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قوى التجاذب</a:t>
            </a:r>
          </a:p>
        </p:txBody>
      </p:sp>
      <p:sp>
        <p:nvSpPr>
          <p:cNvPr id="4" name="مستطيل: زوايا مستديرة 3">
            <a:extLst>
              <a:ext uri="{FF2B5EF4-FFF2-40B4-BE49-F238E27FC236}">
                <a16:creationId xmlns:a16="http://schemas.microsoft.com/office/drawing/2014/main" id="{730BC113-8A1C-4508-A660-B3CB0CD9BA24}"/>
              </a:ext>
            </a:extLst>
          </p:cNvPr>
          <p:cNvSpPr/>
          <p:nvPr/>
        </p:nvSpPr>
        <p:spPr>
          <a:xfrm>
            <a:off x="6948264" y="332656"/>
            <a:ext cx="1800200" cy="504056"/>
          </a:xfrm>
          <a:prstGeom prst="round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الفصل الأول</a:t>
            </a:r>
          </a:p>
        </p:txBody>
      </p:sp>
      <p:sp>
        <p:nvSpPr>
          <p:cNvPr id="5" name="مستطيل 4">
            <a:extLst>
              <a:ext uri="{FF2B5EF4-FFF2-40B4-BE49-F238E27FC236}">
                <a16:creationId xmlns:a16="http://schemas.microsoft.com/office/drawing/2014/main" id="{DF1E0CF3-65A1-4F06-926C-E3D2A5125392}"/>
              </a:ext>
            </a:extLst>
          </p:cNvPr>
          <p:cNvSpPr/>
          <p:nvPr/>
        </p:nvSpPr>
        <p:spPr>
          <a:xfrm>
            <a:off x="7524328" y="5085184"/>
            <a:ext cx="1224136" cy="1368152"/>
          </a:xfrm>
          <a:prstGeom prst="rect">
            <a:avLst/>
          </a:prstGeom>
          <a:solidFill>
            <a:srgbClr val="D8E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latin typeface="Sakkal Majalla" panose="02000000000000000000" pitchFamily="2" charset="-78"/>
                <a:cs typeface="Sakkal Majalla" panose="02000000000000000000" pitchFamily="2" charset="-78"/>
              </a:rPr>
              <a:t>الفكرة الرئيسة</a:t>
            </a:r>
          </a:p>
        </p:txBody>
      </p:sp>
      <p:sp>
        <p:nvSpPr>
          <p:cNvPr id="6" name="مربع نص 5">
            <a:extLst>
              <a:ext uri="{FF2B5EF4-FFF2-40B4-BE49-F238E27FC236}">
                <a16:creationId xmlns:a16="http://schemas.microsoft.com/office/drawing/2014/main" id="{2017AC2A-A7E5-447B-85F4-B4B0A58E37B5}"/>
              </a:ext>
            </a:extLst>
          </p:cNvPr>
          <p:cNvSpPr txBox="1"/>
          <p:nvPr/>
        </p:nvSpPr>
        <p:spPr>
          <a:xfrm>
            <a:off x="107504" y="5373216"/>
            <a:ext cx="7272808" cy="830997"/>
          </a:xfrm>
          <a:prstGeom prst="rect">
            <a:avLst/>
          </a:prstGeom>
          <a:noFill/>
          <a:ln>
            <a:noFill/>
          </a:ln>
        </p:spPr>
        <p:txBody>
          <a:bodyPr wrap="square" rtlCol="1">
            <a:spAutoFit/>
          </a:bodyPr>
          <a:lstStyle/>
          <a:p>
            <a:r>
              <a:rPr lang="ar-SA" sz="2400" b="1" dirty="0">
                <a:solidFill>
                  <a:schemeClr val="bg1"/>
                </a:solidFill>
                <a:latin typeface="Sakkal Majalla" panose="02000000000000000000" pitchFamily="2" charset="-78"/>
                <a:cs typeface="Sakkal Majalla" panose="02000000000000000000" pitchFamily="2" charset="-78"/>
              </a:rPr>
              <a:t>تحدد القوى بين الجزيئات ومنها قوى التشتت، والقوى الثنائية القطبية، والروابط الهيدروجينية. حالة المادة عند درجة حرارة معينة.</a:t>
            </a:r>
          </a:p>
        </p:txBody>
      </p:sp>
      <mc:AlternateContent xmlns:mc="http://schemas.openxmlformats.org/markup-compatibility/2006" xmlns:p14="http://schemas.microsoft.com/office/powerpoint/2010/main">
        <mc:Choice Requires="p14">
          <p:contentPart p14:bwMode="auto" r:id="rId2">
            <p14:nvContentPartPr>
              <p14:cNvPr id="7" name="حبر 6">
                <a:extLst>
                  <a:ext uri="{FF2B5EF4-FFF2-40B4-BE49-F238E27FC236}">
                    <a16:creationId xmlns:a16="http://schemas.microsoft.com/office/drawing/2014/main" id="{3B78EACB-5FC2-4A50-93A1-1FD5D0C63251}"/>
                  </a:ext>
                </a:extLst>
              </p14:cNvPr>
              <p14:cNvContentPartPr/>
              <p14:nvPr/>
            </p14:nvContentPartPr>
            <p14:xfrm>
              <a:off x="2007010" y="3908287"/>
              <a:ext cx="360" cy="360"/>
            </p14:xfrm>
          </p:contentPart>
        </mc:Choice>
        <mc:Fallback xmlns="">
          <p:pic>
            <p:nvPicPr>
              <p:cNvPr id="7" name="حبر 6">
                <a:extLst>
                  <a:ext uri="{FF2B5EF4-FFF2-40B4-BE49-F238E27FC236}">
                    <a16:creationId xmlns:a16="http://schemas.microsoft.com/office/drawing/2014/main" id="{3B78EACB-5FC2-4A50-93A1-1FD5D0C63251}"/>
                  </a:ext>
                </a:extLst>
              </p:cNvPr>
              <p:cNvPicPr/>
              <p:nvPr/>
            </p:nvPicPr>
            <p:blipFill>
              <a:blip r:embed="rId3"/>
              <a:stretch>
                <a:fillRect/>
              </a:stretch>
            </p:blipFill>
            <p:spPr>
              <a:xfrm>
                <a:off x="1998010" y="3899287"/>
                <a:ext cx="18000" cy="18000"/>
              </a:xfrm>
              <a:prstGeom prst="rect">
                <a:avLst/>
              </a:prstGeom>
            </p:spPr>
          </p:pic>
        </mc:Fallback>
      </mc:AlternateContent>
    </p:spTree>
    <p:extLst>
      <p:ext uri="{BB962C8B-B14F-4D97-AF65-F5344CB8AC3E}">
        <p14:creationId xmlns:p14="http://schemas.microsoft.com/office/powerpoint/2010/main" val="222771547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55B18E9-611C-4C3D-B0F9-7A63CA91E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89" y="-98547"/>
            <a:ext cx="5343361" cy="1367307"/>
          </a:xfrm>
          <a:prstGeom prst="rect">
            <a:avLst/>
          </a:prstGeom>
        </p:spPr>
      </p:pic>
      <p:sp>
        <p:nvSpPr>
          <p:cNvPr id="4" name="مستطيل 3">
            <a:extLst>
              <a:ext uri="{FF2B5EF4-FFF2-40B4-BE49-F238E27FC236}">
                <a16:creationId xmlns:a16="http://schemas.microsoft.com/office/drawing/2014/main" id="{A348CB05-CD8F-4D19-A6C2-67F07E7A4A11}"/>
              </a:ext>
            </a:extLst>
          </p:cNvPr>
          <p:cNvSpPr/>
          <p:nvPr/>
        </p:nvSpPr>
        <p:spPr>
          <a:xfrm>
            <a:off x="179512" y="843304"/>
            <a:ext cx="8802724" cy="541454"/>
          </a:xfrm>
          <a:prstGeom prst="rect">
            <a:avLst/>
          </a:prstGeom>
          <a:solidFill>
            <a:srgbClr val="B2DAA6"/>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Sakkal Majalla" panose="02000000000000000000" pitchFamily="2" charset="-78"/>
                <a:cs typeface="Sakkal Majalla" panose="02000000000000000000" pitchFamily="2" charset="-78"/>
              </a:rPr>
              <a:t>طالبتي العزيزة : أقرئي الأشكال الثلاث التالية ثم حددي الرابط المشترك بينها؟</a:t>
            </a:r>
          </a:p>
        </p:txBody>
      </p:sp>
      <p:sp>
        <p:nvSpPr>
          <p:cNvPr id="14" name="مستطيل 13">
            <a:extLst>
              <a:ext uri="{FF2B5EF4-FFF2-40B4-BE49-F238E27FC236}">
                <a16:creationId xmlns:a16="http://schemas.microsoft.com/office/drawing/2014/main" id="{5D3859E6-A676-4FB8-A2AD-B4617C5F109A}"/>
              </a:ext>
            </a:extLst>
          </p:cNvPr>
          <p:cNvSpPr/>
          <p:nvPr/>
        </p:nvSpPr>
        <p:spPr>
          <a:xfrm>
            <a:off x="4716016" y="258503"/>
            <a:ext cx="4018757" cy="458469"/>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ar-SA" sz="2400" dirty="0">
                <a:latin typeface="Sakkal Majalla" panose="02000000000000000000" pitchFamily="2" charset="-78"/>
                <a:cs typeface="Sakkal Majalla" panose="02000000000000000000" pitchFamily="2" charset="-78"/>
              </a:rPr>
              <a:t>القوى بين الجزيئية (</a:t>
            </a:r>
            <a:r>
              <a:rPr lang="en-US" sz="2400" dirty="0">
                <a:latin typeface="Sakkal Majalla" panose="02000000000000000000" pitchFamily="2" charset="-78"/>
                <a:cs typeface="Sakkal Majalla" panose="02000000000000000000" pitchFamily="2" charset="-78"/>
              </a:rPr>
              <a:t>intermolecular forces</a:t>
            </a:r>
            <a:r>
              <a:rPr lang="ar-SA" sz="2400" dirty="0">
                <a:latin typeface="Sakkal Majalla" panose="02000000000000000000" pitchFamily="2" charset="-78"/>
                <a:cs typeface="Sakkal Majalla" panose="02000000000000000000" pitchFamily="2" charset="-78"/>
              </a:rPr>
              <a:t>)</a:t>
            </a:r>
          </a:p>
        </p:txBody>
      </p:sp>
      <p:sp>
        <p:nvSpPr>
          <p:cNvPr id="10" name="مربع نص 9">
            <a:extLst>
              <a:ext uri="{FF2B5EF4-FFF2-40B4-BE49-F238E27FC236}">
                <a16:creationId xmlns:a16="http://schemas.microsoft.com/office/drawing/2014/main" id="{FD4DAD4C-5515-0BE8-BB71-8EE45001718B}"/>
              </a:ext>
            </a:extLst>
          </p:cNvPr>
          <p:cNvSpPr txBox="1"/>
          <p:nvPr/>
        </p:nvSpPr>
        <p:spPr>
          <a:xfrm>
            <a:off x="62808" y="5939987"/>
            <a:ext cx="9081192" cy="89255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600" dirty="0">
                <a:highlight>
                  <a:srgbClr val="FCF8EA"/>
                </a:highlight>
                <a:latin typeface="Sakkal Majalla" panose="02000000000000000000" pitchFamily="2" charset="-78"/>
                <a:cs typeface="Sakkal Majalla" panose="02000000000000000000" pitchFamily="2" charset="-78"/>
              </a:rPr>
              <a:t>قوى الترابط بين الجزيئية : </a:t>
            </a:r>
            <a:r>
              <a:rPr lang="ar-SA" sz="2600" dirty="0">
                <a:latin typeface="Sakkal Majalla" panose="02000000000000000000" pitchFamily="2" charset="-78"/>
                <a:cs typeface="Sakkal Majalla" panose="02000000000000000000" pitchFamily="2" charset="-78"/>
              </a:rPr>
              <a:t>هي قوى بينية تربط بين جسيمات متشابهة مثل تلك التي بين جزيئات الماء أو بين جسيمات مختلفة مثل ذرات الكربون في الجرافيت وجسيمات السيللوز في الورق</a:t>
            </a:r>
          </a:p>
        </p:txBody>
      </p:sp>
      <p:sp>
        <p:nvSpPr>
          <p:cNvPr id="2" name="شكل بيضاوي 1">
            <a:extLst>
              <a:ext uri="{FF2B5EF4-FFF2-40B4-BE49-F238E27FC236}">
                <a16:creationId xmlns:a16="http://schemas.microsoft.com/office/drawing/2014/main" id="{A21AD957-69FC-426B-DA92-78C68B68D860}"/>
              </a:ext>
            </a:extLst>
          </p:cNvPr>
          <p:cNvSpPr/>
          <p:nvPr/>
        </p:nvSpPr>
        <p:spPr>
          <a:xfrm>
            <a:off x="8604448" y="217010"/>
            <a:ext cx="466796" cy="541454"/>
          </a:xfrm>
          <a:prstGeom prst="ellipse">
            <a:avLst/>
          </a:prstGeom>
          <a:solidFill>
            <a:srgbClr val="B2DAA6"/>
          </a:solidFill>
          <a:ln>
            <a:solidFill>
              <a:schemeClr val="bg1">
                <a:lumMod val="95000"/>
              </a:schemeClr>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rgbClr val="3A7A6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endParaRPr lang="ar-SA" sz="3200" b="1" dirty="0">
              <a:solidFill>
                <a:srgbClr val="3A7A6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3076" name="Picture 4" descr="Two pairs of molecules are shown where each molecule has one larger blue side labeled “delta sign, negative sign” and a smaller red side labeled “delta sign, positive sign.” Toward the middle of the both molecules, but still on each distinct side, is a black dot. Between the two images is a dotted line labeled, “Attractive force.” In the first image, the red and blue sides are labeled, “Unequal distribution of electrons.” Below both images are brackets. The brackets are labeled, “Temporary dipoles.”">
            <a:extLst>
              <a:ext uri="{FF2B5EF4-FFF2-40B4-BE49-F238E27FC236}">
                <a16:creationId xmlns:a16="http://schemas.microsoft.com/office/drawing/2014/main" id="{3999E260-7609-ED78-7009-732AAC4FE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76" y="1492171"/>
            <a:ext cx="3872086" cy="2541944"/>
          </a:xfrm>
          <a:prstGeom prst="rect">
            <a:avLst/>
          </a:prstGeom>
          <a:solidFill>
            <a:schemeClr val="bg1"/>
          </a:solidFill>
          <a:ln>
            <a:solidFill>
              <a:schemeClr val="accent1">
                <a:lumMod val="50000"/>
              </a:schemeClr>
            </a:solidFill>
            <a:prstDash val="dash"/>
          </a:ln>
          <a:extLst>
            <a:ext uri="{909E8E84-426E-40DD-AFC4-6F175D3DCCD1}">
              <a14:hiddenFill xmlns:a14="http://schemas.microsoft.com/office/drawing/2010/main">
                <a:solidFill>
                  <a:srgbClr val="FFFFFF"/>
                </a:solidFill>
              </a14:hiddenFill>
            </a:ext>
          </a:extLst>
        </p:spPr>
      </p:pic>
      <p:pic>
        <p:nvPicPr>
          <p:cNvPr id="3078" name="Picture 6" descr="A diagram showing a strong internal intramolecular force and a weak external intermolecular force.">
            <a:extLst>
              <a:ext uri="{FF2B5EF4-FFF2-40B4-BE49-F238E27FC236}">
                <a16:creationId xmlns:a16="http://schemas.microsoft.com/office/drawing/2014/main" id="{1B7A580E-343C-FFD0-A744-044C71D5A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301" y="4100536"/>
            <a:ext cx="6191250" cy="1681202"/>
          </a:xfrm>
          <a:prstGeom prst="rect">
            <a:avLst/>
          </a:prstGeom>
          <a:solidFill>
            <a:schemeClr val="bg1"/>
          </a:solidFill>
          <a:ln>
            <a:solidFill>
              <a:schemeClr val="accent1">
                <a:lumMod val="50000"/>
              </a:schemeClr>
            </a:solidFill>
            <a:prstDash val="dash"/>
          </a:ln>
          <a:extLst>
            <a:ext uri="{909E8E84-426E-40DD-AFC4-6F175D3DCCD1}">
              <a14:hiddenFill xmlns:a14="http://schemas.microsoft.com/office/drawing/2010/main">
                <a:solidFill>
                  <a:srgbClr val="FFFFFF"/>
                </a:solidFill>
              </a14:hiddenFill>
            </a:ext>
          </a:extLst>
        </p:spPr>
      </p:pic>
      <p:pic>
        <p:nvPicPr>
          <p:cNvPr id="3080" name="Picture 8" descr="Five water molecules are shown near one another, but not touching. A dotted line lies between many of the hydrogen atoms on one molecule and the oxygen atom on another molecule.">
            <a:extLst>
              <a:ext uri="{FF2B5EF4-FFF2-40B4-BE49-F238E27FC236}">
                <a16:creationId xmlns:a16="http://schemas.microsoft.com/office/drawing/2014/main" id="{8897B9FE-6769-27B6-8707-44343B296D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8485" y="1484784"/>
            <a:ext cx="4697537" cy="2549332"/>
          </a:xfrm>
          <a:prstGeom prst="rect">
            <a:avLst/>
          </a:prstGeom>
          <a:solidFill>
            <a:schemeClr val="bg1"/>
          </a:solidFill>
          <a:ln>
            <a:solidFill>
              <a:schemeClr val="accent1">
                <a:lumMod val="50000"/>
              </a:schemeClr>
            </a:solidFill>
            <a:prstDash val="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91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a:extLst>
              <a:ext uri="{FF2B5EF4-FFF2-40B4-BE49-F238E27FC236}">
                <a16:creationId xmlns:a16="http://schemas.microsoft.com/office/drawing/2014/main" id="{5D3859E6-A676-4FB8-A2AD-B4617C5F109A}"/>
              </a:ext>
            </a:extLst>
          </p:cNvPr>
          <p:cNvSpPr/>
          <p:nvPr/>
        </p:nvSpPr>
        <p:spPr>
          <a:xfrm>
            <a:off x="3491880" y="258503"/>
            <a:ext cx="5242893" cy="458469"/>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ar-SA" sz="2400" dirty="0">
                <a:latin typeface="Sakkal Majalla" panose="02000000000000000000" pitchFamily="2" charset="-78"/>
                <a:cs typeface="Sakkal Majalla" panose="02000000000000000000" pitchFamily="2" charset="-78"/>
              </a:rPr>
              <a:t>أنواع القوى بين الجزيئية (</a:t>
            </a:r>
            <a:r>
              <a:rPr lang="en-US" sz="2400" dirty="0">
                <a:latin typeface="Sakkal Majalla" panose="02000000000000000000" pitchFamily="2" charset="-78"/>
                <a:cs typeface="Sakkal Majalla" panose="02000000000000000000" pitchFamily="2" charset="-78"/>
              </a:rPr>
              <a:t>intermolecular forces</a:t>
            </a:r>
            <a:r>
              <a:rPr lang="ar-SA" sz="2400" dirty="0">
                <a:latin typeface="Sakkal Majalla" panose="02000000000000000000" pitchFamily="2" charset="-78"/>
                <a:cs typeface="Sakkal Majalla" panose="02000000000000000000" pitchFamily="2" charset="-78"/>
              </a:rPr>
              <a:t>)</a:t>
            </a:r>
          </a:p>
        </p:txBody>
      </p:sp>
      <p:sp>
        <p:nvSpPr>
          <p:cNvPr id="10" name="مربع نص 9">
            <a:extLst>
              <a:ext uri="{FF2B5EF4-FFF2-40B4-BE49-F238E27FC236}">
                <a16:creationId xmlns:a16="http://schemas.microsoft.com/office/drawing/2014/main" id="{FD4DAD4C-5515-0BE8-BB71-8EE45001718B}"/>
              </a:ext>
            </a:extLst>
          </p:cNvPr>
          <p:cNvSpPr txBox="1"/>
          <p:nvPr/>
        </p:nvSpPr>
        <p:spPr>
          <a:xfrm>
            <a:off x="210916" y="1109215"/>
            <a:ext cx="8784976" cy="1292662"/>
          </a:xfrm>
          <a:prstGeom prst="rect">
            <a:avLst/>
          </a:prstGeom>
          <a:noFill/>
          <a:ln>
            <a:solidFill>
              <a:schemeClr val="tx1"/>
            </a:solidFill>
            <a:prstDash val="dash"/>
          </a:ln>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6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قوى الترابط بين الجزيئية </a:t>
            </a:r>
            <a:r>
              <a:rPr lang="ar-SA" sz="2600" dirty="0">
                <a:latin typeface="Sakkal Majalla" panose="02000000000000000000" pitchFamily="2" charset="-78"/>
                <a:cs typeface="Sakkal Majalla" panose="02000000000000000000" pitchFamily="2" charset="-78"/>
              </a:rPr>
              <a:t>: هي قوى بينية تربط بين جسيمات متشابهة مثل تلك التي بين جزيئات الماء أو بين جسيمات مختلفة مثل ذرات الكربون في الجرافيت وجسيمات السيللوز في الورق</a:t>
            </a:r>
          </a:p>
        </p:txBody>
      </p:sp>
      <p:grpSp>
        <p:nvGrpSpPr>
          <p:cNvPr id="9" name="مجموعة 8">
            <a:extLst>
              <a:ext uri="{FF2B5EF4-FFF2-40B4-BE49-F238E27FC236}">
                <a16:creationId xmlns:a16="http://schemas.microsoft.com/office/drawing/2014/main" id="{FC60092E-191A-201B-5A00-0267D5FD7212}"/>
              </a:ext>
            </a:extLst>
          </p:cNvPr>
          <p:cNvGrpSpPr/>
          <p:nvPr/>
        </p:nvGrpSpPr>
        <p:grpSpPr>
          <a:xfrm>
            <a:off x="472652" y="2996952"/>
            <a:ext cx="8198696" cy="2304256"/>
            <a:chOff x="1187624" y="2708920"/>
            <a:chExt cx="8963472" cy="2808312"/>
          </a:xfrm>
        </p:grpSpPr>
        <p:grpSp>
          <p:nvGrpSpPr>
            <p:cNvPr id="3" name="مجموعة 2">
              <a:extLst>
                <a:ext uri="{FF2B5EF4-FFF2-40B4-BE49-F238E27FC236}">
                  <a16:creationId xmlns:a16="http://schemas.microsoft.com/office/drawing/2014/main" id="{6445B3F0-016A-6784-1828-F1E8E7D2AD4B}"/>
                </a:ext>
              </a:extLst>
            </p:cNvPr>
            <p:cNvGrpSpPr/>
            <p:nvPr/>
          </p:nvGrpSpPr>
          <p:grpSpPr>
            <a:xfrm>
              <a:off x="1187624" y="2708920"/>
              <a:ext cx="5975648" cy="2808312"/>
              <a:chOff x="1800200" y="2132856"/>
              <a:chExt cx="5975648" cy="2808312"/>
            </a:xfrm>
          </p:grpSpPr>
          <p:sp>
            <p:nvSpPr>
              <p:cNvPr id="6" name="مستطيل 5">
                <a:extLst>
                  <a:ext uri="{FF2B5EF4-FFF2-40B4-BE49-F238E27FC236}">
                    <a16:creationId xmlns:a16="http://schemas.microsoft.com/office/drawing/2014/main" id="{374AD74B-648F-F673-B42A-7861928352D2}"/>
                  </a:ext>
                </a:extLst>
              </p:cNvPr>
              <p:cNvSpPr/>
              <p:nvPr/>
            </p:nvSpPr>
            <p:spPr>
              <a:xfrm>
                <a:off x="4788024" y="2132856"/>
                <a:ext cx="2987824" cy="2808312"/>
              </a:xfrm>
              <a:prstGeom prst="rect">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قوى ثنائية القطب</a:t>
                </a:r>
              </a:p>
            </p:txBody>
          </p:sp>
          <p:sp>
            <p:nvSpPr>
              <p:cNvPr id="7" name="مستطيل 6">
                <a:extLst>
                  <a:ext uri="{FF2B5EF4-FFF2-40B4-BE49-F238E27FC236}">
                    <a16:creationId xmlns:a16="http://schemas.microsoft.com/office/drawing/2014/main" id="{B3BBA893-AEC9-3316-393B-FC5F6F45224A}"/>
                  </a:ext>
                </a:extLst>
              </p:cNvPr>
              <p:cNvSpPr/>
              <p:nvPr/>
            </p:nvSpPr>
            <p:spPr>
              <a:xfrm>
                <a:off x="1800200" y="2132856"/>
                <a:ext cx="2987824" cy="2808312"/>
              </a:xfrm>
              <a:prstGeom prst="rect">
                <a:avLst/>
              </a:prstGeom>
              <a:solidFill>
                <a:srgbClr val="00B05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الروابط الهيدروجينية</a:t>
                </a:r>
              </a:p>
            </p:txBody>
          </p:sp>
        </p:grpSp>
        <p:sp>
          <p:nvSpPr>
            <p:cNvPr id="8" name="مستطيل 7">
              <a:extLst>
                <a:ext uri="{FF2B5EF4-FFF2-40B4-BE49-F238E27FC236}">
                  <a16:creationId xmlns:a16="http://schemas.microsoft.com/office/drawing/2014/main" id="{91B5403F-8294-2351-B5D6-ABACC623526C}"/>
                </a:ext>
              </a:extLst>
            </p:cNvPr>
            <p:cNvSpPr/>
            <p:nvPr/>
          </p:nvSpPr>
          <p:spPr>
            <a:xfrm>
              <a:off x="7163272" y="2708920"/>
              <a:ext cx="2987824" cy="2808312"/>
            </a:xfrm>
            <a:prstGeom prst="rect">
              <a:avLst/>
            </a:prstGeom>
            <a:solidFill>
              <a:srgbClr val="C0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قوى التشتت</a:t>
              </a:r>
            </a:p>
          </p:txBody>
        </p:sp>
      </p:grpSp>
      <p:sp>
        <p:nvSpPr>
          <p:cNvPr id="2" name="شكل بيضاوي 1">
            <a:extLst>
              <a:ext uri="{FF2B5EF4-FFF2-40B4-BE49-F238E27FC236}">
                <a16:creationId xmlns:a16="http://schemas.microsoft.com/office/drawing/2014/main" id="{A21AD957-69FC-426B-DA92-78C68B68D860}"/>
              </a:ext>
            </a:extLst>
          </p:cNvPr>
          <p:cNvSpPr/>
          <p:nvPr/>
        </p:nvSpPr>
        <p:spPr>
          <a:xfrm>
            <a:off x="1621490" y="2726225"/>
            <a:ext cx="466796" cy="541454"/>
          </a:xfrm>
          <a:prstGeom prst="ellipse">
            <a:avLst/>
          </a:prstGeom>
          <a:solidFill>
            <a:schemeClr val="bg1">
              <a:lumMod val="95000"/>
            </a:schemeClr>
          </a:solidFill>
          <a:ln w="28575">
            <a:solidFill>
              <a:srgbClr val="05BC57"/>
            </a:solidFill>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rgbClr val="05BC57"/>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3</a:t>
            </a:r>
            <a:endParaRPr lang="ar-SA" sz="3200" b="1" dirty="0">
              <a:solidFill>
                <a:srgbClr val="05BC57"/>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1" name="شكل بيضاوي 10">
            <a:extLst>
              <a:ext uri="{FF2B5EF4-FFF2-40B4-BE49-F238E27FC236}">
                <a16:creationId xmlns:a16="http://schemas.microsoft.com/office/drawing/2014/main" id="{4902EE4A-6E3E-BC17-B74F-2960B88B3E28}"/>
              </a:ext>
            </a:extLst>
          </p:cNvPr>
          <p:cNvSpPr/>
          <p:nvPr/>
        </p:nvSpPr>
        <p:spPr>
          <a:xfrm>
            <a:off x="4370006" y="2726225"/>
            <a:ext cx="466796" cy="541454"/>
          </a:xfrm>
          <a:prstGeom prst="ellipse">
            <a:avLst/>
          </a:prstGeom>
          <a:solidFill>
            <a:schemeClr val="bg1">
              <a:lumMod val="95000"/>
            </a:schemeClr>
          </a:solidFill>
          <a:ln w="28575">
            <a:solidFill>
              <a:srgbClr val="7937AA"/>
            </a:solidFill>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rgbClr val="7937AA"/>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endParaRPr lang="ar-SA" sz="3200" b="1" dirty="0">
              <a:solidFill>
                <a:srgbClr val="7937AA"/>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2" name="شكل بيضاوي 11">
            <a:extLst>
              <a:ext uri="{FF2B5EF4-FFF2-40B4-BE49-F238E27FC236}">
                <a16:creationId xmlns:a16="http://schemas.microsoft.com/office/drawing/2014/main" id="{9AC31DD6-DAD6-6B76-8F8A-F0FFC7131C45}"/>
              </a:ext>
            </a:extLst>
          </p:cNvPr>
          <p:cNvSpPr/>
          <p:nvPr/>
        </p:nvSpPr>
        <p:spPr>
          <a:xfrm>
            <a:off x="7118522" y="2726225"/>
            <a:ext cx="466796" cy="541454"/>
          </a:xfrm>
          <a:prstGeom prst="ellipse">
            <a:avLst/>
          </a:prstGeom>
          <a:solidFill>
            <a:schemeClr val="bg1">
              <a:lumMod val="95000"/>
            </a:schemeClr>
          </a:solidFill>
          <a:ln w="28575">
            <a:solidFill>
              <a:srgbClr val="C00000"/>
            </a:solidFill>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ar-SA"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2476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1FABF26-DBC4-D3AA-F30D-C276C6BC73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660" t="9624" r="17946" b="36923"/>
          <a:stretch>
            <a:fillRect/>
          </a:stretch>
        </p:blipFill>
        <p:spPr bwMode="auto">
          <a:xfrm>
            <a:off x="1054480" y="378709"/>
            <a:ext cx="21621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a:extLst>
              <a:ext uri="{FF2B5EF4-FFF2-40B4-BE49-F238E27FC236}">
                <a16:creationId xmlns:a16="http://schemas.microsoft.com/office/drawing/2014/main" id="{CFD55598-BAFD-B906-F785-12115CC7A4BD}"/>
              </a:ext>
            </a:extLst>
          </p:cNvPr>
          <p:cNvSpPr txBox="1"/>
          <p:nvPr/>
        </p:nvSpPr>
        <p:spPr>
          <a:xfrm>
            <a:off x="541755" y="2030366"/>
            <a:ext cx="8060489" cy="523220"/>
          </a:xfrm>
          <a:prstGeom prst="rect">
            <a:avLst/>
          </a:prstGeom>
          <a:noFill/>
          <a:ln>
            <a:solidFill>
              <a:schemeClr val="tx1"/>
            </a:solidFill>
            <a:prstDash val="dash"/>
          </a:ln>
        </p:spPr>
        <p:txBody>
          <a:bodyPr wrap="square" rtlCol="1">
            <a:spAutoFit/>
          </a:bodyPr>
          <a:lstStyle>
            <a:defPPr>
              <a:defRPr lang="ar-SA"/>
            </a:defPPr>
            <a:lvl1pPr algn="ctr">
              <a:defRPr sz="2600" b="1">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stStyle>
          <a:p>
            <a:r>
              <a:rPr lang="ar-SA" sz="2800" dirty="0">
                <a:solidFill>
                  <a:srgbClr val="00B050"/>
                </a:solidFill>
                <a:effectLst/>
                <a:sym typeface="Wingdings"/>
              </a:rPr>
              <a:t>جزيء الأكسجين روابطه غير قطبية</a:t>
            </a:r>
            <a:r>
              <a:rPr lang="ar-SA" sz="2800" dirty="0">
                <a:solidFill>
                  <a:srgbClr val="00B050"/>
                </a:solidFill>
                <a:effectLst/>
              </a:rPr>
              <a:t>؟ ما سبب ذلك؟</a:t>
            </a:r>
          </a:p>
        </p:txBody>
      </p:sp>
      <p:sp>
        <p:nvSpPr>
          <p:cNvPr id="4" name="مربع نص 3">
            <a:extLst>
              <a:ext uri="{FF2B5EF4-FFF2-40B4-BE49-F238E27FC236}">
                <a16:creationId xmlns:a16="http://schemas.microsoft.com/office/drawing/2014/main" id="{0DFEAA55-05A4-57AA-FC17-62B836F00FF6}"/>
              </a:ext>
            </a:extLst>
          </p:cNvPr>
          <p:cNvSpPr txBox="1"/>
          <p:nvPr/>
        </p:nvSpPr>
        <p:spPr>
          <a:xfrm>
            <a:off x="1221146" y="4912403"/>
            <a:ext cx="6686089" cy="523220"/>
          </a:xfrm>
          <a:prstGeom prst="rect">
            <a:avLst/>
          </a:prstGeom>
          <a:noFill/>
          <a:ln>
            <a:solidFill>
              <a:schemeClr val="tx1"/>
            </a:solidFill>
            <a:prstDash val="dash"/>
          </a:ln>
        </p:spPr>
        <p:txBody>
          <a:bodyPr wrap="square" rtlCol="1">
            <a:spAutoFit/>
          </a:bodyPr>
          <a:lstStyle>
            <a:defPPr>
              <a:defRPr lang="ar-SA"/>
            </a:defPPr>
            <a:lvl1pPr algn="ctr">
              <a:defRPr sz="2800" b="1">
                <a:solidFill>
                  <a:srgbClr val="00B050"/>
                </a:solidFill>
                <a:effectLst/>
                <a:latin typeface="Sakkal Majalla" panose="02000000000000000000" pitchFamily="2" charset="-78"/>
                <a:cs typeface="Sakkal Majalla" panose="02000000000000000000" pitchFamily="2" charset="-78"/>
              </a:defRPr>
            </a:lvl1pPr>
          </a:lstStyle>
          <a:p>
            <a:r>
              <a:rPr lang="ar-SA" dirty="0"/>
              <a:t>ماذا تسمى قوى الترابط بين جزيئات الأكسجين؟ </a:t>
            </a:r>
          </a:p>
        </p:txBody>
      </p:sp>
      <p:sp>
        <p:nvSpPr>
          <p:cNvPr id="5" name="مربع نص 4">
            <a:extLst>
              <a:ext uri="{FF2B5EF4-FFF2-40B4-BE49-F238E27FC236}">
                <a16:creationId xmlns:a16="http://schemas.microsoft.com/office/drawing/2014/main" id="{BD93A97B-F8B7-ABBD-67AB-9E293AD9687D}"/>
              </a:ext>
            </a:extLst>
          </p:cNvPr>
          <p:cNvSpPr txBox="1"/>
          <p:nvPr/>
        </p:nvSpPr>
        <p:spPr>
          <a:xfrm>
            <a:off x="518447" y="2819652"/>
            <a:ext cx="8091489" cy="523220"/>
          </a:xfrm>
          <a:prstGeom prst="rect">
            <a:avLst/>
          </a:prstGeom>
          <a:noFill/>
        </p:spPr>
        <p:txBody>
          <a:bodyPr wrap="square" rtlCol="1">
            <a:spAutoFit/>
          </a:bodyPr>
          <a:lstStyle/>
          <a:p>
            <a:pPr algn="r" rtl="1"/>
            <a:r>
              <a:rPr lang="ar-SA" sz="2800" b="1" dirty="0">
                <a:latin typeface="Sakkal Majalla" panose="02000000000000000000" pitchFamily="2" charset="-78"/>
                <a:cs typeface="Sakkal Majalla" panose="02000000000000000000" pitchFamily="2" charset="-78"/>
                <a:sym typeface="Wingdings"/>
              </a:rPr>
              <a:t>لأن إلكتروناتها موزعة بالتساوي بين ذرتي أكسجين ذات </a:t>
            </a:r>
            <a:r>
              <a:rPr lang="ar-SA" sz="2800" b="1" dirty="0" err="1">
                <a:latin typeface="Sakkal Majalla" panose="02000000000000000000" pitchFamily="2" charset="-78"/>
                <a:cs typeface="Sakkal Majalla" panose="02000000000000000000" pitchFamily="2" charset="-78"/>
                <a:sym typeface="Wingdings"/>
              </a:rPr>
              <a:t>الكهروسالبية</a:t>
            </a:r>
            <a:r>
              <a:rPr lang="ar-SA" sz="2800" b="1" dirty="0">
                <a:latin typeface="Sakkal Majalla" panose="02000000000000000000" pitchFamily="2" charset="-78"/>
                <a:cs typeface="Sakkal Majalla" panose="02000000000000000000" pitchFamily="2" charset="-78"/>
                <a:sym typeface="Wingdings"/>
              </a:rPr>
              <a:t> المتساوية </a:t>
            </a:r>
            <a:endParaRPr lang="ar-SA" sz="2800" b="1" dirty="0">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5824C341-2330-9C46-8FAB-52A8BAA49B24}"/>
              </a:ext>
            </a:extLst>
          </p:cNvPr>
          <p:cNvSpPr txBox="1"/>
          <p:nvPr/>
        </p:nvSpPr>
        <p:spPr>
          <a:xfrm>
            <a:off x="3487867" y="5732668"/>
            <a:ext cx="2168264" cy="523220"/>
          </a:xfrm>
          <a:prstGeom prst="rect">
            <a:avLst/>
          </a:prstGeom>
          <a:noFill/>
        </p:spPr>
        <p:txBody>
          <a:bodyPr wrap="square" rtlCol="1">
            <a:spAutoFit/>
          </a:bodyPr>
          <a:lstStyle/>
          <a:p>
            <a:pPr algn="r" rtl="1"/>
            <a:r>
              <a:rPr lang="ar-SA" sz="2800" b="1" dirty="0">
                <a:latin typeface="Sakkal Majalla" panose="02000000000000000000" pitchFamily="2" charset="-78"/>
                <a:cs typeface="Sakkal Majalla" panose="02000000000000000000" pitchFamily="2" charset="-78"/>
                <a:sym typeface="Wingdings"/>
              </a:rPr>
              <a:t>قوى</a:t>
            </a:r>
            <a:r>
              <a:rPr lang="ar-SA" sz="2800" b="1" dirty="0">
                <a:solidFill>
                  <a:srgbClr val="0000CC"/>
                </a:solidFill>
                <a:sym typeface="Wingdings"/>
              </a:rPr>
              <a:t> </a:t>
            </a:r>
            <a:r>
              <a:rPr lang="ar-SA" sz="2800" b="1" dirty="0">
                <a:latin typeface="Sakkal Majalla" panose="02000000000000000000" pitchFamily="2" charset="-78"/>
                <a:cs typeface="Sakkal Majalla" panose="02000000000000000000" pitchFamily="2" charset="-78"/>
                <a:sym typeface="Wingdings"/>
              </a:rPr>
              <a:t>التشتت</a:t>
            </a:r>
            <a:endParaRPr lang="ar-SA" sz="2800" b="1" dirty="0">
              <a:latin typeface="Sakkal Majalla" panose="02000000000000000000" pitchFamily="2" charset="-78"/>
              <a:cs typeface="Sakkal Majalla" panose="02000000000000000000" pitchFamily="2" charset="-78"/>
            </a:endParaRPr>
          </a:p>
        </p:txBody>
      </p:sp>
      <p:grpSp>
        <p:nvGrpSpPr>
          <p:cNvPr id="11" name="مجموعة 10">
            <a:extLst>
              <a:ext uri="{FF2B5EF4-FFF2-40B4-BE49-F238E27FC236}">
                <a16:creationId xmlns:a16="http://schemas.microsoft.com/office/drawing/2014/main" id="{661A2E88-9CD7-C33B-334C-852F4C9AB63B}"/>
              </a:ext>
            </a:extLst>
          </p:cNvPr>
          <p:cNvGrpSpPr/>
          <p:nvPr/>
        </p:nvGrpSpPr>
        <p:grpSpPr>
          <a:xfrm>
            <a:off x="7447913" y="121673"/>
            <a:ext cx="1440160" cy="1279906"/>
            <a:chOff x="6804247" y="2653149"/>
            <a:chExt cx="1867100" cy="1711953"/>
          </a:xfrm>
        </p:grpSpPr>
        <p:sp>
          <p:nvSpPr>
            <p:cNvPr id="12" name="مستطيل 11">
              <a:extLst>
                <a:ext uri="{FF2B5EF4-FFF2-40B4-BE49-F238E27FC236}">
                  <a16:creationId xmlns:a16="http://schemas.microsoft.com/office/drawing/2014/main" id="{D8AA230B-6F28-4A75-9A4E-87B379408774}"/>
                </a:ext>
              </a:extLst>
            </p:cNvPr>
            <p:cNvSpPr/>
            <p:nvPr/>
          </p:nvSpPr>
          <p:spPr>
            <a:xfrm>
              <a:off x="6804247" y="2996950"/>
              <a:ext cx="1867100" cy="1368152"/>
            </a:xfrm>
            <a:prstGeom prst="rect">
              <a:avLst/>
            </a:prstGeom>
            <a:solidFill>
              <a:srgbClr val="C0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7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قوى التشتت</a:t>
              </a:r>
            </a:p>
          </p:txBody>
        </p:sp>
        <p:sp>
          <p:nvSpPr>
            <p:cNvPr id="13" name="شكل بيضاوي 12">
              <a:extLst>
                <a:ext uri="{FF2B5EF4-FFF2-40B4-BE49-F238E27FC236}">
                  <a16:creationId xmlns:a16="http://schemas.microsoft.com/office/drawing/2014/main" id="{FBF2A0C4-12BD-5107-59BB-4C8AB41E1CD6}"/>
                </a:ext>
              </a:extLst>
            </p:cNvPr>
            <p:cNvSpPr/>
            <p:nvPr/>
          </p:nvSpPr>
          <p:spPr>
            <a:xfrm>
              <a:off x="7504400" y="2653149"/>
              <a:ext cx="466796" cy="541454"/>
            </a:xfrm>
            <a:prstGeom prst="ellipse">
              <a:avLst/>
            </a:prstGeom>
            <a:solidFill>
              <a:schemeClr val="bg1">
                <a:lumMod val="95000"/>
              </a:schemeClr>
            </a:solidFill>
            <a:ln w="28575">
              <a:solidFill>
                <a:srgbClr val="C00000"/>
              </a:solidFill>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ar-SA"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sp>
        <p:nvSpPr>
          <p:cNvPr id="14" name="مستطيل 13">
            <a:extLst>
              <a:ext uri="{FF2B5EF4-FFF2-40B4-BE49-F238E27FC236}">
                <a16:creationId xmlns:a16="http://schemas.microsoft.com/office/drawing/2014/main" id="{5AA1C61E-D7A1-AC94-E0E6-4FFEEB31C0D9}"/>
              </a:ext>
            </a:extLst>
          </p:cNvPr>
          <p:cNvSpPr/>
          <p:nvPr/>
        </p:nvSpPr>
        <p:spPr>
          <a:xfrm>
            <a:off x="3588656" y="602112"/>
            <a:ext cx="3779912" cy="5760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فكري منطقيًا مع مجموعتك</a:t>
            </a:r>
          </a:p>
        </p:txBody>
      </p:sp>
      <p:sp>
        <p:nvSpPr>
          <p:cNvPr id="15" name="مربع نص 14">
            <a:extLst>
              <a:ext uri="{FF2B5EF4-FFF2-40B4-BE49-F238E27FC236}">
                <a16:creationId xmlns:a16="http://schemas.microsoft.com/office/drawing/2014/main" id="{AAD62007-B04F-7E9F-9724-092EEBA36108}"/>
              </a:ext>
            </a:extLst>
          </p:cNvPr>
          <p:cNvSpPr txBox="1"/>
          <p:nvPr/>
        </p:nvSpPr>
        <p:spPr>
          <a:xfrm>
            <a:off x="181715" y="3494330"/>
            <a:ext cx="8780570" cy="954107"/>
          </a:xfrm>
          <a:prstGeom prst="rect">
            <a:avLst/>
          </a:prstGeom>
          <a:solidFill>
            <a:schemeClr val="bg1"/>
          </a:solidFill>
          <a:ln>
            <a:solidFill>
              <a:schemeClr val="accent1">
                <a:lumMod val="50000"/>
              </a:schemeClr>
            </a:solidFill>
          </a:ln>
        </p:spPr>
        <p:txBody>
          <a:bodyPr wrap="square" rtlCol="1">
            <a:spAutoFit/>
          </a:bodyPr>
          <a:lstStyle/>
          <a:p>
            <a:pPr algn="r" rtl="1"/>
            <a:r>
              <a:rPr lang="ar-SA" sz="2800" b="1" dirty="0">
                <a:solidFill>
                  <a:srgbClr val="FF0000"/>
                </a:solidFill>
                <a:latin typeface="Sakkal Majalla" panose="02000000000000000000" pitchFamily="2" charset="-78"/>
                <a:cs typeface="Sakkal Majalla" panose="02000000000000000000" pitchFamily="2" charset="-78"/>
                <a:sym typeface="Wingdings"/>
              </a:rPr>
              <a:t>ملحوظة: </a:t>
            </a:r>
            <a:r>
              <a:rPr lang="ar-SA" sz="2800" b="1" dirty="0">
                <a:solidFill>
                  <a:schemeClr val="bg2">
                    <a:lumMod val="10000"/>
                  </a:schemeClr>
                </a:solidFill>
                <a:latin typeface="Sakkal Majalla" panose="02000000000000000000" pitchFamily="2" charset="-78"/>
                <a:cs typeface="Sakkal Majalla" panose="02000000000000000000" pitchFamily="2" charset="-78"/>
                <a:sym typeface="Wingdings"/>
              </a:rPr>
              <a:t>يمكن ضغط جزيئات الأكسجين وتحويلها إلى سائل تحت الظروف المناسبة (</a:t>
            </a:r>
            <a:r>
              <a:rPr lang="ar-SA" sz="2800" b="1" dirty="0">
                <a:solidFill>
                  <a:srgbClr val="0000CC"/>
                </a:solidFill>
                <a:latin typeface="Sakkal Majalla" panose="02000000000000000000" pitchFamily="2" charset="-78"/>
                <a:cs typeface="Sakkal Majalla" panose="02000000000000000000" pitchFamily="2" charset="-78"/>
                <a:sym typeface="Wingdings"/>
              </a:rPr>
              <a:t>لا بد من قوى تجاذب بين جزيئاته تعرف بقوة الترابط بين جزيئات الأكسجين</a:t>
            </a:r>
            <a:r>
              <a:rPr lang="ar-SA" sz="2800" b="1" dirty="0">
                <a:solidFill>
                  <a:schemeClr val="bg2">
                    <a:lumMod val="10000"/>
                  </a:schemeClr>
                </a:solidFill>
                <a:latin typeface="Sakkal Majalla" panose="02000000000000000000" pitchFamily="2" charset="-78"/>
                <a:cs typeface="Sakkal Majalla" panose="02000000000000000000" pitchFamily="2" charset="-78"/>
                <a:sym typeface="Wingdings"/>
              </a:rPr>
              <a:t>)</a:t>
            </a:r>
            <a:endParaRPr lang="ar-SA" sz="2800" b="1" dirty="0">
              <a:solidFill>
                <a:schemeClr val="bg2">
                  <a:lumMod val="1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8687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8"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B2F961-62CC-E830-3431-CF5131BD7BF2}"/>
              </a:ext>
            </a:extLst>
          </p:cNvPr>
          <p:cNvSpPr>
            <a:spLocks noChangeArrowheads="1"/>
          </p:cNvSpPr>
          <p:nvPr/>
        </p:nvSpPr>
        <p:spPr bwMode="auto">
          <a:xfrm>
            <a:off x="143508" y="1756736"/>
            <a:ext cx="8856984" cy="538609"/>
          </a:xfrm>
          <a:prstGeom prst="rect">
            <a:avLst/>
          </a:prstGeom>
          <a:solidFill>
            <a:schemeClr val="bg1">
              <a:lumMod val="95000"/>
            </a:schemeClr>
          </a:solidFill>
          <a:ln w="9525">
            <a:solidFill>
              <a:srgbClr val="C00000"/>
            </a:solidFill>
            <a:prstDash val="dash"/>
            <a:miter lim="800000"/>
            <a:headEnd/>
            <a:tailEnd/>
          </a:ln>
          <a:effec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2900" b="1"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أقرئي القصة التالية</a:t>
            </a:r>
            <a:r>
              <a:rPr kumimoji="0" lang="ar-SA" sz="2900" b="1" i="0" u="none" strike="noStrike" cap="none" normalizeH="0" dirty="0">
                <a:ln>
                  <a:noFill/>
                </a:ln>
                <a:solidFill>
                  <a:schemeClr val="tx1"/>
                </a:solidFill>
                <a:effectLst/>
                <a:latin typeface="Sakkal Majalla" panose="02000000000000000000" pitchFamily="2" charset="-78"/>
                <a:cs typeface="Sakkal Majalla" panose="02000000000000000000" pitchFamily="2" charset="-78"/>
              </a:rPr>
              <a:t> التي توضح كيف تنشأ قوى التشتت وبين أي الجزيئات تنشأ؟  </a:t>
            </a:r>
            <a:endParaRPr kumimoji="0" lang="ar-SA" sz="2900" b="1"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p:txBody>
      </p:sp>
      <p:sp>
        <p:nvSpPr>
          <p:cNvPr id="4" name="Rectangle 1">
            <a:extLst>
              <a:ext uri="{FF2B5EF4-FFF2-40B4-BE49-F238E27FC236}">
                <a16:creationId xmlns:a16="http://schemas.microsoft.com/office/drawing/2014/main" id="{C89F5A0D-3556-E136-B5E9-7588A72AD0AD}"/>
              </a:ext>
            </a:extLst>
          </p:cNvPr>
          <p:cNvSpPr/>
          <p:nvPr/>
        </p:nvSpPr>
        <p:spPr>
          <a:xfrm>
            <a:off x="143508" y="2438886"/>
            <a:ext cx="8856984" cy="2862322"/>
          </a:xfrm>
          <a:prstGeom prst="rect">
            <a:avLst/>
          </a:prstGeom>
          <a:solidFill>
            <a:srgbClr val="FEFDFA"/>
          </a:solidFill>
          <a:ln w="9525">
            <a:solidFill>
              <a:srgbClr val="00B05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ar-SA" sz="2900" b="1" dirty="0">
                <a:latin typeface="Sakkal Majalla" panose="02000000000000000000" pitchFamily="2" charset="-78"/>
                <a:cs typeface="Sakkal Majalla" panose="02000000000000000000" pitchFamily="2" charset="-78"/>
              </a:rPr>
              <a:t>ألتقى  شخصان  أنانيان يتسمان </a:t>
            </a:r>
            <a:r>
              <a:rPr lang="ar-SA" sz="2900" b="1" u="sng" dirty="0">
                <a:latin typeface="Sakkal Majalla" panose="02000000000000000000" pitchFamily="2" charset="-78"/>
                <a:cs typeface="Sakkal Majalla" panose="02000000000000000000" pitchFamily="2" charset="-78"/>
              </a:rPr>
              <a:t>بمهارات متكافئة </a:t>
            </a:r>
            <a:r>
              <a:rPr lang="ar-SA" sz="2900" b="1" dirty="0">
                <a:latin typeface="Sakkal Majalla" panose="02000000000000000000" pitchFamily="2" charset="-78"/>
                <a:cs typeface="Sakkal Majalla" panose="02000000000000000000" pitchFamily="2" charset="-78"/>
              </a:rPr>
              <a:t>في </a:t>
            </a:r>
            <a:r>
              <a:rPr lang="ar-SA" sz="2900" b="1" dirty="0">
                <a:solidFill>
                  <a:srgbClr val="253E91"/>
                </a:solidFill>
                <a:latin typeface="Sakkal Majalla" panose="02000000000000000000" pitchFamily="2" charset="-78"/>
                <a:cs typeface="Sakkal Majalla" panose="02000000000000000000" pitchFamily="2" charset="-78"/>
              </a:rPr>
              <a:t>إجتماع</a:t>
            </a:r>
            <a:r>
              <a:rPr lang="ar-SA" sz="2900" b="1" dirty="0">
                <a:latin typeface="Sakkal Majalla" panose="02000000000000000000" pitchFamily="2" charset="-78"/>
                <a:cs typeface="Sakkal Majalla" panose="02000000000000000000" pitchFamily="2" charset="-78"/>
              </a:rPr>
              <a:t> عمل وحدثت مشكلة أثناء الإجتماع فحدثت عدة</a:t>
            </a:r>
            <a:r>
              <a:rPr lang="ar-SA" sz="2900" b="1" dirty="0">
                <a:solidFill>
                  <a:srgbClr val="00B050"/>
                </a:solidFill>
                <a:latin typeface="Sakkal Majalla" panose="02000000000000000000" pitchFamily="2" charset="-78"/>
                <a:cs typeface="Sakkal Majalla" panose="02000000000000000000" pitchFamily="2" charset="-78"/>
              </a:rPr>
              <a:t> تصادمات </a:t>
            </a:r>
            <a:r>
              <a:rPr lang="ar-SA" sz="2900" b="1" dirty="0">
                <a:latin typeface="Sakkal Majalla" panose="02000000000000000000" pitchFamily="2" charset="-78"/>
                <a:cs typeface="Sakkal Majalla" panose="02000000000000000000" pitchFamily="2" charset="-78"/>
              </a:rPr>
              <a:t>وكي يتوصلان لحل حدثت </a:t>
            </a:r>
            <a:r>
              <a:rPr lang="ar-SA" sz="2900" b="1" dirty="0">
                <a:solidFill>
                  <a:srgbClr val="AE1489"/>
                </a:solidFill>
                <a:latin typeface="Sakkal Majalla" panose="02000000000000000000" pitchFamily="2" charset="-78"/>
                <a:cs typeface="Sakkal Majalla" panose="02000000000000000000" pitchFamily="2" charset="-78"/>
              </a:rPr>
              <a:t>عملية تجاذب مؤقتة</a:t>
            </a:r>
            <a:r>
              <a:rPr lang="ar-SA" sz="2900" b="1" dirty="0">
                <a:latin typeface="Sakkal Majalla" panose="02000000000000000000" pitchFamily="2" charset="-78"/>
                <a:cs typeface="Sakkal Majalla" panose="02000000000000000000" pitchFamily="2" charset="-78"/>
              </a:rPr>
              <a:t> بينهما أساسها المصلحة حيث كل منهما يزود الأخر بالكثافة المعلوماتية التي تنقص الآخر .</a:t>
            </a:r>
            <a:endParaRPr lang="en-US" sz="2900" b="1" dirty="0">
              <a:latin typeface="Sakkal Majalla" panose="02000000000000000000" pitchFamily="2" charset="-78"/>
              <a:cs typeface="Sakkal Majalla" panose="02000000000000000000" pitchFamily="2" charset="-78"/>
            </a:endParaRPr>
          </a:p>
          <a:p>
            <a:pPr marL="457200" indent="-457200" algn="just" eaLnBrk="0" fontAlgn="base" hangingPunct="0">
              <a:spcBef>
                <a:spcPct val="0"/>
              </a:spcBef>
              <a:spcAft>
                <a:spcPct val="0"/>
              </a:spcAft>
              <a:buFont typeface="Arial" panose="020B0604020202020204" pitchFamily="34" charset="0"/>
              <a:buChar char="•"/>
            </a:pPr>
            <a:r>
              <a:rPr lang="ar-SA" sz="2900" b="1" dirty="0">
                <a:solidFill>
                  <a:srgbClr val="C00000"/>
                </a:solidFill>
                <a:latin typeface="Sakkal Majalla" panose="02000000000000000000" pitchFamily="2" charset="-78"/>
                <a:cs typeface="Sakkal Majalla" panose="02000000000000000000" pitchFamily="2" charset="-78"/>
              </a:rPr>
              <a:t>صنفي الجزيئات التي تنشأ بينها قوى تشتت بناء على قطبيتها ؟ </a:t>
            </a:r>
          </a:p>
          <a:p>
            <a:pPr marL="457200" indent="-457200" algn="just" eaLnBrk="0" fontAlgn="base" hangingPunct="0">
              <a:spcBef>
                <a:spcPct val="0"/>
              </a:spcBef>
              <a:spcAft>
                <a:spcPct val="0"/>
              </a:spcAft>
              <a:buFont typeface="Arial" panose="020B0604020202020204" pitchFamily="34" charset="0"/>
              <a:buChar char="•"/>
            </a:pPr>
            <a:r>
              <a:rPr lang="ar-SA" sz="2900" b="1" dirty="0">
                <a:solidFill>
                  <a:srgbClr val="C00000"/>
                </a:solidFill>
                <a:latin typeface="Sakkal Majalla" panose="02000000000000000000" pitchFamily="2" charset="-78"/>
                <a:cs typeface="Sakkal Majalla" panose="02000000000000000000" pitchFamily="2" charset="-78"/>
              </a:rPr>
              <a:t>  مامدى قوة التجاذب بين الجزيئات ؟ </a:t>
            </a:r>
            <a:endParaRPr lang="en-US" sz="2900" b="1" dirty="0">
              <a:solidFill>
                <a:srgbClr val="C00000"/>
              </a:solidFill>
              <a:latin typeface="Sakkal Majalla" panose="02000000000000000000" pitchFamily="2" charset="-78"/>
              <a:cs typeface="Sakkal Majalla" panose="02000000000000000000" pitchFamily="2" charset="-78"/>
            </a:endParaRPr>
          </a:p>
        </p:txBody>
      </p:sp>
      <p:grpSp>
        <p:nvGrpSpPr>
          <p:cNvPr id="11" name="مجموعة 10">
            <a:extLst>
              <a:ext uri="{FF2B5EF4-FFF2-40B4-BE49-F238E27FC236}">
                <a16:creationId xmlns:a16="http://schemas.microsoft.com/office/drawing/2014/main" id="{044E9F39-F0CB-1925-09EA-434FA7455D95}"/>
              </a:ext>
            </a:extLst>
          </p:cNvPr>
          <p:cNvGrpSpPr/>
          <p:nvPr/>
        </p:nvGrpSpPr>
        <p:grpSpPr>
          <a:xfrm>
            <a:off x="7447913" y="121673"/>
            <a:ext cx="1440160" cy="1279906"/>
            <a:chOff x="6804247" y="2653149"/>
            <a:chExt cx="1867100" cy="1711953"/>
          </a:xfrm>
        </p:grpSpPr>
        <p:sp>
          <p:nvSpPr>
            <p:cNvPr id="7" name="مستطيل 6">
              <a:extLst>
                <a:ext uri="{FF2B5EF4-FFF2-40B4-BE49-F238E27FC236}">
                  <a16:creationId xmlns:a16="http://schemas.microsoft.com/office/drawing/2014/main" id="{9C6A53E2-3812-9475-57EE-12E4C1C2ADAF}"/>
                </a:ext>
              </a:extLst>
            </p:cNvPr>
            <p:cNvSpPr/>
            <p:nvPr/>
          </p:nvSpPr>
          <p:spPr>
            <a:xfrm>
              <a:off x="6804247" y="2996950"/>
              <a:ext cx="1867100" cy="1368152"/>
            </a:xfrm>
            <a:prstGeom prst="rect">
              <a:avLst/>
            </a:prstGeom>
            <a:solidFill>
              <a:srgbClr val="C0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7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قوى التشتت</a:t>
              </a:r>
            </a:p>
          </p:txBody>
        </p:sp>
        <p:sp>
          <p:nvSpPr>
            <p:cNvPr id="10" name="شكل بيضاوي 9">
              <a:extLst>
                <a:ext uri="{FF2B5EF4-FFF2-40B4-BE49-F238E27FC236}">
                  <a16:creationId xmlns:a16="http://schemas.microsoft.com/office/drawing/2014/main" id="{6B160D73-76B7-BAEE-BAEC-D13A8917E19D}"/>
                </a:ext>
              </a:extLst>
            </p:cNvPr>
            <p:cNvSpPr/>
            <p:nvPr/>
          </p:nvSpPr>
          <p:spPr>
            <a:xfrm>
              <a:off x="7504400" y="2653149"/>
              <a:ext cx="466796" cy="541454"/>
            </a:xfrm>
            <a:prstGeom prst="ellipse">
              <a:avLst/>
            </a:prstGeom>
            <a:solidFill>
              <a:schemeClr val="bg1">
                <a:lumMod val="95000"/>
              </a:schemeClr>
            </a:solidFill>
            <a:ln w="28575">
              <a:solidFill>
                <a:srgbClr val="C00000"/>
              </a:solidFill>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ar-SA"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63121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40CDB742-3D06-4123-A156-0FB6D9E24B1E}"/>
              </a:ext>
            </a:extLst>
          </p:cNvPr>
          <p:cNvSpPr/>
          <p:nvPr/>
        </p:nvSpPr>
        <p:spPr>
          <a:xfrm>
            <a:off x="251520" y="381959"/>
            <a:ext cx="7020272" cy="802978"/>
          </a:xfrm>
          <a:prstGeom prst="rect">
            <a:avLst/>
          </a:prstGeom>
          <a:solidFill>
            <a:srgbClr val="506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طالبتي العزيزة: أقرئي الشكل وكوني خلفية علمية بسيطة حول قوى التشتت ، ثم </a:t>
            </a:r>
            <a:r>
              <a:rPr lang="ar-SA" sz="24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أجيبي</a:t>
            </a:r>
            <a:r>
              <a:rPr lang="ar-SA"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عن الأسئلة الآتية بالاستعانة بالكتاب المدرسي؟</a:t>
            </a:r>
          </a:p>
        </p:txBody>
      </p:sp>
      <p:grpSp>
        <p:nvGrpSpPr>
          <p:cNvPr id="5" name="مجموعة 4">
            <a:extLst>
              <a:ext uri="{FF2B5EF4-FFF2-40B4-BE49-F238E27FC236}">
                <a16:creationId xmlns:a16="http://schemas.microsoft.com/office/drawing/2014/main" id="{AF2876B8-B3F8-43DF-5A2A-EC4E06B3667D}"/>
              </a:ext>
            </a:extLst>
          </p:cNvPr>
          <p:cNvGrpSpPr/>
          <p:nvPr/>
        </p:nvGrpSpPr>
        <p:grpSpPr>
          <a:xfrm>
            <a:off x="7452320" y="-22848"/>
            <a:ext cx="1440160" cy="1279906"/>
            <a:chOff x="6804247" y="2653149"/>
            <a:chExt cx="1867100" cy="1711953"/>
          </a:xfrm>
        </p:grpSpPr>
        <p:sp>
          <p:nvSpPr>
            <p:cNvPr id="6" name="مستطيل 5">
              <a:extLst>
                <a:ext uri="{FF2B5EF4-FFF2-40B4-BE49-F238E27FC236}">
                  <a16:creationId xmlns:a16="http://schemas.microsoft.com/office/drawing/2014/main" id="{C414C202-99FF-42F6-C113-B90CE34F6AD5}"/>
                </a:ext>
              </a:extLst>
            </p:cNvPr>
            <p:cNvSpPr/>
            <p:nvPr/>
          </p:nvSpPr>
          <p:spPr>
            <a:xfrm>
              <a:off x="6804247" y="2996950"/>
              <a:ext cx="1867100" cy="1368152"/>
            </a:xfrm>
            <a:prstGeom prst="rect">
              <a:avLst/>
            </a:prstGeom>
            <a:solidFill>
              <a:srgbClr val="C0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7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قوى التشتت</a:t>
              </a:r>
            </a:p>
          </p:txBody>
        </p:sp>
        <p:sp>
          <p:nvSpPr>
            <p:cNvPr id="7" name="شكل بيضاوي 6">
              <a:extLst>
                <a:ext uri="{FF2B5EF4-FFF2-40B4-BE49-F238E27FC236}">
                  <a16:creationId xmlns:a16="http://schemas.microsoft.com/office/drawing/2014/main" id="{E2334117-EF57-AE7B-9EFC-C546C1E009EA}"/>
                </a:ext>
              </a:extLst>
            </p:cNvPr>
            <p:cNvSpPr/>
            <p:nvPr/>
          </p:nvSpPr>
          <p:spPr>
            <a:xfrm>
              <a:off x="7504400" y="2653149"/>
              <a:ext cx="466796" cy="541454"/>
            </a:xfrm>
            <a:prstGeom prst="ellipse">
              <a:avLst/>
            </a:prstGeom>
            <a:solidFill>
              <a:schemeClr val="bg1">
                <a:lumMod val="95000"/>
              </a:schemeClr>
            </a:solidFill>
            <a:ln w="28575">
              <a:solidFill>
                <a:srgbClr val="C00000"/>
              </a:solidFill>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ar-SA"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pic>
        <p:nvPicPr>
          <p:cNvPr id="10" name="صورة 9">
            <a:extLst>
              <a:ext uri="{FF2B5EF4-FFF2-40B4-BE49-F238E27FC236}">
                <a16:creationId xmlns:a16="http://schemas.microsoft.com/office/drawing/2014/main" id="{F4A699C6-6330-CC33-1F77-7DB43D5E6A97}"/>
              </a:ext>
            </a:extLst>
          </p:cNvPr>
          <p:cNvPicPr>
            <a:picLocks noChangeAspect="1"/>
          </p:cNvPicPr>
          <p:nvPr/>
        </p:nvPicPr>
        <p:blipFill rotWithShape="1">
          <a:blip r:embed="rId2"/>
          <a:srcRect l="1176" r="1962" b="5017"/>
          <a:stretch/>
        </p:blipFill>
        <p:spPr>
          <a:xfrm>
            <a:off x="287524" y="1340768"/>
            <a:ext cx="8568952" cy="1849616"/>
          </a:xfrm>
          <a:prstGeom prst="rect">
            <a:avLst/>
          </a:prstGeom>
        </p:spPr>
      </p:pic>
      <p:sp>
        <p:nvSpPr>
          <p:cNvPr id="13" name="مربع نص 12">
            <a:extLst>
              <a:ext uri="{FF2B5EF4-FFF2-40B4-BE49-F238E27FC236}">
                <a16:creationId xmlns:a16="http://schemas.microsoft.com/office/drawing/2014/main" id="{AB82E5E3-16AC-AEE5-BCB4-95DD23456E01}"/>
              </a:ext>
            </a:extLst>
          </p:cNvPr>
          <p:cNvSpPr txBox="1"/>
          <p:nvPr/>
        </p:nvSpPr>
        <p:spPr>
          <a:xfrm>
            <a:off x="6301294" y="3429000"/>
            <a:ext cx="1581972" cy="523220"/>
          </a:xfrm>
          <a:prstGeom prst="rect">
            <a:avLst/>
          </a:prstGeom>
          <a:noFill/>
          <a:ln>
            <a:solidFill>
              <a:schemeClr val="tx1"/>
            </a:solidFill>
            <a:prstDash val="dash"/>
          </a:ln>
        </p:spPr>
        <p:txBody>
          <a:bodyPr wrap="square" rtlCol="1">
            <a:spAutoFit/>
          </a:bodyPr>
          <a:lstStyle>
            <a:defPPr>
              <a:defRPr lang="ar-SA"/>
            </a:defPPr>
            <a:lvl1pPr algn="ctr">
              <a:defRPr sz="2600" b="1">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stStyle>
          <a:p>
            <a:r>
              <a:rPr lang="ar-SA" sz="2800" dirty="0">
                <a:solidFill>
                  <a:srgbClr val="00B050"/>
                </a:solidFill>
                <a:effectLst/>
                <a:sym typeface="Wingdings"/>
              </a:rPr>
              <a:t>مفهومها</a:t>
            </a:r>
            <a:endParaRPr lang="ar-SA" sz="2800" dirty="0">
              <a:solidFill>
                <a:srgbClr val="00B050"/>
              </a:solidFill>
              <a:effectLst/>
            </a:endParaRPr>
          </a:p>
        </p:txBody>
      </p:sp>
      <p:sp>
        <p:nvSpPr>
          <p:cNvPr id="15" name="مربع نص 14">
            <a:extLst>
              <a:ext uri="{FF2B5EF4-FFF2-40B4-BE49-F238E27FC236}">
                <a16:creationId xmlns:a16="http://schemas.microsoft.com/office/drawing/2014/main" id="{8DA78A1B-BD10-35B4-ED10-AB63630A6EB5}"/>
              </a:ext>
            </a:extLst>
          </p:cNvPr>
          <p:cNvSpPr txBox="1"/>
          <p:nvPr/>
        </p:nvSpPr>
        <p:spPr>
          <a:xfrm>
            <a:off x="2051720" y="3346215"/>
            <a:ext cx="1581972" cy="523220"/>
          </a:xfrm>
          <a:prstGeom prst="rect">
            <a:avLst/>
          </a:prstGeom>
          <a:noFill/>
          <a:ln>
            <a:solidFill>
              <a:schemeClr val="tx1"/>
            </a:solidFill>
            <a:prstDash val="dash"/>
          </a:ln>
        </p:spPr>
        <p:txBody>
          <a:bodyPr wrap="square" rtlCol="1">
            <a:spAutoFit/>
          </a:bodyPr>
          <a:lstStyle>
            <a:defPPr>
              <a:defRPr lang="ar-SA"/>
            </a:defPPr>
            <a:lvl1pPr algn="ctr">
              <a:defRPr sz="2600" b="1">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stStyle>
          <a:p>
            <a:r>
              <a:rPr lang="ar-SA" sz="2800" dirty="0">
                <a:solidFill>
                  <a:srgbClr val="00B050"/>
                </a:solidFill>
                <a:effectLst/>
                <a:sym typeface="Wingdings"/>
              </a:rPr>
              <a:t>كيف تنشأ</a:t>
            </a:r>
            <a:endParaRPr lang="ar-SA" sz="2800" dirty="0">
              <a:solidFill>
                <a:srgbClr val="00B050"/>
              </a:solidFill>
              <a:effectLst/>
            </a:endParaRPr>
          </a:p>
        </p:txBody>
      </p:sp>
      <p:cxnSp>
        <p:nvCxnSpPr>
          <p:cNvPr id="20" name="رابط مستقيم 19">
            <a:extLst>
              <a:ext uri="{FF2B5EF4-FFF2-40B4-BE49-F238E27FC236}">
                <a16:creationId xmlns:a16="http://schemas.microsoft.com/office/drawing/2014/main" id="{05E27759-A3E4-4837-516E-5E6D29DD1481}"/>
              </a:ext>
            </a:extLst>
          </p:cNvPr>
          <p:cNvCxnSpPr/>
          <p:nvPr/>
        </p:nvCxnSpPr>
        <p:spPr>
          <a:xfrm>
            <a:off x="4572000" y="342900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22" name="مربع نص 21">
            <a:extLst>
              <a:ext uri="{FF2B5EF4-FFF2-40B4-BE49-F238E27FC236}">
                <a16:creationId xmlns:a16="http://schemas.microsoft.com/office/drawing/2014/main" id="{FF811C46-9AD3-D7B3-C872-2679DADD01AD}"/>
              </a:ext>
            </a:extLst>
          </p:cNvPr>
          <p:cNvSpPr txBox="1"/>
          <p:nvPr/>
        </p:nvSpPr>
        <p:spPr>
          <a:xfrm>
            <a:off x="4860032" y="4618002"/>
            <a:ext cx="3996444" cy="830997"/>
          </a:xfrm>
          <a:prstGeom prst="rect">
            <a:avLst/>
          </a:prstGeom>
          <a:noFill/>
        </p:spPr>
        <p:txBody>
          <a:bodyPr wrap="square">
            <a:spAutoFit/>
          </a:bodyPr>
          <a:lstStyle/>
          <a:p>
            <a:pPr algn="r"/>
            <a:r>
              <a:rPr lang="ar-SA" sz="2400" b="1" dirty="0">
                <a:latin typeface="Sakkal Majalla" panose="02000000000000000000" pitchFamily="2" charset="-78"/>
                <a:cs typeface="Sakkal Majalla" panose="02000000000000000000" pitchFamily="2" charset="-78"/>
              </a:rPr>
              <a:t>هي </a:t>
            </a:r>
            <a:r>
              <a:rPr lang="ar-SA" sz="2400" b="1" dirty="0">
                <a:solidFill>
                  <a:srgbClr val="FF0000"/>
                </a:solidFill>
                <a:latin typeface="Sakkal Majalla" panose="02000000000000000000" pitchFamily="2" charset="-78"/>
                <a:cs typeface="Sakkal Majalla" panose="02000000000000000000" pitchFamily="2" charset="-78"/>
              </a:rPr>
              <a:t>قوى ضعيفة </a:t>
            </a:r>
            <a:r>
              <a:rPr lang="ar-SA" sz="2400" b="1" dirty="0">
                <a:latin typeface="Sakkal Majalla" panose="02000000000000000000" pitchFamily="2" charset="-78"/>
                <a:cs typeface="Sakkal Majalla" panose="02000000000000000000" pitchFamily="2" charset="-78"/>
              </a:rPr>
              <a:t>تتكون عن </a:t>
            </a:r>
            <a:r>
              <a:rPr lang="ar-SA" sz="2400" b="1" dirty="0">
                <a:solidFill>
                  <a:srgbClr val="FF0000"/>
                </a:solidFill>
                <a:latin typeface="Sakkal Majalla" panose="02000000000000000000" pitchFamily="2" charset="-78"/>
                <a:cs typeface="Sakkal Majalla" panose="02000000000000000000" pitchFamily="2" charset="-78"/>
              </a:rPr>
              <a:t>إزاحة  مؤقتة </a:t>
            </a:r>
            <a:r>
              <a:rPr lang="ar-SA" sz="2400" b="1" dirty="0">
                <a:latin typeface="Sakkal Majalla" panose="02000000000000000000" pitchFamily="2" charset="-78"/>
                <a:cs typeface="Sakkal Majalla" panose="02000000000000000000" pitchFamily="2" charset="-78"/>
              </a:rPr>
              <a:t>في كثافة الالكترونات في السحب الالكترونية .</a:t>
            </a:r>
            <a:endParaRPr lang="ar-SA" sz="2400" dirty="0">
              <a:latin typeface="Sakkal Majalla" panose="02000000000000000000" pitchFamily="2" charset="-78"/>
              <a:cs typeface="Sakkal Majalla" panose="02000000000000000000" pitchFamily="2" charset="-78"/>
            </a:endParaRPr>
          </a:p>
        </p:txBody>
      </p:sp>
      <p:sp>
        <p:nvSpPr>
          <p:cNvPr id="28" name="مربع نص 27">
            <a:extLst>
              <a:ext uri="{FF2B5EF4-FFF2-40B4-BE49-F238E27FC236}">
                <a16:creationId xmlns:a16="http://schemas.microsoft.com/office/drawing/2014/main" id="{BAC3B953-352C-89C6-2824-3598B6B30041}"/>
              </a:ext>
            </a:extLst>
          </p:cNvPr>
          <p:cNvSpPr txBox="1"/>
          <p:nvPr/>
        </p:nvSpPr>
        <p:spPr>
          <a:xfrm>
            <a:off x="107507" y="4618002"/>
            <a:ext cx="4320478" cy="830997"/>
          </a:xfrm>
          <a:prstGeom prst="rect">
            <a:avLst/>
          </a:prstGeom>
          <a:noFill/>
        </p:spPr>
        <p:txBody>
          <a:bodyPr wrap="square">
            <a:spAutoFit/>
          </a:bodyPr>
          <a:lstStyle/>
          <a:p>
            <a:pPr algn="r"/>
            <a:r>
              <a:rPr lang="ar-SA" sz="2400" b="1" dirty="0">
                <a:solidFill>
                  <a:schemeClr val="tx2"/>
                </a:solidFill>
                <a:latin typeface="Sakkal Majalla" panose="02000000000000000000" pitchFamily="2" charset="-78"/>
                <a:cs typeface="Sakkal Majalla" panose="02000000000000000000" pitchFamily="2" charset="-78"/>
              </a:rPr>
              <a:t>تنشأ بين </a:t>
            </a:r>
            <a:r>
              <a:rPr lang="ar-SA" sz="2400" b="1" dirty="0">
                <a:solidFill>
                  <a:srgbClr val="FF0000"/>
                </a:solidFill>
                <a:latin typeface="Sakkal Majalla" panose="02000000000000000000" pitchFamily="2" charset="-78"/>
                <a:cs typeface="Sakkal Majalla" panose="02000000000000000000" pitchFamily="2" charset="-78"/>
              </a:rPr>
              <a:t>الجسيمات كافة </a:t>
            </a:r>
            <a:r>
              <a:rPr lang="ar-SA" sz="2400" b="1" dirty="0">
                <a:solidFill>
                  <a:schemeClr val="tx2"/>
                </a:solidFill>
                <a:latin typeface="Sakkal Majalla" panose="02000000000000000000" pitchFamily="2" charset="-78"/>
                <a:cs typeface="Sakkal Majalla" panose="02000000000000000000" pitchFamily="2" charset="-78"/>
              </a:rPr>
              <a:t>نتيجة </a:t>
            </a:r>
            <a:r>
              <a:rPr lang="ar-SA" sz="2400" b="1" dirty="0">
                <a:solidFill>
                  <a:srgbClr val="FF0000"/>
                </a:solidFill>
                <a:latin typeface="Sakkal Majalla" panose="02000000000000000000" pitchFamily="2" charset="-78"/>
                <a:cs typeface="Sakkal Majalla" panose="02000000000000000000" pitchFamily="2" charset="-78"/>
              </a:rPr>
              <a:t>حركة الإلكترونات </a:t>
            </a:r>
            <a:r>
              <a:rPr lang="ar-SA" sz="2400" b="1" dirty="0">
                <a:solidFill>
                  <a:schemeClr val="tx2"/>
                </a:solidFill>
                <a:latin typeface="Sakkal Majalla" panose="02000000000000000000" pitchFamily="2" charset="-78"/>
                <a:cs typeface="Sakkal Majalla" panose="02000000000000000000" pitchFamily="2" charset="-78"/>
              </a:rPr>
              <a:t>الدائمة داخل السحب الإلكترونية.</a:t>
            </a:r>
            <a:endParaRPr lang="en-US" sz="2400"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31107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2"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40CDB742-3D06-4123-A156-0FB6D9E24B1E}"/>
              </a:ext>
            </a:extLst>
          </p:cNvPr>
          <p:cNvSpPr/>
          <p:nvPr/>
        </p:nvSpPr>
        <p:spPr>
          <a:xfrm>
            <a:off x="251520" y="381959"/>
            <a:ext cx="7020272" cy="802978"/>
          </a:xfrm>
          <a:prstGeom prst="rect">
            <a:avLst/>
          </a:prstGeom>
          <a:solidFill>
            <a:srgbClr val="506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طالبتي العزيزة: أقرئي الشكل وكوني خلفية علمية بسيطة حول قوى التشتت ، ثم </a:t>
            </a:r>
            <a:r>
              <a:rPr lang="ar-SA" sz="24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أجيبي</a:t>
            </a:r>
            <a:r>
              <a:rPr lang="ar-SA"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عن الأسئلة الآتية بالاستعانة بالكتاب المدرسي؟</a:t>
            </a:r>
          </a:p>
        </p:txBody>
      </p:sp>
      <p:grpSp>
        <p:nvGrpSpPr>
          <p:cNvPr id="5" name="مجموعة 4">
            <a:extLst>
              <a:ext uri="{FF2B5EF4-FFF2-40B4-BE49-F238E27FC236}">
                <a16:creationId xmlns:a16="http://schemas.microsoft.com/office/drawing/2014/main" id="{AF2876B8-B3F8-43DF-5A2A-EC4E06B3667D}"/>
              </a:ext>
            </a:extLst>
          </p:cNvPr>
          <p:cNvGrpSpPr/>
          <p:nvPr/>
        </p:nvGrpSpPr>
        <p:grpSpPr>
          <a:xfrm>
            <a:off x="7452320" y="-22848"/>
            <a:ext cx="1440160" cy="1279906"/>
            <a:chOff x="6804247" y="2653149"/>
            <a:chExt cx="1867100" cy="1711953"/>
          </a:xfrm>
        </p:grpSpPr>
        <p:sp>
          <p:nvSpPr>
            <p:cNvPr id="6" name="مستطيل 5">
              <a:extLst>
                <a:ext uri="{FF2B5EF4-FFF2-40B4-BE49-F238E27FC236}">
                  <a16:creationId xmlns:a16="http://schemas.microsoft.com/office/drawing/2014/main" id="{C414C202-99FF-42F6-C113-B90CE34F6AD5}"/>
                </a:ext>
              </a:extLst>
            </p:cNvPr>
            <p:cNvSpPr/>
            <p:nvPr/>
          </p:nvSpPr>
          <p:spPr>
            <a:xfrm>
              <a:off x="6804247" y="2996950"/>
              <a:ext cx="1867100" cy="1368152"/>
            </a:xfrm>
            <a:prstGeom prst="rect">
              <a:avLst/>
            </a:prstGeom>
            <a:solidFill>
              <a:srgbClr val="C0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7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قوى التشتت</a:t>
              </a:r>
            </a:p>
          </p:txBody>
        </p:sp>
        <p:sp>
          <p:nvSpPr>
            <p:cNvPr id="7" name="شكل بيضاوي 6">
              <a:extLst>
                <a:ext uri="{FF2B5EF4-FFF2-40B4-BE49-F238E27FC236}">
                  <a16:creationId xmlns:a16="http://schemas.microsoft.com/office/drawing/2014/main" id="{E2334117-EF57-AE7B-9EFC-C546C1E009EA}"/>
                </a:ext>
              </a:extLst>
            </p:cNvPr>
            <p:cNvSpPr/>
            <p:nvPr/>
          </p:nvSpPr>
          <p:spPr>
            <a:xfrm>
              <a:off x="7504400" y="2653149"/>
              <a:ext cx="466796" cy="541454"/>
            </a:xfrm>
            <a:prstGeom prst="ellipse">
              <a:avLst/>
            </a:prstGeom>
            <a:solidFill>
              <a:schemeClr val="bg1">
                <a:lumMod val="95000"/>
              </a:schemeClr>
            </a:solidFill>
            <a:ln w="28575">
              <a:solidFill>
                <a:srgbClr val="C00000"/>
              </a:solidFill>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ar-SA"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pic>
        <p:nvPicPr>
          <p:cNvPr id="10" name="صورة 9">
            <a:extLst>
              <a:ext uri="{FF2B5EF4-FFF2-40B4-BE49-F238E27FC236}">
                <a16:creationId xmlns:a16="http://schemas.microsoft.com/office/drawing/2014/main" id="{F4A699C6-6330-CC33-1F77-7DB43D5E6A97}"/>
              </a:ext>
            </a:extLst>
          </p:cNvPr>
          <p:cNvPicPr>
            <a:picLocks noChangeAspect="1"/>
          </p:cNvPicPr>
          <p:nvPr/>
        </p:nvPicPr>
        <p:blipFill rotWithShape="1">
          <a:blip r:embed="rId2"/>
          <a:srcRect l="1176" r="1962" b="5017"/>
          <a:stretch/>
        </p:blipFill>
        <p:spPr>
          <a:xfrm>
            <a:off x="287524" y="1340768"/>
            <a:ext cx="8568952" cy="1849616"/>
          </a:xfrm>
          <a:prstGeom prst="rect">
            <a:avLst/>
          </a:prstGeom>
        </p:spPr>
      </p:pic>
      <p:sp>
        <p:nvSpPr>
          <p:cNvPr id="15" name="مربع نص 14">
            <a:extLst>
              <a:ext uri="{FF2B5EF4-FFF2-40B4-BE49-F238E27FC236}">
                <a16:creationId xmlns:a16="http://schemas.microsoft.com/office/drawing/2014/main" id="{8DA78A1B-BD10-35B4-ED10-AB63630A6EB5}"/>
              </a:ext>
            </a:extLst>
          </p:cNvPr>
          <p:cNvSpPr txBox="1"/>
          <p:nvPr/>
        </p:nvSpPr>
        <p:spPr>
          <a:xfrm>
            <a:off x="3635896" y="3321542"/>
            <a:ext cx="1581972" cy="523220"/>
          </a:xfrm>
          <a:prstGeom prst="rect">
            <a:avLst/>
          </a:prstGeom>
          <a:noFill/>
          <a:ln>
            <a:solidFill>
              <a:schemeClr val="tx1"/>
            </a:solidFill>
            <a:prstDash val="dash"/>
          </a:ln>
        </p:spPr>
        <p:txBody>
          <a:bodyPr wrap="square" rtlCol="1">
            <a:spAutoFit/>
          </a:bodyPr>
          <a:lstStyle>
            <a:defPPr>
              <a:defRPr lang="ar-SA"/>
            </a:defPPr>
            <a:lvl1pPr algn="ctr">
              <a:defRPr sz="2600" b="1">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stStyle>
          <a:p>
            <a:r>
              <a:rPr lang="ar-SA" sz="2800" dirty="0">
                <a:solidFill>
                  <a:srgbClr val="00B050"/>
                </a:solidFill>
                <a:effectLst/>
                <a:sym typeface="Wingdings"/>
              </a:rPr>
              <a:t>طريقة تكونها</a:t>
            </a:r>
            <a:endParaRPr lang="ar-SA" sz="2800" dirty="0">
              <a:solidFill>
                <a:srgbClr val="00B050"/>
              </a:solidFill>
              <a:effectLst/>
            </a:endParaRPr>
          </a:p>
        </p:txBody>
      </p:sp>
      <p:sp>
        <p:nvSpPr>
          <p:cNvPr id="8" name="مربع نص 7">
            <a:extLst>
              <a:ext uri="{FF2B5EF4-FFF2-40B4-BE49-F238E27FC236}">
                <a16:creationId xmlns:a16="http://schemas.microsoft.com/office/drawing/2014/main" id="{28825988-36A7-17FE-F4B1-276B5EAD4004}"/>
              </a:ext>
            </a:extLst>
          </p:cNvPr>
          <p:cNvSpPr txBox="1"/>
          <p:nvPr/>
        </p:nvSpPr>
        <p:spPr>
          <a:xfrm>
            <a:off x="652096" y="4149080"/>
            <a:ext cx="7549572" cy="1938992"/>
          </a:xfrm>
          <a:prstGeom prst="rect">
            <a:avLst/>
          </a:prstGeom>
          <a:noFill/>
          <a:ln>
            <a:solidFill>
              <a:schemeClr val="tx1"/>
            </a:solidFill>
            <a:prstDash val="sysDash"/>
          </a:ln>
        </p:spPr>
        <p:txBody>
          <a:bodyPr wrap="square" rtlCol="1">
            <a:spAutoFit/>
          </a:bodyPr>
          <a:lstStyle/>
          <a:p>
            <a:pPr algn="r"/>
            <a:r>
              <a:rPr lang="ar-SA" sz="2400" b="1" dirty="0">
                <a:latin typeface="Sakkal Majalla" panose="02000000000000000000" pitchFamily="2" charset="-78"/>
                <a:cs typeface="Sakkal Majalla" panose="02000000000000000000" pitchFamily="2" charset="-78"/>
              </a:rPr>
              <a:t>1- </a:t>
            </a:r>
            <a:r>
              <a:rPr lang="ar-SA" sz="2400" b="1" dirty="0">
                <a:solidFill>
                  <a:srgbClr val="0000CC"/>
                </a:solidFill>
                <a:latin typeface="Sakkal Majalla" panose="02000000000000000000" pitchFamily="2" charset="-78"/>
                <a:cs typeface="Sakkal Majalla" panose="02000000000000000000" pitchFamily="2" charset="-78"/>
              </a:rPr>
              <a:t>اقتراب جزيئين </a:t>
            </a:r>
            <a:r>
              <a:rPr lang="ar-SA" sz="2400" b="1" dirty="0">
                <a:latin typeface="Sakkal Majalla" panose="02000000000000000000" pitchFamily="2" charset="-78"/>
                <a:cs typeface="Sakkal Majalla" panose="02000000000000000000" pitchFamily="2" charset="-78"/>
              </a:rPr>
              <a:t>أحدهما من الآخر تتنافر السحب الالكترونية .</a:t>
            </a:r>
          </a:p>
          <a:p>
            <a:r>
              <a:rPr lang="ar-SA" sz="2400" b="1" dirty="0">
                <a:latin typeface="Sakkal Majalla" panose="02000000000000000000" pitchFamily="2" charset="-78"/>
                <a:cs typeface="Sakkal Majalla" panose="02000000000000000000" pitchFamily="2" charset="-78"/>
              </a:rPr>
              <a:t>2- </a:t>
            </a:r>
            <a:r>
              <a:rPr lang="ar-SA" sz="2400" b="1" dirty="0">
                <a:solidFill>
                  <a:srgbClr val="0000CC"/>
                </a:solidFill>
                <a:latin typeface="Sakkal Majalla" panose="02000000000000000000" pitchFamily="2" charset="-78"/>
                <a:cs typeface="Sakkal Majalla" panose="02000000000000000000" pitchFamily="2" charset="-78"/>
              </a:rPr>
              <a:t>تتركز الكثافة الالكترونية </a:t>
            </a:r>
            <a:r>
              <a:rPr lang="ar-SA" sz="2400" b="1" dirty="0">
                <a:latin typeface="Sakkal Majalla" panose="02000000000000000000" pitchFamily="2" charset="-78"/>
                <a:cs typeface="Sakkal Majalla" panose="02000000000000000000" pitchFamily="2" charset="-78"/>
              </a:rPr>
              <a:t>حول نواة كل سحابة في جهة عن الاخرى.</a:t>
            </a:r>
          </a:p>
          <a:p>
            <a:r>
              <a:rPr lang="ar-SA" sz="2400" b="1" dirty="0">
                <a:latin typeface="Sakkal Majalla" panose="02000000000000000000" pitchFamily="2" charset="-78"/>
                <a:cs typeface="Sakkal Majalla" panose="02000000000000000000" pitchFamily="2" charset="-78"/>
              </a:rPr>
              <a:t>3- يشكل كل جزيء </a:t>
            </a:r>
            <a:r>
              <a:rPr lang="ar-SA" sz="2400" b="1" dirty="0">
                <a:solidFill>
                  <a:srgbClr val="0000CC"/>
                </a:solidFill>
                <a:latin typeface="Sakkal Majalla" panose="02000000000000000000" pitchFamily="2" charset="-78"/>
                <a:cs typeface="Sakkal Majalla" panose="02000000000000000000" pitchFamily="2" charset="-78"/>
              </a:rPr>
              <a:t>ثنائية قطبية مؤقته</a:t>
            </a:r>
            <a:r>
              <a:rPr lang="ar-SA" sz="2400" b="1" dirty="0">
                <a:latin typeface="Sakkal Majalla" panose="02000000000000000000" pitchFamily="2" charset="-78"/>
                <a:cs typeface="Sakkal Majalla" panose="02000000000000000000" pitchFamily="2" charset="-78"/>
              </a:rPr>
              <a:t>.</a:t>
            </a:r>
          </a:p>
          <a:p>
            <a:r>
              <a:rPr lang="ar-SA" sz="2400" b="1" dirty="0">
                <a:latin typeface="Sakkal Majalla" panose="02000000000000000000" pitchFamily="2" charset="-78"/>
                <a:cs typeface="Sakkal Majalla" panose="02000000000000000000" pitchFamily="2" charset="-78"/>
              </a:rPr>
              <a:t>4- عند اقتراب </a:t>
            </a:r>
            <a:r>
              <a:rPr lang="ar-SA" sz="2400" b="1" dirty="0">
                <a:solidFill>
                  <a:srgbClr val="0000CC"/>
                </a:solidFill>
                <a:latin typeface="Sakkal Majalla" panose="02000000000000000000" pitchFamily="2" charset="-78"/>
                <a:cs typeface="Sakkal Majalla" panose="02000000000000000000" pitchFamily="2" charset="-78"/>
              </a:rPr>
              <a:t>ثنائيات الأقطاب المؤقتة </a:t>
            </a:r>
            <a:r>
              <a:rPr lang="ar-SA" sz="2400" b="1" dirty="0">
                <a:latin typeface="Sakkal Majalla" panose="02000000000000000000" pitchFamily="2" charset="-78"/>
                <a:cs typeface="Sakkal Majalla" panose="02000000000000000000" pitchFamily="2" charset="-78"/>
              </a:rPr>
              <a:t>بعضها من بعض تتكون قوى تشتت ضعيفة بين مناطق الشحنات.</a:t>
            </a:r>
          </a:p>
        </p:txBody>
      </p:sp>
    </p:spTree>
    <p:extLst>
      <p:ext uri="{BB962C8B-B14F-4D97-AF65-F5344CB8AC3E}">
        <p14:creationId xmlns:p14="http://schemas.microsoft.com/office/powerpoint/2010/main" val="10920217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40CDB742-3D06-4123-A156-0FB6D9E24B1E}"/>
              </a:ext>
            </a:extLst>
          </p:cNvPr>
          <p:cNvSpPr/>
          <p:nvPr/>
        </p:nvSpPr>
        <p:spPr>
          <a:xfrm>
            <a:off x="251520" y="381959"/>
            <a:ext cx="7020272" cy="802978"/>
          </a:xfrm>
          <a:prstGeom prst="rect">
            <a:avLst/>
          </a:prstGeom>
          <a:solidFill>
            <a:srgbClr val="506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طالبتي العزيزة: أقرئي الشكل وكوني خلفية علمية بسيطة حول قوى التشتت ، ثم </a:t>
            </a:r>
            <a:r>
              <a:rPr lang="ar-SA" sz="24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أجيبي</a:t>
            </a:r>
            <a:r>
              <a:rPr lang="ar-SA"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عن الأسئلة الآتية بالاستعانة بالكتاب المدرسي؟</a:t>
            </a:r>
          </a:p>
        </p:txBody>
      </p:sp>
      <p:grpSp>
        <p:nvGrpSpPr>
          <p:cNvPr id="5" name="مجموعة 4">
            <a:extLst>
              <a:ext uri="{FF2B5EF4-FFF2-40B4-BE49-F238E27FC236}">
                <a16:creationId xmlns:a16="http://schemas.microsoft.com/office/drawing/2014/main" id="{AF2876B8-B3F8-43DF-5A2A-EC4E06B3667D}"/>
              </a:ext>
            </a:extLst>
          </p:cNvPr>
          <p:cNvGrpSpPr/>
          <p:nvPr/>
        </p:nvGrpSpPr>
        <p:grpSpPr>
          <a:xfrm>
            <a:off x="7452320" y="-22848"/>
            <a:ext cx="1440160" cy="1279906"/>
            <a:chOff x="6804247" y="2653149"/>
            <a:chExt cx="1867100" cy="1711953"/>
          </a:xfrm>
        </p:grpSpPr>
        <p:sp>
          <p:nvSpPr>
            <p:cNvPr id="6" name="مستطيل 5">
              <a:extLst>
                <a:ext uri="{FF2B5EF4-FFF2-40B4-BE49-F238E27FC236}">
                  <a16:creationId xmlns:a16="http://schemas.microsoft.com/office/drawing/2014/main" id="{C414C202-99FF-42F6-C113-B90CE34F6AD5}"/>
                </a:ext>
              </a:extLst>
            </p:cNvPr>
            <p:cNvSpPr/>
            <p:nvPr/>
          </p:nvSpPr>
          <p:spPr>
            <a:xfrm>
              <a:off x="6804247" y="2996950"/>
              <a:ext cx="1867100" cy="1368152"/>
            </a:xfrm>
            <a:prstGeom prst="rect">
              <a:avLst/>
            </a:prstGeom>
            <a:solidFill>
              <a:srgbClr val="C0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7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قوى التشتت</a:t>
              </a:r>
            </a:p>
          </p:txBody>
        </p:sp>
        <p:sp>
          <p:nvSpPr>
            <p:cNvPr id="7" name="شكل بيضاوي 6">
              <a:extLst>
                <a:ext uri="{FF2B5EF4-FFF2-40B4-BE49-F238E27FC236}">
                  <a16:creationId xmlns:a16="http://schemas.microsoft.com/office/drawing/2014/main" id="{E2334117-EF57-AE7B-9EFC-C546C1E009EA}"/>
                </a:ext>
              </a:extLst>
            </p:cNvPr>
            <p:cNvSpPr/>
            <p:nvPr/>
          </p:nvSpPr>
          <p:spPr>
            <a:xfrm>
              <a:off x="7504400" y="2653149"/>
              <a:ext cx="466796" cy="541454"/>
            </a:xfrm>
            <a:prstGeom prst="ellipse">
              <a:avLst/>
            </a:prstGeom>
            <a:solidFill>
              <a:schemeClr val="bg1">
                <a:lumMod val="95000"/>
              </a:schemeClr>
            </a:solidFill>
            <a:ln w="28575">
              <a:solidFill>
                <a:srgbClr val="C00000"/>
              </a:solidFill>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ar-SA"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pic>
        <p:nvPicPr>
          <p:cNvPr id="10" name="صورة 9">
            <a:extLst>
              <a:ext uri="{FF2B5EF4-FFF2-40B4-BE49-F238E27FC236}">
                <a16:creationId xmlns:a16="http://schemas.microsoft.com/office/drawing/2014/main" id="{F4A699C6-6330-CC33-1F77-7DB43D5E6A97}"/>
              </a:ext>
            </a:extLst>
          </p:cNvPr>
          <p:cNvPicPr>
            <a:picLocks noChangeAspect="1"/>
          </p:cNvPicPr>
          <p:nvPr/>
        </p:nvPicPr>
        <p:blipFill rotWithShape="1">
          <a:blip r:embed="rId2"/>
          <a:srcRect l="1176" r="1962" b="5017"/>
          <a:stretch/>
        </p:blipFill>
        <p:spPr>
          <a:xfrm>
            <a:off x="287524" y="1340768"/>
            <a:ext cx="8568952" cy="1849616"/>
          </a:xfrm>
          <a:prstGeom prst="rect">
            <a:avLst/>
          </a:prstGeom>
        </p:spPr>
      </p:pic>
      <p:sp>
        <p:nvSpPr>
          <p:cNvPr id="15" name="مربع نص 14">
            <a:extLst>
              <a:ext uri="{FF2B5EF4-FFF2-40B4-BE49-F238E27FC236}">
                <a16:creationId xmlns:a16="http://schemas.microsoft.com/office/drawing/2014/main" id="{8DA78A1B-BD10-35B4-ED10-AB63630A6EB5}"/>
              </a:ext>
            </a:extLst>
          </p:cNvPr>
          <p:cNvSpPr txBox="1"/>
          <p:nvPr/>
        </p:nvSpPr>
        <p:spPr>
          <a:xfrm>
            <a:off x="5796730" y="3364371"/>
            <a:ext cx="2950124" cy="523220"/>
          </a:xfrm>
          <a:prstGeom prst="rect">
            <a:avLst/>
          </a:prstGeom>
          <a:noFill/>
          <a:ln>
            <a:solidFill>
              <a:schemeClr val="tx1"/>
            </a:solidFill>
            <a:prstDash val="dash"/>
          </a:ln>
        </p:spPr>
        <p:txBody>
          <a:bodyPr wrap="square" rtlCol="1">
            <a:spAutoFit/>
          </a:bodyPr>
          <a:lstStyle>
            <a:defPPr>
              <a:defRPr lang="ar-SA"/>
            </a:defPPr>
            <a:lvl1pPr algn="ctr">
              <a:defRPr sz="2600" b="1">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stStyle>
          <a:p>
            <a:r>
              <a:rPr lang="ar-SA" sz="2800" dirty="0">
                <a:solidFill>
                  <a:srgbClr val="00B050"/>
                </a:solidFill>
                <a:effectLst/>
                <a:sym typeface="Wingdings"/>
              </a:rPr>
              <a:t>العوامل </a:t>
            </a:r>
            <a:r>
              <a:rPr lang="ar-SA" sz="2800" dirty="0" err="1">
                <a:solidFill>
                  <a:srgbClr val="00B050"/>
                </a:solidFill>
                <a:effectLst/>
                <a:sym typeface="Wingdings"/>
              </a:rPr>
              <a:t>الموثرة</a:t>
            </a:r>
            <a:r>
              <a:rPr lang="ar-SA" sz="2800" dirty="0">
                <a:solidFill>
                  <a:srgbClr val="00B050"/>
                </a:solidFill>
                <a:effectLst/>
                <a:sym typeface="Wingdings"/>
              </a:rPr>
              <a:t> فيها</a:t>
            </a:r>
            <a:endParaRPr lang="ar-SA" sz="2800" dirty="0">
              <a:solidFill>
                <a:srgbClr val="00B050"/>
              </a:solidFill>
              <a:effectLst/>
            </a:endParaRPr>
          </a:p>
        </p:txBody>
      </p:sp>
      <p:sp>
        <p:nvSpPr>
          <p:cNvPr id="8" name="مربع نص 7">
            <a:extLst>
              <a:ext uri="{FF2B5EF4-FFF2-40B4-BE49-F238E27FC236}">
                <a16:creationId xmlns:a16="http://schemas.microsoft.com/office/drawing/2014/main" id="{28825988-36A7-17FE-F4B1-276B5EAD4004}"/>
              </a:ext>
            </a:extLst>
          </p:cNvPr>
          <p:cNvSpPr txBox="1"/>
          <p:nvPr/>
        </p:nvSpPr>
        <p:spPr>
          <a:xfrm>
            <a:off x="3779912" y="4149080"/>
            <a:ext cx="4968552" cy="830997"/>
          </a:xfrm>
          <a:prstGeom prst="rect">
            <a:avLst/>
          </a:prstGeom>
          <a:noFill/>
          <a:ln>
            <a:solidFill>
              <a:schemeClr val="tx1"/>
            </a:solidFill>
            <a:prstDash val="sysDash"/>
          </a:ln>
        </p:spPr>
        <p:txBody>
          <a:bodyPr wrap="square" rtlCol="1">
            <a:spAutoFit/>
          </a:bodyPr>
          <a:lstStyle/>
          <a:p>
            <a:r>
              <a:rPr lang="ar-SA" sz="2400" b="1" dirty="0">
                <a:latin typeface="Sakkal Majalla" panose="02000000000000000000" pitchFamily="2" charset="-78"/>
                <a:cs typeface="Sakkal Majalla" panose="02000000000000000000" pitchFamily="2" charset="-78"/>
              </a:rPr>
              <a:t>1- كلما زاد حجم الجسيم تصبح قوى التشتت أكثر قوة .</a:t>
            </a:r>
          </a:p>
          <a:p>
            <a:r>
              <a:rPr lang="ar-SA" sz="2400" b="1" dirty="0">
                <a:latin typeface="Sakkal Majalla" panose="02000000000000000000" pitchFamily="2" charset="-78"/>
                <a:cs typeface="Sakkal Majalla" panose="02000000000000000000" pitchFamily="2" charset="-78"/>
              </a:rPr>
              <a:t>2- زيادة عدد الإلكترونات.</a:t>
            </a:r>
          </a:p>
        </p:txBody>
      </p:sp>
      <p:pic>
        <p:nvPicPr>
          <p:cNvPr id="19" name="صورة 18">
            <a:extLst>
              <a:ext uri="{FF2B5EF4-FFF2-40B4-BE49-F238E27FC236}">
                <a16:creationId xmlns:a16="http://schemas.microsoft.com/office/drawing/2014/main" id="{17A87C00-5717-F028-FA99-3C12ED4A2249}"/>
              </a:ext>
            </a:extLst>
          </p:cNvPr>
          <p:cNvPicPr>
            <a:picLocks noChangeAspect="1"/>
          </p:cNvPicPr>
          <p:nvPr/>
        </p:nvPicPr>
        <p:blipFill rotWithShape="1">
          <a:blip r:embed="rId3"/>
          <a:srcRect l="69762"/>
          <a:stretch/>
        </p:blipFill>
        <p:spPr>
          <a:xfrm>
            <a:off x="755576" y="3469085"/>
            <a:ext cx="1872208" cy="3388915"/>
          </a:xfrm>
          <a:prstGeom prst="rect">
            <a:avLst/>
          </a:prstGeom>
          <a:ln>
            <a:solidFill>
              <a:schemeClr val="tx1"/>
            </a:solidFill>
          </a:ln>
        </p:spPr>
      </p:pic>
    </p:spTree>
    <p:extLst>
      <p:ext uri="{BB962C8B-B14F-4D97-AF65-F5344CB8AC3E}">
        <p14:creationId xmlns:p14="http://schemas.microsoft.com/office/powerpoint/2010/main" val="5915863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40CDB742-3D06-4123-A156-0FB6D9E24B1E}"/>
              </a:ext>
            </a:extLst>
          </p:cNvPr>
          <p:cNvSpPr/>
          <p:nvPr/>
        </p:nvSpPr>
        <p:spPr>
          <a:xfrm>
            <a:off x="251520" y="997069"/>
            <a:ext cx="7020272" cy="802978"/>
          </a:xfrm>
          <a:prstGeom prst="rect">
            <a:avLst/>
          </a:prstGeom>
          <a:solidFill>
            <a:srgbClr val="506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سبب وجود كل من الفلور  والكلور في الحالة الغازية والبروم سائلًا واليود صلبًا عند درجة حرارة الغرفة؟</a:t>
            </a:r>
          </a:p>
        </p:txBody>
      </p:sp>
      <p:grpSp>
        <p:nvGrpSpPr>
          <p:cNvPr id="5" name="مجموعة 4">
            <a:extLst>
              <a:ext uri="{FF2B5EF4-FFF2-40B4-BE49-F238E27FC236}">
                <a16:creationId xmlns:a16="http://schemas.microsoft.com/office/drawing/2014/main" id="{AF2876B8-B3F8-43DF-5A2A-EC4E06B3667D}"/>
              </a:ext>
            </a:extLst>
          </p:cNvPr>
          <p:cNvGrpSpPr/>
          <p:nvPr/>
        </p:nvGrpSpPr>
        <p:grpSpPr>
          <a:xfrm>
            <a:off x="7452320" y="-22848"/>
            <a:ext cx="1440160" cy="1279906"/>
            <a:chOff x="6804247" y="2653149"/>
            <a:chExt cx="1867100" cy="1711953"/>
          </a:xfrm>
        </p:grpSpPr>
        <p:sp>
          <p:nvSpPr>
            <p:cNvPr id="6" name="مستطيل 5">
              <a:extLst>
                <a:ext uri="{FF2B5EF4-FFF2-40B4-BE49-F238E27FC236}">
                  <a16:creationId xmlns:a16="http://schemas.microsoft.com/office/drawing/2014/main" id="{C414C202-99FF-42F6-C113-B90CE34F6AD5}"/>
                </a:ext>
              </a:extLst>
            </p:cNvPr>
            <p:cNvSpPr/>
            <p:nvPr/>
          </p:nvSpPr>
          <p:spPr>
            <a:xfrm>
              <a:off x="6804247" y="2996950"/>
              <a:ext cx="1867100" cy="1368152"/>
            </a:xfrm>
            <a:prstGeom prst="rect">
              <a:avLst/>
            </a:prstGeom>
            <a:solidFill>
              <a:srgbClr val="C0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7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قوى التشتت</a:t>
              </a:r>
            </a:p>
          </p:txBody>
        </p:sp>
        <p:sp>
          <p:nvSpPr>
            <p:cNvPr id="7" name="شكل بيضاوي 6">
              <a:extLst>
                <a:ext uri="{FF2B5EF4-FFF2-40B4-BE49-F238E27FC236}">
                  <a16:creationId xmlns:a16="http://schemas.microsoft.com/office/drawing/2014/main" id="{E2334117-EF57-AE7B-9EFC-C546C1E009EA}"/>
                </a:ext>
              </a:extLst>
            </p:cNvPr>
            <p:cNvSpPr/>
            <p:nvPr/>
          </p:nvSpPr>
          <p:spPr>
            <a:xfrm>
              <a:off x="7504400" y="2653149"/>
              <a:ext cx="466796" cy="541454"/>
            </a:xfrm>
            <a:prstGeom prst="ellipse">
              <a:avLst/>
            </a:prstGeom>
            <a:solidFill>
              <a:schemeClr val="bg1">
                <a:lumMod val="95000"/>
              </a:schemeClr>
            </a:solidFill>
            <a:ln w="28575">
              <a:solidFill>
                <a:srgbClr val="C00000"/>
              </a:solidFill>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ar-SA" sz="32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graphicFrame>
        <p:nvGraphicFramePr>
          <p:cNvPr id="4" name="جدول 8">
            <a:extLst>
              <a:ext uri="{FF2B5EF4-FFF2-40B4-BE49-F238E27FC236}">
                <a16:creationId xmlns:a16="http://schemas.microsoft.com/office/drawing/2014/main" id="{746EBC42-4A3D-E9D2-2028-68AC7C40391E}"/>
              </a:ext>
            </a:extLst>
          </p:cNvPr>
          <p:cNvGraphicFramePr>
            <a:graphicFrameLocks noGrp="1"/>
          </p:cNvGraphicFramePr>
          <p:nvPr>
            <p:extLst>
              <p:ext uri="{D42A27DB-BD31-4B8C-83A1-F6EECF244321}">
                <p14:modId xmlns:p14="http://schemas.microsoft.com/office/powerpoint/2010/main" val="3069771577"/>
              </p:ext>
            </p:extLst>
          </p:nvPr>
        </p:nvGraphicFramePr>
        <p:xfrm>
          <a:off x="965029" y="2174686"/>
          <a:ext cx="6096000" cy="2804160"/>
        </p:xfrm>
        <a:graphic>
          <a:graphicData uri="http://schemas.openxmlformats.org/drawingml/2006/table">
            <a:tbl>
              <a:tblPr rtl="1" firstRow="1" bandRow="1">
                <a:tableStyleId>{5940675A-B579-460E-94D1-54222C63F5DA}</a:tableStyleId>
              </a:tblPr>
              <a:tblGrid>
                <a:gridCol w="1219200">
                  <a:extLst>
                    <a:ext uri="{9D8B030D-6E8A-4147-A177-3AD203B41FA5}">
                      <a16:colId xmlns:a16="http://schemas.microsoft.com/office/drawing/2014/main" val="89122790"/>
                    </a:ext>
                  </a:extLst>
                </a:gridCol>
                <a:gridCol w="1219200">
                  <a:extLst>
                    <a:ext uri="{9D8B030D-6E8A-4147-A177-3AD203B41FA5}">
                      <a16:colId xmlns:a16="http://schemas.microsoft.com/office/drawing/2014/main" val="3484945621"/>
                    </a:ext>
                  </a:extLst>
                </a:gridCol>
                <a:gridCol w="1219200">
                  <a:extLst>
                    <a:ext uri="{9D8B030D-6E8A-4147-A177-3AD203B41FA5}">
                      <a16:colId xmlns:a16="http://schemas.microsoft.com/office/drawing/2014/main" val="3692390637"/>
                    </a:ext>
                  </a:extLst>
                </a:gridCol>
                <a:gridCol w="1219200">
                  <a:extLst>
                    <a:ext uri="{9D8B030D-6E8A-4147-A177-3AD203B41FA5}">
                      <a16:colId xmlns:a16="http://schemas.microsoft.com/office/drawing/2014/main" val="3321709159"/>
                    </a:ext>
                  </a:extLst>
                </a:gridCol>
                <a:gridCol w="1219200">
                  <a:extLst>
                    <a:ext uri="{9D8B030D-6E8A-4147-A177-3AD203B41FA5}">
                      <a16:colId xmlns:a16="http://schemas.microsoft.com/office/drawing/2014/main" val="1586882432"/>
                    </a:ext>
                  </a:extLst>
                </a:gridCol>
              </a:tblGrid>
              <a:tr h="370840">
                <a:tc>
                  <a:txBody>
                    <a:bodyPr/>
                    <a:lstStyle/>
                    <a:p>
                      <a:pPr rtl="1"/>
                      <a:r>
                        <a:rPr lang="en-US" sz="4000" dirty="0">
                          <a:latin typeface="Sakkal Majalla" panose="02000000000000000000" pitchFamily="2" charset="-78"/>
                          <a:cs typeface="Sakkal Majalla" panose="02000000000000000000" pitchFamily="2" charset="-78"/>
                        </a:rPr>
                        <a:t>F2</a:t>
                      </a:r>
                      <a:endParaRPr lang="ar-SA" sz="400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rtl="1"/>
                      <a:r>
                        <a:rPr lang="ar-SA" sz="4000" dirty="0">
                          <a:latin typeface="Sakkal Majalla" panose="02000000000000000000" pitchFamily="2" charset="-78"/>
                          <a:cs typeface="Sakkal Majalla" panose="02000000000000000000" pitchFamily="2" charset="-78"/>
                        </a:rPr>
                        <a:t>غاز</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rowSpan="4">
                  <a:txBody>
                    <a:bodyPr/>
                    <a:lstStyle/>
                    <a:p>
                      <a:pPr rtl="1"/>
                      <a:endParaRPr lang="ar-SA" sz="400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rowSpan="4">
                  <a:txBody>
                    <a:bodyPr/>
                    <a:lstStyle/>
                    <a:p>
                      <a:pPr rtl="1"/>
                      <a:endParaRPr lang="ar-SA" sz="400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rowSpan="4">
                  <a:txBody>
                    <a:bodyPr/>
                    <a:lstStyle/>
                    <a:p>
                      <a:pPr rtl="1"/>
                      <a:endParaRPr lang="ar-SA" sz="400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907230681"/>
                  </a:ext>
                </a:extLst>
              </a:tr>
              <a:tr h="370840">
                <a:tc>
                  <a:txBody>
                    <a:bodyPr/>
                    <a:lstStyle/>
                    <a:p>
                      <a:pPr rtl="1"/>
                      <a:r>
                        <a:rPr lang="en-US" sz="4000" dirty="0">
                          <a:latin typeface="Sakkal Majalla" panose="02000000000000000000" pitchFamily="2" charset="-78"/>
                          <a:cs typeface="Sakkal Majalla" panose="02000000000000000000" pitchFamily="2" charset="-78"/>
                        </a:rPr>
                        <a:t>Cl2</a:t>
                      </a:r>
                      <a:endParaRPr lang="ar-SA" sz="400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rtl="1"/>
                      <a:r>
                        <a:rPr lang="ar-SA" sz="4000" dirty="0">
                          <a:latin typeface="Sakkal Majalla" panose="02000000000000000000" pitchFamily="2" charset="-78"/>
                          <a:cs typeface="Sakkal Majalla" panose="02000000000000000000" pitchFamily="2" charset="-78"/>
                        </a:rPr>
                        <a:t>غاز</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vMerge="1">
                  <a:txBody>
                    <a:bodyPr/>
                    <a:lstStyle/>
                    <a:p>
                      <a:pPr rtl="1"/>
                      <a:endParaRPr lang="ar-SA" dirty="0"/>
                    </a:p>
                  </a:txBody>
                  <a:tcPr/>
                </a:tc>
                <a:tc vMerge="1">
                  <a:txBody>
                    <a:bodyPr/>
                    <a:lstStyle/>
                    <a:p>
                      <a:pPr rtl="1"/>
                      <a:endParaRPr lang="ar-SA" dirty="0"/>
                    </a:p>
                  </a:txBody>
                  <a:tcPr/>
                </a:tc>
                <a:tc vMerge="1">
                  <a:txBody>
                    <a:bodyPr/>
                    <a:lstStyle/>
                    <a:p>
                      <a:pPr rtl="1"/>
                      <a:endParaRPr lang="ar-SA"/>
                    </a:p>
                  </a:txBody>
                  <a:tcPr/>
                </a:tc>
                <a:extLst>
                  <a:ext uri="{0D108BD9-81ED-4DB2-BD59-A6C34878D82A}">
                    <a16:rowId xmlns:a16="http://schemas.microsoft.com/office/drawing/2014/main" val="995769635"/>
                  </a:ext>
                </a:extLst>
              </a:tr>
              <a:tr h="370840">
                <a:tc>
                  <a:txBody>
                    <a:bodyPr/>
                    <a:lstStyle/>
                    <a:p>
                      <a:pPr rtl="1"/>
                      <a:r>
                        <a:rPr lang="en-US" sz="4000" dirty="0">
                          <a:latin typeface="Sakkal Majalla" panose="02000000000000000000" pitchFamily="2" charset="-78"/>
                          <a:cs typeface="Sakkal Majalla" panose="02000000000000000000" pitchFamily="2" charset="-78"/>
                        </a:rPr>
                        <a:t>Br2</a:t>
                      </a:r>
                      <a:endParaRPr lang="ar-SA" sz="400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rtl="1"/>
                      <a:r>
                        <a:rPr lang="ar-SA" sz="4000" dirty="0">
                          <a:latin typeface="Sakkal Majalla" panose="02000000000000000000" pitchFamily="2" charset="-78"/>
                          <a:cs typeface="Sakkal Majalla" panose="02000000000000000000" pitchFamily="2" charset="-78"/>
                        </a:rPr>
                        <a:t>سائل</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vMerge="1">
                  <a:txBody>
                    <a:bodyPr/>
                    <a:lstStyle/>
                    <a:p>
                      <a:pPr rtl="1"/>
                      <a:endParaRPr lang="ar-SA" dirty="0"/>
                    </a:p>
                  </a:txBody>
                  <a:tcPr/>
                </a:tc>
                <a:tc vMerge="1">
                  <a:txBody>
                    <a:bodyPr/>
                    <a:lstStyle/>
                    <a:p>
                      <a:pPr rtl="1"/>
                      <a:endParaRPr lang="ar-SA" dirty="0"/>
                    </a:p>
                  </a:txBody>
                  <a:tcPr/>
                </a:tc>
                <a:tc vMerge="1">
                  <a:txBody>
                    <a:bodyPr/>
                    <a:lstStyle/>
                    <a:p>
                      <a:pPr rtl="1"/>
                      <a:endParaRPr lang="ar-SA"/>
                    </a:p>
                  </a:txBody>
                  <a:tcPr/>
                </a:tc>
                <a:extLst>
                  <a:ext uri="{0D108BD9-81ED-4DB2-BD59-A6C34878D82A}">
                    <a16:rowId xmlns:a16="http://schemas.microsoft.com/office/drawing/2014/main" val="2863492489"/>
                  </a:ext>
                </a:extLst>
              </a:tr>
              <a:tr h="370840">
                <a:tc>
                  <a:txBody>
                    <a:bodyPr/>
                    <a:lstStyle/>
                    <a:p>
                      <a:pPr rtl="1"/>
                      <a:r>
                        <a:rPr lang="en-US" sz="4000" dirty="0">
                          <a:latin typeface="Sakkal Majalla" panose="02000000000000000000" pitchFamily="2" charset="-78"/>
                          <a:cs typeface="Sakkal Majalla" panose="02000000000000000000" pitchFamily="2" charset="-78"/>
                        </a:rPr>
                        <a:t>I2</a:t>
                      </a:r>
                      <a:endParaRPr lang="ar-SA" sz="400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rtl="1"/>
                      <a:r>
                        <a:rPr lang="ar-SA" sz="4000" dirty="0">
                          <a:latin typeface="Sakkal Majalla" panose="02000000000000000000" pitchFamily="2" charset="-78"/>
                          <a:cs typeface="Sakkal Majalla" panose="02000000000000000000" pitchFamily="2" charset="-78"/>
                        </a:rPr>
                        <a:t>صلب</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vMerge="1">
                  <a:txBody>
                    <a:bodyPr/>
                    <a:lstStyle/>
                    <a:p>
                      <a:pPr rtl="1"/>
                      <a:endParaRPr lang="ar-SA" dirty="0"/>
                    </a:p>
                  </a:txBody>
                  <a:tcPr/>
                </a:tc>
                <a:tc vMerge="1">
                  <a:txBody>
                    <a:bodyPr/>
                    <a:lstStyle/>
                    <a:p>
                      <a:pPr rtl="1"/>
                      <a:endParaRPr lang="ar-SA" dirty="0"/>
                    </a:p>
                  </a:txBody>
                  <a:tcPr/>
                </a:tc>
                <a:tc vMerge="1">
                  <a:txBody>
                    <a:bodyPr/>
                    <a:lstStyle/>
                    <a:p>
                      <a:pPr rtl="1"/>
                      <a:endParaRPr lang="ar-SA" dirty="0"/>
                    </a:p>
                  </a:txBody>
                  <a:tcPr/>
                </a:tc>
                <a:extLst>
                  <a:ext uri="{0D108BD9-81ED-4DB2-BD59-A6C34878D82A}">
                    <a16:rowId xmlns:a16="http://schemas.microsoft.com/office/drawing/2014/main" val="1045429304"/>
                  </a:ext>
                </a:extLst>
              </a:tr>
            </a:tbl>
          </a:graphicData>
        </a:graphic>
      </p:graphicFrame>
      <p:grpSp>
        <p:nvGrpSpPr>
          <p:cNvPr id="22" name="مجموعة 21">
            <a:extLst>
              <a:ext uri="{FF2B5EF4-FFF2-40B4-BE49-F238E27FC236}">
                <a16:creationId xmlns:a16="http://schemas.microsoft.com/office/drawing/2014/main" id="{5F2FFE5E-030C-8D84-ED94-F8F9F966F522}"/>
              </a:ext>
            </a:extLst>
          </p:cNvPr>
          <p:cNvGrpSpPr/>
          <p:nvPr/>
        </p:nvGrpSpPr>
        <p:grpSpPr>
          <a:xfrm>
            <a:off x="1043608" y="1454606"/>
            <a:ext cx="7410737" cy="4476750"/>
            <a:chOff x="1457581" y="1844824"/>
            <a:chExt cx="7410737" cy="4476750"/>
          </a:xfrm>
        </p:grpSpPr>
        <p:sp>
          <p:nvSpPr>
            <p:cNvPr id="11" name="مربع نص 10">
              <a:extLst>
                <a:ext uri="{FF2B5EF4-FFF2-40B4-BE49-F238E27FC236}">
                  <a16:creationId xmlns:a16="http://schemas.microsoft.com/office/drawing/2014/main" id="{21E26933-4CD0-5B2E-3872-6446DDF60049}"/>
                </a:ext>
              </a:extLst>
            </p:cNvPr>
            <p:cNvSpPr txBox="1"/>
            <p:nvPr/>
          </p:nvSpPr>
          <p:spPr>
            <a:xfrm rot="16200000">
              <a:off x="2883661" y="3697638"/>
              <a:ext cx="2791903" cy="584775"/>
            </a:xfrm>
            <a:prstGeom prst="rect">
              <a:avLst/>
            </a:prstGeom>
            <a:noFill/>
          </p:spPr>
          <p:txBody>
            <a:bodyPr wrap="square">
              <a:spAutoFit/>
            </a:bodyPr>
            <a:lstStyle/>
            <a:p>
              <a:pPr algn="ctr" rtl="1"/>
              <a:r>
                <a:rPr lang="ar-SA" sz="3200" dirty="0">
                  <a:latin typeface="Sakkal Majalla" panose="02000000000000000000" pitchFamily="2" charset="-78"/>
                  <a:cs typeface="Sakkal Majalla" panose="02000000000000000000" pitchFamily="2" charset="-78"/>
                </a:rPr>
                <a:t>زيادة عدد الالكترونات</a:t>
              </a:r>
            </a:p>
          </p:txBody>
        </p:sp>
        <p:sp>
          <p:nvSpPr>
            <p:cNvPr id="12" name="مربع نص 11">
              <a:extLst>
                <a:ext uri="{FF2B5EF4-FFF2-40B4-BE49-F238E27FC236}">
                  <a16:creationId xmlns:a16="http://schemas.microsoft.com/office/drawing/2014/main" id="{0224948A-A5F0-3E81-FEF9-72975A6252E0}"/>
                </a:ext>
              </a:extLst>
            </p:cNvPr>
            <p:cNvSpPr txBox="1"/>
            <p:nvPr/>
          </p:nvSpPr>
          <p:spPr>
            <a:xfrm rot="16200000">
              <a:off x="1602147" y="3704455"/>
              <a:ext cx="2791903" cy="584775"/>
            </a:xfrm>
            <a:prstGeom prst="rect">
              <a:avLst/>
            </a:prstGeom>
            <a:noFill/>
          </p:spPr>
          <p:txBody>
            <a:bodyPr wrap="square">
              <a:spAutoFit/>
            </a:bodyPr>
            <a:lstStyle/>
            <a:p>
              <a:pPr algn="ctr" rtl="1"/>
              <a:r>
                <a:rPr lang="ar-SA" sz="3200" dirty="0">
                  <a:latin typeface="Sakkal Majalla" panose="02000000000000000000" pitchFamily="2" charset="-78"/>
                  <a:cs typeface="Sakkal Majalla" panose="02000000000000000000" pitchFamily="2" charset="-78"/>
                </a:rPr>
                <a:t>زيادة الحجم</a:t>
              </a:r>
            </a:p>
          </p:txBody>
        </p:sp>
        <p:sp>
          <p:nvSpPr>
            <p:cNvPr id="13" name="مربع نص 12">
              <a:extLst>
                <a:ext uri="{FF2B5EF4-FFF2-40B4-BE49-F238E27FC236}">
                  <a16:creationId xmlns:a16="http://schemas.microsoft.com/office/drawing/2014/main" id="{0339C6C0-35F9-6425-19B6-F627E3B360F1}"/>
                </a:ext>
              </a:extLst>
            </p:cNvPr>
            <p:cNvSpPr txBox="1"/>
            <p:nvPr/>
          </p:nvSpPr>
          <p:spPr>
            <a:xfrm rot="16200000">
              <a:off x="354017" y="3722168"/>
              <a:ext cx="2791903" cy="584775"/>
            </a:xfrm>
            <a:prstGeom prst="rect">
              <a:avLst/>
            </a:prstGeom>
            <a:noFill/>
          </p:spPr>
          <p:txBody>
            <a:bodyPr wrap="square">
              <a:spAutoFit/>
            </a:bodyPr>
            <a:lstStyle/>
            <a:p>
              <a:pPr algn="ctr" rtl="1"/>
              <a:r>
                <a:rPr lang="ar-SA" sz="3200" dirty="0">
                  <a:latin typeface="Sakkal Majalla" panose="02000000000000000000" pitchFamily="2" charset="-78"/>
                  <a:cs typeface="Sakkal Majalla" panose="02000000000000000000" pitchFamily="2" charset="-78"/>
                </a:rPr>
                <a:t>زيادة قوى التشتت</a:t>
              </a:r>
            </a:p>
          </p:txBody>
        </p:sp>
        <p:cxnSp>
          <p:nvCxnSpPr>
            <p:cNvPr id="16" name="رابط كسهم مستقيم 15">
              <a:extLst>
                <a:ext uri="{FF2B5EF4-FFF2-40B4-BE49-F238E27FC236}">
                  <a16:creationId xmlns:a16="http://schemas.microsoft.com/office/drawing/2014/main" id="{BE423AA4-CFCB-4035-C218-EA79264D69DB}"/>
                </a:ext>
              </a:extLst>
            </p:cNvPr>
            <p:cNvCxnSpPr/>
            <p:nvPr/>
          </p:nvCxnSpPr>
          <p:spPr>
            <a:xfrm>
              <a:off x="4716016" y="2924944"/>
              <a:ext cx="0" cy="21602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a:extLst>
                <a:ext uri="{FF2B5EF4-FFF2-40B4-BE49-F238E27FC236}">
                  <a16:creationId xmlns:a16="http://schemas.microsoft.com/office/drawing/2014/main" id="{A495E367-57F1-75E1-99A1-6E39FD9C7C9C}"/>
                </a:ext>
              </a:extLst>
            </p:cNvPr>
            <p:cNvCxnSpPr/>
            <p:nvPr/>
          </p:nvCxnSpPr>
          <p:spPr>
            <a:xfrm>
              <a:off x="3350597" y="2934435"/>
              <a:ext cx="0" cy="21602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a:extLst>
                <a:ext uri="{FF2B5EF4-FFF2-40B4-BE49-F238E27FC236}">
                  <a16:creationId xmlns:a16="http://schemas.microsoft.com/office/drawing/2014/main" id="{E979C02D-9DAC-6C97-DC26-1773736955A9}"/>
                </a:ext>
              </a:extLst>
            </p:cNvPr>
            <p:cNvCxnSpPr/>
            <p:nvPr/>
          </p:nvCxnSpPr>
          <p:spPr>
            <a:xfrm>
              <a:off x="2123728" y="2934435"/>
              <a:ext cx="0" cy="2160240"/>
            </a:xfrm>
            <a:prstGeom prst="straightConnector1">
              <a:avLst/>
            </a:prstGeom>
            <a:ln w="57150">
              <a:solidFill>
                <a:srgbClr val="20398D"/>
              </a:solidFill>
              <a:tailEnd type="triangle"/>
            </a:ln>
          </p:spPr>
          <p:style>
            <a:lnRef idx="1">
              <a:schemeClr val="accent1"/>
            </a:lnRef>
            <a:fillRef idx="0">
              <a:schemeClr val="accent1"/>
            </a:fillRef>
            <a:effectRef idx="0">
              <a:schemeClr val="accent1"/>
            </a:effectRef>
            <a:fontRef idx="minor">
              <a:schemeClr val="tx1"/>
            </a:fontRef>
          </p:style>
        </p:cxnSp>
        <p:pic>
          <p:nvPicPr>
            <p:cNvPr id="6146" name="Picture 2" descr="مشاهدة صورة المصدر">
              <a:extLst>
                <a:ext uri="{FF2B5EF4-FFF2-40B4-BE49-F238E27FC236}">
                  <a16:creationId xmlns:a16="http://schemas.microsoft.com/office/drawing/2014/main" id="{D0B5EF09-9482-C579-2F0A-68255ADAB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568" y="1844824"/>
              <a:ext cx="1047750" cy="447675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مستطيل 22">
            <a:extLst>
              <a:ext uri="{FF2B5EF4-FFF2-40B4-BE49-F238E27FC236}">
                <a16:creationId xmlns:a16="http://schemas.microsoft.com/office/drawing/2014/main" id="{6E90E0CF-A96B-E06F-39B1-207FCB11E1C6}"/>
              </a:ext>
            </a:extLst>
          </p:cNvPr>
          <p:cNvSpPr/>
          <p:nvPr/>
        </p:nvSpPr>
        <p:spPr>
          <a:xfrm>
            <a:off x="118592" y="6056784"/>
            <a:ext cx="1512168" cy="445293"/>
          </a:xfrm>
          <a:prstGeom prst="rect">
            <a:avLst/>
          </a:prstGeom>
          <a:solidFill>
            <a:srgbClr val="FFC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accent2">
                    <a:lumMod val="50000"/>
                  </a:schemeClr>
                </a:solidFill>
                <a:latin typeface="Sakkal Majalla" panose="02000000000000000000" pitchFamily="2" charset="-78"/>
                <a:cs typeface="Sakkal Majalla" panose="02000000000000000000" pitchFamily="2" charset="-78"/>
              </a:rPr>
              <a:t>دقيقة فقط</a:t>
            </a:r>
          </a:p>
        </p:txBody>
      </p:sp>
      <p:sp>
        <p:nvSpPr>
          <p:cNvPr id="24" name="مستطيل 23">
            <a:extLst>
              <a:ext uri="{FF2B5EF4-FFF2-40B4-BE49-F238E27FC236}">
                <a16:creationId xmlns:a16="http://schemas.microsoft.com/office/drawing/2014/main" id="{3327B5CF-025F-0185-5FAA-5ED6E401012F}"/>
              </a:ext>
            </a:extLst>
          </p:cNvPr>
          <p:cNvSpPr/>
          <p:nvPr/>
        </p:nvSpPr>
        <p:spPr>
          <a:xfrm>
            <a:off x="2267163" y="240985"/>
            <a:ext cx="3779912" cy="576064"/>
          </a:xfrm>
          <a:prstGeom prst="rect">
            <a:avLst/>
          </a:prstGeom>
          <a:solidFill>
            <a:srgbClr val="FFC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rgbClr val="506077"/>
                </a:solidFill>
                <a:latin typeface="Sakkal Majalla" panose="02000000000000000000" pitchFamily="2" charset="-78"/>
                <a:cs typeface="Sakkal Majalla" panose="02000000000000000000" pitchFamily="2" charset="-78"/>
              </a:rPr>
              <a:t>فكري منطقيًا مع مجموعتك</a:t>
            </a:r>
          </a:p>
        </p:txBody>
      </p:sp>
      <p:pic>
        <p:nvPicPr>
          <p:cNvPr id="25" name="صورة 24">
            <a:extLst>
              <a:ext uri="{FF2B5EF4-FFF2-40B4-BE49-F238E27FC236}">
                <a16:creationId xmlns:a16="http://schemas.microsoft.com/office/drawing/2014/main" id="{191AAD4A-49BE-7D1E-272D-D84E06E586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152" y="5166683"/>
            <a:ext cx="1501288" cy="1501288"/>
          </a:xfrm>
          <a:prstGeom prst="rect">
            <a:avLst/>
          </a:prstGeom>
        </p:spPr>
      </p:pic>
    </p:spTree>
    <p:extLst>
      <p:ext uri="{BB962C8B-B14F-4D97-AF65-F5344CB8AC3E}">
        <p14:creationId xmlns:p14="http://schemas.microsoft.com/office/powerpoint/2010/main" val="8322693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BDC7A41-C9AA-4F82-BC47-2ADF04846109}"/>
              </a:ext>
            </a:extLst>
          </p:cNvPr>
          <p:cNvSpPr/>
          <p:nvPr/>
        </p:nvSpPr>
        <p:spPr>
          <a:xfrm>
            <a:off x="7542453" y="260648"/>
            <a:ext cx="1601547" cy="576065"/>
          </a:xfrm>
          <a:prstGeom prst="rect">
            <a:avLst/>
          </a:prstGeom>
          <a:solidFill>
            <a:srgbClr val="C00000"/>
          </a:solidFill>
          <a:ln>
            <a:solidFill>
              <a:schemeClr val="bg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التقويم</a:t>
            </a:r>
          </a:p>
        </p:txBody>
      </p:sp>
      <p:sp>
        <p:nvSpPr>
          <p:cNvPr id="7" name="مستطيل 6">
            <a:extLst>
              <a:ext uri="{FF2B5EF4-FFF2-40B4-BE49-F238E27FC236}">
                <a16:creationId xmlns:a16="http://schemas.microsoft.com/office/drawing/2014/main" id="{2D9CC4BF-5E93-E1AA-4849-876061CAB00B}"/>
              </a:ext>
            </a:extLst>
          </p:cNvPr>
          <p:cNvSpPr/>
          <p:nvPr/>
        </p:nvSpPr>
        <p:spPr>
          <a:xfrm>
            <a:off x="845855" y="1128366"/>
            <a:ext cx="7260728" cy="461665"/>
          </a:xfrm>
          <a:prstGeom prst="rect">
            <a:avLst/>
          </a:prstGeom>
          <a:solidFill>
            <a:srgbClr val="506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lt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رتبي العناصر التالية حسب زيادة قوى التشتت مع ذكر </a:t>
            </a:r>
            <a:r>
              <a:rPr lang="ar-SA" sz="2400" b="1">
                <a:solidFill>
                  <a:schemeClr val="lt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السبب؟</a:t>
            </a:r>
            <a:endParaRPr lang="en-US" sz="2400" b="1" dirty="0">
              <a:solidFill>
                <a:schemeClr val="lt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8" name="Picture 3">
            <a:extLst>
              <a:ext uri="{FF2B5EF4-FFF2-40B4-BE49-F238E27FC236}">
                <a16:creationId xmlns:a16="http://schemas.microsoft.com/office/drawing/2014/main" id="{586C614B-CC9B-9290-1C06-DD2D95FC0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192" y="1555934"/>
            <a:ext cx="5923632" cy="171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a:extLst>
              <a:ext uri="{FF2B5EF4-FFF2-40B4-BE49-F238E27FC236}">
                <a16:creationId xmlns:a16="http://schemas.microsoft.com/office/drawing/2014/main" id="{53BAF5A0-A9B3-79F2-397C-DEF661EB2010}"/>
              </a:ext>
            </a:extLst>
          </p:cNvPr>
          <p:cNvSpPr txBox="1"/>
          <p:nvPr/>
        </p:nvSpPr>
        <p:spPr>
          <a:xfrm>
            <a:off x="5796136" y="5254128"/>
            <a:ext cx="2011669" cy="584775"/>
          </a:xfrm>
          <a:prstGeom prst="rect">
            <a:avLst/>
          </a:prstGeom>
          <a:noFill/>
        </p:spPr>
        <p:txBody>
          <a:bodyPr wrap="square" rtlCol="1">
            <a:spAutoFit/>
          </a:bodyPr>
          <a:lstStyle/>
          <a:p>
            <a:pPr algn="r"/>
            <a:r>
              <a:rPr lang="ar-SA" sz="3200" b="1" dirty="0">
                <a:latin typeface="Sakkal Majalla" panose="02000000000000000000" pitchFamily="2" charset="-78"/>
                <a:cs typeface="Sakkal Majalla" panose="02000000000000000000" pitchFamily="2" charset="-78"/>
              </a:rPr>
              <a:t>السبب :</a:t>
            </a:r>
          </a:p>
        </p:txBody>
      </p:sp>
      <p:sp>
        <p:nvSpPr>
          <p:cNvPr id="11" name="مربع نص 10">
            <a:extLst>
              <a:ext uri="{FF2B5EF4-FFF2-40B4-BE49-F238E27FC236}">
                <a16:creationId xmlns:a16="http://schemas.microsoft.com/office/drawing/2014/main" id="{2186BD94-3229-1FCD-4DC3-1485E1D91C3B}"/>
              </a:ext>
            </a:extLst>
          </p:cNvPr>
          <p:cNvSpPr txBox="1"/>
          <p:nvPr/>
        </p:nvSpPr>
        <p:spPr>
          <a:xfrm>
            <a:off x="6083633" y="3776163"/>
            <a:ext cx="873457" cy="1107996"/>
          </a:xfrm>
          <a:prstGeom prst="rect">
            <a:avLst/>
          </a:prstGeom>
          <a:noFill/>
        </p:spPr>
        <p:txBody>
          <a:bodyPr wrap="square" rtlCol="1">
            <a:spAutoFit/>
          </a:bodyPr>
          <a:lstStyle/>
          <a:p>
            <a:pPr algn="ctr"/>
            <a:r>
              <a:rPr lang="ar-SA" sz="6600" b="1" dirty="0">
                <a:solidFill>
                  <a:srgbClr val="C00000"/>
                </a:solidFill>
                <a:latin typeface="Sakkal Majalla" panose="02000000000000000000" pitchFamily="2" charset="-78"/>
                <a:cs typeface="Sakkal Majalla" panose="02000000000000000000" pitchFamily="2" charset="-78"/>
              </a:rPr>
              <a:t>&gt;</a:t>
            </a:r>
          </a:p>
        </p:txBody>
      </p:sp>
      <p:sp>
        <p:nvSpPr>
          <p:cNvPr id="14" name="مربع نص 13">
            <a:extLst>
              <a:ext uri="{FF2B5EF4-FFF2-40B4-BE49-F238E27FC236}">
                <a16:creationId xmlns:a16="http://schemas.microsoft.com/office/drawing/2014/main" id="{688F4578-CFED-7DB3-6996-F54BA4204A65}"/>
              </a:ext>
            </a:extLst>
          </p:cNvPr>
          <p:cNvSpPr txBox="1"/>
          <p:nvPr/>
        </p:nvSpPr>
        <p:spPr>
          <a:xfrm>
            <a:off x="3986673" y="3729345"/>
            <a:ext cx="873457" cy="1107996"/>
          </a:xfrm>
          <a:prstGeom prst="rect">
            <a:avLst/>
          </a:prstGeom>
          <a:noFill/>
        </p:spPr>
        <p:txBody>
          <a:bodyPr wrap="square" rtlCol="1">
            <a:spAutoFit/>
          </a:bodyPr>
          <a:lstStyle/>
          <a:p>
            <a:pPr algn="ctr"/>
            <a:r>
              <a:rPr lang="ar-SA" sz="6600" b="1" dirty="0">
                <a:solidFill>
                  <a:schemeClr val="tx2">
                    <a:lumMod val="50000"/>
                  </a:schemeClr>
                </a:solidFill>
                <a:latin typeface="Sakkal Majalla" panose="02000000000000000000" pitchFamily="2" charset="-78"/>
                <a:cs typeface="Sakkal Majalla" panose="02000000000000000000" pitchFamily="2" charset="-78"/>
              </a:rPr>
              <a:t>&gt;</a:t>
            </a:r>
          </a:p>
        </p:txBody>
      </p:sp>
      <p:sp>
        <p:nvSpPr>
          <p:cNvPr id="15" name="مربع نص 14">
            <a:extLst>
              <a:ext uri="{FF2B5EF4-FFF2-40B4-BE49-F238E27FC236}">
                <a16:creationId xmlns:a16="http://schemas.microsoft.com/office/drawing/2014/main" id="{C1A73EB2-9E13-D5CC-D4F4-BEDB4CE21515}"/>
              </a:ext>
            </a:extLst>
          </p:cNvPr>
          <p:cNvSpPr txBox="1"/>
          <p:nvPr/>
        </p:nvSpPr>
        <p:spPr>
          <a:xfrm>
            <a:off x="1848769" y="3682527"/>
            <a:ext cx="873457" cy="1107996"/>
          </a:xfrm>
          <a:prstGeom prst="rect">
            <a:avLst/>
          </a:prstGeom>
          <a:noFill/>
        </p:spPr>
        <p:txBody>
          <a:bodyPr wrap="square" rtlCol="1">
            <a:spAutoFit/>
          </a:bodyPr>
          <a:lstStyle/>
          <a:p>
            <a:pPr algn="ctr"/>
            <a:r>
              <a:rPr lang="ar-SA" sz="6600" b="1" dirty="0">
                <a:solidFill>
                  <a:schemeClr val="tx2">
                    <a:lumMod val="50000"/>
                  </a:schemeClr>
                </a:solidFill>
                <a:latin typeface="Sakkal Majalla" panose="02000000000000000000" pitchFamily="2" charset="-78"/>
                <a:cs typeface="Sakkal Majalla" panose="02000000000000000000" pitchFamily="2" charset="-78"/>
              </a:rPr>
              <a:t>&gt;</a:t>
            </a:r>
          </a:p>
        </p:txBody>
      </p:sp>
      <p:cxnSp>
        <p:nvCxnSpPr>
          <p:cNvPr id="16" name="رابط مستقيم 15">
            <a:extLst>
              <a:ext uri="{FF2B5EF4-FFF2-40B4-BE49-F238E27FC236}">
                <a16:creationId xmlns:a16="http://schemas.microsoft.com/office/drawing/2014/main" id="{E21EBA38-B782-3A7E-D11F-1B63132C4A56}"/>
              </a:ext>
            </a:extLst>
          </p:cNvPr>
          <p:cNvCxnSpPr/>
          <p:nvPr/>
        </p:nvCxnSpPr>
        <p:spPr>
          <a:xfrm flipH="1" flipV="1">
            <a:off x="1293255" y="4485148"/>
            <a:ext cx="6702714" cy="4776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مربع نص 16">
            <a:extLst>
              <a:ext uri="{FF2B5EF4-FFF2-40B4-BE49-F238E27FC236}">
                <a16:creationId xmlns:a16="http://schemas.microsoft.com/office/drawing/2014/main" id="{B51CF8B9-F98C-4C90-59CD-CDC01699B430}"/>
              </a:ext>
            </a:extLst>
          </p:cNvPr>
          <p:cNvSpPr txBox="1"/>
          <p:nvPr/>
        </p:nvSpPr>
        <p:spPr>
          <a:xfrm>
            <a:off x="4012194" y="3143702"/>
            <a:ext cx="873457" cy="523220"/>
          </a:xfrm>
          <a:prstGeom prst="rect">
            <a:avLst/>
          </a:prstGeom>
          <a:noFill/>
        </p:spPr>
        <p:txBody>
          <a:bodyPr wrap="square" rtlCol="1">
            <a:spAutoFit/>
          </a:bodyPr>
          <a:lstStyle/>
          <a:p>
            <a:pPr algn="ctr"/>
            <a:r>
              <a:rPr lang="ar-SA" sz="2800" b="1" dirty="0">
                <a:solidFill>
                  <a:srgbClr val="0000CC"/>
                </a:solidFill>
                <a:latin typeface="Sakkal Majalla" panose="02000000000000000000" pitchFamily="2" charset="-78"/>
                <a:cs typeface="Sakkal Majalla" panose="02000000000000000000" pitchFamily="2" charset="-78"/>
              </a:rPr>
              <a:t>الحل</a:t>
            </a:r>
          </a:p>
        </p:txBody>
      </p:sp>
      <p:pic>
        <p:nvPicPr>
          <p:cNvPr id="18" name="Picture 3">
            <a:extLst>
              <a:ext uri="{FF2B5EF4-FFF2-40B4-BE49-F238E27FC236}">
                <a16:creationId xmlns:a16="http://schemas.microsoft.com/office/drawing/2014/main" id="{B1AC89BA-18E3-61B7-BB34-B09D14FB9B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748" t="15886" b="35110"/>
          <a:stretch/>
        </p:blipFill>
        <p:spPr bwMode="auto">
          <a:xfrm>
            <a:off x="6957090" y="3729345"/>
            <a:ext cx="1140440" cy="84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a:extLst>
              <a:ext uri="{FF2B5EF4-FFF2-40B4-BE49-F238E27FC236}">
                <a16:creationId xmlns:a16="http://schemas.microsoft.com/office/drawing/2014/main" id="{F3ACE6D1-DB30-7EB3-79D3-7159487EF8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61" t="22299" r="48153" b="30627"/>
          <a:stretch/>
        </p:blipFill>
        <p:spPr bwMode="auto">
          <a:xfrm>
            <a:off x="4749674" y="3833060"/>
            <a:ext cx="1480047" cy="80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C295D3BD-D788-1167-5F01-5D7254A407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4" t="16030" r="77137" b="22986"/>
          <a:stretch/>
        </p:blipFill>
        <p:spPr bwMode="auto">
          <a:xfrm>
            <a:off x="2748661" y="3678761"/>
            <a:ext cx="1149131" cy="104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a:extLst>
              <a:ext uri="{FF2B5EF4-FFF2-40B4-BE49-F238E27FC236}">
                <a16:creationId xmlns:a16="http://schemas.microsoft.com/office/drawing/2014/main" id="{AE73BB29-9B31-4D31-1574-C17516F1CB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761" t="22299" r="24754" b="33812"/>
          <a:stretch/>
        </p:blipFill>
        <p:spPr bwMode="auto">
          <a:xfrm>
            <a:off x="966845" y="3754746"/>
            <a:ext cx="1094984" cy="75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مستطيل 21">
            <a:extLst>
              <a:ext uri="{FF2B5EF4-FFF2-40B4-BE49-F238E27FC236}">
                <a16:creationId xmlns:a16="http://schemas.microsoft.com/office/drawing/2014/main" id="{9329E73D-131C-2023-A5FD-1F8724B04F02}"/>
              </a:ext>
            </a:extLst>
          </p:cNvPr>
          <p:cNvSpPr/>
          <p:nvPr/>
        </p:nvSpPr>
        <p:spPr>
          <a:xfrm>
            <a:off x="1155725" y="5353462"/>
            <a:ext cx="5073996" cy="523220"/>
          </a:xfrm>
          <a:prstGeom prst="rect">
            <a:avLst/>
          </a:prstGeom>
          <a:noFill/>
        </p:spPr>
        <p:txBody>
          <a:bodyPr wrap="square">
            <a:spAutoFit/>
          </a:bodyPr>
          <a:lstStyle/>
          <a:p>
            <a:pPr algn="r"/>
            <a:r>
              <a:rPr lang="ar-SA" sz="2800" b="1" dirty="0">
                <a:solidFill>
                  <a:srgbClr val="0000CC"/>
                </a:solidFill>
                <a:latin typeface="Sakkal Majalla" panose="02000000000000000000" pitchFamily="2" charset="-78"/>
                <a:cs typeface="Sakkal Majalla" panose="02000000000000000000" pitchFamily="2" charset="-78"/>
              </a:rPr>
              <a:t>بسبب زيادة عدد الإلكترونات وحجم اليود.</a:t>
            </a:r>
            <a:endParaRPr lang="ar-SA" sz="2800" dirty="0">
              <a:solidFill>
                <a:srgbClr val="0000CC"/>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7217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BDC7A41-C9AA-4F82-BC47-2ADF04846109}"/>
              </a:ext>
            </a:extLst>
          </p:cNvPr>
          <p:cNvSpPr/>
          <p:nvPr/>
        </p:nvSpPr>
        <p:spPr>
          <a:xfrm>
            <a:off x="7542453" y="260648"/>
            <a:ext cx="1601547" cy="576065"/>
          </a:xfrm>
          <a:prstGeom prst="rect">
            <a:avLst/>
          </a:prstGeom>
          <a:solidFill>
            <a:srgbClr val="C00000"/>
          </a:solidFill>
          <a:ln>
            <a:solidFill>
              <a:schemeClr val="bg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التقويم</a:t>
            </a:r>
          </a:p>
        </p:txBody>
      </p:sp>
      <p:sp>
        <p:nvSpPr>
          <p:cNvPr id="3" name="مستطيل مستدير الزوايا 18">
            <a:extLst>
              <a:ext uri="{FF2B5EF4-FFF2-40B4-BE49-F238E27FC236}">
                <a16:creationId xmlns:a16="http://schemas.microsoft.com/office/drawing/2014/main" id="{9B2AF202-29B8-7518-1AFB-BD65AA346883}"/>
              </a:ext>
            </a:extLst>
          </p:cNvPr>
          <p:cNvSpPr/>
          <p:nvPr/>
        </p:nvSpPr>
        <p:spPr>
          <a:xfrm>
            <a:off x="1331640" y="936838"/>
            <a:ext cx="7168096" cy="620552"/>
          </a:xfrm>
          <a:prstGeom prst="roundRect">
            <a:avLst/>
          </a:prstGeom>
          <a:solidFill>
            <a:srgbClr val="506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اربطي بين الجزيء  و نوع القوى المقابلة.</a:t>
            </a:r>
          </a:p>
        </p:txBody>
      </p:sp>
      <p:pic>
        <p:nvPicPr>
          <p:cNvPr id="7" name="Picture 2">
            <a:extLst>
              <a:ext uri="{FF2B5EF4-FFF2-40B4-BE49-F238E27FC236}">
                <a16:creationId xmlns:a16="http://schemas.microsoft.com/office/drawing/2014/main" id="{DF4F47AA-5F96-3A8C-435C-5494F22E4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62" y="4883469"/>
            <a:ext cx="2125080" cy="1263176"/>
          </a:xfrm>
          <a:prstGeom prst="rect">
            <a:avLst/>
          </a:prstGeom>
          <a:noFill/>
          <a:ln>
            <a:noFill/>
          </a:ln>
          <a:effectLst/>
        </p:spPr>
      </p:pic>
      <p:pic>
        <p:nvPicPr>
          <p:cNvPr id="8" name="Picture 5">
            <a:extLst>
              <a:ext uri="{FF2B5EF4-FFF2-40B4-BE49-F238E27FC236}">
                <a16:creationId xmlns:a16="http://schemas.microsoft.com/office/drawing/2014/main" id="{88B9A1C4-FF1B-0D5D-70C6-91EEE956DB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5941" y="2115571"/>
            <a:ext cx="1541261" cy="1036365"/>
          </a:xfrm>
          <a:prstGeom prst="roundRect">
            <a:avLst>
              <a:gd name="adj" fmla="val 4167"/>
            </a:avLst>
          </a:prstGeom>
          <a:no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7">
            <a:extLst>
              <a:ext uri="{FF2B5EF4-FFF2-40B4-BE49-F238E27FC236}">
                <a16:creationId xmlns:a16="http://schemas.microsoft.com/office/drawing/2014/main" id="{0B513004-81B5-6137-6C47-8940FE44B6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6130" y="5072215"/>
            <a:ext cx="1485948" cy="950563"/>
          </a:xfrm>
          <a:prstGeom prst="roundRect">
            <a:avLst>
              <a:gd name="adj" fmla="val 4167"/>
            </a:avLst>
          </a:prstGeom>
          <a:no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7" descr="11_45">
            <a:extLst>
              <a:ext uri="{FF2B5EF4-FFF2-40B4-BE49-F238E27FC236}">
                <a16:creationId xmlns:a16="http://schemas.microsoft.com/office/drawing/2014/main" id="{23A1BBA5-78CE-44A1-CCD6-ECBEA9051A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b="4752"/>
          <a:stretch>
            <a:fillRect/>
          </a:stretch>
        </p:blipFill>
        <p:spPr>
          <a:xfrm>
            <a:off x="659717" y="3151936"/>
            <a:ext cx="2036850" cy="1277592"/>
          </a:xfrm>
          <a:prstGeom prst="rect">
            <a:avLst/>
          </a:prstGeom>
          <a:noFill/>
        </p:spPr>
      </p:pic>
      <p:pic>
        <p:nvPicPr>
          <p:cNvPr id="14" name="Picture 2">
            <a:extLst>
              <a:ext uri="{FF2B5EF4-FFF2-40B4-BE49-F238E27FC236}">
                <a16:creationId xmlns:a16="http://schemas.microsoft.com/office/drawing/2014/main" id="{DD75701E-D449-7176-971B-0EBB074225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542" y="1950036"/>
            <a:ext cx="2147200" cy="887753"/>
          </a:xfrm>
          <a:prstGeom prst="rect">
            <a:avLst/>
          </a:prstGeom>
          <a:noFill/>
          <a:ln>
            <a:noFill/>
          </a:ln>
          <a:effectLst/>
        </p:spPr>
      </p:pic>
      <p:pic>
        <p:nvPicPr>
          <p:cNvPr id="15" name="Picture 3">
            <a:extLst>
              <a:ext uri="{FF2B5EF4-FFF2-40B4-BE49-F238E27FC236}">
                <a16:creationId xmlns:a16="http://schemas.microsoft.com/office/drawing/2014/main" id="{9B449D7D-C2C2-4BF7-0E48-69373B1986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770" y="3511409"/>
            <a:ext cx="1427198" cy="1036407"/>
          </a:xfrm>
          <a:prstGeom prst="roundRect">
            <a:avLst>
              <a:gd name="adj" fmla="val 4167"/>
            </a:avLst>
          </a:prstGeom>
          <a:no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6" name="شكل بيضاوي 15">
            <a:extLst>
              <a:ext uri="{FF2B5EF4-FFF2-40B4-BE49-F238E27FC236}">
                <a16:creationId xmlns:a16="http://schemas.microsoft.com/office/drawing/2014/main" id="{F35D8771-3FB9-056B-E691-6E9AE7E77643}"/>
              </a:ext>
            </a:extLst>
          </p:cNvPr>
          <p:cNvSpPr/>
          <p:nvPr/>
        </p:nvSpPr>
        <p:spPr>
          <a:xfrm>
            <a:off x="2894308" y="2170163"/>
            <a:ext cx="341194" cy="3745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atin typeface="Sakkal Majalla" panose="02000000000000000000" pitchFamily="2" charset="-78"/>
              <a:cs typeface="Sakkal Majalla" panose="02000000000000000000" pitchFamily="2" charset="-78"/>
            </a:endParaRPr>
          </a:p>
        </p:txBody>
      </p:sp>
      <p:sp>
        <p:nvSpPr>
          <p:cNvPr id="17" name="شكل بيضاوي 16">
            <a:extLst>
              <a:ext uri="{FF2B5EF4-FFF2-40B4-BE49-F238E27FC236}">
                <a16:creationId xmlns:a16="http://schemas.microsoft.com/office/drawing/2014/main" id="{29BC8956-9A06-3C98-5655-3FC16274CA13}"/>
              </a:ext>
            </a:extLst>
          </p:cNvPr>
          <p:cNvSpPr/>
          <p:nvPr/>
        </p:nvSpPr>
        <p:spPr>
          <a:xfrm>
            <a:off x="2937526" y="3562489"/>
            <a:ext cx="341194" cy="3745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atin typeface="Sakkal Majalla" panose="02000000000000000000" pitchFamily="2" charset="-78"/>
              <a:cs typeface="Sakkal Majalla" panose="02000000000000000000" pitchFamily="2" charset="-78"/>
            </a:endParaRPr>
          </a:p>
        </p:txBody>
      </p:sp>
      <p:sp>
        <p:nvSpPr>
          <p:cNvPr id="18" name="شكل بيضاوي 17">
            <a:extLst>
              <a:ext uri="{FF2B5EF4-FFF2-40B4-BE49-F238E27FC236}">
                <a16:creationId xmlns:a16="http://schemas.microsoft.com/office/drawing/2014/main" id="{79FA923C-A67E-12C3-82F1-0B3D65A70160}"/>
              </a:ext>
            </a:extLst>
          </p:cNvPr>
          <p:cNvSpPr/>
          <p:nvPr/>
        </p:nvSpPr>
        <p:spPr>
          <a:xfrm>
            <a:off x="2912504" y="5268719"/>
            <a:ext cx="341194" cy="3745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atin typeface="Sakkal Majalla" panose="02000000000000000000" pitchFamily="2" charset="-78"/>
              <a:cs typeface="Sakkal Majalla" panose="02000000000000000000" pitchFamily="2" charset="-78"/>
            </a:endParaRPr>
          </a:p>
        </p:txBody>
      </p:sp>
      <p:sp>
        <p:nvSpPr>
          <p:cNvPr id="22" name="شكل بيضاوي 21">
            <a:extLst>
              <a:ext uri="{FF2B5EF4-FFF2-40B4-BE49-F238E27FC236}">
                <a16:creationId xmlns:a16="http://schemas.microsoft.com/office/drawing/2014/main" id="{723DD715-9C00-BD17-69F8-06882E3BD856}"/>
              </a:ext>
            </a:extLst>
          </p:cNvPr>
          <p:cNvSpPr/>
          <p:nvPr/>
        </p:nvSpPr>
        <p:spPr>
          <a:xfrm>
            <a:off x="5221336" y="2259155"/>
            <a:ext cx="341194" cy="3745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atin typeface="Sakkal Majalla" panose="02000000000000000000" pitchFamily="2" charset="-78"/>
              <a:cs typeface="Sakkal Majalla" panose="02000000000000000000" pitchFamily="2" charset="-78"/>
            </a:endParaRPr>
          </a:p>
        </p:txBody>
      </p:sp>
      <p:sp>
        <p:nvSpPr>
          <p:cNvPr id="23" name="شكل بيضاوي 22">
            <a:extLst>
              <a:ext uri="{FF2B5EF4-FFF2-40B4-BE49-F238E27FC236}">
                <a16:creationId xmlns:a16="http://schemas.microsoft.com/office/drawing/2014/main" id="{8D06F169-5A75-F7D9-2EFE-D8FAD5329352}"/>
              </a:ext>
            </a:extLst>
          </p:cNvPr>
          <p:cNvSpPr/>
          <p:nvPr/>
        </p:nvSpPr>
        <p:spPr>
          <a:xfrm>
            <a:off x="5264554" y="3840673"/>
            <a:ext cx="341194" cy="3745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atin typeface="Sakkal Majalla" panose="02000000000000000000" pitchFamily="2" charset="-78"/>
              <a:cs typeface="Sakkal Majalla" panose="02000000000000000000" pitchFamily="2" charset="-78"/>
            </a:endParaRPr>
          </a:p>
        </p:txBody>
      </p:sp>
      <p:sp>
        <p:nvSpPr>
          <p:cNvPr id="24" name="شكل بيضاوي 23">
            <a:extLst>
              <a:ext uri="{FF2B5EF4-FFF2-40B4-BE49-F238E27FC236}">
                <a16:creationId xmlns:a16="http://schemas.microsoft.com/office/drawing/2014/main" id="{886508A7-85E1-D33F-7868-BE5F2A9E80AF}"/>
              </a:ext>
            </a:extLst>
          </p:cNvPr>
          <p:cNvSpPr/>
          <p:nvPr/>
        </p:nvSpPr>
        <p:spPr>
          <a:xfrm>
            <a:off x="5239532" y="5357711"/>
            <a:ext cx="341194" cy="3745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6950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8EC8A882-C7B9-4B59-9F76-7C700AE9569E}"/>
              </a:ext>
            </a:extLst>
          </p:cNvPr>
          <p:cNvSpPr/>
          <p:nvPr/>
        </p:nvSpPr>
        <p:spPr>
          <a:xfrm>
            <a:off x="467544" y="0"/>
            <a:ext cx="792088" cy="6858000"/>
          </a:xfrm>
          <a:prstGeom prst="rect">
            <a:avLst/>
          </a:prstGeom>
          <a:solidFill>
            <a:srgbClr val="50607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شكل بيضاوي 3">
            <a:extLst>
              <a:ext uri="{FF2B5EF4-FFF2-40B4-BE49-F238E27FC236}">
                <a16:creationId xmlns:a16="http://schemas.microsoft.com/office/drawing/2014/main" id="{F3928D8D-7060-4D74-A3A4-49B0009E8B70}"/>
              </a:ext>
            </a:extLst>
          </p:cNvPr>
          <p:cNvSpPr/>
          <p:nvPr/>
        </p:nvSpPr>
        <p:spPr>
          <a:xfrm>
            <a:off x="143508" y="692696"/>
            <a:ext cx="1440160" cy="1440160"/>
          </a:xfrm>
          <a:prstGeom prst="ellipse">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قوى التجاذب</a:t>
            </a:r>
          </a:p>
        </p:txBody>
      </p:sp>
      <p:sp>
        <p:nvSpPr>
          <p:cNvPr id="6" name="مستطيل 5">
            <a:extLst>
              <a:ext uri="{FF2B5EF4-FFF2-40B4-BE49-F238E27FC236}">
                <a16:creationId xmlns:a16="http://schemas.microsoft.com/office/drawing/2014/main" id="{D9F6CA1F-4B36-478A-883F-78A7FF7E7B4B}"/>
              </a:ext>
            </a:extLst>
          </p:cNvPr>
          <p:cNvSpPr/>
          <p:nvPr/>
        </p:nvSpPr>
        <p:spPr>
          <a:xfrm>
            <a:off x="8028384" y="847787"/>
            <a:ext cx="972108" cy="921147"/>
          </a:xfrm>
          <a:prstGeom prst="rect">
            <a:avLst/>
          </a:prstGeom>
          <a:solidFill>
            <a:srgbClr val="506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أهداف الدرس</a:t>
            </a:r>
          </a:p>
        </p:txBody>
      </p:sp>
      <p:sp>
        <p:nvSpPr>
          <p:cNvPr id="7" name="مستطيل 6">
            <a:extLst>
              <a:ext uri="{FF2B5EF4-FFF2-40B4-BE49-F238E27FC236}">
                <a16:creationId xmlns:a16="http://schemas.microsoft.com/office/drawing/2014/main" id="{605543BA-D462-4264-9818-C0D4D634C7AE}"/>
              </a:ext>
            </a:extLst>
          </p:cNvPr>
          <p:cNvSpPr/>
          <p:nvPr/>
        </p:nvSpPr>
        <p:spPr>
          <a:xfrm>
            <a:off x="8028384" y="2507852"/>
            <a:ext cx="972108" cy="921147"/>
          </a:xfrm>
          <a:prstGeom prst="rect">
            <a:avLst/>
          </a:prstGeom>
          <a:solidFill>
            <a:srgbClr val="506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مراجعة المفردات</a:t>
            </a:r>
          </a:p>
        </p:txBody>
      </p:sp>
      <p:sp>
        <p:nvSpPr>
          <p:cNvPr id="8" name="مستطيل 7">
            <a:extLst>
              <a:ext uri="{FF2B5EF4-FFF2-40B4-BE49-F238E27FC236}">
                <a16:creationId xmlns:a16="http://schemas.microsoft.com/office/drawing/2014/main" id="{343774FD-50EB-4BD7-95E4-C80D6F9FCC7F}"/>
              </a:ext>
            </a:extLst>
          </p:cNvPr>
          <p:cNvSpPr/>
          <p:nvPr/>
        </p:nvSpPr>
        <p:spPr>
          <a:xfrm>
            <a:off x="8028384" y="4077072"/>
            <a:ext cx="972108" cy="1363232"/>
          </a:xfrm>
          <a:prstGeom prst="rect">
            <a:avLst/>
          </a:prstGeom>
          <a:solidFill>
            <a:srgbClr val="506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المفردات الجديدة</a:t>
            </a:r>
          </a:p>
        </p:txBody>
      </p:sp>
      <p:sp>
        <p:nvSpPr>
          <p:cNvPr id="10" name="مستطيل 9">
            <a:extLst>
              <a:ext uri="{FF2B5EF4-FFF2-40B4-BE49-F238E27FC236}">
                <a16:creationId xmlns:a16="http://schemas.microsoft.com/office/drawing/2014/main" id="{4BA6FDDE-4944-4620-99CA-B680D4772629}"/>
              </a:ext>
            </a:extLst>
          </p:cNvPr>
          <p:cNvSpPr/>
          <p:nvPr/>
        </p:nvSpPr>
        <p:spPr>
          <a:xfrm>
            <a:off x="1907704" y="847787"/>
            <a:ext cx="6012668" cy="921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rtl="1">
              <a:buFontTx/>
              <a:buChar char="-"/>
            </a:pPr>
            <a:r>
              <a:rPr lang="ar-SA" altLang="en-US" sz="2800" dirty="0">
                <a:solidFill>
                  <a:schemeClr val="tx1"/>
                </a:solidFill>
                <a:latin typeface="Sakkal Majalla" panose="02000000000000000000" pitchFamily="2" charset="-78"/>
                <a:cs typeface="Sakkal Majalla" panose="02000000000000000000" pitchFamily="2" charset="-78"/>
              </a:rPr>
              <a:t>تصف القوى بين الجزيئية.</a:t>
            </a:r>
          </a:p>
          <a:p>
            <a:pPr marL="342900" indent="-342900" algn="just" rtl="1">
              <a:buFontTx/>
              <a:buChar char="-"/>
            </a:pPr>
            <a:r>
              <a:rPr lang="ar-SA" altLang="en-US" sz="2800" dirty="0">
                <a:solidFill>
                  <a:schemeClr val="tx1"/>
                </a:solidFill>
                <a:latin typeface="Sakkal Majalla" panose="02000000000000000000" pitchFamily="2" charset="-78"/>
                <a:cs typeface="Sakkal Majalla" panose="02000000000000000000" pitchFamily="2" charset="-78"/>
              </a:rPr>
              <a:t>تقارن بين القوى بين الجزيئية</a:t>
            </a:r>
          </a:p>
        </p:txBody>
      </p:sp>
      <p:sp>
        <p:nvSpPr>
          <p:cNvPr id="11" name="مستطيل 10">
            <a:extLst>
              <a:ext uri="{FF2B5EF4-FFF2-40B4-BE49-F238E27FC236}">
                <a16:creationId xmlns:a16="http://schemas.microsoft.com/office/drawing/2014/main" id="{0319F11B-6488-4F56-85B1-E85F8C897508}"/>
              </a:ext>
            </a:extLst>
          </p:cNvPr>
          <p:cNvSpPr/>
          <p:nvPr/>
        </p:nvSpPr>
        <p:spPr>
          <a:xfrm>
            <a:off x="1907704" y="2507853"/>
            <a:ext cx="6012668" cy="921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altLang="en-US" sz="2800" b="1" dirty="0">
                <a:solidFill>
                  <a:schemeClr val="tx1"/>
                </a:solidFill>
                <a:latin typeface="Sakkal Majalla" panose="02000000000000000000" pitchFamily="2" charset="-78"/>
                <a:cs typeface="Sakkal Majalla" panose="02000000000000000000" pitchFamily="2" charset="-78"/>
              </a:rPr>
              <a:t>التساهمية القطبية: </a:t>
            </a:r>
            <a:r>
              <a:rPr lang="ar-SA" altLang="en-US" sz="2800" dirty="0">
                <a:solidFill>
                  <a:schemeClr val="tx1"/>
                </a:solidFill>
                <a:latin typeface="Sakkal Majalla" panose="02000000000000000000" pitchFamily="2" charset="-78"/>
                <a:cs typeface="Sakkal Majalla" panose="02000000000000000000" pitchFamily="2" charset="-78"/>
              </a:rPr>
              <a:t>رابطة تتكون عندما يكون التشارك بالإلكترونات غير متساو.</a:t>
            </a:r>
            <a:endParaRPr lang="en-US" altLang="en-US" sz="2800" dirty="0">
              <a:solidFill>
                <a:schemeClr val="tx1"/>
              </a:solidFill>
              <a:latin typeface="Sakkal Majalla" panose="02000000000000000000" pitchFamily="2" charset="-78"/>
              <a:cs typeface="Sakkal Majalla" panose="02000000000000000000" pitchFamily="2" charset="-78"/>
            </a:endParaRPr>
          </a:p>
        </p:txBody>
      </p:sp>
      <p:sp>
        <p:nvSpPr>
          <p:cNvPr id="12" name="مستطيل 11">
            <a:extLst>
              <a:ext uri="{FF2B5EF4-FFF2-40B4-BE49-F238E27FC236}">
                <a16:creationId xmlns:a16="http://schemas.microsoft.com/office/drawing/2014/main" id="{919BBD26-AAAF-4C4D-999D-D6B0A8984683}"/>
              </a:ext>
            </a:extLst>
          </p:cNvPr>
          <p:cNvSpPr/>
          <p:nvPr/>
        </p:nvSpPr>
        <p:spPr>
          <a:xfrm>
            <a:off x="1907704" y="4081991"/>
            <a:ext cx="6012668" cy="1363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rtl="1">
              <a:buFontTx/>
              <a:buChar char="-"/>
            </a:pPr>
            <a:r>
              <a:rPr lang="ar-SA" altLang="en-US" sz="2800" dirty="0">
                <a:solidFill>
                  <a:schemeClr val="tx1"/>
                </a:solidFill>
                <a:latin typeface="Sakkal Majalla" panose="02000000000000000000" pitchFamily="2" charset="-78"/>
                <a:cs typeface="Sakkal Majalla" panose="02000000000000000000" pitchFamily="2" charset="-78"/>
              </a:rPr>
              <a:t>قوى التشتت.</a:t>
            </a:r>
          </a:p>
          <a:p>
            <a:pPr marL="342900" indent="-342900" algn="just" rtl="1">
              <a:buFontTx/>
              <a:buChar char="-"/>
            </a:pPr>
            <a:r>
              <a:rPr lang="ar-SA" altLang="en-US" sz="2800" dirty="0">
                <a:solidFill>
                  <a:schemeClr val="tx1"/>
                </a:solidFill>
                <a:latin typeface="Sakkal Majalla" panose="02000000000000000000" pitchFamily="2" charset="-78"/>
                <a:cs typeface="Sakkal Majalla" panose="02000000000000000000" pitchFamily="2" charset="-78"/>
              </a:rPr>
              <a:t>القوى الثنائية القطبية.</a:t>
            </a:r>
          </a:p>
          <a:p>
            <a:pPr marL="342900" indent="-342900" algn="just" rtl="1">
              <a:buFontTx/>
              <a:buChar char="-"/>
            </a:pPr>
            <a:r>
              <a:rPr lang="ar-SA" altLang="en-US" sz="2800" dirty="0">
                <a:solidFill>
                  <a:schemeClr val="tx1"/>
                </a:solidFill>
                <a:latin typeface="Sakkal Majalla" panose="02000000000000000000" pitchFamily="2" charset="-78"/>
                <a:cs typeface="Sakkal Majalla" panose="02000000000000000000" pitchFamily="2" charset="-78"/>
              </a:rPr>
              <a:t>الرابطة الهيدروجينية.</a:t>
            </a:r>
          </a:p>
        </p:txBody>
      </p:sp>
    </p:spTree>
    <p:extLst>
      <p:ext uri="{BB962C8B-B14F-4D97-AF65-F5344CB8AC3E}">
        <p14:creationId xmlns:p14="http://schemas.microsoft.com/office/powerpoint/2010/main" val="2778761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C580E324-4E2C-4FA0-893F-1F5A28CFA239}"/>
              </a:ext>
            </a:extLst>
          </p:cNvPr>
          <p:cNvSpPr/>
          <p:nvPr/>
        </p:nvSpPr>
        <p:spPr>
          <a:xfrm>
            <a:off x="4780215" y="182216"/>
            <a:ext cx="1601547" cy="576065"/>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ar-SA" sz="2800" dirty="0">
                <a:latin typeface="Sakkal Majalla" panose="02000000000000000000" pitchFamily="2" charset="-78"/>
                <a:cs typeface="Sakkal Majalla" panose="02000000000000000000" pitchFamily="2" charset="-78"/>
              </a:rPr>
              <a:t>الواجب</a:t>
            </a:r>
          </a:p>
        </p:txBody>
      </p:sp>
      <p:sp>
        <p:nvSpPr>
          <p:cNvPr id="7" name="مستطيل 6">
            <a:extLst>
              <a:ext uri="{FF2B5EF4-FFF2-40B4-BE49-F238E27FC236}">
                <a16:creationId xmlns:a16="http://schemas.microsoft.com/office/drawing/2014/main" id="{17018388-C535-4434-9FCF-06978C40AF58}"/>
              </a:ext>
            </a:extLst>
          </p:cNvPr>
          <p:cNvSpPr/>
          <p:nvPr/>
        </p:nvSpPr>
        <p:spPr>
          <a:xfrm>
            <a:off x="413792" y="2132856"/>
            <a:ext cx="8316416" cy="86409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Sakkal Majalla" panose="02000000000000000000" pitchFamily="2" charset="-78"/>
                <a:cs typeface="Sakkal Majalla" panose="02000000000000000000" pitchFamily="2" charset="-78"/>
              </a:rPr>
              <a:t>منصة مدرستي</a:t>
            </a:r>
          </a:p>
        </p:txBody>
      </p:sp>
    </p:spTree>
    <p:extLst>
      <p:ext uri="{BB962C8B-B14F-4D97-AF65-F5344CB8AC3E}">
        <p14:creationId xmlns:p14="http://schemas.microsoft.com/office/powerpoint/2010/main" val="2523414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34A2DCD-7056-4A8A-8667-4106C9859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988840"/>
            <a:ext cx="5399881" cy="4391769"/>
          </a:xfrm>
          <a:prstGeom prst="rect">
            <a:avLst/>
          </a:prstGeom>
        </p:spPr>
      </p:pic>
      <p:sp>
        <p:nvSpPr>
          <p:cNvPr id="5" name="مستطيل 4">
            <a:extLst>
              <a:ext uri="{FF2B5EF4-FFF2-40B4-BE49-F238E27FC236}">
                <a16:creationId xmlns:a16="http://schemas.microsoft.com/office/drawing/2014/main" id="{F2C4F76A-A93D-4F7E-ABCC-EE33623DFCD7}"/>
              </a:ext>
            </a:extLst>
          </p:cNvPr>
          <p:cNvSpPr/>
          <p:nvPr/>
        </p:nvSpPr>
        <p:spPr>
          <a:xfrm>
            <a:off x="413792" y="980728"/>
            <a:ext cx="8316416" cy="864096"/>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prstClr val="black"/>
                </a:solidFill>
                <a:latin typeface="Sakkal Majalla" panose="02000000000000000000" pitchFamily="2" charset="-78"/>
                <a:cs typeface="Sakkal Majalla" panose="02000000000000000000" pitchFamily="2" charset="-78"/>
              </a:rPr>
              <a:t>الجهاز المستخدم لقياس ضغط غاز محصور :</a:t>
            </a:r>
            <a:endPar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6" name="مستطيل 5">
            <a:extLst>
              <a:ext uri="{FF2B5EF4-FFF2-40B4-BE49-F238E27FC236}">
                <a16:creationId xmlns:a16="http://schemas.microsoft.com/office/drawing/2014/main" id="{DBB1DE00-E0F4-420A-94C9-3F5E6C2212DD}"/>
              </a:ext>
            </a:extLst>
          </p:cNvPr>
          <p:cNvSpPr/>
          <p:nvPr/>
        </p:nvSpPr>
        <p:spPr>
          <a:xfrm>
            <a:off x="4391620" y="2420888"/>
            <a:ext cx="1601547" cy="576065"/>
          </a:xfrm>
          <a:prstGeom prst="rect">
            <a:avLst/>
          </a:prstGeom>
          <a:noFill/>
          <a:ln>
            <a:solidFill>
              <a:schemeClr val="bg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البارومتر</a:t>
            </a:r>
            <a:endParaRPr kumimoji="0" lang="ar-SA"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7" name="مستطيل 6">
            <a:extLst>
              <a:ext uri="{FF2B5EF4-FFF2-40B4-BE49-F238E27FC236}">
                <a16:creationId xmlns:a16="http://schemas.microsoft.com/office/drawing/2014/main" id="{9F5FA835-341D-4C93-B18F-54EDAB4B36FE}"/>
              </a:ext>
            </a:extLst>
          </p:cNvPr>
          <p:cNvSpPr/>
          <p:nvPr/>
        </p:nvSpPr>
        <p:spPr>
          <a:xfrm>
            <a:off x="4391620" y="3429000"/>
            <a:ext cx="1601547" cy="576065"/>
          </a:xfrm>
          <a:prstGeom prst="rect">
            <a:avLst/>
          </a:prstGeom>
          <a:noFill/>
          <a:ln>
            <a:solidFill>
              <a:schemeClr val="bg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المانومتر</a:t>
            </a:r>
            <a:endParaRPr kumimoji="0" lang="ar-SA"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9" name="مستطيل 8">
            <a:extLst>
              <a:ext uri="{FF2B5EF4-FFF2-40B4-BE49-F238E27FC236}">
                <a16:creationId xmlns:a16="http://schemas.microsoft.com/office/drawing/2014/main" id="{7E683EAD-65E8-49CC-8B6C-5C043FC9910A}"/>
              </a:ext>
            </a:extLst>
          </p:cNvPr>
          <p:cNvSpPr/>
          <p:nvPr/>
        </p:nvSpPr>
        <p:spPr>
          <a:xfrm>
            <a:off x="4410613" y="4365104"/>
            <a:ext cx="1601547" cy="576065"/>
          </a:xfrm>
          <a:prstGeom prst="rect">
            <a:avLst/>
          </a:prstGeom>
          <a:noFill/>
          <a:ln>
            <a:solidFill>
              <a:schemeClr val="bg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باسكال</a:t>
            </a:r>
            <a:endParaRPr kumimoji="0" lang="ar-SA"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1" name="مستطيل 10">
            <a:extLst>
              <a:ext uri="{FF2B5EF4-FFF2-40B4-BE49-F238E27FC236}">
                <a16:creationId xmlns:a16="http://schemas.microsoft.com/office/drawing/2014/main" id="{6FFFE9BD-0155-4B72-AD6B-F9142D48515D}"/>
              </a:ext>
            </a:extLst>
          </p:cNvPr>
          <p:cNvSpPr/>
          <p:nvPr/>
        </p:nvSpPr>
        <p:spPr>
          <a:xfrm>
            <a:off x="4427984" y="5301209"/>
            <a:ext cx="1601547" cy="648072"/>
          </a:xfrm>
          <a:prstGeom prst="rect">
            <a:avLst/>
          </a:prstGeom>
          <a:noFill/>
          <a:ln>
            <a:solidFill>
              <a:schemeClr val="bg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ميلي بار</a:t>
            </a:r>
            <a:endParaRPr kumimoji="0" lang="ar-SA"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0" name="مستطيل 9">
            <a:extLst>
              <a:ext uri="{FF2B5EF4-FFF2-40B4-BE49-F238E27FC236}">
                <a16:creationId xmlns:a16="http://schemas.microsoft.com/office/drawing/2014/main" id="{83209078-86CC-4C97-8A49-D1613DD46DD0}"/>
              </a:ext>
            </a:extLst>
          </p:cNvPr>
          <p:cNvSpPr/>
          <p:nvPr/>
        </p:nvSpPr>
        <p:spPr>
          <a:xfrm>
            <a:off x="7380312" y="0"/>
            <a:ext cx="972108" cy="1584176"/>
          </a:xfrm>
          <a:prstGeom prst="rect">
            <a:avLst/>
          </a:prstGeom>
          <a:solidFill>
            <a:schemeClr val="accent2">
              <a:lumMod val="60000"/>
              <a:lumOff val="40000"/>
            </a:schemeClr>
          </a:solidFill>
          <a:ln>
            <a:solidFill>
              <a:schemeClr val="bg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مراجعة ما سبق</a:t>
            </a:r>
          </a:p>
        </p:txBody>
      </p:sp>
    </p:spTree>
    <p:extLst>
      <p:ext uri="{BB962C8B-B14F-4D97-AF65-F5344CB8AC3E}">
        <p14:creationId xmlns:p14="http://schemas.microsoft.com/office/powerpoint/2010/main" val="362078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F2C4F76A-A93D-4F7E-ABCC-EE33623DFCD7}"/>
              </a:ext>
            </a:extLst>
          </p:cNvPr>
          <p:cNvSpPr/>
          <p:nvPr/>
        </p:nvSpPr>
        <p:spPr>
          <a:xfrm>
            <a:off x="413792" y="980728"/>
            <a:ext cx="8316416" cy="864096"/>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C00000"/>
                </a:solidFill>
                <a:latin typeface="Sakkal Majalla" panose="02000000000000000000" pitchFamily="2" charset="-78"/>
                <a:cs typeface="Sakkal Majalla" panose="02000000000000000000" pitchFamily="2" charset="-78"/>
              </a:rPr>
              <a:t>           "الغازات كثافتها منخفضة " فسري سبب المبدأ (التعميم) العلمي السابق؟</a:t>
            </a:r>
            <a:endParaRPr kumimoji="0" lang="ar-SA" sz="2400" b="1" i="0" u="none" strike="noStrike" kern="1200" cap="none" spc="0" normalizeH="0" baseline="0" noProof="0" dirty="0">
              <a:ln>
                <a:noFill/>
              </a:ln>
              <a:solidFill>
                <a:srgbClr val="C00000"/>
              </a:solidFill>
              <a:effectLst/>
              <a:uLnTx/>
              <a:uFillTx/>
              <a:latin typeface="Sakkal Majalla" panose="02000000000000000000" pitchFamily="2" charset="-78"/>
              <a:ea typeface="+mn-ea"/>
              <a:cs typeface="Sakkal Majalla" panose="02000000000000000000" pitchFamily="2" charset="-78"/>
            </a:endParaRPr>
          </a:p>
        </p:txBody>
      </p:sp>
      <p:sp>
        <p:nvSpPr>
          <p:cNvPr id="11" name="مستطيل 10">
            <a:extLst>
              <a:ext uri="{FF2B5EF4-FFF2-40B4-BE49-F238E27FC236}">
                <a16:creationId xmlns:a16="http://schemas.microsoft.com/office/drawing/2014/main" id="{6FFFE9BD-0155-4B72-AD6B-F9142D48515D}"/>
              </a:ext>
            </a:extLst>
          </p:cNvPr>
          <p:cNvSpPr/>
          <p:nvPr/>
        </p:nvSpPr>
        <p:spPr>
          <a:xfrm>
            <a:off x="2123728" y="2773622"/>
            <a:ext cx="5040560" cy="2167546"/>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prstClr val="black"/>
              </a:solidFill>
              <a:latin typeface="Sakkal Majalla" panose="02000000000000000000" pitchFamily="2" charset="-78"/>
              <a:cs typeface="Sakkal Majalla" panose="02000000000000000000" pitchFamily="2" charset="-78"/>
            </a:endParaRPr>
          </a:p>
        </p:txBody>
      </p:sp>
      <p:sp>
        <p:nvSpPr>
          <p:cNvPr id="10" name="مستطيل 9">
            <a:extLst>
              <a:ext uri="{FF2B5EF4-FFF2-40B4-BE49-F238E27FC236}">
                <a16:creationId xmlns:a16="http://schemas.microsoft.com/office/drawing/2014/main" id="{F7A35B28-CDE2-4EE7-B2FE-B2C4B89C53CF}"/>
              </a:ext>
            </a:extLst>
          </p:cNvPr>
          <p:cNvSpPr/>
          <p:nvPr/>
        </p:nvSpPr>
        <p:spPr>
          <a:xfrm>
            <a:off x="7380312" y="0"/>
            <a:ext cx="972108" cy="1196752"/>
          </a:xfrm>
          <a:prstGeom prst="rect">
            <a:avLst/>
          </a:prstGeom>
          <a:solidFill>
            <a:schemeClr val="accent2">
              <a:lumMod val="60000"/>
              <a:lumOff val="40000"/>
            </a:schemeClr>
          </a:solidFill>
          <a:ln>
            <a:solidFill>
              <a:schemeClr val="bg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مراجعة ما سبق</a:t>
            </a:r>
          </a:p>
        </p:txBody>
      </p:sp>
      <p:sp>
        <p:nvSpPr>
          <p:cNvPr id="6" name="مربع نص 9">
            <a:extLst>
              <a:ext uri="{FF2B5EF4-FFF2-40B4-BE49-F238E27FC236}">
                <a16:creationId xmlns:a16="http://schemas.microsoft.com/office/drawing/2014/main" id="{75DDA01C-604B-4C54-88CF-D621FF7EBF1D}"/>
              </a:ext>
            </a:extLst>
          </p:cNvPr>
          <p:cNvSpPr txBox="1"/>
          <p:nvPr/>
        </p:nvSpPr>
        <p:spPr>
          <a:xfrm>
            <a:off x="2251943" y="3212976"/>
            <a:ext cx="4640114" cy="1384995"/>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2800" dirty="0">
                <a:latin typeface="Sakkal Majalla" panose="02000000000000000000" pitchFamily="2" charset="-78"/>
                <a:cs typeface="Sakkal Majalla" panose="02000000000000000000" pitchFamily="2" charset="-78"/>
              </a:rPr>
              <a:t>لأن جسيمات الغاز الصغيرة الحجم ذات الكتل الصغيرة متباعدة جدًا بالتالي يكون عدد الجسيمات في وحدة الحجوم قليل جدًا.</a:t>
            </a:r>
          </a:p>
        </p:txBody>
      </p:sp>
    </p:spTree>
    <p:extLst>
      <p:ext uri="{BB962C8B-B14F-4D97-AF65-F5344CB8AC3E}">
        <p14:creationId xmlns:p14="http://schemas.microsoft.com/office/powerpoint/2010/main" val="188284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96EFBA0-75D9-4896-8AC3-3B943798A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772816"/>
            <a:ext cx="7406538" cy="4896544"/>
          </a:xfrm>
          <a:prstGeom prst="rect">
            <a:avLst/>
          </a:prstGeom>
        </p:spPr>
      </p:pic>
      <p:sp>
        <p:nvSpPr>
          <p:cNvPr id="5" name="مستطيل 4">
            <a:extLst>
              <a:ext uri="{FF2B5EF4-FFF2-40B4-BE49-F238E27FC236}">
                <a16:creationId xmlns:a16="http://schemas.microsoft.com/office/drawing/2014/main" id="{0AFE5C52-97E9-4F5B-B3BB-7C10D0EC0BB6}"/>
              </a:ext>
            </a:extLst>
          </p:cNvPr>
          <p:cNvSpPr/>
          <p:nvPr/>
        </p:nvSpPr>
        <p:spPr>
          <a:xfrm>
            <a:off x="7956376" y="0"/>
            <a:ext cx="972108" cy="1584176"/>
          </a:xfrm>
          <a:prstGeom prst="rect">
            <a:avLst/>
          </a:prstGeom>
          <a:solidFill>
            <a:srgbClr val="1E7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الربط مع الحياة</a:t>
            </a:r>
          </a:p>
        </p:txBody>
      </p:sp>
      <p:sp>
        <p:nvSpPr>
          <p:cNvPr id="13" name="مستطيل 12">
            <a:extLst>
              <a:ext uri="{FF2B5EF4-FFF2-40B4-BE49-F238E27FC236}">
                <a16:creationId xmlns:a16="http://schemas.microsoft.com/office/drawing/2014/main" id="{DF62E65F-B34F-4363-9EF6-4C393E98470A}"/>
              </a:ext>
            </a:extLst>
          </p:cNvPr>
          <p:cNvSpPr/>
          <p:nvPr/>
        </p:nvSpPr>
        <p:spPr>
          <a:xfrm>
            <a:off x="2627784" y="2852936"/>
            <a:ext cx="4716016" cy="280831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sz="3200" dirty="0">
                <a:solidFill>
                  <a:srgbClr val="002060"/>
                </a:solidFill>
                <a:latin typeface="Sakkal Majalla" panose="02000000000000000000" pitchFamily="2" charset="-78"/>
                <a:cs typeface="Sakkal Majalla" panose="02000000000000000000" pitchFamily="2" charset="-78"/>
              </a:rPr>
              <a:t>الماء من المواد النادرة التي توجد في صورة صلب أو سائل أو غاز في الظروف الطبيعية. وهذه الخاصية الفريدة بالإضافة إلى الخصائص الأخرى التي أودعها الخالق عز وجل فيه تجعله منبع هذه الحياة.</a:t>
            </a:r>
            <a:endParaRPr lang="ar-SA" sz="3200" b="1" dirty="0">
              <a:solidFill>
                <a:srgbClr val="C00000"/>
              </a:solidFill>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3F1A3A2A-743F-4430-BC9F-302656963D8F}"/>
              </a:ext>
            </a:extLst>
          </p:cNvPr>
          <p:cNvPicPr>
            <a:picLocks noChangeAspect="1"/>
          </p:cNvPicPr>
          <p:nvPr/>
        </p:nvPicPr>
        <p:blipFill rotWithShape="1">
          <a:blip r:embed="rId3">
            <a:extLst>
              <a:ext uri="{28A0092B-C50C-407E-A947-70E740481C1C}">
                <a14:useLocalDpi xmlns:a14="http://schemas.microsoft.com/office/drawing/2010/main" val="0"/>
              </a:ext>
            </a:extLst>
          </a:blip>
          <a:srcRect b="21651"/>
          <a:stretch/>
        </p:blipFill>
        <p:spPr>
          <a:xfrm>
            <a:off x="-407508" y="95827"/>
            <a:ext cx="3319276" cy="2472091"/>
          </a:xfrm>
          <a:prstGeom prst="rect">
            <a:avLst/>
          </a:prstGeom>
        </p:spPr>
      </p:pic>
    </p:spTree>
    <p:extLst>
      <p:ext uri="{BB962C8B-B14F-4D97-AF65-F5344CB8AC3E}">
        <p14:creationId xmlns:p14="http://schemas.microsoft.com/office/powerpoint/2010/main" val="267096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مستطيل 51">
            <a:extLst>
              <a:ext uri="{FF2B5EF4-FFF2-40B4-BE49-F238E27FC236}">
                <a16:creationId xmlns:a16="http://schemas.microsoft.com/office/drawing/2014/main" id="{39C218FD-D099-42CB-9D9B-F88F0EA8B3F2}"/>
              </a:ext>
            </a:extLst>
          </p:cNvPr>
          <p:cNvSpPr/>
          <p:nvPr/>
        </p:nvSpPr>
        <p:spPr>
          <a:xfrm>
            <a:off x="7956376" y="260648"/>
            <a:ext cx="1187624" cy="5760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التهيئة</a:t>
            </a:r>
          </a:p>
        </p:txBody>
      </p:sp>
      <p:sp>
        <p:nvSpPr>
          <p:cNvPr id="3" name="مستطيل 2">
            <a:extLst>
              <a:ext uri="{FF2B5EF4-FFF2-40B4-BE49-F238E27FC236}">
                <a16:creationId xmlns:a16="http://schemas.microsoft.com/office/drawing/2014/main" id="{E69BF54A-39FC-E006-1CFF-DC58AE05548E}"/>
              </a:ext>
            </a:extLst>
          </p:cNvPr>
          <p:cNvSpPr/>
          <p:nvPr/>
        </p:nvSpPr>
        <p:spPr>
          <a:xfrm>
            <a:off x="413792" y="980728"/>
            <a:ext cx="8316416" cy="864096"/>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FF0000"/>
                </a:solidFill>
                <a:latin typeface="Sakkal Majalla" panose="02000000000000000000" pitchFamily="2" charset="-78"/>
                <a:cs typeface="Sakkal Majalla" panose="02000000000000000000" pitchFamily="2" charset="-78"/>
              </a:rPr>
              <a:t>طالبتي العزيزة: </a:t>
            </a:r>
            <a:r>
              <a:rPr lang="ar-SA" sz="2400" dirty="0">
                <a:solidFill>
                  <a:srgbClr val="002060"/>
                </a:solidFill>
                <a:latin typeface="Sakkal Majalla" panose="02000000000000000000" pitchFamily="2" charset="-78"/>
                <a:cs typeface="Sakkal Majalla" panose="02000000000000000000" pitchFamily="2" charset="-78"/>
              </a:rPr>
              <a:t>تأملي الشكل التالي الذي يوضح الثلاث حالات التي يوجد فيها الماء في الظروف الطبيعة، ثم ناقشي مع مجموعتك السبب الذي أدى لذلك؟</a:t>
            </a:r>
            <a:endParaRPr kumimoji="0" lang="ar-SA" sz="2400"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endParaRPr>
          </a:p>
        </p:txBody>
      </p:sp>
      <p:sp>
        <p:nvSpPr>
          <p:cNvPr id="4" name="مستطيل 3">
            <a:extLst>
              <a:ext uri="{FF2B5EF4-FFF2-40B4-BE49-F238E27FC236}">
                <a16:creationId xmlns:a16="http://schemas.microsoft.com/office/drawing/2014/main" id="{2ABDD0F5-AE4B-5EEF-6DE7-AA0E66C70ECF}"/>
              </a:ext>
            </a:extLst>
          </p:cNvPr>
          <p:cNvSpPr/>
          <p:nvPr/>
        </p:nvSpPr>
        <p:spPr>
          <a:xfrm>
            <a:off x="413792" y="5805264"/>
            <a:ext cx="8316416" cy="541644"/>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prstClr val="black"/>
              </a:solidFill>
              <a:latin typeface="Sakkal Majalla" panose="02000000000000000000" pitchFamily="2" charset="-78"/>
              <a:cs typeface="Sakkal Majalla" panose="02000000000000000000" pitchFamily="2" charset="-78"/>
            </a:endParaRPr>
          </a:p>
        </p:txBody>
      </p:sp>
      <p:sp>
        <p:nvSpPr>
          <p:cNvPr id="5" name="مربع نص 9">
            <a:extLst>
              <a:ext uri="{FF2B5EF4-FFF2-40B4-BE49-F238E27FC236}">
                <a16:creationId xmlns:a16="http://schemas.microsoft.com/office/drawing/2014/main" id="{3CCE4976-8B21-AE4B-CAA5-38498FC3380E}"/>
              </a:ext>
            </a:extLst>
          </p:cNvPr>
          <p:cNvSpPr txBox="1"/>
          <p:nvPr/>
        </p:nvSpPr>
        <p:spPr>
          <a:xfrm>
            <a:off x="414681" y="5805264"/>
            <a:ext cx="7974631" cy="523220"/>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dirty="0">
                <a:solidFill>
                  <a:srgbClr val="3A7A6B"/>
                </a:solidFill>
                <a:latin typeface="Sakkal Majalla" panose="02000000000000000000" pitchFamily="2" charset="-78"/>
                <a:cs typeface="Sakkal Majalla" panose="02000000000000000000" pitchFamily="2" charset="-78"/>
              </a:rPr>
              <a:t>قوى التجاذب في الجسيمات نفسها وفيما بينها.</a:t>
            </a:r>
          </a:p>
        </p:txBody>
      </p:sp>
      <p:pic>
        <p:nvPicPr>
          <p:cNvPr id="1028" name="Picture 4" descr="كيف تكون الجسيمات في الحالة الصلبة للمادة | المرسال">
            <a:extLst>
              <a:ext uri="{FF2B5EF4-FFF2-40B4-BE49-F238E27FC236}">
                <a16:creationId xmlns:a16="http://schemas.microsoft.com/office/drawing/2014/main" id="{C6064E50-D50D-409C-84B8-F7BCC4FE7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348880"/>
            <a:ext cx="5854030" cy="3143250"/>
          </a:xfrm>
          <a:prstGeom prst="rect">
            <a:avLst/>
          </a:prstGeom>
          <a:solidFill>
            <a:srgbClr val="FFFFFF">
              <a:shade val="85000"/>
            </a:srgbClr>
          </a:solidFill>
          <a:ln w="190500" cap="sq">
            <a:noFill/>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386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مستطيل 51">
            <a:extLst>
              <a:ext uri="{FF2B5EF4-FFF2-40B4-BE49-F238E27FC236}">
                <a16:creationId xmlns:a16="http://schemas.microsoft.com/office/drawing/2014/main" id="{39C218FD-D099-42CB-9D9B-F88F0EA8B3F2}"/>
              </a:ext>
            </a:extLst>
          </p:cNvPr>
          <p:cNvSpPr/>
          <p:nvPr/>
        </p:nvSpPr>
        <p:spPr>
          <a:xfrm>
            <a:off x="6876256" y="260648"/>
            <a:ext cx="2267744"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أنواع قوى التجاذب</a:t>
            </a:r>
          </a:p>
        </p:txBody>
      </p:sp>
      <p:grpSp>
        <p:nvGrpSpPr>
          <p:cNvPr id="8" name="مجموعة 7">
            <a:extLst>
              <a:ext uri="{FF2B5EF4-FFF2-40B4-BE49-F238E27FC236}">
                <a16:creationId xmlns:a16="http://schemas.microsoft.com/office/drawing/2014/main" id="{DF79A1B6-D1BC-C09F-8E98-41F4089BE880}"/>
              </a:ext>
            </a:extLst>
          </p:cNvPr>
          <p:cNvGrpSpPr/>
          <p:nvPr/>
        </p:nvGrpSpPr>
        <p:grpSpPr>
          <a:xfrm>
            <a:off x="1800200" y="2132856"/>
            <a:ext cx="5975648" cy="2808312"/>
            <a:chOff x="1800200" y="2132856"/>
            <a:chExt cx="5975648" cy="2808312"/>
          </a:xfrm>
        </p:grpSpPr>
        <p:sp>
          <p:nvSpPr>
            <p:cNvPr id="6" name="مستطيل 5">
              <a:extLst>
                <a:ext uri="{FF2B5EF4-FFF2-40B4-BE49-F238E27FC236}">
                  <a16:creationId xmlns:a16="http://schemas.microsoft.com/office/drawing/2014/main" id="{7CD3A247-C78A-DD9F-43AC-BF64592F7E04}"/>
                </a:ext>
              </a:extLst>
            </p:cNvPr>
            <p:cNvSpPr/>
            <p:nvPr/>
          </p:nvSpPr>
          <p:spPr>
            <a:xfrm>
              <a:off x="4788024" y="2132856"/>
              <a:ext cx="2987824" cy="2808312"/>
            </a:xfrm>
            <a:prstGeom prst="rect">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القوى الجزيئية</a:t>
              </a:r>
            </a:p>
            <a:p>
              <a:pPr algn="ctr"/>
              <a:r>
                <a:rPr lang="en-US" sz="4400" dirty="0">
                  <a:latin typeface="Sakkal Majalla" panose="02000000000000000000" pitchFamily="2" charset="-78"/>
                  <a:cs typeface="Sakkal Majalla" panose="02000000000000000000" pitchFamily="2" charset="-78"/>
                </a:rPr>
                <a:t>intramolecular forces</a:t>
              </a:r>
              <a:endParaRPr lang="ar-SA" sz="4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2682DA4D-7A4E-A1A4-7E02-605E6530F780}"/>
                </a:ext>
              </a:extLst>
            </p:cNvPr>
            <p:cNvSpPr/>
            <p:nvPr/>
          </p:nvSpPr>
          <p:spPr>
            <a:xfrm>
              <a:off x="1800200" y="2132856"/>
              <a:ext cx="2987824" cy="2808312"/>
            </a:xfrm>
            <a:prstGeom prst="rect">
              <a:avLst/>
            </a:prstGeom>
            <a:solidFill>
              <a:srgbClr val="00B05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القوى بين الجزيئية</a:t>
              </a:r>
            </a:p>
            <a:p>
              <a:pPr algn="ctr"/>
              <a:r>
                <a:rPr lang="en-US" sz="4400" dirty="0">
                  <a:latin typeface="Sakkal Majalla" panose="02000000000000000000" pitchFamily="2" charset="-78"/>
                  <a:cs typeface="Sakkal Majalla" panose="02000000000000000000" pitchFamily="2" charset="-78"/>
                </a:rPr>
                <a:t>intermolecular forces</a:t>
              </a:r>
              <a:endParaRPr lang="ar-SA" sz="4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sp>
        <p:nvSpPr>
          <p:cNvPr id="9" name="شكل بيضاوي 8">
            <a:extLst>
              <a:ext uri="{FF2B5EF4-FFF2-40B4-BE49-F238E27FC236}">
                <a16:creationId xmlns:a16="http://schemas.microsoft.com/office/drawing/2014/main" id="{D7D9F77A-1178-0627-4561-DF595380AC79}"/>
              </a:ext>
            </a:extLst>
          </p:cNvPr>
          <p:cNvSpPr/>
          <p:nvPr/>
        </p:nvSpPr>
        <p:spPr>
          <a:xfrm>
            <a:off x="6048538" y="1772816"/>
            <a:ext cx="466796" cy="541454"/>
          </a:xfrm>
          <a:prstGeom prst="ellipse">
            <a:avLst/>
          </a:prstGeom>
          <a:solidFill>
            <a:schemeClr val="accent1">
              <a:lumMod val="60000"/>
              <a:lumOff val="40000"/>
            </a:schemeClr>
          </a:solidFill>
          <a:ln>
            <a:solidFill>
              <a:schemeClr val="bg1">
                <a:lumMod val="95000"/>
              </a:schemeClr>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chemeClr val="accent1">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ar-SA" sz="3200" b="1" dirty="0">
              <a:solidFill>
                <a:schemeClr val="accent1">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0" name="شكل بيضاوي 9">
            <a:extLst>
              <a:ext uri="{FF2B5EF4-FFF2-40B4-BE49-F238E27FC236}">
                <a16:creationId xmlns:a16="http://schemas.microsoft.com/office/drawing/2014/main" id="{841DB2E6-43FE-4825-F1C8-AD7DD3200F88}"/>
              </a:ext>
            </a:extLst>
          </p:cNvPr>
          <p:cNvSpPr/>
          <p:nvPr/>
        </p:nvSpPr>
        <p:spPr>
          <a:xfrm>
            <a:off x="3060714" y="1772816"/>
            <a:ext cx="466796" cy="541454"/>
          </a:xfrm>
          <a:prstGeom prst="ellipse">
            <a:avLst/>
          </a:prstGeom>
          <a:solidFill>
            <a:srgbClr val="B2DAA6"/>
          </a:solidFill>
          <a:ln>
            <a:solidFill>
              <a:schemeClr val="bg1">
                <a:lumMod val="95000"/>
              </a:schemeClr>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rgbClr val="3A7A6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endParaRPr lang="ar-SA" sz="3200" b="1" dirty="0">
              <a:solidFill>
                <a:srgbClr val="3A7A6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87855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55B18E9-611C-4C3D-B0F9-7A63CA91E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89" y="-98547"/>
            <a:ext cx="5343361" cy="1367307"/>
          </a:xfrm>
          <a:prstGeom prst="rect">
            <a:avLst/>
          </a:prstGeom>
        </p:spPr>
      </p:pic>
      <p:sp>
        <p:nvSpPr>
          <p:cNvPr id="4" name="مستطيل 3">
            <a:extLst>
              <a:ext uri="{FF2B5EF4-FFF2-40B4-BE49-F238E27FC236}">
                <a16:creationId xmlns:a16="http://schemas.microsoft.com/office/drawing/2014/main" id="{A348CB05-CD8F-4D19-A6C2-67F07E7A4A11}"/>
              </a:ext>
            </a:extLst>
          </p:cNvPr>
          <p:cNvSpPr/>
          <p:nvPr/>
        </p:nvSpPr>
        <p:spPr>
          <a:xfrm>
            <a:off x="179512" y="843304"/>
            <a:ext cx="8802724" cy="713488"/>
          </a:xfrm>
          <a:prstGeom prst="rect">
            <a:avLst/>
          </a:prstGeom>
          <a:solidFill>
            <a:schemeClr val="accent1">
              <a:lumMod val="40000"/>
              <a:lumOff val="60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Sakkal Majalla" panose="02000000000000000000" pitchFamily="2" charset="-78"/>
                <a:cs typeface="Sakkal Majalla" panose="02000000000000000000" pitchFamily="2" charset="-78"/>
              </a:rPr>
              <a:t>طالبتي العزيزة : أقرئي الأشكال الثلاث التالية ثم حددي ماذا تمثل بناء على الخلفية العلمية لديك، وما الرابط المشترك بينها؟</a:t>
            </a:r>
          </a:p>
        </p:txBody>
      </p:sp>
      <p:sp>
        <p:nvSpPr>
          <p:cNvPr id="14" name="مستطيل 13">
            <a:extLst>
              <a:ext uri="{FF2B5EF4-FFF2-40B4-BE49-F238E27FC236}">
                <a16:creationId xmlns:a16="http://schemas.microsoft.com/office/drawing/2014/main" id="{5D3859E6-A676-4FB8-A2AD-B4617C5F109A}"/>
              </a:ext>
            </a:extLst>
          </p:cNvPr>
          <p:cNvSpPr/>
          <p:nvPr/>
        </p:nvSpPr>
        <p:spPr>
          <a:xfrm>
            <a:off x="5026616" y="258503"/>
            <a:ext cx="3708157" cy="458469"/>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ar-SA" sz="2400" dirty="0">
                <a:latin typeface="Sakkal Majalla" panose="02000000000000000000" pitchFamily="2" charset="-78"/>
                <a:cs typeface="Sakkal Majalla" panose="02000000000000000000" pitchFamily="2" charset="-78"/>
              </a:rPr>
              <a:t>القوى الجزيئية (</a:t>
            </a:r>
            <a:r>
              <a:rPr lang="en-US" sz="2400" dirty="0">
                <a:latin typeface="Sakkal Majalla" panose="02000000000000000000" pitchFamily="2" charset="-78"/>
                <a:cs typeface="Sakkal Majalla" panose="02000000000000000000" pitchFamily="2" charset="-78"/>
              </a:rPr>
              <a:t>intramolecular forces</a:t>
            </a:r>
            <a:r>
              <a:rPr lang="ar-SA" sz="2400" dirty="0">
                <a:latin typeface="Sakkal Majalla" panose="02000000000000000000" pitchFamily="2" charset="-78"/>
                <a:cs typeface="Sakkal Majalla" panose="02000000000000000000" pitchFamily="2" charset="-78"/>
              </a:rPr>
              <a:t>)</a:t>
            </a:r>
          </a:p>
        </p:txBody>
      </p:sp>
      <p:pic>
        <p:nvPicPr>
          <p:cNvPr id="2050" name="Picture 2" descr="اﻟراﺑطﺔ اﻟﺗﺳﺎھﻣﯾﺔ : 1-4">
            <a:extLst>
              <a:ext uri="{FF2B5EF4-FFF2-40B4-BE49-F238E27FC236}">
                <a16:creationId xmlns:a16="http://schemas.microsoft.com/office/drawing/2014/main" id="{248E0B08-184D-8B41-7287-411C3FFDD3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799"/>
          <a:stretch/>
        </p:blipFill>
        <p:spPr bwMode="auto">
          <a:xfrm>
            <a:off x="353724" y="1671945"/>
            <a:ext cx="6147390" cy="1325007"/>
          </a:xfrm>
          <a:prstGeom prst="rect">
            <a:avLst/>
          </a:prstGeom>
          <a:ln>
            <a:solidFill>
              <a:schemeClr val="accent1">
                <a:lumMod val="50000"/>
              </a:schemeClr>
            </a:solidFill>
            <a:prstDash val="dash"/>
          </a:ln>
          <a:extLst>
            <a:ext uri="{909E8E84-426E-40DD-AFC4-6F175D3DCCD1}">
              <a14:hiddenFill xmlns:a14="http://schemas.microsoft.com/office/drawing/2010/main">
                <a:solidFill>
                  <a:srgbClr val="FFFFFF"/>
                </a:solidFill>
              </a14:hiddenFill>
            </a:ext>
          </a:extLst>
        </p:spPr>
      </p:pic>
      <p:pic>
        <p:nvPicPr>
          <p:cNvPr id="2052" name="Picture 4" descr="ما هي الرابطة الأيونية | المرسال">
            <a:extLst>
              <a:ext uri="{FF2B5EF4-FFF2-40B4-BE49-F238E27FC236}">
                <a16:creationId xmlns:a16="http://schemas.microsoft.com/office/drawing/2014/main" id="{06089746-90ED-4FD0-A9D4-D59245EC0E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065"/>
          <a:stretch/>
        </p:blipFill>
        <p:spPr bwMode="auto">
          <a:xfrm>
            <a:off x="364265" y="3068960"/>
            <a:ext cx="6147390" cy="1325007"/>
          </a:xfrm>
          <a:prstGeom prst="rect">
            <a:avLst/>
          </a:prstGeom>
          <a:ln>
            <a:solidFill>
              <a:schemeClr val="accent1">
                <a:lumMod val="50000"/>
              </a:schemeClr>
            </a:solidFill>
            <a:prstDash val="dash"/>
          </a:ln>
          <a:extLst>
            <a:ext uri="{909E8E84-426E-40DD-AFC4-6F175D3DCCD1}">
              <a14:hiddenFill xmlns:a14="http://schemas.microsoft.com/office/drawing/2010/main">
                <a:solidFill>
                  <a:srgbClr val="FFFFFF"/>
                </a:solidFill>
              </a14:hiddenFill>
            </a:ext>
          </a:extLst>
        </p:spPr>
      </p:pic>
      <p:pic>
        <p:nvPicPr>
          <p:cNvPr id="3" name="صورة 2">
            <a:extLst>
              <a:ext uri="{FF2B5EF4-FFF2-40B4-BE49-F238E27FC236}">
                <a16:creationId xmlns:a16="http://schemas.microsoft.com/office/drawing/2014/main" id="{3C9E6F3B-07FC-979D-8A15-E5611DF598A7}"/>
              </a:ext>
            </a:extLst>
          </p:cNvPr>
          <p:cNvPicPr>
            <a:picLocks noChangeAspect="1"/>
          </p:cNvPicPr>
          <p:nvPr/>
        </p:nvPicPr>
        <p:blipFill>
          <a:blip r:embed="rId6"/>
          <a:stretch>
            <a:fillRect/>
          </a:stretch>
        </p:blipFill>
        <p:spPr>
          <a:xfrm>
            <a:off x="364265" y="4480257"/>
            <a:ext cx="6147390" cy="1325007"/>
          </a:xfrm>
          <a:prstGeom prst="rect">
            <a:avLst/>
          </a:prstGeom>
          <a:solidFill>
            <a:schemeClr val="bg1"/>
          </a:solidFill>
          <a:ln>
            <a:solidFill>
              <a:schemeClr val="accent1">
                <a:lumMod val="50000"/>
              </a:schemeClr>
            </a:solidFill>
            <a:prstDash val="dash"/>
          </a:ln>
        </p:spPr>
      </p:pic>
      <p:sp>
        <p:nvSpPr>
          <p:cNvPr id="7" name="مستطيل 6">
            <a:extLst>
              <a:ext uri="{FF2B5EF4-FFF2-40B4-BE49-F238E27FC236}">
                <a16:creationId xmlns:a16="http://schemas.microsoft.com/office/drawing/2014/main" id="{29180374-6B0F-8D75-CE15-AFE67C5D9B77}"/>
              </a:ext>
            </a:extLst>
          </p:cNvPr>
          <p:cNvSpPr/>
          <p:nvPr/>
        </p:nvSpPr>
        <p:spPr>
          <a:xfrm>
            <a:off x="6751771" y="2046415"/>
            <a:ext cx="2025786" cy="576065"/>
          </a:xfrm>
          <a:prstGeom prst="rect">
            <a:avLst/>
          </a:prstGeom>
          <a:solidFill>
            <a:schemeClr val="accent1">
              <a:lumMod val="50000"/>
            </a:schemeClr>
          </a:solid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ar-SA" sz="2400" b="1" dirty="0">
                <a:solidFill>
                  <a:schemeClr val="bg1"/>
                </a:solidFill>
                <a:latin typeface="Sakkal Majalla" panose="02000000000000000000" pitchFamily="2" charset="-78"/>
                <a:cs typeface="Sakkal Majalla" panose="02000000000000000000" pitchFamily="2" charset="-78"/>
              </a:rPr>
              <a:t>الرابطة التساهمية</a:t>
            </a:r>
          </a:p>
        </p:txBody>
      </p:sp>
      <p:sp>
        <p:nvSpPr>
          <p:cNvPr id="8" name="مستطيل 7">
            <a:extLst>
              <a:ext uri="{FF2B5EF4-FFF2-40B4-BE49-F238E27FC236}">
                <a16:creationId xmlns:a16="http://schemas.microsoft.com/office/drawing/2014/main" id="{BF5A3C2D-619C-C2BD-6EBA-2F666BB9FF64}"/>
              </a:ext>
            </a:extLst>
          </p:cNvPr>
          <p:cNvSpPr/>
          <p:nvPr/>
        </p:nvSpPr>
        <p:spPr>
          <a:xfrm>
            <a:off x="6751771" y="3443430"/>
            <a:ext cx="2025786" cy="576065"/>
          </a:xfrm>
          <a:prstGeom prst="rect">
            <a:avLst/>
          </a:prstGeom>
          <a:solidFill>
            <a:schemeClr val="accent1">
              <a:lumMod val="50000"/>
            </a:schemeClr>
          </a:solid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ar-SA" sz="2400" b="1" dirty="0">
                <a:solidFill>
                  <a:schemeClr val="bg1"/>
                </a:solidFill>
                <a:latin typeface="Sakkal Majalla" panose="02000000000000000000" pitchFamily="2" charset="-78"/>
                <a:cs typeface="Sakkal Majalla" panose="02000000000000000000" pitchFamily="2" charset="-78"/>
              </a:rPr>
              <a:t>الرابطة الأيونية</a:t>
            </a:r>
          </a:p>
        </p:txBody>
      </p:sp>
      <p:sp>
        <p:nvSpPr>
          <p:cNvPr id="9" name="مستطيل 8">
            <a:extLst>
              <a:ext uri="{FF2B5EF4-FFF2-40B4-BE49-F238E27FC236}">
                <a16:creationId xmlns:a16="http://schemas.microsoft.com/office/drawing/2014/main" id="{F8E2841A-CBCC-A867-7272-D411DF633DAF}"/>
              </a:ext>
            </a:extLst>
          </p:cNvPr>
          <p:cNvSpPr/>
          <p:nvPr/>
        </p:nvSpPr>
        <p:spPr>
          <a:xfrm>
            <a:off x="6751771" y="4854727"/>
            <a:ext cx="2025786" cy="576065"/>
          </a:xfrm>
          <a:prstGeom prst="rect">
            <a:avLst/>
          </a:prstGeom>
          <a:solidFill>
            <a:schemeClr val="accent1">
              <a:lumMod val="50000"/>
            </a:schemeClr>
          </a:solid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ar-SA" sz="2400" b="1" dirty="0">
                <a:solidFill>
                  <a:schemeClr val="bg1"/>
                </a:solidFill>
                <a:latin typeface="Sakkal Majalla" panose="02000000000000000000" pitchFamily="2" charset="-78"/>
                <a:cs typeface="Sakkal Majalla" panose="02000000000000000000" pitchFamily="2" charset="-78"/>
              </a:rPr>
              <a:t>الرابطة الفلزية</a:t>
            </a:r>
          </a:p>
        </p:txBody>
      </p:sp>
      <p:sp>
        <p:nvSpPr>
          <p:cNvPr id="10" name="مربع نص 9">
            <a:extLst>
              <a:ext uri="{FF2B5EF4-FFF2-40B4-BE49-F238E27FC236}">
                <a16:creationId xmlns:a16="http://schemas.microsoft.com/office/drawing/2014/main" id="{FD4DAD4C-5515-0BE8-BB71-8EE45001718B}"/>
              </a:ext>
            </a:extLst>
          </p:cNvPr>
          <p:cNvSpPr txBox="1"/>
          <p:nvPr/>
        </p:nvSpPr>
        <p:spPr>
          <a:xfrm>
            <a:off x="21348" y="5906135"/>
            <a:ext cx="8982236" cy="954107"/>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dirty="0">
                <a:highlight>
                  <a:srgbClr val="FCF8EA"/>
                </a:highlight>
                <a:latin typeface="Sakkal Majalla" panose="02000000000000000000" pitchFamily="2" charset="-78"/>
                <a:cs typeface="Sakkal Majalla" panose="02000000000000000000" pitchFamily="2" charset="-78"/>
              </a:rPr>
              <a:t>قوى الترابط الجزيئية : </a:t>
            </a:r>
            <a:r>
              <a:rPr lang="ar-SA" sz="2800" dirty="0">
                <a:latin typeface="Sakkal Majalla" panose="02000000000000000000" pitchFamily="2" charset="-78"/>
                <a:cs typeface="Sakkal Majalla" panose="02000000000000000000" pitchFamily="2" charset="-78"/>
              </a:rPr>
              <a:t>هي قوى التجاذب التي تربط بين جسيمات المادة بروابط أيونية </a:t>
            </a:r>
            <a:r>
              <a:rPr lang="ar-SA" sz="2800" dirty="0" err="1">
                <a:latin typeface="Sakkal Majalla" panose="02000000000000000000" pitchFamily="2" charset="-78"/>
                <a:cs typeface="Sakkal Majalla" panose="02000000000000000000" pitchFamily="2" charset="-78"/>
              </a:rPr>
              <a:t>ؤوتساهمية</a:t>
            </a:r>
            <a:r>
              <a:rPr lang="ar-SA" sz="2800" dirty="0">
                <a:latin typeface="Sakkal Majalla" panose="02000000000000000000" pitchFamily="2" charset="-78"/>
                <a:cs typeface="Sakkal Majalla" panose="02000000000000000000" pitchFamily="2" charset="-78"/>
              </a:rPr>
              <a:t> وفلزية. </a:t>
            </a:r>
          </a:p>
        </p:txBody>
      </p:sp>
      <p:sp>
        <p:nvSpPr>
          <p:cNvPr id="11" name="شكل بيضاوي 10">
            <a:extLst>
              <a:ext uri="{FF2B5EF4-FFF2-40B4-BE49-F238E27FC236}">
                <a16:creationId xmlns:a16="http://schemas.microsoft.com/office/drawing/2014/main" id="{CA4A15AA-CE14-B092-9D08-36CE46503333}"/>
              </a:ext>
            </a:extLst>
          </p:cNvPr>
          <p:cNvSpPr/>
          <p:nvPr/>
        </p:nvSpPr>
        <p:spPr>
          <a:xfrm>
            <a:off x="8596005" y="181437"/>
            <a:ext cx="466796" cy="541454"/>
          </a:xfrm>
          <a:prstGeom prst="ellipse">
            <a:avLst/>
          </a:prstGeom>
          <a:solidFill>
            <a:schemeClr val="accent1">
              <a:lumMod val="60000"/>
              <a:lumOff val="40000"/>
            </a:schemeClr>
          </a:solidFill>
          <a:ln>
            <a:solidFill>
              <a:schemeClr val="bg1">
                <a:lumMod val="95000"/>
              </a:schemeClr>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chemeClr val="accent1">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ar-SA" sz="3200" b="1" dirty="0">
              <a:solidFill>
                <a:schemeClr val="accent1">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4492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مجموعة 16">
            <a:extLst>
              <a:ext uri="{FF2B5EF4-FFF2-40B4-BE49-F238E27FC236}">
                <a16:creationId xmlns:a16="http://schemas.microsoft.com/office/drawing/2014/main" id="{D966C29A-B598-B5B5-27C2-DBBABBFAE4CB}"/>
              </a:ext>
            </a:extLst>
          </p:cNvPr>
          <p:cNvGrpSpPr/>
          <p:nvPr/>
        </p:nvGrpSpPr>
        <p:grpSpPr>
          <a:xfrm>
            <a:off x="611560" y="2204864"/>
            <a:ext cx="8136904" cy="4070766"/>
            <a:chOff x="611560" y="2204864"/>
            <a:chExt cx="8136904" cy="4070766"/>
          </a:xfrm>
        </p:grpSpPr>
        <p:pic>
          <p:nvPicPr>
            <p:cNvPr id="2" name="Picture 2">
              <a:extLst>
                <a:ext uri="{FF2B5EF4-FFF2-40B4-BE49-F238E27FC236}">
                  <a16:creationId xmlns:a16="http://schemas.microsoft.com/office/drawing/2014/main" id="{7026B1C1-6229-01B7-35C2-09E8663FC4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27" t="20709" r="27414" b="26693"/>
            <a:stretch/>
          </p:blipFill>
          <p:spPr bwMode="auto">
            <a:xfrm>
              <a:off x="611560" y="2204864"/>
              <a:ext cx="8136904" cy="4070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a:extLst>
                <a:ext uri="{FF2B5EF4-FFF2-40B4-BE49-F238E27FC236}">
                  <a16:creationId xmlns:a16="http://schemas.microsoft.com/office/drawing/2014/main" id="{79BD85BD-EEC0-7D50-FBB2-F0E2E9F062F4}"/>
                </a:ext>
              </a:extLst>
            </p:cNvPr>
            <p:cNvSpPr/>
            <p:nvPr/>
          </p:nvSpPr>
          <p:spPr>
            <a:xfrm>
              <a:off x="7272300" y="2348880"/>
              <a:ext cx="432048" cy="216024"/>
            </a:xfrm>
            <a:prstGeom prst="rect">
              <a:avLst/>
            </a:prstGeom>
            <a:solidFill>
              <a:srgbClr val="203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 name="مربع نص 4">
            <a:extLst>
              <a:ext uri="{FF2B5EF4-FFF2-40B4-BE49-F238E27FC236}">
                <a16:creationId xmlns:a16="http://schemas.microsoft.com/office/drawing/2014/main" id="{B468C5C5-4932-411A-791A-61F19957D751}"/>
              </a:ext>
            </a:extLst>
          </p:cNvPr>
          <p:cNvSpPr txBox="1"/>
          <p:nvPr/>
        </p:nvSpPr>
        <p:spPr>
          <a:xfrm>
            <a:off x="6552220" y="2226059"/>
            <a:ext cx="1152128" cy="461665"/>
          </a:xfrm>
          <a:prstGeom prst="rect">
            <a:avLst/>
          </a:prstGeom>
          <a:noFill/>
        </p:spPr>
        <p:txBody>
          <a:bodyPr wrap="square" rtlCol="1">
            <a:spAutoFit/>
          </a:bodyPr>
          <a:lstStyle/>
          <a:p>
            <a:r>
              <a:rPr lang="en-US" sz="2400" b="1" dirty="0">
                <a:solidFill>
                  <a:srgbClr val="FCFAFB"/>
                </a:solidFill>
                <a:latin typeface="Aharoni" panose="02010803020104030203" pitchFamily="2" charset="-79"/>
                <a:cs typeface="Aharoni" panose="02010803020104030203" pitchFamily="2" charset="-79"/>
              </a:rPr>
              <a:t>1-2</a:t>
            </a:r>
            <a:endParaRPr lang="ar-SA" sz="2400" b="1" dirty="0">
              <a:solidFill>
                <a:srgbClr val="FCFAFB"/>
              </a:solidFill>
              <a:latin typeface="Aharoni" panose="02010803020104030203" pitchFamily="2" charset="-79"/>
              <a:cs typeface="Sakkal Majalla" panose="02000000000000000000" pitchFamily="2" charset="-78"/>
            </a:endParaRPr>
          </a:p>
        </p:txBody>
      </p:sp>
      <p:sp>
        <p:nvSpPr>
          <p:cNvPr id="7" name="مستطيل 6">
            <a:extLst>
              <a:ext uri="{FF2B5EF4-FFF2-40B4-BE49-F238E27FC236}">
                <a16:creationId xmlns:a16="http://schemas.microsoft.com/office/drawing/2014/main" id="{2CC51DF6-4EE3-A39F-692F-37A4BBBDA096}"/>
              </a:ext>
            </a:extLst>
          </p:cNvPr>
          <p:cNvSpPr/>
          <p:nvPr/>
        </p:nvSpPr>
        <p:spPr>
          <a:xfrm>
            <a:off x="2663788" y="3068960"/>
            <a:ext cx="2160240" cy="576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ستطيل 7">
            <a:extLst>
              <a:ext uri="{FF2B5EF4-FFF2-40B4-BE49-F238E27FC236}">
                <a16:creationId xmlns:a16="http://schemas.microsoft.com/office/drawing/2014/main" id="{8104FF06-1765-24BE-0DBD-8B60AF082AB4}"/>
              </a:ext>
            </a:extLst>
          </p:cNvPr>
          <p:cNvSpPr/>
          <p:nvPr/>
        </p:nvSpPr>
        <p:spPr>
          <a:xfrm>
            <a:off x="2375756" y="4172431"/>
            <a:ext cx="2448272" cy="576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22EC8A62-6728-5E58-81F8-FB1AA4E259C3}"/>
              </a:ext>
            </a:extLst>
          </p:cNvPr>
          <p:cNvSpPr/>
          <p:nvPr/>
        </p:nvSpPr>
        <p:spPr>
          <a:xfrm>
            <a:off x="2375756" y="5085184"/>
            <a:ext cx="2448272" cy="7200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0389CE15-F68F-FFE4-CB4C-B6A694B17BEF}"/>
              </a:ext>
            </a:extLst>
          </p:cNvPr>
          <p:cNvSpPr/>
          <p:nvPr/>
        </p:nvSpPr>
        <p:spPr>
          <a:xfrm>
            <a:off x="1079612" y="2996952"/>
            <a:ext cx="936104" cy="7200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AF2BEF4C-8D4C-DE2C-65E0-74A48B14AB08}"/>
              </a:ext>
            </a:extLst>
          </p:cNvPr>
          <p:cNvSpPr/>
          <p:nvPr/>
        </p:nvSpPr>
        <p:spPr>
          <a:xfrm>
            <a:off x="1079612" y="4028415"/>
            <a:ext cx="936104" cy="7200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ستطيل 11">
            <a:extLst>
              <a:ext uri="{FF2B5EF4-FFF2-40B4-BE49-F238E27FC236}">
                <a16:creationId xmlns:a16="http://schemas.microsoft.com/office/drawing/2014/main" id="{9DC83848-C7AF-A0B7-D8F7-058081E10C98}"/>
              </a:ext>
            </a:extLst>
          </p:cNvPr>
          <p:cNvSpPr/>
          <p:nvPr/>
        </p:nvSpPr>
        <p:spPr>
          <a:xfrm>
            <a:off x="1021961" y="5152022"/>
            <a:ext cx="936104" cy="7200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E266EAB5-BACF-FAA3-6B32-B2B056AA5979}"/>
              </a:ext>
            </a:extLst>
          </p:cNvPr>
          <p:cNvSpPr/>
          <p:nvPr/>
        </p:nvSpPr>
        <p:spPr>
          <a:xfrm>
            <a:off x="179512" y="843304"/>
            <a:ext cx="8802724" cy="713488"/>
          </a:xfrm>
          <a:prstGeom prst="rect">
            <a:avLst/>
          </a:prstGeom>
          <a:solidFill>
            <a:schemeClr val="accent1">
              <a:lumMod val="40000"/>
              <a:lumOff val="60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Sakkal Majalla" panose="02000000000000000000" pitchFamily="2" charset="-78"/>
                <a:cs typeface="Sakkal Majalla" panose="02000000000000000000" pitchFamily="2" charset="-78"/>
              </a:rPr>
              <a:t>طالبتي العزيزة : بناء على الخلفية العلمية لديكِ، أكملي الجدول التالي ؟</a:t>
            </a:r>
          </a:p>
        </p:txBody>
      </p:sp>
      <p:sp>
        <p:nvSpPr>
          <p:cNvPr id="15" name="مستطيل 14">
            <a:extLst>
              <a:ext uri="{FF2B5EF4-FFF2-40B4-BE49-F238E27FC236}">
                <a16:creationId xmlns:a16="http://schemas.microsoft.com/office/drawing/2014/main" id="{2747BD22-B4C8-59FF-9BE4-3480E31A9946}"/>
              </a:ext>
            </a:extLst>
          </p:cNvPr>
          <p:cNvSpPr/>
          <p:nvPr/>
        </p:nvSpPr>
        <p:spPr>
          <a:xfrm>
            <a:off x="4211960" y="258503"/>
            <a:ext cx="4522813" cy="458469"/>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ar-SA" sz="2400" dirty="0">
                <a:latin typeface="Sakkal Majalla" panose="02000000000000000000" pitchFamily="2" charset="-78"/>
                <a:cs typeface="Sakkal Majalla" panose="02000000000000000000" pitchFamily="2" charset="-78"/>
              </a:rPr>
              <a:t>أنواع القوى الجزيئية (</a:t>
            </a:r>
            <a:r>
              <a:rPr lang="en-US" sz="2400" dirty="0">
                <a:latin typeface="Sakkal Majalla" panose="02000000000000000000" pitchFamily="2" charset="-78"/>
                <a:cs typeface="Sakkal Majalla" panose="02000000000000000000" pitchFamily="2" charset="-78"/>
              </a:rPr>
              <a:t>intramolecular forces</a:t>
            </a:r>
            <a:r>
              <a:rPr lang="ar-SA" sz="2400" dirty="0">
                <a:latin typeface="Sakkal Majalla" panose="02000000000000000000" pitchFamily="2" charset="-78"/>
                <a:cs typeface="Sakkal Majalla" panose="02000000000000000000" pitchFamily="2" charset="-78"/>
              </a:rPr>
              <a:t>)</a:t>
            </a:r>
          </a:p>
        </p:txBody>
      </p:sp>
      <p:sp>
        <p:nvSpPr>
          <p:cNvPr id="16" name="شكل بيضاوي 15">
            <a:extLst>
              <a:ext uri="{FF2B5EF4-FFF2-40B4-BE49-F238E27FC236}">
                <a16:creationId xmlns:a16="http://schemas.microsoft.com/office/drawing/2014/main" id="{9BB84943-A101-37F8-C698-321D75411A4E}"/>
              </a:ext>
            </a:extLst>
          </p:cNvPr>
          <p:cNvSpPr/>
          <p:nvPr/>
        </p:nvSpPr>
        <p:spPr>
          <a:xfrm>
            <a:off x="8596005" y="181437"/>
            <a:ext cx="466796" cy="541454"/>
          </a:xfrm>
          <a:prstGeom prst="ellipse">
            <a:avLst/>
          </a:prstGeom>
          <a:solidFill>
            <a:schemeClr val="accent1">
              <a:lumMod val="60000"/>
              <a:lumOff val="40000"/>
            </a:schemeClr>
          </a:solidFill>
          <a:ln>
            <a:solidFill>
              <a:schemeClr val="bg1">
                <a:lumMod val="95000"/>
              </a:schemeClr>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r>
              <a:rPr lang="en-US" sz="3200" b="1" dirty="0">
                <a:solidFill>
                  <a:schemeClr val="accent1">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ar-SA" sz="3200" b="1" dirty="0">
              <a:solidFill>
                <a:schemeClr val="accent1">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3921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نسق Office">
  <a:themeElements>
    <a:clrScheme name="مخصص 5">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D1D1D1"/>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2488</TotalTime>
  <Words>780</Words>
  <Application>Microsoft Office PowerPoint</Application>
  <PresentationFormat>عرض على الشاشة (4:3)</PresentationFormat>
  <Paragraphs>127</Paragraphs>
  <Slides>20</Slides>
  <Notes>5</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20</vt:i4>
      </vt:variant>
    </vt:vector>
  </HeadingPairs>
  <TitlesOfParts>
    <vt:vector size="26" baseType="lpstr">
      <vt:lpstr>Aharoni</vt:lpstr>
      <vt:lpstr>Arial</vt:lpstr>
      <vt:lpstr>Calibri</vt:lpstr>
      <vt:lpstr>Calibri Light</vt:lpstr>
      <vt:lpstr>Sakkal Majalla</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الثالث   الأحماض والقواعد</dc:title>
  <dc:creator>Kh A</dc:creator>
  <cp:lastModifiedBy>Kh A</cp:lastModifiedBy>
  <cp:revision>244</cp:revision>
  <dcterms:created xsi:type="dcterms:W3CDTF">2021-02-27T13:22:00Z</dcterms:created>
  <dcterms:modified xsi:type="dcterms:W3CDTF">2022-12-11T18:08:49Z</dcterms:modified>
</cp:coreProperties>
</file>