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81" r:id="rId9"/>
    <p:sldId id="265" r:id="rId10"/>
    <p:sldId id="266" r:id="rId11"/>
    <p:sldId id="267" r:id="rId12"/>
    <p:sldId id="268" r:id="rId13"/>
    <p:sldId id="269" r:id="rId14"/>
    <p:sldId id="270" r:id="rId15"/>
    <p:sldId id="282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B0BD6-134C-4179-9A5C-9B63DAE83D88}" v="3" dt="2020-10-03T20:40:14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0E7B0BD6-134C-4179-9A5C-9B63DAE83D88}"/>
    <pc:docChg chg="undo custSel modSld">
      <pc:chgData name="majed Al-hakami" userId="c15e6e485a5a4051" providerId="LiveId" clId="{0E7B0BD6-134C-4179-9A5C-9B63DAE83D88}" dt="2020-10-03T20:40:14.376" v="10"/>
      <pc:docMkLst>
        <pc:docMk/>
      </pc:docMkLst>
      <pc:sldChg chg="modSp mod">
        <pc:chgData name="majed Al-hakami" userId="c15e6e485a5a4051" providerId="LiveId" clId="{0E7B0BD6-134C-4179-9A5C-9B63DAE83D88}" dt="2020-10-03T20:36:32.053" v="3" actId="14100"/>
        <pc:sldMkLst>
          <pc:docMk/>
          <pc:sldMk cId="3326450374" sldId="265"/>
        </pc:sldMkLst>
        <pc:spChg chg="mod">
          <ac:chgData name="majed Al-hakami" userId="c15e6e485a5a4051" providerId="LiveId" clId="{0E7B0BD6-134C-4179-9A5C-9B63DAE83D88}" dt="2020-10-03T20:36:32.053" v="3" actId="14100"/>
          <ac:spMkLst>
            <pc:docMk/>
            <pc:sldMk cId="3326450374" sldId="265"/>
            <ac:spMk id="6" creationId="{85D0ABD3-8DFB-431B-A52B-EBFE63845A62}"/>
          </ac:spMkLst>
        </pc:spChg>
      </pc:sldChg>
      <pc:sldChg chg="modSp mod modAnim">
        <pc:chgData name="majed Al-hakami" userId="c15e6e485a5a4051" providerId="LiveId" clId="{0E7B0BD6-134C-4179-9A5C-9B63DAE83D88}" dt="2020-10-03T20:40:14.376" v="10"/>
        <pc:sldMkLst>
          <pc:docMk/>
          <pc:sldMk cId="2763079364" sldId="267"/>
        </pc:sldMkLst>
        <pc:spChg chg="mod">
          <ac:chgData name="majed Al-hakami" userId="c15e6e485a5a4051" providerId="LiveId" clId="{0E7B0BD6-134C-4179-9A5C-9B63DAE83D88}" dt="2020-10-03T20:39:36.620" v="7" actId="207"/>
          <ac:spMkLst>
            <pc:docMk/>
            <pc:sldMk cId="2763079364" sldId="267"/>
            <ac:spMk id="5" creationId="{3BC8689C-FBAD-4B5A-B21B-868ED4C6C44E}"/>
          </ac:spMkLst>
        </pc:spChg>
      </pc:sldChg>
      <pc:sldChg chg="modSp mod">
        <pc:chgData name="majed Al-hakami" userId="c15e6e485a5a4051" providerId="LiveId" clId="{0E7B0BD6-134C-4179-9A5C-9B63DAE83D88}" dt="2020-10-03T20:39:18.602" v="6" actId="14100"/>
        <pc:sldMkLst>
          <pc:docMk/>
          <pc:sldMk cId="3922929977" sldId="268"/>
        </pc:sldMkLst>
        <pc:spChg chg="mod">
          <ac:chgData name="majed Al-hakami" userId="c15e6e485a5a4051" providerId="LiveId" clId="{0E7B0BD6-134C-4179-9A5C-9B63DAE83D88}" dt="2020-10-03T20:38:51.623" v="4" actId="14100"/>
          <ac:spMkLst>
            <pc:docMk/>
            <pc:sldMk cId="3922929977" sldId="268"/>
            <ac:spMk id="4" creationId="{60B65BD7-A48B-46D3-8E53-84572EE334D4}"/>
          </ac:spMkLst>
        </pc:spChg>
        <pc:spChg chg="mod">
          <ac:chgData name="majed Al-hakami" userId="c15e6e485a5a4051" providerId="LiveId" clId="{0E7B0BD6-134C-4179-9A5C-9B63DAE83D88}" dt="2020-10-03T20:39:18.602" v="6" actId="14100"/>
          <ac:spMkLst>
            <pc:docMk/>
            <pc:sldMk cId="3922929977" sldId="268"/>
            <ac:spMk id="17" creationId="{BEE435FD-E694-4959-B4B8-DF4827D95C1D}"/>
          </ac:spMkLst>
        </pc:spChg>
      </pc:sldChg>
      <pc:sldChg chg="delSp modSp mod">
        <pc:chgData name="majed Al-hakami" userId="c15e6e485a5a4051" providerId="LiveId" clId="{0E7B0BD6-134C-4179-9A5C-9B63DAE83D88}" dt="2020-10-03T19:37:12.166" v="1" actId="1076"/>
        <pc:sldMkLst>
          <pc:docMk/>
          <pc:sldMk cId="3399111306" sldId="269"/>
        </pc:sldMkLst>
        <pc:picChg chg="del">
          <ac:chgData name="majed Al-hakami" userId="c15e6e485a5a4051" providerId="LiveId" clId="{0E7B0BD6-134C-4179-9A5C-9B63DAE83D88}" dt="2020-10-03T19:37:09.712" v="0" actId="478"/>
          <ac:picMkLst>
            <pc:docMk/>
            <pc:sldMk cId="3399111306" sldId="269"/>
            <ac:picMk id="4" creationId="{50EF4DB5-ABDE-46E0-B091-3C80913FA723}"/>
          </ac:picMkLst>
        </pc:picChg>
        <pc:picChg chg="mod">
          <ac:chgData name="majed Al-hakami" userId="c15e6e485a5a4051" providerId="LiveId" clId="{0E7B0BD6-134C-4179-9A5C-9B63DAE83D88}" dt="2020-10-03T19:37:12.166" v="1" actId="1076"/>
          <ac:picMkLst>
            <pc:docMk/>
            <pc:sldMk cId="3399111306" sldId="269"/>
            <ac:picMk id="5" creationId="{480ACA21-568C-4EDF-978E-5CE6D930FA9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 ص94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55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14">
            <a:extLst>
              <a:ext uri="{FF2B5EF4-FFF2-40B4-BE49-F238E27FC236}">
                <a16:creationId xmlns:a16="http://schemas.microsoft.com/office/drawing/2014/main" id="{3B36700B-6A74-4C3D-BD81-A52528ACAA25}"/>
              </a:ext>
            </a:extLst>
          </p:cNvPr>
          <p:cNvSpPr txBox="1"/>
          <p:nvPr/>
        </p:nvSpPr>
        <p:spPr>
          <a:xfrm>
            <a:off x="5268223" y="1773943"/>
            <a:ext cx="682270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rgbClr val="C00000"/>
                </a:solidFill>
              </a:rPr>
              <a:t>كيف يمكن تحديد سرعة التفاعل الكيميائي بشكل تجريبي ؟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A5F5847F-CCEF-4DE6-B2E3-C57944B006F4}"/>
              </a:ext>
            </a:extLst>
          </p:cNvPr>
          <p:cNvSpPr/>
          <p:nvPr/>
        </p:nvSpPr>
        <p:spPr>
          <a:xfrm>
            <a:off x="5791157" y="2875063"/>
            <a:ext cx="6138255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/>
              <a:t>عن طريق حساب تركيز المواد المتفاعلة أو المواد الناتجة عن التفاعل الكيميائي ، بينما </a:t>
            </a:r>
            <a:r>
              <a:rPr lang="ar-SA" sz="2800" b="1" dirty="0">
                <a:solidFill>
                  <a:srgbClr val="00B0F0"/>
                </a:solidFill>
              </a:rPr>
              <a:t>لا يمكن </a:t>
            </a:r>
            <a:r>
              <a:rPr lang="ar-SA" sz="2800" b="1" dirty="0"/>
              <a:t>حساب سرعة التفاعل من المعادلات الموزونة .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9E39143C-4965-4894-B5AD-071EF80FB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5" y="2788551"/>
            <a:ext cx="3166868" cy="237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4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2D6B245-9433-4CC5-8DB8-A4E69CC93B31}"/>
              </a:ext>
            </a:extLst>
          </p:cNvPr>
          <p:cNvSpPr/>
          <p:nvPr/>
        </p:nvSpPr>
        <p:spPr>
          <a:xfrm>
            <a:off x="5923280" y="1831308"/>
            <a:ext cx="597713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معادلة متوسط سرعة التفاعل</a:t>
            </a:r>
            <a:r>
              <a:rPr lang="en-US" sz="2800" b="1" dirty="0">
                <a:solidFill>
                  <a:srgbClr val="FF0000"/>
                </a:solidFill>
              </a:rPr>
              <a:t>Rate </a:t>
            </a:r>
            <a:r>
              <a:rPr lang="ar-SA" sz="2800" b="1" dirty="0">
                <a:solidFill>
                  <a:srgbClr val="FF0000"/>
                </a:solidFill>
              </a:rPr>
              <a:t>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3BC8689C-FBAD-4B5A-B21B-868ED4C6C44E}"/>
              </a:ext>
            </a:extLst>
          </p:cNvPr>
          <p:cNvSpPr/>
          <p:nvPr/>
        </p:nvSpPr>
        <p:spPr>
          <a:xfrm>
            <a:off x="6519220" y="5678975"/>
            <a:ext cx="535784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ar-SA" sz="2800" b="1" dirty="0">
                <a:solidFill>
                  <a:schemeClr val="tx1"/>
                </a:solidFill>
              </a:rPr>
              <a:t>علل : </a:t>
            </a:r>
            <a:r>
              <a:rPr lang="ar-SA" sz="2800" b="1" dirty="0">
                <a:solidFill>
                  <a:srgbClr val="FF0000"/>
                </a:solidFill>
              </a:rPr>
              <a:t>وجود إشارة سالبة </a:t>
            </a:r>
            <a:r>
              <a:rPr lang="ar-SA" sz="2800" b="1" dirty="0">
                <a:solidFill>
                  <a:schemeClr val="tx1"/>
                </a:solidFill>
              </a:rPr>
              <a:t>في القانون؟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91A00AD-72BE-4C95-A890-F272069BF9A5}"/>
              </a:ext>
            </a:extLst>
          </p:cNvPr>
          <p:cNvSpPr/>
          <p:nvPr/>
        </p:nvSpPr>
        <p:spPr>
          <a:xfrm>
            <a:off x="6599991" y="2839420"/>
            <a:ext cx="279345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[reactants] 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2C9F462-2FF6-4FC6-83F4-33A03BB84F77}"/>
              </a:ext>
            </a:extLst>
          </p:cNvPr>
          <p:cNvSpPr/>
          <p:nvPr/>
        </p:nvSpPr>
        <p:spPr>
          <a:xfrm>
            <a:off x="7084615" y="3405199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FC5B9CBD-6F10-4B56-8224-FED2A2C197A9}"/>
              </a:ext>
            </a:extLst>
          </p:cNvPr>
          <p:cNvCxnSpPr/>
          <p:nvPr/>
        </p:nvCxnSpPr>
        <p:spPr>
          <a:xfrm>
            <a:off x="6519221" y="3446727"/>
            <a:ext cx="268829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>
            <a:extLst>
              <a:ext uri="{FF2B5EF4-FFF2-40B4-BE49-F238E27FC236}">
                <a16:creationId xmlns:a16="http://schemas.microsoft.com/office/drawing/2014/main" id="{AAEBC799-9CE4-4BAF-9B8B-5C10E2057935}"/>
              </a:ext>
            </a:extLst>
          </p:cNvPr>
          <p:cNvSpPr/>
          <p:nvPr/>
        </p:nvSpPr>
        <p:spPr>
          <a:xfrm>
            <a:off x="3296960" y="3997072"/>
            <a:ext cx="86409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 [reactants] </a:t>
            </a:r>
            <a:r>
              <a:rPr lang="ar-SA" sz="2800" b="1" dirty="0">
                <a:solidFill>
                  <a:srgbClr val="FF0000"/>
                </a:solidFill>
              </a:rPr>
              <a:t>= </a:t>
            </a:r>
            <a:r>
              <a:rPr lang="ar-SA" sz="2800" b="1" dirty="0">
                <a:solidFill>
                  <a:schemeClr val="tx1"/>
                </a:solidFill>
              </a:rPr>
              <a:t>التغير في تركيز المواد المتفاعلة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FEA1C7EF-AF17-45E2-8355-926F4D9742B7}"/>
              </a:ext>
            </a:extLst>
          </p:cNvPr>
          <p:cNvSpPr/>
          <p:nvPr/>
        </p:nvSpPr>
        <p:spPr>
          <a:xfrm>
            <a:off x="1184725" y="4573136"/>
            <a:ext cx="86409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 t</a:t>
            </a:r>
            <a:r>
              <a:rPr lang="ar-SA" sz="2800" b="1" dirty="0">
                <a:solidFill>
                  <a:srgbClr val="FF0000"/>
                </a:solidFill>
              </a:rPr>
              <a:t>= </a:t>
            </a:r>
            <a:r>
              <a:rPr lang="ar-SA" sz="2800" b="1" dirty="0">
                <a:solidFill>
                  <a:schemeClr val="tx1"/>
                </a:solidFill>
              </a:rPr>
              <a:t>التغير في الزمن </a:t>
            </a:r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– 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C167E43-A8A7-44DC-89D0-5D3B66FB7BCD}"/>
              </a:ext>
            </a:extLst>
          </p:cNvPr>
          <p:cNvSpPr/>
          <p:nvPr/>
        </p:nvSpPr>
        <p:spPr>
          <a:xfrm>
            <a:off x="5193026" y="3127452"/>
            <a:ext cx="142906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07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60B65BD7-A48B-46D3-8E53-84572EE334D4}"/>
              </a:ext>
            </a:extLst>
          </p:cNvPr>
          <p:cNvSpPr txBox="1"/>
          <p:nvPr/>
        </p:nvSpPr>
        <p:spPr>
          <a:xfrm>
            <a:off x="1952625" y="1864826"/>
            <a:ext cx="1023937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Low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مثال1:أحسب متوسط سرعة التفاعل ،</a:t>
            </a:r>
            <a:r>
              <a:rPr lang="ar-SA" sz="2800" b="1" dirty="0"/>
              <a:t>إذا علمت أن تركيز كلوريد البيوتيل </a:t>
            </a:r>
            <a:r>
              <a:rPr lang="en-US" sz="2800" b="1" dirty="0"/>
              <a:t>C</a:t>
            </a:r>
            <a:r>
              <a:rPr lang="en-US" sz="1600" b="1" dirty="0"/>
              <a:t>4</a:t>
            </a:r>
            <a:r>
              <a:rPr lang="en-US" sz="2800" b="1" dirty="0"/>
              <a:t>H</a:t>
            </a:r>
            <a:r>
              <a:rPr lang="en-US" sz="1600" b="1" dirty="0"/>
              <a:t>9</a:t>
            </a:r>
            <a:r>
              <a:rPr lang="en-US" sz="2800" b="1" dirty="0"/>
              <a:t>Cl</a:t>
            </a:r>
            <a:r>
              <a:rPr lang="ar-SA" sz="2800" b="1" dirty="0"/>
              <a:t> في بداية تفاعله مع الماء </a:t>
            </a:r>
            <a:r>
              <a:rPr lang="en-US" sz="2800" b="1" dirty="0"/>
              <a:t>0.22 M</a:t>
            </a:r>
            <a:r>
              <a:rPr lang="ar-SA" sz="2800" b="1" dirty="0"/>
              <a:t> ثم أصبح </a:t>
            </a:r>
            <a:r>
              <a:rPr lang="en-US" sz="2800" b="1" dirty="0"/>
              <a:t>0.1M</a:t>
            </a:r>
            <a:r>
              <a:rPr lang="ar-SA" sz="2800" b="1" dirty="0"/>
              <a:t> بعد مرور </a:t>
            </a:r>
            <a:r>
              <a:rPr lang="en-US" sz="2800" b="1" dirty="0"/>
              <a:t>4</a:t>
            </a:r>
            <a:r>
              <a:rPr lang="ar-SA" sz="2800" b="1" dirty="0"/>
              <a:t> ثوان على التفاعل؟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9F597CE1-FB7A-4E34-9F2B-76635BD07E89}"/>
              </a:ext>
            </a:extLst>
          </p:cNvPr>
          <p:cNvSpPr/>
          <p:nvPr/>
        </p:nvSpPr>
        <p:spPr>
          <a:xfrm>
            <a:off x="2400266" y="3141423"/>
            <a:ext cx="9489606" cy="2637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rtl="0"/>
            <a:r>
              <a:rPr lang="en-US" sz="3200" b="1" dirty="0">
                <a:solidFill>
                  <a:srgbClr val="FF0000"/>
                </a:solidFill>
              </a:rPr>
              <a:t>:</a:t>
            </a:r>
            <a:r>
              <a:rPr lang="ar-SA" sz="3200" b="1" dirty="0">
                <a:solidFill>
                  <a:srgbClr val="FF0000"/>
                </a:solidFill>
              </a:rPr>
              <a:t>  المعطيات</a:t>
            </a:r>
            <a:endParaRPr lang="en-US" sz="3600" b="1" dirty="0">
              <a:solidFill>
                <a:srgbClr val="0000FF"/>
              </a:solidFill>
            </a:endParaRPr>
          </a:p>
          <a:p>
            <a:pPr marL="457200" indent="-457200" algn="l" rtl="0"/>
            <a:r>
              <a:rPr lang="en-US" sz="2800" b="1" dirty="0">
                <a:solidFill>
                  <a:srgbClr val="0000FF"/>
                </a:solidFill>
              </a:rPr>
              <a:t>t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4</a:t>
            </a:r>
            <a:r>
              <a:rPr lang="en-US" sz="2800" b="1" dirty="0">
                <a:solidFill>
                  <a:srgbClr val="0000FF"/>
                </a:solidFill>
              </a:rPr>
              <a:t> s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2800" b="1" dirty="0">
                <a:solidFill>
                  <a:srgbClr val="0000FF"/>
                </a:solidFill>
              </a:rPr>
              <a:t>t</a:t>
            </a:r>
            <a:r>
              <a:rPr lang="en-US" sz="1600" b="1" dirty="0">
                <a:solidFill>
                  <a:srgbClr val="0000FF"/>
                </a:solidFill>
              </a:rPr>
              <a:t>1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srgbClr val="0000FF"/>
                </a:solidFill>
              </a:rPr>
              <a:t> s ,</a:t>
            </a:r>
            <a:r>
              <a:rPr lang="en-US" sz="3200" dirty="0">
                <a:solidFill>
                  <a:srgbClr val="0000FF"/>
                </a:solidFill>
              </a:rPr>
              <a:t>[</a:t>
            </a:r>
            <a:r>
              <a:rPr lang="en-US" sz="2400" dirty="0">
                <a:solidFill>
                  <a:srgbClr val="0000FF"/>
                </a:solidFill>
              </a:rPr>
              <a:t>C</a:t>
            </a:r>
            <a:r>
              <a:rPr lang="en-US" sz="1600" dirty="0">
                <a:solidFill>
                  <a:srgbClr val="0000FF"/>
                </a:solidFill>
              </a:rPr>
              <a:t>4</a:t>
            </a:r>
            <a:r>
              <a:rPr lang="en-US" sz="2400" dirty="0">
                <a:solidFill>
                  <a:srgbClr val="0000FF"/>
                </a:solidFill>
              </a:rPr>
              <a:t>H</a:t>
            </a:r>
            <a:r>
              <a:rPr lang="en-US" sz="1600" dirty="0">
                <a:solidFill>
                  <a:srgbClr val="0000FF"/>
                </a:solidFill>
              </a:rPr>
              <a:t>9</a:t>
            </a:r>
            <a:r>
              <a:rPr lang="en-US" sz="2400" dirty="0">
                <a:solidFill>
                  <a:srgbClr val="0000FF"/>
                </a:solidFill>
              </a:rPr>
              <a:t>Cl</a:t>
            </a:r>
            <a:r>
              <a:rPr lang="en-US" sz="3200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</a:rPr>
              <a:t>t</a:t>
            </a:r>
            <a:r>
              <a:rPr lang="en-US" sz="16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0.01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M ,</a:t>
            </a:r>
            <a:r>
              <a:rPr lang="en-US" sz="3200" dirty="0">
                <a:solidFill>
                  <a:srgbClr val="0000FF"/>
                </a:solidFill>
              </a:rPr>
              <a:t>[</a:t>
            </a:r>
            <a:r>
              <a:rPr lang="en-US" sz="2400" dirty="0">
                <a:solidFill>
                  <a:srgbClr val="0000FF"/>
                </a:solidFill>
              </a:rPr>
              <a:t>C</a:t>
            </a:r>
            <a:r>
              <a:rPr lang="en-US" sz="1600" dirty="0">
                <a:solidFill>
                  <a:srgbClr val="0000FF"/>
                </a:solidFill>
              </a:rPr>
              <a:t>4</a:t>
            </a:r>
            <a:r>
              <a:rPr lang="en-US" sz="2400" dirty="0">
                <a:solidFill>
                  <a:srgbClr val="0000FF"/>
                </a:solidFill>
              </a:rPr>
              <a:t>H</a:t>
            </a:r>
            <a:r>
              <a:rPr lang="en-US" sz="1600" dirty="0">
                <a:solidFill>
                  <a:srgbClr val="0000FF"/>
                </a:solidFill>
              </a:rPr>
              <a:t>9</a:t>
            </a:r>
            <a:r>
              <a:rPr lang="en-US" sz="2400" dirty="0">
                <a:solidFill>
                  <a:srgbClr val="0000FF"/>
                </a:solidFill>
              </a:rPr>
              <a:t>Cl</a:t>
            </a:r>
            <a:r>
              <a:rPr lang="en-US" sz="3200" dirty="0">
                <a:solidFill>
                  <a:srgbClr val="0000FF"/>
                </a:solidFill>
              </a:rPr>
              <a:t>]</a:t>
            </a:r>
            <a:r>
              <a:rPr lang="en-US" sz="2000" dirty="0">
                <a:solidFill>
                  <a:srgbClr val="0000FF"/>
                </a:solidFill>
              </a:rPr>
              <a:t>t</a:t>
            </a:r>
            <a:r>
              <a:rPr lang="en-US" sz="1600" dirty="0">
                <a:solidFill>
                  <a:srgbClr val="0000FF"/>
                </a:solidFill>
              </a:rPr>
              <a:t>1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M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BEE435FD-E694-4959-B4B8-DF4827D95C1D}"/>
              </a:ext>
            </a:extLst>
          </p:cNvPr>
          <p:cNvSpPr/>
          <p:nvPr/>
        </p:nvSpPr>
        <p:spPr>
          <a:xfrm>
            <a:off x="0" y="3865528"/>
            <a:ext cx="4800533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400" b="1" dirty="0">
                <a:solidFill>
                  <a:schemeClr val="tx1"/>
                </a:solidFill>
              </a:rPr>
              <a:t> [reactants] </a:t>
            </a:r>
          </a:p>
        </p:txBody>
      </p:sp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3C07BCBB-155D-4763-AC44-EB603C4B0C88}"/>
              </a:ext>
            </a:extLst>
          </p:cNvPr>
          <p:cNvCxnSpPr/>
          <p:nvPr/>
        </p:nvCxnSpPr>
        <p:spPr>
          <a:xfrm>
            <a:off x="1210032" y="4441592"/>
            <a:ext cx="268829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0200C457-8DEA-476B-8ACD-6AFCC8E46C00}"/>
              </a:ext>
            </a:extLst>
          </p:cNvPr>
          <p:cNvSpPr/>
          <p:nvPr/>
        </p:nvSpPr>
        <p:spPr>
          <a:xfrm>
            <a:off x="1621498" y="4441592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4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03D4B660-2853-4A09-9B56-7A9A2E2EC3F6}"/>
              </a:ext>
            </a:extLst>
          </p:cNvPr>
          <p:cNvSpPr/>
          <p:nvPr/>
        </p:nvSpPr>
        <p:spPr>
          <a:xfrm>
            <a:off x="4320480" y="3865528"/>
            <a:ext cx="3360373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400" b="1" dirty="0">
                <a:solidFill>
                  <a:schemeClr val="tx1"/>
                </a:solidFill>
              </a:rPr>
              <a:t> [C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9</a:t>
            </a:r>
            <a:r>
              <a:rPr lang="en-US" sz="2400" b="1" dirty="0">
                <a:solidFill>
                  <a:schemeClr val="tx1"/>
                </a:solidFill>
              </a:rPr>
              <a:t>Cl] </a:t>
            </a:r>
          </a:p>
        </p:txBody>
      </p: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616D9649-C9F6-457B-95D6-ABB74A13F16A}"/>
              </a:ext>
            </a:extLst>
          </p:cNvPr>
          <p:cNvCxnSpPr/>
          <p:nvPr/>
        </p:nvCxnSpPr>
        <p:spPr>
          <a:xfrm>
            <a:off x="4823387" y="4441592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C4CB3B80-756A-4507-873B-28C16F4D1BE2}"/>
              </a:ext>
            </a:extLst>
          </p:cNvPr>
          <p:cNvSpPr/>
          <p:nvPr/>
        </p:nvSpPr>
        <p:spPr>
          <a:xfrm>
            <a:off x="5410120" y="4441592"/>
            <a:ext cx="1824203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4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A960AAAE-20F6-46C2-AB75-B5F871ED7B97}"/>
              </a:ext>
            </a:extLst>
          </p:cNvPr>
          <p:cNvSpPr/>
          <p:nvPr/>
        </p:nvSpPr>
        <p:spPr>
          <a:xfrm>
            <a:off x="8581515" y="4373776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-t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4" name="رابط مستقيم 23">
            <a:extLst>
              <a:ext uri="{FF2B5EF4-FFF2-40B4-BE49-F238E27FC236}">
                <a16:creationId xmlns:a16="http://schemas.microsoft.com/office/drawing/2014/main" id="{529E1AB0-9D89-4F0B-A6E0-66E34B04840D}"/>
              </a:ext>
            </a:extLst>
          </p:cNvPr>
          <p:cNvCxnSpPr/>
          <p:nvPr/>
        </p:nvCxnSpPr>
        <p:spPr>
          <a:xfrm>
            <a:off x="7542165" y="4441592"/>
            <a:ext cx="374441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F3278449-0965-4C23-A315-62E8E8DFF7FF}"/>
              </a:ext>
            </a:extLst>
          </p:cNvPr>
          <p:cNvSpPr/>
          <p:nvPr/>
        </p:nvSpPr>
        <p:spPr>
          <a:xfrm>
            <a:off x="7104790" y="3865528"/>
            <a:ext cx="5088565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400" b="1" dirty="0">
                <a:solidFill>
                  <a:schemeClr val="tx1"/>
                </a:solidFill>
              </a:rPr>
              <a:t>  [C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9</a:t>
            </a:r>
            <a:r>
              <a:rPr lang="en-US" sz="2400" b="1" dirty="0">
                <a:solidFill>
                  <a:schemeClr val="tx1"/>
                </a:solidFill>
              </a:rPr>
              <a:t>Cl]t</a:t>
            </a:r>
            <a:r>
              <a:rPr lang="en-US" sz="1600" b="1" dirty="0">
                <a:solidFill>
                  <a:schemeClr val="tx1"/>
                </a:solidFill>
              </a:rPr>
              <a:t>2   </a:t>
            </a:r>
            <a:r>
              <a:rPr lang="en-US" sz="2400" b="1" dirty="0">
                <a:solidFill>
                  <a:schemeClr val="tx1"/>
                </a:solidFill>
              </a:rPr>
              <a:t> -     [C</a:t>
            </a:r>
            <a:r>
              <a:rPr lang="en-US" sz="1600" b="1" dirty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H</a:t>
            </a:r>
            <a:r>
              <a:rPr lang="en-US" sz="1600" b="1" dirty="0">
                <a:solidFill>
                  <a:schemeClr val="tx1"/>
                </a:solidFill>
              </a:rPr>
              <a:t>9</a:t>
            </a:r>
            <a:r>
              <a:rPr lang="en-US" sz="2400" b="1" dirty="0">
                <a:solidFill>
                  <a:schemeClr val="tx1"/>
                </a:solidFill>
              </a:rPr>
              <a:t>Cl]t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03B36A8-1888-4360-AFEC-5481F8C44CAF}"/>
              </a:ext>
            </a:extLst>
          </p:cNvPr>
          <p:cNvSpPr/>
          <p:nvPr/>
        </p:nvSpPr>
        <p:spPr>
          <a:xfrm>
            <a:off x="155443" y="4945648"/>
            <a:ext cx="528058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0.01 – 0.22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C7223E5E-8438-4590-9FB7-910F41A81E42}"/>
              </a:ext>
            </a:extLst>
          </p:cNvPr>
          <p:cNvSpPr/>
          <p:nvPr/>
        </p:nvSpPr>
        <p:spPr>
          <a:xfrm>
            <a:off x="1751046" y="5449704"/>
            <a:ext cx="1344149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4 - 0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8" name="رابط مستقيم 27">
            <a:extLst>
              <a:ext uri="{FF2B5EF4-FFF2-40B4-BE49-F238E27FC236}">
                <a16:creationId xmlns:a16="http://schemas.microsoft.com/office/drawing/2014/main" id="{6D80D16D-A608-4264-90E3-8045109923E5}"/>
              </a:ext>
            </a:extLst>
          </p:cNvPr>
          <p:cNvCxnSpPr/>
          <p:nvPr/>
        </p:nvCxnSpPr>
        <p:spPr>
          <a:xfrm>
            <a:off x="1280134" y="5521712"/>
            <a:ext cx="278430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54707252-F825-4035-882B-A4D1847E4161}"/>
              </a:ext>
            </a:extLst>
          </p:cNvPr>
          <p:cNvSpPr/>
          <p:nvPr/>
        </p:nvSpPr>
        <p:spPr>
          <a:xfrm>
            <a:off x="384043" y="5953760"/>
            <a:ext cx="52805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chemeClr val="tx1"/>
                </a:solidFill>
              </a:rPr>
              <a:t>0.03 mol/L.s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92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 animBg="1"/>
      <p:bldP spid="17" grpId="0"/>
      <p:bldP spid="19" grpId="0"/>
      <p:bldP spid="20" grpId="0"/>
      <p:bldP spid="22" grpId="0"/>
      <p:bldP spid="23" grpId="0"/>
      <p:bldP spid="25" grpId="0"/>
      <p:bldP spid="26" grpId="0"/>
      <p:bldP spid="27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480ACA21-568C-4EDF-978E-5CE6D930F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746" y="2942608"/>
            <a:ext cx="10866232" cy="1458314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4F6ED825-24C5-4171-A129-B063FB6B66D7}"/>
              </a:ext>
            </a:extLst>
          </p:cNvPr>
          <p:cNvSpPr/>
          <p:nvPr/>
        </p:nvSpPr>
        <p:spPr>
          <a:xfrm>
            <a:off x="6055551" y="2038548"/>
            <a:ext cx="4532010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0070C0"/>
                </a:solidFill>
              </a:rPr>
              <a:t>اختر الاجابة الصحيحة فيما يلي :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A63CA637-B8CA-4564-B909-17A6EAA96F88}"/>
              </a:ext>
            </a:extLst>
          </p:cNvPr>
          <p:cNvSpPr/>
          <p:nvPr/>
        </p:nvSpPr>
        <p:spPr>
          <a:xfrm>
            <a:off x="10963098" y="1993745"/>
            <a:ext cx="11304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تقويم :</a:t>
            </a:r>
            <a:endParaRPr lang="en-US" sz="3200" b="1" dirty="0">
              <a:solidFill>
                <a:srgbClr val="FF0000"/>
              </a:solidFill>
              <a:latin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9111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4E6F6701-22CD-4D5E-87E4-ED2A1B7D286E}"/>
              </a:ext>
            </a:extLst>
          </p:cNvPr>
          <p:cNvSpPr/>
          <p:nvPr/>
        </p:nvSpPr>
        <p:spPr>
          <a:xfrm>
            <a:off x="8899327" y="2896559"/>
            <a:ext cx="3202100" cy="57785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2400" b="1" dirty="0"/>
              <a:t>سرعة التفاعل الكيميائي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6E0AFAB-8F68-4311-BBB1-4977E193F6D1}"/>
              </a:ext>
            </a:extLst>
          </p:cNvPr>
          <p:cNvSpPr/>
          <p:nvPr/>
        </p:nvSpPr>
        <p:spPr>
          <a:xfrm>
            <a:off x="8814288" y="4032111"/>
            <a:ext cx="3225058" cy="16858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/>
              <a:t>هو التغير في تركيز المواد المتفاعلة أو الناتجة في وحدة الزمن</a:t>
            </a:r>
          </a:p>
        </p:txBody>
      </p:sp>
      <p:sp>
        <p:nvSpPr>
          <p:cNvPr id="6" name="سهم إلى اليمين 14">
            <a:extLst>
              <a:ext uri="{FF2B5EF4-FFF2-40B4-BE49-F238E27FC236}">
                <a16:creationId xmlns:a16="http://schemas.microsoft.com/office/drawing/2014/main" id="{B56E0B3A-F105-447B-9275-188ED97F2710}"/>
              </a:ext>
            </a:extLst>
          </p:cNvPr>
          <p:cNvSpPr/>
          <p:nvPr/>
        </p:nvSpPr>
        <p:spPr>
          <a:xfrm rot="5400000">
            <a:off x="10485009" y="3482774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4B953FF5-C338-4D2F-96A1-595924E836C1}"/>
              </a:ext>
            </a:extLst>
          </p:cNvPr>
          <p:cNvSpPr/>
          <p:nvPr/>
        </p:nvSpPr>
        <p:spPr>
          <a:xfrm>
            <a:off x="152655" y="2900675"/>
            <a:ext cx="3694742" cy="55399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000" b="1" dirty="0"/>
              <a:t>يتم حساب متوسط سرعة التفاعل الكيميائي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8" name="سهم إلى اليمين 19">
            <a:extLst>
              <a:ext uri="{FF2B5EF4-FFF2-40B4-BE49-F238E27FC236}">
                <a16:creationId xmlns:a16="http://schemas.microsoft.com/office/drawing/2014/main" id="{18C38CCC-5D72-4802-988F-74BA47A14736}"/>
              </a:ext>
            </a:extLst>
          </p:cNvPr>
          <p:cNvSpPr/>
          <p:nvPr/>
        </p:nvSpPr>
        <p:spPr>
          <a:xfrm rot="5400000">
            <a:off x="1755587" y="3463038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9" name="مربع نص 20">
            <a:extLst>
              <a:ext uri="{FF2B5EF4-FFF2-40B4-BE49-F238E27FC236}">
                <a16:creationId xmlns:a16="http://schemas.microsoft.com/office/drawing/2014/main" id="{56D35B4A-883F-4A38-91F4-82DF311F95CA}"/>
              </a:ext>
            </a:extLst>
          </p:cNvPr>
          <p:cNvSpPr txBox="1"/>
          <p:nvPr/>
        </p:nvSpPr>
        <p:spPr>
          <a:xfrm>
            <a:off x="4660958" y="1798934"/>
            <a:ext cx="360817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>
                <a:latin typeface="ae_AlMateen" panose="02060803050605020204" pitchFamily="18" charset="-78"/>
              </a:rPr>
              <a:t>التعبير عن سرعة التفاعل</a:t>
            </a:r>
            <a:endParaRPr lang="en-US" sz="3200" b="1" dirty="0">
              <a:latin typeface="ae_AlMateen" panose="02060803050605020204" pitchFamily="18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F8C289F-B424-4697-ACE3-9E5F11FD1183}"/>
              </a:ext>
            </a:extLst>
          </p:cNvPr>
          <p:cNvSpPr/>
          <p:nvPr/>
        </p:nvSpPr>
        <p:spPr>
          <a:xfrm>
            <a:off x="4862704" y="2900675"/>
            <a:ext cx="3202100" cy="49699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2000" b="1" dirty="0"/>
              <a:t>يعبر عن سرعة التفاعل الكيميائي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23D9F1F5-E6C3-4DDB-A632-2FF67506BEB0}"/>
              </a:ext>
            </a:extLst>
          </p:cNvPr>
          <p:cNvSpPr/>
          <p:nvPr/>
        </p:nvSpPr>
        <p:spPr>
          <a:xfrm>
            <a:off x="5461118" y="4036227"/>
            <a:ext cx="236995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/>
              <a:t>بوحدة </a:t>
            </a:r>
            <a:r>
              <a:rPr lang="en-US" sz="2400" b="1" dirty="0" err="1">
                <a:solidFill>
                  <a:srgbClr val="00B050"/>
                </a:solidFill>
              </a:rPr>
              <a:t>mol</a:t>
            </a:r>
            <a:r>
              <a:rPr lang="en-US" sz="2400" b="1" dirty="0">
                <a:solidFill>
                  <a:srgbClr val="00B050"/>
                </a:solidFill>
              </a:rPr>
              <a:t>/</a:t>
            </a:r>
            <a:r>
              <a:rPr lang="en-US" sz="2400" b="1" dirty="0" err="1">
                <a:solidFill>
                  <a:srgbClr val="00B050"/>
                </a:solidFill>
              </a:rPr>
              <a:t>l.s</a:t>
            </a:r>
            <a:endParaRPr lang="ar-SA" sz="2400" b="1" dirty="0">
              <a:solidFill>
                <a:srgbClr val="00B050"/>
              </a:solidFill>
            </a:endParaRPr>
          </a:p>
        </p:txBody>
      </p:sp>
      <p:sp>
        <p:nvSpPr>
          <p:cNvPr id="12" name="سهم إلى اليمين 25">
            <a:extLst>
              <a:ext uri="{FF2B5EF4-FFF2-40B4-BE49-F238E27FC236}">
                <a16:creationId xmlns:a16="http://schemas.microsoft.com/office/drawing/2014/main" id="{4A28154A-7A97-4C51-AEAD-0D7FD363BEF5}"/>
              </a:ext>
            </a:extLst>
          </p:cNvPr>
          <p:cNvSpPr/>
          <p:nvPr/>
        </p:nvSpPr>
        <p:spPr>
          <a:xfrm rot="5400000">
            <a:off x="6456679" y="3415210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26">
                <a:extLst>
                  <a:ext uri="{FF2B5EF4-FFF2-40B4-BE49-F238E27FC236}">
                    <a16:creationId xmlns:a16="http://schemas.microsoft.com/office/drawing/2014/main" id="{18CF732B-91CD-41C1-AAAB-739B9887420F}"/>
                  </a:ext>
                </a:extLst>
              </p:cNvPr>
              <p:cNvSpPr txBox="1"/>
              <p:nvPr/>
            </p:nvSpPr>
            <p:spPr>
              <a:xfrm>
                <a:off x="152655" y="4001039"/>
                <a:ext cx="4679101" cy="70198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ar-SA" sz="2400" b="1" dirty="0">
                    <a:solidFill>
                      <a:srgbClr val="FF0000"/>
                    </a:solidFill>
                  </a:rPr>
                  <a:t>متوسط سرعة التفاعل </a:t>
                </a:r>
                <a:r>
                  <a:rPr lang="ar-SA" sz="2000" b="1" dirty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ar-SA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ar-SA" sz="2400" b="1" dirty="0">
                                <a:solidFill>
                                  <a:srgbClr val="FF0000"/>
                                </a:solidFill>
                              </a:rPr>
                              <m:t>المواد المتفاعلة </m:t>
                            </m:r>
                          </m:e>
                        </m:d>
                        <m: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num>
                      <m:den>
                        <m: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𝒕</m:t>
                        </m:r>
                      </m:den>
                    </m:f>
                  </m:oMath>
                </a14:m>
                <a:endParaRPr lang="ar-SA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مربع نص 26">
                <a:extLst>
                  <a:ext uri="{FF2B5EF4-FFF2-40B4-BE49-F238E27FC236}">
                    <a16:creationId xmlns:a16="http://schemas.microsoft.com/office/drawing/2014/main" id="{18CF732B-91CD-41C1-AAAB-739B98874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55" y="4001039"/>
                <a:ext cx="4679101" cy="701987"/>
              </a:xfrm>
              <a:prstGeom prst="rect">
                <a:avLst/>
              </a:prstGeom>
              <a:blipFill>
                <a:blip r:embed="rId2"/>
                <a:stretch>
                  <a:fillRect r="-1818" b="-683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7D3D8D61-A1B6-4107-8706-1FD994BA007A}"/>
              </a:ext>
            </a:extLst>
          </p:cNvPr>
          <p:cNvCxnSpPr/>
          <p:nvPr/>
        </p:nvCxnSpPr>
        <p:spPr>
          <a:xfrm flipH="1">
            <a:off x="3546725" y="2371079"/>
            <a:ext cx="1023014" cy="5046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DBF01E3B-4F3E-491B-AC0C-842D631BB9A3}"/>
              </a:ext>
            </a:extLst>
          </p:cNvPr>
          <p:cNvCxnSpPr/>
          <p:nvPr/>
        </p:nvCxnSpPr>
        <p:spPr>
          <a:xfrm>
            <a:off x="8135962" y="2371080"/>
            <a:ext cx="1090312" cy="5046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AD2E352F-E261-44E4-A735-C271D885D3E6}"/>
              </a:ext>
            </a:extLst>
          </p:cNvPr>
          <p:cNvCxnSpPr/>
          <p:nvPr/>
        </p:nvCxnSpPr>
        <p:spPr>
          <a:xfrm>
            <a:off x="6502026" y="2385991"/>
            <a:ext cx="0" cy="48969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70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1E28648-5326-47B7-8315-380B220724F1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5C16AB76-74E1-4F34-8912-AABE2C0CA4AB}"/>
              </a:ext>
            </a:extLst>
          </p:cNvPr>
          <p:cNvSpPr txBox="1"/>
          <p:nvPr/>
        </p:nvSpPr>
        <p:spPr>
          <a:xfrm>
            <a:off x="8178801" y="1947785"/>
            <a:ext cx="3057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 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ADAC5D9F-577F-4737-97FE-A747E9DFD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30A7697A-4DCE-41B6-A375-806C9565CBA6}"/>
              </a:ext>
            </a:extLst>
          </p:cNvPr>
          <p:cNvSpPr txBox="1"/>
          <p:nvPr/>
        </p:nvSpPr>
        <p:spPr>
          <a:xfrm>
            <a:off x="3465597" y="2869804"/>
            <a:ext cx="7770683" cy="29557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3200" b="1" dirty="0">
                <a:solidFill>
                  <a:srgbClr val="FF0000"/>
                </a:solidFill>
              </a:rPr>
              <a:t>تُعرّف</a:t>
            </a:r>
            <a:r>
              <a:rPr lang="ar-SA" sz="3200" b="1" dirty="0"/>
              <a:t> مفهوم سرعة التفاعل الكيميائي.</a:t>
            </a:r>
            <a:endParaRPr lang="ar-SA" sz="3200" b="1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ar-SA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/>
              <a:t>2-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/>
              <a:t> متوسط سرعة التفاعل الكيميائي من بيانات التجربة.</a:t>
            </a:r>
            <a:endParaRPr lang="en-US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15DDDC34-D96B-4AA4-84DC-C513CD2CF7F6}"/>
              </a:ext>
            </a:extLst>
          </p:cNvPr>
          <p:cNvSpPr/>
          <p:nvPr/>
        </p:nvSpPr>
        <p:spPr>
          <a:xfrm>
            <a:off x="3964996" y="3072366"/>
            <a:ext cx="7920818" cy="14811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أيهما أسرع : الذهاب إلى المدرسة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سيرًا على الأقدام</a:t>
            </a:r>
            <a:r>
              <a:rPr lang="ar-SA" sz="3200" b="1" dirty="0">
                <a:cs typeface="+mj-cs"/>
              </a:rPr>
              <a:t>، أم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ركوب الحافلة </a:t>
            </a:r>
            <a:r>
              <a:rPr lang="ar-SA" sz="3200" b="1" dirty="0">
                <a:cs typeface="+mj-cs"/>
              </a:rPr>
              <a:t>، أم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السيارة</a:t>
            </a:r>
            <a:r>
              <a:rPr lang="ar-SA" sz="3200" b="1" dirty="0">
                <a:cs typeface="+mj-cs"/>
              </a:rPr>
              <a:t>؟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066B9B4-4BE6-49D8-8C15-BC703BC5F1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" y="2336800"/>
            <a:ext cx="2895600" cy="232432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B773BD9-8F0C-4A8B-9981-F19F88D8D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06" y="4778762"/>
            <a:ext cx="3150361" cy="207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27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D85802C4-2698-4D44-944A-77223C8A1A05}"/>
              </a:ext>
            </a:extLst>
          </p:cNvPr>
          <p:cNvSpPr/>
          <p:nvPr/>
        </p:nvSpPr>
        <p:spPr>
          <a:xfrm>
            <a:off x="3935530" y="2922617"/>
            <a:ext cx="8099731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ar-SA" sz="3200" b="1" dirty="0">
                <a:cs typeface="+mj-cs"/>
              </a:rPr>
              <a:t>سرعة التفاعلات الكيميائية المختلفة تتفاوت بشكل كبير .</a:t>
            </a:r>
          </a:p>
          <a:p>
            <a:pPr>
              <a:lnSpc>
                <a:spcPct val="150000"/>
              </a:lnSpc>
            </a:pPr>
            <a:r>
              <a:rPr lang="ar-SA" altLang="ar-SA" sz="3200" b="1" dirty="0">
                <a:cs typeface="+mj-cs"/>
              </a:rPr>
              <a:t> بعض التفاعلات </a:t>
            </a:r>
            <a:r>
              <a:rPr lang="ar-SA" altLang="ar-SA" sz="3200" b="1" dirty="0">
                <a:solidFill>
                  <a:srgbClr val="FF0000"/>
                </a:solidFill>
                <a:cs typeface="+mj-cs"/>
              </a:rPr>
              <a:t>سريعة جداً والبعض الآخر بطيء جداً </a:t>
            </a:r>
            <a:endParaRPr lang="en-US" altLang="ar-SA" sz="3200" b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01E3775-3D4A-4A8F-B9F5-65A74D73D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9" y="5215057"/>
            <a:ext cx="2700100" cy="157438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2D012E2-7E8C-4213-9AA1-79044C7E54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16" y="2082799"/>
            <a:ext cx="2681063" cy="139910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6BE1044-DBE8-4EE8-A8A5-C025890E81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98" y="3546049"/>
            <a:ext cx="2708381" cy="15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7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1CECE2B0-0436-4A80-8F20-E836B8F572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32" b="5679"/>
          <a:stretch/>
        </p:blipFill>
        <p:spPr bwMode="auto">
          <a:xfrm>
            <a:off x="543664" y="2450079"/>
            <a:ext cx="2913171" cy="172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">
            <a:extLst>
              <a:ext uri="{FF2B5EF4-FFF2-40B4-BE49-F238E27FC236}">
                <a16:creationId xmlns:a16="http://schemas.microsoft.com/office/drawing/2014/main" id="{F72AFC3A-32CB-4E4B-84D7-8CC881E55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8" b="5973"/>
          <a:stretch/>
        </p:blipFill>
        <p:spPr bwMode="auto">
          <a:xfrm>
            <a:off x="543664" y="4897360"/>
            <a:ext cx="2913171" cy="182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ربع نص 19">
            <a:extLst>
              <a:ext uri="{FF2B5EF4-FFF2-40B4-BE49-F238E27FC236}">
                <a16:creationId xmlns:a16="http://schemas.microsoft.com/office/drawing/2014/main" id="{5213FF0B-F648-4814-B9AD-D6FC4283E37F}"/>
              </a:ext>
            </a:extLst>
          </p:cNvPr>
          <p:cNvSpPr txBox="1"/>
          <p:nvPr/>
        </p:nvSpPr>
        <p:spPr>
          <a:xfrm>
            <a:off x="6773488" y="2025909"/>
            <a:ext cx="514916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بماذا تقاس سرعة السيارة أو العداء ؟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E379B167-AF1F-4015-8BDF-230E289C31A3}"/>
              </a:ext>
            </a:extLst>
          </p:cNvPr>
          <p:cNvSpPr txBox="1"/>
          <p:nvPr/>
        </p:nvSpPr>
        <p:spPr>
          <a:xfrm>
            <a:off x="9560560" y="4897360"/>
            <a:ext cx="2001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/>
              <a:t>العداء </a:t>
            </a:r>
            <a:r>
              <a:rPr lang="en-US" sz="3600" b="1" dirty="0"/>
              <a:t>m/s</a:t>
            </a:r>
            <a:endParaRPr lang="ar-SA" sz="3600" b="1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8DA38E6A-2BB9-45C8-8164-F80E13966F92}"/>
              </a:ext>
            </a:extLst>
          </p:cNvPr>
          <p:cNvSpPr txBox="1"/>
          <p:nvPr/>
        </p:nvSpPr>
        <p:spPr>
          <a:xfrm>
            <a:off x="8482330" y="3394682"/>
            <a:ext cx="3247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b="1" dirty="0"/>
              <a:t>السيارة  </a:t>
            </a:r>
            <a:r>
              <a:rPr lang="en-US" sz="3600" b="1" dirty="0"/>
              <a:t>Km/h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47190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مربع نص 20">
                <a:extLst>
                  <a:ext uri="{FF2B5EF4-FFF2-40B4-BE49-F238E27FC236}">
                    <a16:creationId xmlns:a16="http://schemas.microsoft.com/office/drawing/2014/main" id="{D6D5FE20-7C0D-48AF-B112-25672970CA29}"/>
                  </a:ext>
                </a:extLst>
              </p:cNvPr>
              <p:cNvSpPr txBox="1"/>
              <p:nvPr/>
            </p:nvSpPr>
            <p:spPr>
              <a:xfrm>
                <a:off x="3448987" y="4474864"/>
                <a:ext cx="7241085" cy="114396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FF0000"/>
                    </a:solidFill>
                    <a:cs typeface="+mj-cs"/>
                  </a:rPr>
                  <a:t>متوسط السرعة </a:t>
                </a:r>
                <a:r>
                  <a:rPr lang="ar-SA" sz="2800" b="1" dirty="0">
                    <a:cs typeface="+mj-c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800" b="1" i="1" smtClean="0"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ar-SA" sz="2800" b="1" dirty="0"/>
                          <m:t>التغير في كمية المادة المتفاعلة أو الناتجة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1" dirty="0">
                            <a:cs typeface="Calibri"/>
                          </a:rPr>
                          <m:t>∆</m:t>
                        </m:r>
                        <m:r>
                          <m:rPr>
                            <m:nor/>
                          </m:rPr>
                          <a:rPr lang="en-US" sz="2800" b="1" dirty="0">
                            <a:cs typeface="Calibri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ar-SA" sz="2800" b="1" dirty="0"/>
                          <m:t>التغير في الزمن</m:t>
                        </m:r>
                      </m:den>
                    </m:f>
                  </m:oMath>
                </a14:m>
                <a:endParaRPr lang="ar-SA" sz="2800" b="1" dirty="0">
                  <a:cs typeface="+mj-cs"/>
                </a:endParaRPr>
              </a:p>
            </p:txBody>
          </p:sp>
        </mc:Choice>
        <mc:Fallback xmlns="">
          <p:sp>
            <p:nvSpPr>
              <p:cNvPr id="4" name="مربع نص 20">
                <a:extLst>
                  <a:ext uri="{FF2B5EF4-FFF2-40B4-BE49-F238E27FC236}">
                    <a16:creationId xmlns:a16="http://schemas.microsoft.com/office/drawing/2014/main" id="{D6D5FE20-7C0D-48AF-B112-25672970C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987" y="4474864"/>
                <a:ext cx="7241085" cy="1143968"/>
              </a:xfrm>
              <a:prstGeom prst="rect">
                <a:avLst/>
              </a:prstGeom>
              <a:blipFill>
                <a:blip r:embed="rId2"/>
                <a:stretch>
                  <a:fillRect r="-1597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21">
                <a:extLst>
                  <a:ext uri="{FF2B5EF4-FFF2-40B4-BE49-F238E27FC236}">
                    <a16:creationId xmlns:a16="http://schemas.microsoft.com/office/drawing/2014/main" id="{7D2251FA-F8DB-4C18-BD94-27E1D0108290}"/>
                  </a:ext>
                </a:extLst>
              </p:cNvPr>
              <p:cNvSpPr txBox="1"/>
              <p:nvPr/>
            </p:nvSpPr>
            <p:spPr>
              <a:xfrm>
                <a:off x="5410979" y="3074089"/>
                <a:ext cx="298480" cy="10164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ar-SA" sz="3200" b="1" dirty="0">
                          <a:solidFill>
                            <a:srgbClr val="FF0000"/>
                          </a:solidFill>
                        </a:rPr>
                        <m:t>متوسط السرعة</m:t>
                      </m:r>
                      <m:r>
                        <a:rPr lang="en-US" sz="3200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3200" b="1" i="1" baseline="-25000" smtClean="0">
                              <a:latin typeface="Cambria Math"/>
                              <a:ea typeface="Cambria Math"/>
                            </a:rPr>
                            <m:t>𝒒𝒖𝒂𝒏𝒕𝒊𝒕𝒚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3200" b="1" i="1" baseline="-25000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ar-SA" sz="3200" b="1" dirty="0"/>
              </a:p>
            </p:txBody>
          </p:sp>
        </mc:Choice>
        <mc:Fallback xmlns="">
          <p:sp>
            <p:nvSpPr>
              <p:cNvPr id="5" name="مربع نص 21">
                <a:extLst>
                  <a:ext uri="{FF2B5EF4-FFF2-40B4-BE49-F238E27FC236}">
                    <a16:creationId xmlns:a16="http://schemas.microsoft.com/office/drawing/2014/main" id="{7D2251FA-F8DB-4C18-BD94-27E1D0108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979" y="3074089"/>
                <a:ext cx="298480" cy="1016432"/>
              </a:xfrm>
              <a:prstGeom prst="rect">
                <a:avLst/>
              </a:prstGeom>
              <a:blipFill>
                <a:blip r:embed="rId3"/>
                <a:stretch>
                  <a:fillRect r="-1291837" b="-479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5">
            <a:extLst>
              <a:ext uri="{FF2B5EF4-FFF2-40B4-BE49-F238E27FC236}">
                <a16:creationId xmlns:a16="http://schemas.microsoft.com/office/drawing/2014/main" id="{BC0FE20E-6B87-4ADF-941E-521C2436E9D0}"/>
              </a:ext>
            </a:extLst>
          </p:cNvPr>
          <p:cNvSpPr txBox="1"/>
          <p:nvPr/>
        </p:nvSpPr>
        <p:spPr>
          <a:xfrm>
            <a:off x="9235440" y="1876477"/>
            <a:ext cx="272288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cs typeface="+mj-cs"/>
              </a:rPr>
              <a:t>متوسط السرعة 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270405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17" descr="C16-04A-874637">
            <a:extLst>
              <a:ext uri="{FF2B5EF4-FFF2-40B4-BE49-F238E27FC236}">
                <a16:creationId xmlns:a16="http://schemas.microsoft.com/office/drawing/2014/main" id="{90509FDF-A7B8-414D-BCB9-C2866A0FF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70" y="3578756"/>
            <a:ext cx="5096839" cy="280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E2A96729-9523-4125-A552-8397F309D29C}"/>
              </a:ext>
            </a:extLst>
          </p:cNvPr>
          <p:cNvSpPr/>
          <p:nvPr/>
        </p:nvSpPr>
        <p:spPr>
          <a:xfrm>
            <a:off x="6493691" y="1857231"/>
            <a:ext cx="5378859" cy="6612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C00000"/>
                </a:solidFill>
                <a:cs typeface="+mj-cs"/>
              </a:rPr>
              <a:t>كيف تتحول المواد المتفاعلة مع مرور الزمن</a:t>
            </a:r>
          </a:p>
        </p:txBody>
      </p:sp>
    </p:spTree>
    <p:extLst>
      <p:ext uri="{BB962C8B-B14F-4D97-AF65-F5344CB8AC3E}">
        <p14:creationId xmlns:p14="http://schemas.microsoft.com/office/powerpoint/2010/main" val="231332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17" descr="C16-04A-874637">
            <a:extLst>
              <a:ext uri="{FF2B5EF4-FFF2-40B4-BE49-F238E27FC236}">
                <a16:creationId xmlns:a16="http://schemas.microsoft.com/office/drawing/2014/main" id="{90509FDF-A7B8-414D-BCB9-C2866A0FF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70" y="3578756"/>
            <a:ext cx="5096839" cy="280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3E848749-30B1-45E7-AA79-64E702DC39A5}"/>
              </a:ext>
            </a:extLst>
          </p:cNvPr>
          <p:cNvSpPr/>
          <p:nvPr/>
        </p:nvSpPr>
        <p:spPr>
          <a:xfrm>
            <a:off x="6493690" y="3104284"/>
            <a:ext cx="5378859" cy="32465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2B02AE"/>
                </a:solidFill>
                <a:cs typeface="+mj-cs"/>
              </a:rPr>
              <a:t>تتحول المواد المتفاعلة مع مرور الزمن إلى مواد ناتجة . ويمكن التعبير عن سرعة التفاعل الكيميائي بالتغير في عدد مولات المواد المتفاعلة(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تقل</a:t>
            </a:r>
            <a:r>
              <a:rPr lang="ar-SA" sz="2800" b="1" dirty="0">
                <a:solidFill>
                  <a:srgbClr val="2B02AE"/>
                </a:solidFill>
                <a:cs typeface="+mj-cs"/>
              </a:rPr>
              <a:t>) أو الناتجة(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تزداد</a:t>
            </a:r>
            <a:r>
              <a:rPr lang="ar-SA" sz="2800" b="1" dirty="0">
                <a:solidFill>
                  <a:srgbClr val="2B02AE"/>
                </a:solidFill>
                <a:cs typeface="+mj-cs"/>
              </a:rPr>
              <a:t>) خلال فترة محددة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E2A96729-9523-4125-A552-8397F309D29C}"/>
              </a:ext>
            </a:extLst>
          </p:cNvPr>
          <p:cNvSpPr/>
          <p:nvPr/>
        </p:nvSpPr>
        <p:spPr>
          <a:xfrm>
            <a:off x="6493691" y="1857231"/>
            <a:ext cx="5378859" cy="6612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solidFill>
                  <a:srgbClr val="C00000"/>
                </a:solidFill>
                <a:cs typeface="+mj-cs"/>
              </a:rPr>
              <a:t>كيف تتحول المواد المتفاعلة مع مرور الزمن</a:t>
            </a:r>
          </a:p>
        </p:txBody>
      </p:sp>
    </p:spTree>
    <p:extLst>
      <p:ext uri="{BB962C8B-B14F-4D97-AF65-F5344CB8AC3E}">
        <p14:creationId xmlns:p14="http://schemas.microsoft.com/office/powerpoint/2010/main" val="146489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13">
            <a:extLst>
              <a:ext uri="{FF2B5EF4-FFF2-40B4-BE49-F238E27FC236}">
                <a16:creationId xmlns:a16="http://schemas.microsoft.com/office/drawing/2014/main" id="{D89AA249-5D87-4C07-B830-1186DAB4DB94}"/>
              </a:ext>
            </a:extLst>
          </p:cNvPr>
          <p:cNvSpPr txBox="1"/>
          <p:nvPr/>
        </p:nvSpPr>
        <p:spPr>
          <a:xfrm>
            <a:off x="1336667" y="1673860"/>
            <a:ext cx="10473704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سرعة التفاعل الكيميائي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C6631AC7-18D3-454F-BFFD-D1D6CAF30E84}"/>
                  </a:ext>
                </a:extLst>
              </p:cNvPr>
              <p:cNvSpPr/>
              <p:nvPr/>
            </p:nvSpPr>
            <p:spPr>
              <a:xfrm>
                <a:off x="5615968" y="4511536"/>
                <a:ext cx="6194405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تشير </a:t>
                </a:r>
                <a:r>
                  <a:rPr lang="ar-SA" sz="2800" b="1" dirty="0">
                    <a:solidFill>
                      <a:srgbClr val="FF0000"/>
                    </a:solidFill>
                    <a:cs typeface="+mj-cs"/>
                  </a:rPr>
                  <a:t>الأقواس</a:t>
                </a: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التي تكون حول الصيغة الجزيئية للمواد إلى التركيز المولاري .</a:t>
                </a:r>
              </a:p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فمثلا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8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𝐍𝐎</m:t>
                        </m:r>
                        <m:r>
                          <a:rPr lang="en-US" sz="28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</m:oMath>
                </a14:m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تمثل التركيز المولاري لـ </a:t>
                </a:r>
                <a:r>
                  <a:rPr lang="en-US" sz="2800" b="1" dirty="0">
                    <a:solidFill>
                      <a:srgbClr val="2B02AE"/>
                    </a:solidFill>
                    <a:cs typeface="+mj-cs"/>
                  </a:rPr>
                  <a:t>NO</a:t>
                </a:r>
                <a:r>
                  <a:rPr lang="en-US" sz="2800" b="1" baseline="-25000" dirty="0">
                    <a:solidFill>
                      <a:srgbClr val="2B02AE"/>
                    </a:solidFill>
                    <a:cs typeface="+mj-cs"/>
                  </a:rPr>
                  <a:t>2</a:t>
                </a:r>
                <a:endParaRPr lang="ar-SA" sz="2800" b="1" dirty="0">
                  <a:solidFill>
                    <a:srgbClr val="2B02AE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C6631AC7-18D3-454F-BFFD-D1D6CAF30E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68" y="4511536"/>
                <a:ext cx="6194405" cy="2031325"/>
              </a:xfrm>
              <a:prstGeom prst="rect">
                <a:avLst/>
              </a:prstGeom>
              <a:blipFill>
                <a:blip r:embed="rId2"/>
                <a:stretch>
                  <a:fillRect r="-2067" b="-450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9">
            <a:extLst>
              <a:ext uri="{FF2B5EF4-FFF2-40B4-BE49-F238E27FC236}">
                <a16:creationId xmlns:a16="http://schemas.microsoft.com/office/drawing/2014/main" id="{85D0ABD3-8DFB-431B-A52B-EBFE63845A62}"/>
              </a:ext>
            </a:extLst>
          </p:cNvPr>
          <p:cNvSpPr txBox="1"/>
          <p:nvPr/>
        </p:nvSpPr>
        <p:spPr>
          <a:xfrm>
            <a:off x="5161280" y="2567690"/>
            <a:ext cx="6649089" cy="14901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/>
              <a:t>التغير في تركيز المواد المتفاعلة أو الناتجة في وحدة الزمن، و يعبر عنها </a:t>
            </a:r>
            <a:r>
              <a:rPr lang="ar-SA" sz="3200" b="1" dirty="0">
                <a:solidFill>
                  <a:srgbClr val="2B02AE"/>
                </a:solidFill>
              </a:rPr>
              <a:t>بوحدة </a:t>
            </a:r>
            <a:r>
              <a:rPr lang="en-US" sz="3200" b="1" dirty="0" err="1">
                <a:solidFill>
                  <a:srgbClr val="2B02AE"/>
                </a:solidFill>
              </a:rPr>
              <a:t>mol</a:t>
            </a:r>
            <a:r>
              <a:rPr lang="en-US" sz="3200" b="1" dirty="0">
                <a:solidFill>
                  <a:srgbClr val="2B02AE"/>
                </a:solidFill>
              </a:rPr>
              <a:t>/</a:t>
            </a:r>
            <a:r>
              <a:rPr lang="en-US" sz="3200" b="1" dirty="0" err="1">
                <a:solidFill>
                  <a:srgbClr val="2B02AE"/>
                </a:solidFill>
              </a:rPr>
              <a:t>l.s</a:t>
            </a:r>
            <a:endParaRPr lang="ar-SA" sz="3200" b="1" dirty="0">
              <a:solidFill>
                <a:srgbClr val="2B02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503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493</Words>
  <Application>Microsoft Office PowerPoint</Application>
  <PresentationFormat>شاشة عريضة</PresentationFormat>
  <Paragraphs>79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4" baseType="lpstr">
      <vt:lpstr>ae_AlMateen</vt:lpstr>
      <vt:lpstr>Arial</vt:lpstr>
      <vt:lpstr>Calibri</vt:lpstr>
      <vt:lpstr>Calibri Light</vt:lpstr>
      <vt:lpstr>Cambria Math</vt:lpstr>
      <vt:lpstr>Sakkal Majalla</vt:lpstr>
      <vt:lpstr>Vladimir Script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8</cp:revision>
  <dcterms:created xsi:type="dcterms:W3CDTF">2020-09-01T14:46:23Z</dcterms:created>
  <dcterms:modified xsi:type="dcterms:W3CDTF">2020-10-03T20:40:32Z</dcterms:modified>
</cp:coreProperties>
</file>