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6" r:id="rId2"/>
    <p:sldId id="257" r:id="rId3"/>
    <p:sldId id="287" r:id="rId4"/>
    <p:sldId id="288" r:id="rId5"/>
    <p:sldId id="289" r:id="rId6"/>
    <p:sldId id="291" r:id="rId7"/>
    <p:sldId id="290" r:id="rId8"/>
    <p:sldId id="302" r:id="rId9"/>
    <p:sldId id="292" r:id="rId10"/>
    <p:sldId id="303" r:id="rId11"/>
    <p:sldId id="294" r:id="rId12"/>
    <p:sldId id="295" r:id="rId13"/>
    <p:sldId id="305" r:id="rId14"/>
    <p:sldId id="306" r:id="rId15"/>
    <p:sldId id="296" r:id="rId16"/>
    <p:sldId id="281" r:id="rId1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31556-C286-4E68-B36D-502E573BED12}" v="62" dt="2020-09-17T10:02:27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99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29/01/42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21">
            <a:extLst>
              <a:ext uri="{FF2B5EF4-FFF2-40B4-BE49-F238E27FC236}">
                <a16:creationId xmlns:a16="http://schemas.microsoft.com/office/drawing/2014/main" id="{DB77C6D4-0B37-43E8-8BBE-E871F255F3A2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</a:rPr>
              <a:t>الحرارة النوعية </a:t>
            </a:r>
            <a:r>
              <a:rPr lang="ar-SA" sz="2800" b="1" dirty="0">
                <a:solidFill>
                  <a:schemeClr val="tx1"/>
                </a:solidFill>
              </a:rPr>
              <a:t>ص59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063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0D4D0F1D-0997-4F50-923D-2CCDB41194FF}"/>
              </a:ext>
            </a:extLst>
          </p:cNvPr>
          <p:cNvSpPr/>
          <p:nvPr/>
        </p:nvSpPr>
        <p:spPr>
          <a:xfrm>
            <a:off x="1381125" y="2645321"/>
            <a:ext cx="1023924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3200" b="1" dirty="0">
              <a:solidFill>
                <a:schemeClr val="tx1"/>
              </a:solidFill>
            </a:endParaRPr>
          </a:p>
          <a:p>
            <a:r>
              <a:rPr lang="ar-SA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ماذا يعني أن الحرارة النوعية للأيثانول تساوي 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2.44 </a:t>
            </a:r>
            <a:r>
              <a:rPr lang="en-US" sz="3200" b="1" dirty="0">
                <a:solidFill>
                  <a:schemeClr val="tx1"/>
                </a:solidFill>
              </a:rPr>
              <a:t>J / g   ̊C </a:t>
            </a: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C40F9051-7A42-4315-B741-774E3A046A4E}"/>
              </a:ext>
            </a:extLst>
          </p:cNvPr>
          <p:cNvSpPr/>
          <p:nvPr/>
        </p:nvSpPr>
        <p:spPr>
          <a:xfrm>
            <a:off x="10517190" y="206421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A1ABF84E-2298-4B23-A19E-1219E605CF80}"/>
              </a:ext>
            </a:extLst>
          </p:cNvPr>
          <p:cNvSpPr/>
          <p:nvPr/>
        </p:nvSpPr>
        <p:spPr>
          <a:xfrm>
            <a:off x="1456631" y="4162531"/>
            <a:ext cx="10465163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0000CC"/>
                </a:solidFill>
              </a:rPr>
              <a:t>تعني أننا نحتاج </a:t>
            </a:r>
            <a:r>
              <a:rPr lang="en-US" sz="2800" b="1" dirty="0">
                <a:solidFill>
                  <a:srgbClr val="0000CC"/>
                </a:solidFill>
              </a:rPr>
              <a:t>2.44 J</a:t>
            </a:r>
            <a:r>
              <a:rPr lang="ar-SA" sz="2800" b="1" dirty="0">
                <a:solidFill>
                  <a:srgbClr val="0000CC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لرفع</a:t>
            </a:r>
            <a:r>
              <a:rPr lang="ar-SA" sz="2800" b="1" dirty="0">
                <a:solidFill>
                  <a:srgbClr val="0000CC"/>
                </a:solidFill>
              </a:rPr>
              <a:t> درجة حرارة </a:t>
            </a:r>
            <a:r>
              <a:rPr lang="en-US" sz="2800" b="1" dirty="0">
                <a:solidFill>
                  <a:srgbClr val="0000CC"/>
                </a:solidFill>
              </a:rPr>
              <a:t>1 g</a:t>
            </a:r>
            <a:r>
              <a:rPr lang="ar-SA" sz="2800" b="1" dirty="0">
                <a:solidFill>
                  <a:srgbClr val="0000CC"/>
                </a:solidFill>
              </a:rPr>
              <a:t> من الايثانول درجة سيليزية واحدة ( </a:t>
            </a:r>
            <a:r>
              <a:rPr lang="en-US" sz="2800" b="1" dirty="0">
                <a:solidFill>
                  <a:srgbClr val="0000CC"/>
                </a:solidFill>
              </a:rPr>
              <a:t>1 ̊C</a:t>
            </a:r>
            <a:r>
              <a:rPr lang="ar-SA" sz="2800" b="1" dirty="0">
                <a:solidFill>
                  <a:srgbClr val="0000CC"/>
                </a:solidFill>
              </a:rPr>
              <a:t>)</a:t>
            </a:r>
            <a:endParaRPr lang="en-US" sz="28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178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71E84CAA-1153-4B3A-B2C5-997B4B9369EF}"/>
              </a:ext>
            </a:extLst>
          </p:cNvPr>
          <p:cNvSpPr/>
          <p:nvPr/>
        </p:nvSpPr>
        <p:spPr>
          <a:xfrm>
            <a:off x="4312507" y="2365626"/>
            <a:ext cx="77600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ae_AlMateen" panose="02060803050605020204" pitchFamily="18" charset="-78"/>
              </a:rPr>
              <a:t>قد تمتص المواد الحرارة أو تطلقها , لذا تستعمل معادلة حساب الحرارة نفسها لحساب الطاقة التي تطلقها المواد عندما تبرد .</a:t>
            </a:r>
            <a:endParaRPr lang="en-US" sz="28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2042C36-EB44-4FEC-8EEB-22160A8115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52" r="35234" b="55425"/>
          <a:stretch/>
        </p:blipFill>
        <p:spPr>
          <a:xfrm>
            <a:off x="7147569" y="3811955"/>
            <a:ext cx="4192564" cy="101646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E3E3AEA-0CE5-43DD-8289-0A46D3EDD0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328"/>
          <a:stretch/>
        </p:blipFill>
        <p:spPr>
          <a:xfrm>
            <a:off x="5718583" y="5042738"/>
            <a:ext cx="6473417" cy="1530782"/>
          </a:xfrm>
          <a:prstGeom prst="rect">
            <a:avLst/>
          </a:prstGeom>
        </p:spPr>
      </p:pic>
      <p:sp>
        <p:nvSpPr>
          <p:cNvPr id="14" name="مستطيل 13">
            <a:extLst>
              <a:ext uri="{FF2B5EF4-FFF2-40B4-BE49-F238E27FC236}">
                <a16:creationId xmlns:a16="http://schemas.microsoft.com/office/drawing/2014/main" id="{EFB1198D-87C0-48D4-A16E-31AAA15224A6}"/>
              </a:ext>
            </a:extLst>
          </p:cNvPr>
          <p:cNvSpPr/>
          <p:nvPr/>
        </p:nvSpPr>
        <p:spPr>
          <a:xfrm>
            <a:off x="8396288" y="1781433"/>
            <a:ext cx="3601416" cy="739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حساب الحرارة المنطلقة</a:t>
            </a:r>
          </a:p>
        </p:txBody>
      </p:sp>
    </p:spTree>
    <p:extLst>
      <p:ext uri="{BB962C8B-B14F-4D97-AF65-F5344CB8AC3E}">
        <p14:creationId xmlns:p14="http://schemas.microsoft.com/office/powerpoint/2010/main" val="3606277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F5B539-1ABC-4417-93D6-E461CD0D0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24" y="2391761"/>
            <a:ext cx="9693966" cy="1284958"/>
          </a:xfrm>
          <a:prstGeom prst="rect">
            <a:avLst/>
          </a:prstGeom>
        </p:spPr>
      </p:pic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4E7A8451-093A-4835-9E8B-2027246DD8B4}"/>
              </a:ext>
            </a:extLst>
          </p:cNvPr>
          <p:cNvSpPr/>
          <p:nvPr/>
        </p:nvSpPr>
        <p:spPr>
          <a:xfrm>
            <a:off x="10517190" y="206421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212717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F5B539-1ABC-4417-93D6-E461CD0D0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24" y="2391761"/>
            <a:ext cx="9693966" cy="1284958"/>
          </a:xfrm>
          <a:prstGeom prst="rect">
            <a:avLst/>
          </a:prstGeom>
        </p:spPr>
      </p:pic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4E7A8451-093A-4835-9E8B-2027246DD8B4}"/>
              </a:ext>
            </a:extLst>
          </p:cNvPr>
          <p:cNvSpPr/>
          <p:nvPr/>
        </p:nvSpPr>
        <p:spPr>
          <a:xfrm>
            <a:off x="10517190" y="206421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7104A1D7-BF41-4760-B53F-AB24056E5FAF}"/>
              </a:ext>
            </a:extLst>
          </p:cNvPr>
          <p:cNvSpPr/>
          <p:nvPr/>
        </p:nvSpPr>
        <p:spPr>
          <a:xfrm>
            <a:off x="8924925" y="4623753"/>
            <a:ext cx="2627842" cy="114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m = 10 g</a:t>
            </a:r>
          </a:p>
          <a:p>
            <a:pPr algn="l" rtl="0"/>
            <a:r>
              <a:rPr lang="en-US" sz="2800" b="1" dirty="0">
                <a:solidFill>
                  <a:srgbClr val="0000FF"/>
                </a:solidFill>
                <a:latin typeface="verdana" panose="020B0604030504040204" pitchFamily="34" charset="0"/>
              </a:rPr>
              <a:t>q</a:t>
            </a:r>
            <a:r>
              <a:rPr lang="en-US" sz="2800" b="1" dirty="0">
                <a:solidFill>
                  <a:srgbClr val="0000FF"/>
                </a:solidFill>
              </a:rPr>
              <a:t> = 114  J</a:t>
            </a:r>
          </a:p>
          <a:p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C3D3535-31CE-4912-B30E-2FAE1B292F40}"/>
              </a:ext>
            </a:extLst>
          </p:cNvPr>
          <p:cNvSpPr txBox="1"/>
          <p:nvPr/>
        </p:nvSpPr>
        <p:spPr>
          <a:xfrm>
            <a:off x="8106240" y="5572942"/>
            <a:ext cx="36285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/>
              <a:t>  T = T f    -   T </a:t>
            </a:r>
            <a:r>
              <a:rPr lang="en-US" sz="2800" b="1" dirty="0" err="1"/>
              <a:t>i</a:t>
            </a:r>
            <a:r>
              <a:rPr lang="en-US" sz="2800" b="1" dirty="0"/>
              <a:t>   </a:t>
            </a:r>
            <a:r>
              <a:rPr lang="ar-SA" sz="2800" b="1" dirty="0">
                <a:latin typeface="Vladimir Script" panose="03050402040407070305" pitchFamily="66" charset="0"/>
              </a:rPr>
              <a:t>∆</a:t>
            </a:r>
            <a:endParaRPr lang="ar-SA" sz="2800" b="1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D71AC35-4DBB-4AFE-8A82-36DF14F8116E}"/>
              </a:ext>
            </a:extLst>
          </p:cNvPr>
          <p:cNvSpPr txBox="1"/>
          <p:nvPr/>
        </p:nvSpPr>
        <p:spPr>
          <a:xfrm>
            <a:off x="7353912" y="6242972"/>
            <a:ext cx="49619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 T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50.4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25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25.4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̊C 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B1D16FD0-3DE5-4E26-8C98-795AADC11254}"/>
              </a:ext>
            </a:extLst>
          </p:cNvPr>
          <p:cNvSpPr txBox="1"/>
          <p:nvPr/>
        </p:nvSpPr>
        <p:spPr>
          <a:xfrm>
            <a:off x="9372600" y="3890203"/>
            <a:ext cx="28261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SA" sz="3600" b="1" dirty="0"/>
              <a:t>المعطيات </a:t>
            </a:r>
          </a:p>
        </p:txBody>
      </p:sp>
    </p:spTree>
    <p:extLst>
      <p:ext uri="{BB962C8B-B14F-4D97-AF65-F5344CB8AC3E}">
        <p14:creationId xmlns:p14="http://schemas.microsoft.com/office/powerpoint/2010/main" val="219219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F5B539-1ABC-4417-93D6-E461CD0D0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224" y="2391761"/>
            <a:ext cx="9693966" cy="1284958"/>
          </a:xfrm>
          <a:prstGeom prst="rect">
            <a:avLst/>
          </a:prstGeom>
        </p:spPr>
      </p:pic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4E7A8451-093A-4835-9E8B-2027246DD8B4}"/>
              </a:ext>
            </a:extLst>
          </p:cNvPr>
          <p:cNvSpPr/>
          <p:nvPr/>
        </p:nvSpPr>
        <p:spPr>
          <a:xfrm>
            <a:off x="10517190" y="206421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7104A1D7-BF41-4760-B53F-AB24056E5FAF}"/>
              </a:ext>
            </a:extLst>
          </p:cNvPr>
          <p:cNvSpPr/>
          <p:nvPr/>
        </p:nvSpPr>
        <p:spPr>
          <a:xfrm>
            <a:off x="8924925" y="4623753"/>
            <a:ext cx="2627842" cy="1140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m = 10 g</a:t>
            </a:r>
          </a:p>
          <a:p>
            <a:pPr algn="l" rtl="0"/>
            <a:r>
              <a:rPr lang="en-US" sz="2800" b="1" dirty="0">
                <a:solidFill>
                  <a:srgbClr val="0000FF"/>
                </a:solidFill>
                <a:latin typeface="verdana" panose="020B0604030504040204" pitchFamily="34" charset="0"/>
              </a:rPr>
              <a:t>q</a:t>
            </a:r>
            <a:r>
              <a:rPr lang="en-US" sz="2800" b="1" dirty="0">
                <a:solidFill>
                  <a:srgbClr val="0000FF"/>
                </a:solidFill>
              </a:rPr>
              <a:t> = 114  J</a:t>
            </a:r>
          </a:p>
          <a:p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C3D3535-31CE-4912-B30E-2FAE1B292F40}"/>
              </a:ext>
            </a:extLst>
          </p:cNvPr>
          <p:cNvSpPr txBox="1"/>
          <p:nvPr/>
        </p:nvSpPr>
        <p:spPr>
          <a:xfrm>
            <a:off x="8106240" y="5572942"/>
            <a:ext cx="362856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800" b="1" dirty="0"/>
              <a:t>  T = T f    -   T </a:t>
            </a:r>
            <a:r>
              <a:rPr lang="en-US" sz="2800" b="1" dirty="0" err="1"/>
              <a:t>i</a:t>
            </a:r>
            <a:r>
              <a:rPr lang="en-US" sz="2800" b="1" dirty="0"/>
              <a:t>   </a:t>
            </a:r>
            <a:r>
              <a:rPr lang="ar-SA" sz="2800" b="1" dirty="0">
                <a:latin typeface="Vladimir Script" panose="03050402040407070305" pitchFamily="66" charset="0"/>
              </a:rPr>
              <a:t>∆</a:t>
            </a:r>
            <a:endParaRPr lang="ar-SA" sz="2800" b="1" dirty="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FD71AC35-4DBB-4AFE-8A82-36DF14F8116E}"/>
              </a:ext>
            </a:extLst>
          </p:cNvPr>
          <p:cNvSpPr txBox="1"/>
          <p:nvPr/>
        </p:nvSpPr>
        <p:spPr>
          <a:xfrm>
            <a:off x="7353912" y="6242972"/>
            <a:ext cx="49619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2400" b="1" dirty="0">
                <a:solidFill>
                  <a:srgbClr val="FF0000"/>
                </a:solidFill>
              </a:rPr>
              <a:t>  T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50.4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-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0000FF"/>
                </a:solidFill>
              </a:rPr>
              <a:t>25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 25.4 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̊C </a:t>
            </a:r>
            <a:r>
              <a:rPr lang="ar-SA" sz="24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B1D16FD0-3DE5-4E26-8C98-795AADC11254}"/>
              </a:ext>
            </a:extLst>
          </p:cNvPr>
          <p:cNvSpPr txBox="1"/>
          <p:nvPr/>
        </p:nvSpPr>
        <p:spPr>
          <a:xfrm>
            <a:off x="9372600" y="3890203"/>
            <a:ext cx="282613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SA" sz="3600" b="1" dirty="0"/>
              <a:t>المعطيات </a:t>
            </a:r>
          </a:p>
        </p:txBody>
      </p:sp>
      <p:cxnSp>
        <p:nvCxnSpPr>
          <p:cNvPr id="24" name="رابط مستقيم 23">
            <a:extLst>
              <a:ext uri="{FF2B5EF4-FFF2-40B4-BE49-F238E27FC236}">
                <a16:creationId xmlns:a16="http://schemas.microsoft.com/office/drawing/2014/main" id="{2F2C21A5-3826-402A-8B1B-C6D2C113309C}"/>
              </a:ext>
            </a:extLst>
          </p:cNvPr>
          <p:cNvCxnSpPr>
            <a:cxnSpLocks/>
          </p:cNvCxnSpPr>
          <p:nvPr/>
        </p:nvCxnSpPr>
        <p:spPr>
          <a:xfrm flipH="1">
            <a:off x="2448845" y="4250813"/>
            <a:ext cx="5327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>
            <a:extLst>
              <a:ext uri="{FF2B5EF4-FFF2-40B4-BE49-F238E27FC236}">
                <a16:creationId xmlns:a16="http://schemas.microsoft.com/office/drawing/2014/main" id="{37AAA1C9-8035-4E83-8A7F-A23353288D25}"/>
              </a:ext>
            </a:extLst>
          </p:cNvPr>
          <p:cNvCxnSpPr>
            <a:cxnSpLocks/>
          </p:cNvCxnSpPr>
          <p:nvPr/>
        </p:nvCxnSpPr>
        <p:spPr>
          <a:xfrm flipH="1">
            <a:off x="1968792" y="5247877"/>
            <a:ext cx="15758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55F55B50-65F9-4D16-9538-DBEB458EE456}"/>
              </a:ext>
            </a:extLst>
          </p:cNvPr>
          <p:cNvSpPr/>
          <p:nvPr/>
        </p:nvSpPr>
        <p:spPr>
          <a:xfrm>
            <a:off x="30953" y="3663701"/>
            <a:ext cx="5186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q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85A0BDC1-5633-498B-B34D-D9E2F1805D8D}"/>
              </a:ext>
            </a:extLst>
          </p:cNvPr>
          <p:cNvSpPr/>
          <p:nvPr/>
        </p:nvSpPr>
        <p:spPr>
          <a:xfrm>
            <a:off x="234153" y="4167757"/>
            <a:ext cx="5186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m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08E2FCF5-F415-4E73-B4C8-FA68CEDF1345}"/>
              </a:ext>
            </a:extLst>
          </p:cNvPr>
          <p:cNvSpPr/>
          <p:nvPr/>
        </p:nvSpPr>
        <p:spPr>
          <a:xfrm>
            <a:off x="-427305" y="3879725"/>
            <a:ext cx="420422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C=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1BF44088-CEBE-4166-97CD-08E9A9FC5AF8}"/>
              </a:ext>
            </a:extLst>
          </p:cNvPr>
          <p:cNvSpPr/>
          <p:nvPr/>
        </p:nvSpPr>
        <p:spPr>
          <a:xfrm>
            <a:off x="-427305" y="4874500"/>
            <a:ext cx="413755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C=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1E735261-C215-48E3-9464-C6729D2B061D}"/>
              </a:ext>
            </a:extLst>
          </p:cNvPr>
          <p:cNvSpPr/>
          <p:nvPr/>
        </p:nvSpPr>
        <p:spPr>
          <a:xfrm>
            <a:off x="65730" y="4743821"/>
            <a:ext cx="518613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114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1" name="مستطيل 30">
            <a:extLst>
              <a:ext uri="{FF2B5EF4-FFF2-40B4-BE49-F238E27FC236}">
                <a16:creationId xmlns:a16="http://schemas.microsoft.com/office/drawing/2014/main" id="{5E97EA66-7E1C-4AC2-B299-432FDFB053E2}"/>
              </a:ext>
            </a:extLst>
          </p:cNvPr>
          <p:cNvSpPr/>
          <p:nvPr/>
        </p:nvSpPr>
        <p:spPr>
          <a:xfrm>
            <a:off x="222975" y="5175869"/>
            <a:ext cx="488242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10 </a:t>
            </a:r>
            <a:r>
              <a:rPr lang="en-US" sz="1400" b="1" dirty="0">
                <a:solidFill>
                  <a:srgbClr val="0000FF"/>
                </a:solidFill>
                <a:latin typeface="verdana" panose="020B0604030504040204" pitchFamily="34" charset="0"/>
              </a:rPr>
              <a:t>X </a:t>
            </a:r>
            <a:r>
              <a:rPr lang="en-US" sz="2400" b="1" dirty="0">
                <a:solidFill>
                  <a:srgbClr val="0000FF"/>
                </a:solidFill>
                <a:latin typeface="verdana" panose="020B0604030504040204" pitchFamily="34" charset="0"/>
              </a:rPr>
              <a:t>25.4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8E6A7718-E379-4304-BE1C-EE89448E56A1}"/>
              </a:ext>
            </a:extLst>
          </p:cNvPr>
          <p:cNvSpPr/>
          <p:nvPr/>
        </p:nvSpPr>
        <p:spPr>
          <a:xfrm>
            <a:off x="-427305" y="6051586"/>
            <a:ext cx="413755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verdana" panose="020B0604030504040204" pitchFamily="34" charset="0"/>
              </a:rPr>
              <a:t>C=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5" name="مربع نص 34">
            <a:extLst>
              <a:ext uri="{FF2B5EF4-FFF2-40B4-BE49-F238E27FC236}">
                <a16:creationId xmlns:a16="http://schemas.microsoft.com/office/drawing/2014/main" id="{54EDB212-9D3C-4FC8-B563-8845992B5CE0}"/>
              </a:ext>
            </a:extLst>
          </p:cNvPr>
          <p:cNvSpPr txBox="1"/>
          <p:nvPr/>
        </p:nvSpPr>
        <p:spPr>
          <a:xfrm>
            <a:off x="1968791" y="6126611"/>
            <a:ext cx="17414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0.449 J/g·°C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83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19">
            <a:extLst>
              <a:ext uri="{FF2B5EF4-FFF2-40B4-BE49-F238E27FC236}">
                <a16:creationId xmlns:a16="http://schemas.microsoft.com/office/drawing/2014/main" id="{5173DE2C-B4D7-4754-BEF8-C5ADEE7E01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763" y="1874561"/>
            <a:ext cx="742686" cy="469757"/>
          </a:xfrm>
          <a:prstGeom prst="rect">
            <a:avLst/>
          </a:prstGeom>
        </p:spPr>
      </p:pic>
      <p:sp>
        <p:nvSpPr>
          <p:cNvPr id="6" name="TextBox 20">
            <a:extLst>
              <a:ext uri="{FF2B5EF4-FFF2-40B4-BE49-F238E27FC236}">
                <a16:creationId xmlns:a16="http://schemas.microsoft.com/office/drawing/2014/main" id="{AE810870-EF7B-4900-AC0E-7C96F565DA03}"/>
              </a:ext>
            </a:extLst>
          </p:cNvPr>
          <p:cNvSpPr txBox="1"/>
          <p:nvPr/>
        </p:nvSpPr>
        <p:spPr>
          <a:xfrm>
            <a:off x="9429079" y="178627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9345B0A-271C-413F-9353-729ADCDED21E}"/>
              </a:ext>
            </a:extLst>
          </p:cNvPr>
          <p:cNvSpPr txBox="1"/>
          <p:nvPr/>
        </p:nvSpPr>
        <p:spPr>
          <a:xfrm>
            <a:off x="5596384" y="2573529"/>
            <a:ext cx="259834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36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الحرارة النوعية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7C0BE2A4-D498-4E70-9E5B-0C579DC7F0DD}"/>
              </a:ext>
            </a:extLst>
          </p:cNvPr>
          <p:cNvSpPr/>
          <p:nvPr/>
        </p:nvSpPr>
        <p:spPr>
          <a:xfrm>
            <a:off x="3064255" y="3638140"/>
            <a:ext cx="6683044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هي كمية </a:t>
            </a:r>
            <a:r>
              <a:rPr lang="ar-SA" sz="3200" b="1" dirty="0">
                <a:solidFill>
                  <a:srgbClr val="FF0000"/>
                </a:solidFill>
              </a:rPr>
              <a:t>الحرارة</a:t>
            </a:r>
            <a:r>
              <a:rPr lang="ar-SA" sz="3200" b="1" dirty="0">
                <a:solidFill>
                  <a:schemeClr val="tx1"/>
                </a:solidFill>
              </a:rPr>
              <a:t> التي يتطلبها رفع درجة حرارة </a:t>
            </a:r>
            <a:r>
              <a:rPr lang="ar-SA" sz="3200" b="1" dirty="0">
                <a:solidFill>
                  <a:srgbClr val="FF0000"/>
                </a:solidFill>
              </a:rPr>
              <a:t>جرام</a:t>
            </a:r>
            <a:r>
              <a:rPr lang="ar-SA" sz="3200" b="1" dirty="0">
                <a:solidFill>
                  <a:schemeClr val="tx1"/>
                </a:solidFill>
              </a:rPr>
              <a:t> واحد من المادة درجة </a:t>
            </a:r>
            <a:r>
              <a:rPr lang="ar-SA" sz="3200" b="1" dirty="0" err="1">
                <a:solidFill>
                  <a:schemeClr val="tx1"/>
                </a:solidFill>
              </a:rPr>
              <a:t>سيليزية</a:t>
            </a:r>
            <a:r>
              <a:rPr lang="ar-SA" sz="3200" b="1" dirty="0">
                <a:solidFill>
                  <a:schemeClr val="tx1"/>
                </a:solidFill>
              </a:rPr>
              <a:t> واحدة </a:t>
            </a:r>
            <a:r>
              <a:rPr lang="en-US" sz="3200" b="1" dirty="0">
                <a:solidFill>
                  <a:schemeClr val="tx1"/>
                </a:solidFill>
              </a:rPr>
              <a:t> 1</a:t>
            </a:r>
            <a:r>
              <a:rPr lang="en-US" sz="3200" b="1" dirty="0">
                <a:solidFill>
                  <a:schemeClr val="tx1"/>
                </a:solidFill>
                <a:latin typeface="ae_AlMateen" panose="02060803050605020204" pitchFamily="18" charset="-78"/>
              </a:rPr>
              <a:t>⁰</a:t>
            </a:r>
            <a:r>
              <a:rPr lang="en-US" sz="3200" b="1" dirty="0">
                <a:solidFill>
                  <a:schemeClr val="tx1"/>
                </a:solidFill>
              </a:rPr>
              <a:t>C</a:t>
            </a:r>
            <a:r>
              <a:rPr lang="ar-SA" sz="3200" b="1" dirty="0">
                <a:solidFill>
                  <a:schemeClr val="tx1"/>
                </a:solidFill>
              </a:rPr>
              <a:t>.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299A7A90-0B40-4B4E-8F35-963E7587ED68}"/>
              </a:ext>
            </a:extLst>
          </p:cNvPr>
          <p:cNvSpPr/>
          <p:nvPr/>
        </p:nvSpPr>
        <p:spPr>
          <a:xfrm>
            <a:off x="5037452" y="5346185"/>
            <a:ext cx="3157272" cy="766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q= c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m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459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9632FB-B338-460C-8041-FE93FD1305FD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0A590F70-EFD6-4E06-B12F-5EF74000CA78}"/>
              </a:ext>
            </a:extLst>
          </p:cNvPr>
          <p:cNvSpPr/>
          <p:nvPr/>
        </p:nvSpPr>
        <p:spPr>
          <a:xfrm>
            <a:off x="7153275" y="4523626"/>
            <a:ext cx="4638674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2- </a:t>
            </a:r>
            <a:r>
              <a:rPr lang="ar-SA" sz="3200" b="1" dirty="0">
                <a:solidFill>
                  <a:srgbClr val="FF0000"/>
                </a:solidFill>
              </a:rPr>
              <a:t>تحسب</a:t>
            </a:r>
            <a:r>
              <a:rPr lang="ar-SA" sz="3200" b="1" dirty="0">
                <a:solidFill>
                  <a:schemeClr val="tx1"/>
                </a:solidFill>
              </a:rPr>
              <a:t> الحرارة النوعية.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F30B96F-D485-49E7-8E81-A1AA056C2844}"/>
              </a:ext>
            </a:extLst>
          </p:cNvPr>
          <p:cNvSpPr/>
          <p:nvPr/>
        </p:nvSpPr>
        <p:spPr>
          <a:xfrm>
            <a:off x="7408841" y="3068960"/>
            <a:ext cx="43434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1- </a:t>
            </a:r>
            <a:r>
              <a:rPr lang="ar-SA" sz="3200" b="1" dirty="0">
                <a:solidFill>
                  <a:srgbClr val="FF0000"/>
                </a:solidFill>
              </a:rPr>
              <a:t>تعرّف</a:t>
            </a:r>
            <a:r>
              <a:rPr lang="ar-SA" sz="3200" b="1" dirty="0">
                <a:solidFill>
                  <a:schemeClr val="tx1"/>
                </a:solidFill>
              </a:rPr>
              <a:t> الحرارة النوعية.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D52B96-A4D1-478C-9323-F14ADC930C5F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2" name="Picture 1">
            <a:extLst>
              <a:ext uri="{FF2B5EF4-FFF2-40B4-BE49-F238E27FC236}">
                <a16:creationId xmlns:a16="http://schemas.microsoft.com/office/drawing/2014/main" id="{DBE36F91-FBD4-4EA6-BF0C-EB1948AEE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71B6242E-0029-422C-ACD5-9716D5C28AB3}"/>
              </a:ext>
            </a:extLst>
          </p:cNvPr>
          <p:cNvSpPr txBox="1"/>
          <p:nvPr/>
        </p:nvSpPr>
        <p:spPr>
          <a:xfrm>
            <a:off x="2087166" y="3429000"/>
            <a:ext cx="950505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/>
              <a:t>هل يوجد فرق بين الحرارة والحرارة النوعية؟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D0D2713E-FDCF-4B30-914C-BE9B40B08691}"/>
              </a:ext>
            </a:extLst>
          </p:cNvPr>
          <p:cNvSpPr txBox="1"/>
          <p:nvPr/>
        </p:nvSpPr>
        <p:spPr>
          <a:xfrm>
            <a:off x="9288780" y="2140082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التهيئة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18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31A63D90-725C-4FC1-8D6F-016689927EDB}"/>
              </a:ext>
            </a:extLst>
          </p:cNvPr>
          <p:cNvSpPr txBox="1"/>
          <p:nvPr/>
        </p:nvSpPr>
        <p:spPr>
          <a:xfrm>
            <a:off x="9286875" y="2078935"/>
            <a:ext cx="2598340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36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الحرارة النوعية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7FD6DD2-72E7-4628-B904-547C6C5C4AAF}"/>
              </a:ext>
            </a:extLst>
          </p:cNvPr>
          <p:cNvSpPr/>
          <p:nvPr/>
        </p:nvSpPr>
        <p:spPr>
          <a:xfrm>
            <a:off x="5202171" y="3325192"/>
            <a:ext cx="6683044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هي كمية </a:t>
            </a:r>
            <a:r>
              <a:rPr lang="ar-SA" sz="3200" b="1" dirty="0">
                <a:solidFill>
                  <a:srgbClr val="FF0000"/>
                </a:solidFill>
              </a:rPr>
              <a:t>الحرارة</a:t>
            </a:r>
            <a:r>
              <a:rPr lang="ar-SA" sz="3200" b="1" dirty="0">
                <a:solidFill>
                  <a:schemeClr val="tx1"/>
                </a:solidFill>
              </a:rPr>
              <a:t> التي يتطلبها رفع درجة حرارة </a:t>
            </a:r>
            <a:r>
              <a:rPr lang="ar-SA" sz="3200" b="1" dirty="0">
                <a:solidFill>
                  <a:srgbClr val="FF0000"/>
                </a:solidFill>
              </a:rPr>
              <a:t>جرام</a:t>
            </a:r>
            <a:r>
              <a:rPr lang="ar-SA" sz="3200" b="1" dirty="0">
                <a:solidFill>
                  <a:schemeClr val="tx1"/>
                </a:solidFill>
              </a:rPr>
              <a:t> واحد من المادة درجة </a:t>
            </a:r>
            <a:r>
              <a:rPr lang="ar-SA" sz="3200" b="1" dirty="0" err="1">
                <a:solidFill>
                  <a:schemeClr val="tx1"/>
                </a:solidFill>
              </a:rPr>
              <a:t>سيليزية</a:t>
            </a:r>
            <a:r>
              <a:rPr lang="ar-SA" sz="3200" b="1" dirty="0">
                <a:solidFill>
                  <a:schemeClr val="tx1"/>
                </a:solidFill>
              </a:rPr>
              <a:t> واحدة </a:t>
            </a:r>
            <a:r>
              <a:rPr lang="en-US" sz="3200" b="1" dirty="0">
                <a:solidFill>
                  <a:schemeClr val="tx1"/>
                </a:solidFill>
              </a:rPr>
              <a:t> 1</a:t>
            </a:r>
            <a:r>
              <a:rPr lang="en-US" sz="3200" b="1" dirty="0">
                <a:solidFill>
                  <a:schemeClr val="tx1"/>
                </a:solidFill>
                <a:latin typeface="ae_AlMateen" panose="02060803050605020204" pitchFamily="18" charset="-78"/>
              </a:rPr>
              <a:t>⁰</a:t>
            </a:r>
            <a:r>
              <a:rPr lang="en-US" sz="3200" b="1" dirty="0">
                <a:solidFill>
                  <a:schemeClr val="tx1"/>
                </a:solidFill>
              </a:rPr>
              <a:t>C</a:t>
            </a:r>
            <a:r>
              <a:rPr lang="ar-SA" sz="3200" b="1" dirty="0">
                <a:solidFill>
                  <a:schemeClr val="tx1"/>
                </a:solidFill>
              </a:rPr>
              <a:t>.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1B46DC5F-B61D-4A66-97A4-5CE7B9611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52" y="2190750"/>
            <a:ext cx="3463447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9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CB6E6A92-7D21-4D69-9FFC-2DDCE69746A5}"/>
              </a:ext>
            </a:extLst>
          </p:cNvPr>
          <p:cNvSpPr/>
          <p:nvPr/>
        </p:nvSpPr>
        <p:spPr>
          <a:xfrm>
            <a:off x="3695734" y="1879104"/>
            <a:ext cx="8172085" cy="10801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3600" b="1" dirty="0">
                <a:solidFill>
                  <a:srgbClr val="FF0000"/>
                </a:solidFill>
              </a:rPr>
              <a:t>علل/ </a:t>
            </a:r>
            <a:r>
              <a:rPr lang="ar-SA" sz="3600" b="1" dirty="0">
                <a:solidFill>
                  <a:schemeClr val="tx1"/>
                </a:solidFill>
              </a:rPr>
              <a:t>لكل مادة حرارة نوعية مميزة لها ؟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61BA2DE5-2938-46C6-B629-7FB97E7E3186}"/>
              </a:ext>
            </a:extLst>
          </p:cNvPr>
          <p:cNvSpPr/>
          <p:nvPr/>
        </p:nvSpPr>
        <p:spPr>
          <a:xfrm>
            <a:off x="4972050" y="3501008"/>
            <a:ext cx="6895769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rgbClr val="0000CC"/>
                </a:solidFill>
              </a:rPr>
              <a:t>لأن لكل مادة تركيب مختلف عن المادة الأخرى.</a:t>
            </a:r>
            <a:endParaRPr lang="en-US" sz="3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9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D59C4D56-9DC2-487A-B60E-C72DE4736514}"/>
              </a:ext>
            </a:extLst>
          </p:cNvPr>
          <p:cNvSpPr/>
          <p:nvPr/>
        </p:nvSpPr>
        <p:spPr>
          <a:xfrm>
            <a:off x="8301038" y="1980796"/>
            <a:ext cx="3601416" cy="7397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C0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حساب الحرارة الممتصة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97062875-552F-419A-94B9-E791C4BF60F4}"/>
              </a:ext>
            </a:extLst>
          </p:cNvPr>
          <p:cNvSpPr txBox="1"/>
          <p:nvPr/>
        </p:nvSpPr>
        <p:spPr>
          <a:xfrm>
            <a:off x="6181725" y="3036279"/>
            <a:ext cx="5807226" cy="19514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/>
              <a:t>قطعة من رصيف اسمنتي كتلتها </a:t>
            </a:r>
            <a:r>
              <a:rPr lang="en-US" sz="2800" b="1" dirty="0">
                <a:latin typeface="ae_AlMateen" panose="02060803050605020204" pitchFamily="18" charset="-78"/>
              </a:rPr>
              <a:t>5x10</a:t>
            </a:r>
            <a:r>
              <a:rPr lang="en-US" sz="2800" b="1" baseline="30000" dirty="0">
                <a:latin typeface="ae_AlMateen" panose="02060803050605020204" pitchFamily="18" charset="-78"/>
              </a:rPr>
              <a:t>3</a:t>
            </a:r>
            <a:r>
              <a:rPr lang="en-US" sz="2800" b="1" dirty="0">
                <a:latin typeface="ae_AlMateen" panose="02060803050605020204" pitchFamily="18" charset="-78"/>
              </a:rPr>
              <a:t> </a:t>
            </a:r>
            <a:r>
              <a:rPr lang="ar-SA" sz="2800" b="1" dirty="0"/>
              <a:t> زادت درجة حرارتها </a:t>
            </a:r>
            <a:r>
              <a:rPr lang="en-US" sz="2800" b="1" dirty="0">
                <a:latin typeface="ae_AlMateen" panose="02060803050605020204" pitchFamily="18" charset="-78"/>
              </a:rPr>
              <a:t>6⁰C</a:t>
            </a:r>
            <a:r>
              <a:rPr lang="en-US" sz="2800" b="1" dirty="0">
                <a:latin typeface="Calibri"/>
              </a:rPr>
              <a:t> </a:t>
            </a:r>
            <a:r>
              <a:rPr lang="ar-SA" sz="2800" b="1" dirty="0">
                <a:latin typeface="Calibri"/>
              </a:rPr>
              <a:t> </a:t>
            </a:r>
            <a:r>
              <a:rPr lang="ar-SA" sz="2800" b="1" dirty="0">
                <a:solidFill>
                  <a:srgbClr val="0070C0"/>
                </a:solidFill>
                <a:latin typeface="Calibri"/>
              </a:rPr>
              <a:t>فهل يمكن حساب كمية الحرارة التي امتصتها</a:t>
            </a:r>
            <a:r>
              <a:rPr lang="ar-SA" sz="2800" b="1" dirty="0">
                <a:latin typeface="Calibri"/>
              </a:rPr>
              <a:t> ؟</a:t>
            </a:r>
            <a:endParaRPr lang="ar-SA" sz="2800" b="1" dirty="0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F73606BF-A33A-4A79-BB7C-F4BE2550EB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30" r="48849"/>
          <a:stretch/>
        </p:blipFill>
        <p:spPr>
          <a:xfrm>
            <a:off x="242298" y="4786313"/>
            <a:ext cx="4676874" cy="172055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8DAE613-CC32-464B-803B-C5379C1953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44" y="2214245"/>
            <a:ext cx="2871869" cy="246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12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6B2E31B0-CE9D-42F1-BE8D-08CB6B11CDDA}"/>
              </a:ext>
            </a:extLst>
          </p:cNvPr>
          <p:cNvSpPr/>
          <p:nvPr/>
        </p:nvSpPr>
        <p:spPr>
          <a:xfrm>
            <a:off x="8020050" y="1956470"/>
            <a:ext cx="3720585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معادلة حساب الحرارة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55C2784-0BB8-468A-8BD5-D03E2C2D38C2}"/>
              </a:ext>
            </a:extLst>
          </p:cNvPr>
          <p:cNvSpPr/>
          <p:nvPr/>
        </p:nvSpPr>
        <p:spPr>
          <a:xfrm>
            <a:off x="4174331" y="3972603"/>
            <a:ext cx="5283993" cy="766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q= c 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 m 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89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6B2E31B0-CE9D-42F1-BE8D-08CB6B11CDDA}"/>
              </a:ext>
            </a:extLst>
          </p:cNvPr>
          <p:cNvSpPr/>
          <p:nvPr/>
        </p:nvSpPr>
        <p:spPr>
          <a:xfrm>
            <a:off x="8020050" y="1956470"/>
            <a:ext cx="3720585" cy="7200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معادلة حساب الحرارة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55C2784-0BB8-468A-8BD5-D03E2C2D38C2}"/>
              </a:ext>
            </a:extLst>
          </p:cNvPr>
          <p:cNvSpPr/>
          <p:nvPr/>
        </p:nvSpPr>
        <p:spPr>
          <a:xfrm>
            <a:off x="3891229" y="2124753"/>
            <a:ext cx="3157272" cy="7662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q= c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m </a:t>
            </a:r>
            <a:r>
              <a:rPr lang="en-US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Vladimir Script" panose="03050402040407070305" pitchFamily="66" charset="0"/>
              </a:rPr>
              <a:t>∆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2CEEB86-D712-4D5B-9FA5-7073782ACB73}"/>
              </a:ext>
            </a:extLst>
          </p:cNvPr>
          <p:cNvSpPr txBox="1"/>
          <p:nvPr/>
        </p:nvSpPr>
        <p:spPr>
          <a:xfrm>
            <a:off x="1045131" y="3758412"/>
            <a:ext cx="1046516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q</a:t>
            </a:r>
            <a:r>
              <a:rPr lang="ar-SA" sz="3600" b="1" dirty="0">
                <a:solidFill>
                  <a:srgbClr val="FF0000"/>
                </a:solidFill>
              </a:rPr>
              <a:t> =</a:t>
            </a:r>
            <a:r>
              <a:rPr lang="ar-SA" sz="28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 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الطاقة الحرارية الممتصة أو المنطلقة ووحدتها جول(</a:t>
            </a:r>
            <a:r>
              <a:rPr lang="en-US" sz="3600" b="1" dirty="0">
                <a:solidFill>
                  <a:srgbClr val="FF0000"/>
                </a:solidFill>
              </a:rPr>
              <a:t>J</a:t>
            </a:r>
            <a:r>
              <a:rPr lang="ar-SA" sz="2800" b="1" dirty="0"/>
              <a:t>)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 </a:t>
            </a:r>
            <a:endParaRPr lang="ar-SA" sz="2000" b="1" dirty="0">
              <a:solidFill>
                <a:prstClr val="black"/>
              </a:solidFill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7AC9968-EEF8-4AA3-8440-99ECE737A4EB}"/>
              </a:ext>
            </a:extLst>
          </p:cNvPr>
          <p:cNvSpPr txBox="1"/>
          <p:nvPr/>
        </p:nvSpPr>
        <p:spPr>
          <a:xfrm>
            <a:off x="2069354" y="5177666"/>
            <a:ext cx="98216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en-US" sz="2800" b="1" dirty="0"/>
              <a:t>  </a:t>
            </a:r>
            <a:r>
              <a:rPr lang="en-US" sz="2800" b="1" dirty="0">
                <a:solidFill>
                  <a:srgbClr val="FF0000"/>
                </a:solidFill>
              </a:rPr>
              <a:t>T   </a:t>
            </a:r>
            <a:r>
              <a:rPr lang="ar-SA" sz="28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∆=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 التغير في درجة الحرارة ووحدتها (</a:t>
            </a:r>
            <a:r>
              <a:rPr lang="en-US" sz="2800" b="1" dirty="0">
                <a:solidFill>
                  <a:srgbClr val="FF0000"/>
                </a:solidFill>
              </a:rPr>
              <a:t>̊C 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 )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331FD75C-77B2-4564-91F2-E8688B94AC95}"/>
              </a:ext>
            </a:extLst>
          </p:cNvPr>
          <p:cNvSpPr txBox="1"/>
          <p:nvPr/>
        </p:nvSpPr>
        <p:spPr>
          <a:xfrm>
            <a:off x="1896049" y="3151860"/>
            <a:ext cx="94903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en-US" sz="2800" b="1" dirty="0"/>
              <a:t>  </a:t>
            </a:r>
            <a:r>
              <a:rPr lang="en-US" sz="2800" b="1" dirty="0">
                <a:solidFill>
                  <a:srgbClr val="FF0000"/>
                </a:solidFill>
              </a:rPr>
              <a:t>C</a:t>
            </a:r>
            <a:r>
              <a:rPr lang="ar-SA" sz="28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=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الحرارة النوعية للمادة ووحدتها (</a:t>
            </a:r>
            <a:r>
              <a:rPr lang="en-US" sz="2800" b="1" dirty="0">
                <a:solidFill>
                  <a:srgbClr val="FF0000"/>
                </a:solidFill>
              </a:rPr>
              <a:t>J / g   ̊C 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)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C99E9E5-8B14-4A42-BE9C-2090034019C5}"/>
              </a:ext>
            </a:extLst>
          </p:cNvPr>
          <p:cNvSpPr txBox="1"/>
          <p:nvPr/>
        </p:nvSpPr>
        <p:spPr>
          <a:xfrm>
            <a:off x="1978560" y="4457586"/>
            <a:ext cx="94376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en-US" sz="2800" b="1" dirty="0"/>
              <a:t>  </a:t>
            </a:r>
            <a:r>
              <a:rPr lang="en-US" sz="2800" b="1" dirty="0">
                <a:solidFill>
                  <a:srgbClr val="FF0000"/>
                </a:solidFill>
              </a:rPr>
              <a:t>m</a:t>
            </a:r>
            <a:r>
              <a:rPr lang="ar-SA" sz="28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=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 كتلة المادة ووحدتها (</a:t>
            </a:r>
            <a:r>
              <a:rPr lang="en-US" sz="2800" b="1" dirty="0">
                <a:solidFill>
                  <a:srgbClr val="FF0000"/>
                </a:solidFill>
              </a:rPr>
              <a:t>g</a:t>
            </a:r>
            <a:r>
              <a:rPr lang="ar-SA" sz="2800" b="1" dirty="0">
                <a:solidFill>
                  <a:prstClr val="black"/>
                </a:solidFill>
                <a:latin typeface="Vladimir Script" panose="03050402040407070305" pitchFamily="66" charset="0"/>
              </a:rPr>
              <a:t>)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5E7A2EF0-FD7E-4066-AC2E-E8A93D4CD08E}"/>
              </a:ext>
            </a:extLst>
          </p:cNvPr>
          <p:cNvSpPr txBox="1"/>
          <p:nvPr/>
        </p:nvSpPr>
        <p:spPr>
          <a:xfrm>
            <a:off x="1623121" y="5825738"/>
            <a:ext cx="98216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3200" b="1" dirty="0"/>
              <a:t>  </a:t>
            </a:r>
            <a:r>
              <a:rPr lang="en-US" sz="3200" b="1" dirty="0">
                <a:solidFill>
                  <a:srgbClr val="FF0000"/>
                </a:solidFill>
              </a:rPr>
              <a:t>T = T </a:t>
            </a:r>
            <a:r>
              <a:rPr lang="en-US" sz="2400" b="1" dirty="0">
                <a:solidFill>
                  <a:srgbClr val="FF0000"/>
                </a:solidFill>
              </a:rPr>
              <a:t>f</a:t>
            </a:r>
            <a:r>
              <a:rPr lang="en-US" sz="3200" b="1" dirty="0">
                <a:solidFill>
                  <a:srgbClr val="FF0000"/>
                </a:solidFill>
              </a:rPr>
              <a:t>    -   T </a:t>
            </a:r>
            <a:r>
              <a:rPr lang="en-US" sz="2400" b="1" dirty="0" err="1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  </a:t>
            </a:r>
            <a:r>
              <a:rPr lang="ar-SA" sz="3200" b="1" dirty="0">
                <a:solidFill>
                  <a:srgbClr val="FF0000"/>
                </a:solidFill>
                <a:latin typeface="Vladimir Script" panose="03050402040407070305" pitchFamily="66" charset="0"/>
              </a:rPr>
              <a:t>∆</a:t>
            </a:r>
            <a:endParaRPr lang="ar-SA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2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/>
              <a:t>الحرارة النوعية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0D4D0F1D-0997-4F50-923D-2CCDB41194FF}"/>
              </a:ext>
            </a:extLst>
          </p:cNvPr>
          <p:cNvSpPr/>
          <p:nvPr/>
        </p:nvSpPr>
        <p:spPr>
          <a:xfrm>
            <a:off x="1381125" y="2645321"/>
            <a:ext cx="1023924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3200" b="1" dirty="0">
              <a:solidFill>
                <a:schemeClr val="tx1"/>
              </a:solidFill>
            </a:endParaRPr>
          </a:p>
          <a:p>
            <a:r>
              <a:rPr lang="ar-SA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ماذا يعني أن الحرارة النوعية للأيثانول تساوي 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2.44 </a:t>
            </a:r>
            <a:r>
              <a:rPr lang="en-US" sz="3200" b="1" dirty="0">
                <a:solidFill>
                  <a:schemeClr val="tx1"/>
                </a:solidFill>
              </a:rPr>
              <a:t>J / g   ̊C </a:t>
            </a:r>
          </a:p>
        </p:txBody>
      </p:sp>
      <p:sp>
        <p:nvSpPr>
          <p:cNvPr id="6" name="مستطيل مستدير الزوايا 14">
            <a:extLst>
              <a:ext uri="{FF2B5EF4-FFF2-40B4-BE49-F238E27FC236}">
                <a16:creationId xmlns:a16="http://schemas.microsoft.com/office/drawing/2014/main" id="{C40F9051-7A42-4315-B741-774E3A046A4E}"/>
              </a:ext>
            </a:extLst>
          </p:cNvPr>
          <p:cNvSpPr/>
          <p:nvPr/>
        </p:nvSpPr>
        <p:spPr>
          <a:xfrm>
            <a:off x="10517190" y="206421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234076652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423</Words>
  <Application>Microsoft Office PowerPoint</Application>
  <PresentationFormat>شاشة عريضة</PresentationFormat>
  <Paragraphs>84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5" baseType="lpstr">
      <vt:lpstr>ae_AlMateen</vt:lpstr>
      <vt:lpstr>Arial</vt:lpstr>
      <vt:lpstr>Calibri</vt:lpstr>
      <vt:lpstr>Calibri Light</vt:lpstr>
      <vt:lpstr>Sakkal Majalla</vt:lpstr>
      <vt:lpstr>verdana</vt:lpstr>
      <vt:lpstr>Vladimir Script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2020-09-17T10:59:17Z</dcterms:modified>
</cp:coreProperties>
</file>