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86" r:id="rId2"/>
    <p:sldId id="257" r:id="rId3"/>
    <p:sldId id="287" r:id="rId4"/>
    <p:sldId id="288" r:id="rId5"/>
    <p:sldId id="289" r:id="rId6"/>
    <p:sldId id="291" r:id="rId7"/>
    <p:sldId id="290" r:id="rId8"/>
    <p:sldId id="302" r:id="rId9"/>
    <p:sldId id="292" r:id="rId10"/>
    <p:sldId id="303" r:id="rId11"/>
    <p:sldId id="294" r:id="rId12"/>
    <p:sldId id="295" r:id="rId13"/>
    <p:sldId id="305" r:id="rId14"/>
    <p:sldId id="306" r:id="rId15"/>
    <p:sldId id="296" r:id="rId16"/>
    <p:sldId id="281" r:id="rId1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931556-C286-4E68-B36D-502E573BED12}" v="62" dt="2020-09-17T10:02:27.6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998" autoAdjust="0"/>
    <p:restoredTop sz="94660"/>
  </p:normalViewPr>
  <p:slideViewPr>
    <p:cSldViewPr snapToGrid="0">
      <p:cViewPr varScale="1">
        <p:scale>
          <a:sx n="67" d="100"/>
          <a:sy n="67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BF038A5-4BBC-460E-A9D8-8929DCDC6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F524918-6B66-4047-9B8E-B95D54F305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B524B88-B51E-4E40-BC7B-6A275779A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29/01/42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D4D1637-F4CC-4473-B9A8-91A6D037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9277BD-1E5F-45F5-9DD8-498108385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8340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17FB6B0-AF2D-4E8B-A61F-305912454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BBD51B6-12A1-4A6D-A49D-BE142844C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5A14E95-4D90-409E-9C8D-48083D1BC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29/01/42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D7994F5-BB7E-465B-9506-6BCC6F26A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80A33F9-5235-49A0-AABB-AEE09207A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7153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98E48F4D-B5AA-446E-AB43-C7A54896EC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93B4D44-24BE-4D2D-9961-C1F4AE5341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38A5CA-B43B-44EE-AD58-E86298016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29/01/42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E778392-A130-47F2-8DF3-6961D5EF8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479EADD-FA86-4721-B100-AAE50E703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719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B20C441-DB32-476D-84BD-E5E269924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8408371-4FE8-45B7-A334-4FEF029F5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91EF5D0-F5F2-46A5-96C5-B858CD73E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29/01/42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CA91BDF-6307-4F06-8557-686E04E01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7895CE7-5404-4A13-8199-ED0C4B75D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422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46ADE0C-7CC8-4074-95BC-32CB3DEA4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0023B5E-EF39-49CA-8512-E0E549CBF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EBF1AF8-7580-4BC9-BD2C-FA9201AC8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29/01/42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36BF302-CAF9-4AFC-845D-192852E72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E3CED8A-0198-4285-998B-6E5984512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157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751C8B2-D0A9-4850-AF0E-31AA9CAE5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919DF73-59BA-4838-8A9D-8B13D2A36F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4691A01-DC1F-4F5F-B2B2-3C17C8C17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90752CB-946C-42ED-94D3-28F640614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29/01/42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ED22115-E1B1-499C-9AC0-80F443DED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F8FEF6A-B353-47E0-813D-5F369F28D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202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4A3B990-69C2-44DA-89AB-7AF1F031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275DF78-F8F8-49D6-BD1C-DCC636615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6D0A238-D3B5-4BCF-BC77-22F29955B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466477D-4FEC-43A0-A8B0-58EDACA5E1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B10CAF2B-7891-4852-B431-2783B604DF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28C7C9F2-1C92-4207-8645-565245203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29/01/42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59106B0-070C-48C6-AB1D-6308B27D1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BCCDB0C-561A-49AF-A068-BEA6E6C78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699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9EF011C-A13E-4839-8467-46A00135E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63C21DF-4EC3-46B0-A1D6-032D60B6D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29/01/42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9BB151A1-BC94-4F42-9BE7-DE63D34DA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7E38868-72B2-49D1-AE29-4C718166C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080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B3F82D8-A8C0-4C27-8588-0A71C5106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29/01/42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0BD2843-D859-4C6E-AE06-68922259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A5890C2-4FEF-4B5A-B0C0-97654CA21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8033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C7984EE-B94D-40AF-8F1D-8128C5721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19505C1-3457-47D2-82C8-D771EBCF6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C0F66C7-5940-4EDE-B184-038D739EB3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6A0BD9C-5136-4A1F-8061-F8D47B231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29/01/42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CA8BADB-C0B4-43A1-923F-DCEC04FD8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8C5ADB6-D144-48DF-A1BE-040D14E47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345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078E12-A793-4C50-8738-82986261F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1D8916B-DD0F-45CA-9957-EC8AF94F38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0006888-63E5-4FAF-B9E0-8F9595CCA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6ED8317-F0A8-429C-972C-1B14A3797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29/01/42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1EF817C-3DC8-4175-9A11-EED1652D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62346F0-DB1C-49BF-9372-163A4A0D1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9368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A473EBF-CF17-46DD-9B0C-66A1B3CAA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DFF124E-4486-4BFB-BE45-BBB2FD4F8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0CDA203-9F62-4628-AB02-B795A06BA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387C1-AC6E-42AF-8B56-BCE79D8438EF}" type="datetimeFigureOut">
              <a:rPr lang="ar-SA" smtClean="0"/>
              <a:t>29/01/42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8C049C8-49BD-42D4-AC84-02DB1CDD4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F4B605C-D24F-49C1-99FD-2F5F3F0802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581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4268E26B-AE6A-44CE-AEB3-9461599278B4}"/>
              </a:ext>
            </a:extLst>
          </p:cNvPr>
          <p:cNvSpPr/>
          <p:nvPr/>
        </p:nvSpPr>
        <p:spPr>
          <a:xfrm>
            <a:off x="2181225" y="22145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الثالث الثانوي  </a:t>
            </a:r>
            <a:endParaRPr lang="en-US" sz="28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TextBox 4">
            <a:extLst>
              <a:ext uri="{FF2B5EF4-FFF2-40B4-BE49-F238E27FC236}">
                <a16:creationId xmlns:a16="http://schemas.microsoft.com/office/drawing/2014/main" id="{951C5C37-E062-41A1-AE7A-28AF646211B7}"/>
              </a:ext>
            </a:extLst>
          </p:cNvPr>
          <p:cNvSpPr txBox="1"/>
          <p:nvPr/>
        </p:nvSpPr>
        <p:spPr>
          <a:xfrm>
            <a:off x="7221538" y="2290763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الصف/ المرحلة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53671F14-FA6A-47A0-81E0-E2FB7DDC0094}"/>
              </a:ext>
            </a:extLst>
          </p:cNvPr>
          <p:cNvSpPr txBox="1"/>
          <p:nvPr/>
        </p:nvSpPr>
        <p:spPr>
          <a:xfrm>
            <a:off x="7221538" y="3836988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المـــــــــــــــــــــــــــــــــــــــــادة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id="{3C7ABF40-FC78-4D69-9EFC-59010F846AB2}"/>
              </a:ext>
            </a:extLst>
          </p:cNvPr>
          <p:cNvSpPr txBox="1"/>
          <p:nvPr/>
        </p:nvSpPr>
        <p:spPr>
          <a:xfrm>
            <a:off x="7221538" y="4576763"/>
            <a:ext cx="1700212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موضوع الدرس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TextBox 9">
            <a:extLst>
              <a:ext uri="{FF2B5EF4-FFF2-40B4-BE49-F238E27FC236}">
                <a16:creationId xmlns:a16="http://schemas.microsoft.com/office/drawing/2014/main" id="{C9CFECF2-DC0F-4FA6-ACEF-336D7587F426}"/>
              </a:ext>
            </a:extLst>
          </p:cNvPr>
          <p:cNvSpPr txBox="1"/>
          <p:nvPr/>
        </p:nvSpPr>
        <p:spPr>
          <a:xfrm>
            <a:off x="7221538" y="5376863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اسم المعلم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Rounded Rectangle 20">
            <a:extLst>
              <a:ext uri="{FF2B5EF4-FFF2-40B4-BE49-F238E27FC236}">
                <a16:creationId xmlns:a16="http://schemas.microsoft.com/office/drawing/2014/main" id="{4EECC26D-8E73-40AC-B85D-3EE46FB89FE6}"/>
              </a:ext>
            </a:extLst>
          </p:cNvPr>
          <p:cNvSpPr/>
          <p:nvPr/>
        </p:nvSpPr>
        <p:spPr>
          <a:xfrm>
            <a:off x="2181225" y="37639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كــــــــيــــــمــــــــيــــــــاء 3</a:t>
            </a:r>
            <a:endParaRPr lang="en-US" sz="28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1" name="Rounded Rectangle 22">
            <a:extLst>
              <a:ext uri="{FF2B5EF4-FFF2-40B4-BE49-F238E27FC236}">
                <a16:creationId xmlns:a16="http://schemas.microsoft.com/office/drawing/2014/main" id="{95657EE6-EFE5-46B2-886D-D925F291048F}"/>
              </a:ext>
            </a:extLst>
          </p:cNvPr>
          <p:cNvSpPr/>
          <p:nvPr/>
        </p:nvSpPr>
        <p:spPr>
          <a:xfrm>
            <a:off x="2181225" y="5273675"/>
            <a:ext cx="5062538" cy="6080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مــــــــــاجــــــــــد الـــــــــحــــــــــــكـــــــــــمــــــي</a:t>
            </a:r>
            <a:endParaRPr lang="en-US" sz="28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3" name="TextBox 23">
            <a:extLst>
              <a:ext uri="{FF2B5EF4-FFF2-40B4-BE49-F238E27FC236}">
                <a16:creationId xmlns:a16="http://schemas.microsoft.com/office/drawing/2014/main" id="{63B9E28D-2401-41AC-92E8-9BACF61DF3A0}"/>
              </a:ext>
            </a:extLst>
          </p:cNvPr>
          <p:cNvSpPr txBox="1"/>
          <p:nvPr/>
        </p:nvSpPr>
        <p:spPr>
          <a:xfrm>
            <a:off x="7221538" y="3062288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الفصل الدراسي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A7D01827-524E-41A7-B6F8-A9AA81C8CCBD}"/>
              </a:ext>
            </a:extLst>
          </p:cNvPr>
          <p:cNvSpPr/>
          <p:nvPr/>
        </p:nvSpPr>
        <p:spPr>
          <a:xfrm>
            <a:off x="2181225" y="29892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الأول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Rounded Rectangle 21">
            <a:extLst>
              <a:ext uri="{FF2B5EF4-FFF2-40B4-BE49-F238E27FC236}">
                <a16:creationId xmlns:a16="http://schemas.microsoft.com/office/drawing/2014/main" id="{DB77C6D4-0B37-43E8-8BBE-E871F255F3A2}"/>
              </a:ext>
            </a:extLst>
          </p:cNvPr>
          <p:cNvSpPr/>
          <p:nvPr/>
        </p:nvSpPr>
        <p:spPr>
          <a:xfrm>
            <a:off x="2181225" y="4505325"/>
            <a:ext cx="5062538" cy="6080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800" b="1" dirty="0">
                <a:solidFill>
                  <a:srgbClr val="FF0000"/>
                </a:solidFill>
              </a:rPr>
              <a:t>الحرارة النوعية </a:t>
            </a:r>
            <a:r>
              <a:rPr lang="ar-SA" sz="2800" b="1" dirty="0">
                <a:solidFill>
                  <a:schemeClr val="tx1"/>
                </a:solidFill>
              </a:rPr>
              <a:t>ص59</a:t>
            </a:r>
            <a:r>
              <a:rPr lang="ar-SA" sz="2800" b="1" dirty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60638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36057" y="1128713"/>
            <a:ext cx="52839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/>
              <a:t>الحرارة النوعية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0D4D0F1D-0997-4F50-923D-2CCDB41194FF}"/>
              </a:ext>
            </a:extLst>
          </p:cNvPr>
          <p:cNvSpPr/>
          <p:nvPr/>
        </p:nvSpPr>
        <p:spPr>
          <a:xfrm>
            <a:off x="1381125" y="2645321"/>
            <a:ext cx="10239242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3200" b="1" dirty="0">
              <a:solidFill>
                <a:schemeClr val="tx1"/>
              </a:solidFill>
            </a:endParaRPr>
          </a:p>
          <a:p>
            <a:r>
              <a:rPr lang="ar-SA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ماذا يعني أن الحرارة النوعية للأيثانول تساوي 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2.44 </a:t>
            </a:r>
            <a:r>
              <a:rPr lang="en-US" sz="3200" b="1" dirty="0">
                <a:solidFill>
                  <a:schemeClr val="tx1"/>
                </a:solidFill>
              </a:rPr>
              <a:t>J / g   ̊C </a:t>
            </a:r>
          </a:p>
        </p:txBody>
      </p:sp>
      <p:sp>
        <p:nvSpPr>
          <p:cNvPr id="6" name="مستطيل مستدير الزوايا 14">
            <a:extLst>
              <a:ext uri="{FF2B5EF4-FFF2-40B4-BE49-F238E27FC236}">
                <a16:creationId xmlns:a16="http://schemas.microsoft.com/office/drawing/2014/main" id="{C40F9051-7A42-4315-B741-774E3A046A4E}"/>
              </a:ext>
            </a:extLst>
          </p:cNvPr>
          <p:cNvSpPr/>
          <p:nvPr/>
        </p:nvSpPr>
        <p:spPr>
          <a:xfrm>
            <a:off x="10517190" y="2064215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A1ABF84E-2298-4B23-A19E-1219E605CF80}"/>
              </a:ext>
            </a:extLst>
          </p:cNvPr>
          <p:cNvSpPr/>
          <p:nvPr/>
        </p:nvSpPr>
        <p:spPr>
          <a:xfrm>
            <a:off x="1456631" y="4162531"/>
            <a:ext cx="10465163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b="1" dirty="0">
                <a:solidFill>
                  <a:srgbClr val="0000CC"/>
                </a:solidFill>
              </a:rPr>
              <a:t>تعني أننا نحتاج </a:t>
            </a:r>
            <a:r>
              <a:rPr lang="en-US" sz="2800" b="1" dirty="0">
                <a:solidFill>
                  <a:srgbClr val="0000CC"/>
                </a:solidFill>
              </a:rPr>
              <a:t>2.44 J</a:t>
            </a:r>
            <a:r>
              <a:rPr lang="ar-SA" sz="2800" b="1" dirty="0">
                <a:solidFill>
                  <a:srgbClr val="0000CC"/>
                </a:solidFill>
              </a:rPr>
              <a:t> </a:t>
            </a:r>
            <a:r>
              <a:rPr lang="ar-SA" sz="2800" b="1" dirty="0">
                <a:solidFill>
                  <a:srgbClr val="FF0000"/>
                </a:solidFill>
              </a:rPr>
              <a:t>لرفع</a:t>
            </a:r>
            <a:r>
              <a:rPr lang="ar-SA" sz="2800" b="1" dirty="0">
                <a:solidFill>
                  <a:srgbClr val="0000CC"/>
                </a:solidFill>
              </a:rPr>
              <a:t> درجة حرارة </a:t>
            </a:r>
            <a:r>
              <a:rPr lang="en-US" sz="2800" b="1" dirty="0">
                <a:solidFill>
                  <a:srgbClr val="0000CC"/>
                </a:solidFill>
              </a:rPr>
              <a:t>1 g</a:t>
            </a:r>
            <a:r>
              <a:rPr lang="ar-SA" sz="2800" b="1" dirty="0">
                <a:solidFill>
                  <a:srgbClr val="0000CC"/>
                </a:solidFill>
              </a:rPr>
              <a:t> من الايثانول درجة سيليزية واحدة ( </a:t>
            </a:r>
            <a:r>
              <a:rPr lang="en-US" sz="2800" b="1" dirty="0">
                <a:solidFill>
                  <a:srgbClr val="0000CC"/>
                </a:solidFill>
              </a:rPr>
              <a:t>1 ̊C</a:t>
            </a:r>
            <a:r>
              <a:rPr lang="ar-SA" sz="2800" b="1" dirty="0">
                <a:solidFill>
                  <a:srgbClr val="0000CC"/>
                </a:solidFill>
              </a:rPr>
              <a:t>)</a:t>
            </a:r>
            <a:endParaRPr lang="en-US" sz="28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178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36057" y="1128713"/>
            <a:ext cx="52839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/>
              <a:t>الحرارة النوعية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71E84CAA-1153-4B3A-B2C5-997B4B9369EF}"/>
              </a:ext>
            </a:extLst>
          </p:cNvPr>
          <p:cNvSpPr/>
          <p:nvPr/>
        </p:nvSpPr>
        <p:spPr>
          <a:xfrm>
            <a:off x="4312507" y="2365626"/>
            <a:ext cx="776006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800" b="1" dirty="0">
                <a:latin typeface="ae_AlMateen" panose="02060803050605020204" pitchFamily="18" charset="-78"/>
                <a:cs typeface="ae_AlMateen" panose="02060803050605020204" pitchFamily="18" charset="-78"/>
              </a:rPr>
              <a:t>قد تمتص المواد الحرارة أو تطلقها , لذا تستعمل معادلة حساب الحرارة نفسها لحساب الطاقة التي تطلقها المواد عندما تبرد .</a:t>
            </a:r>
            <a:endParaRPr lang="en-US" sz="2800" dirty="0">
              <a:latin typeface="ae_AlMateen" panose="02060803050605020204" pitchFamily="18" charset="-78"/>
              <a:cs typeface="ae_AlMateen" panose="02060803050605020204" pitchFamily="18" charset="-78"/>
            </a:endParaRP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A2042C36-EB44-4FEC-8EEB-22160A8115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52" r="35234" b="55425"/>
          <a:stretch/>
        </p:blipFill>
        <p:spPr>
          <a:xfrm>
            <a:off x="7147569" y="3811955"/>
            <a:ext cx="4192564" cy="1016467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0E3E3AEA-0CE5-43DD-8289-0A46D3EDD0D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328"/>
          <a:stretch/>
        </p:blipFill>
        <p:spPr>
          <a:xfrm>
            <a:off x="5718583" y="5042738"/>
            <a:ext cx="6473417" cy="1530782"/>
          </a:xfrm>
          <a:prstGeom prst="rect">
            <a:avLst/>
          </a:prstGeom>
        </p:spPr>
      </p:pic>
      <p:sp>
        <p:nvSpPr>
          <p:cNvPr id="14" name="مستطيل 13">
            <a:extLst>
              <a:ext uri="{FF2B5EF4-FFF2-40B4-BE49-F238E27FC236}">
                <a16:creationId xmlns:a16="http://schemas.microsoft.com/office/drawing/2014/main" id="{EFB1198D-87C0-48D4-A16E-31AAA15224A6}"/>
              </a:ext>
            </a:extLst>
          </p:cNvPr>
          <p:cNvSpPr/>
          <p:nvPr/>
        </p:nvSpPr>
        <p:spPr>
          <a:xfrm>
            <a:off x="8396288" y="1781433"/>
            <a:ext cx="3601416" cy="7397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SA" sz="3200" b="1" dirty="0">
                <a:solidFill>
                  <a:srgbClr val="C00000"/>
                </a:solidFill>
                <a:latin typeface="ae_AlMateen" panose="02060803050605020204" pitchFamily="18" charset="-78"/>
                <a:cs typeface="ae_AlMateen" panose="02060803050605020204" pitchFamily="18" charset="-78"/>
              </a:rPr>
              <a:t>حساب الحرارة المنطلقة</a:t>
            </a:r>
          </a:p>
        </p:txBody>
      </p:sp>
    </p:spTree>
    <p:extLst>
      <p:ext uri="{BB962C8B-B14F-4D97-AF65-F5344CB8AC3E}">
        <p14:creationId xmlns:p14="http://schemas.microsoft.com/office/powerpoint/2010/main" val="3606277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36057" y="1128713"/>
            <a:ext cx="52839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/>
              <a:t>الحرارة النوعية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57F5B539-1ABC-4417-93D6-E461CD0D0F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224" y="2391761"/>
            <a:ext cx="9693966" cy="1284958"/>
          </a:xfrm>
          <a:prstGeom prst="rect">
            <a:avLst/>
          </a:prstGeom>
        </p:spPr>
      </p:pic>
      <p:sp>
        <p:nvSpPr>
          <p:cNvPr id="6" name="مستطيل مستدير الزوايا 14">
            <a:extLst>
              <a:ext uri="{FF2B5EF4-FFF2-40B4-BE49-F238E27FC236}">
                <a16:creationId xmlns:a16="http://schemas.microsoft.com/office/drawing/2014/main" id="{4E7A8451-093A-4835-9E8B-2027246DD8B4}"/>
              </a:ext>
            </a:extLst>
          </p:cNvPr>
          <p:cNvSpPr/>
          <p:nvPr/>
        </p:nvSpPr>
        <p:spPr>
          <a:xfrm>
            <a:off x="10517190" y="2064215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</a:t>
            </a:r>
          </a:p>
        </p:txBody>
      </p:sp>
    </p:spTree>
    <p:extLst>
      <p:ext uri="{BB962C8B-B14F-4D97-AF65-F5344CB8AC3E}">
        <p14:creationId xmlns:p14="http://schemas.microsoft.com/office/powerpoint/2010/main" val="2127172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36057" y="1128713"/>
            <a:ext cx="52839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/>
              <a:t>الحرارة النوعية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57F5B539-1ABC-4417-93D6-E461CD0D0F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224" y="2391761"/>
            <a:ext cx="9693966" cy="1284958"/>
          </a:xfrm>
          <a:prstGeom prst="rect">
            <a:avLst/>
          </a:prstGeom>
        </p:spPr>
      </p:pic>
      <p:sp>
        <p:nvSpPr>
          <p:cNvPr id="6" name="مستطيل مستدير الزوايا 14">
            <a:extLst>
              <a:ext uri="{FF2B5EF4-FFF2-40B4-BE49-F238E27FC236}">
                <a16:creationId xmlns:a16="http://schemas.microsoft.com/office/drawing/2014/main" id="{4E7A8451-093A-4835-9E8B-2027246DD8B4}"/>
              </a:ext>
            </a:extLst>
          </p:cNvPr>
          <p:cNvSpPr/>
          <p:nvPr/>
        </p:nvSpPr>
        <p:spPr>
          <a:xfrm>
            <a:off x="10517190" y="2064215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</a:t>
            </a: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7104A1D7-BF41-4760-B53F-AB24056E5FAF}"/>
              </a:ext>
            </a:extLst>
          </p:cNvPr>
          <p:cNvSpPr/>
          <p:nvPr/>
        </p:nvSpPr>
        <p:spPr>
          <a:xfrm>
            <a:off x="8924925" y="4623753"/>
            <a:ext cx="2627842" cy="1140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b="1" dirty="0">
                <a:solidFill>
                  <a:srgbClr val="0000FF"/>
                </a:solidFill>
              </a:rPr>
              <a:t>m = 10 g</a:t>
            </a:r>
          </a:p>
          <a:p>
            <a:pPr algn="l" rtl="0"/>
            <a:r>
              <a:rPr lang="en-US" sz="2800" b="1" dirty="0">
                <a:solidFill>
                  <a:srgbClr val="0000FF"/>
                </a:solidFill>
                <a:latin typeface="verdana" panose="020B0604030504040204" pitchFamily="34" charset="0"/>
              </a:rPr>
              <a:t>q</a:t>
            </a:r>
            <a:r>
              <a:rPr lang="en-US" sz="2800" b="1" dirty="0">
                <a:solidFill>
                  <a:srgbClr val="0000FF"/>
                </a:solidFill>
              </a:rPr>
              <a:t> = 114  J</a:t>
            </a:r>
          </a:p>
          <a:p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6C3D3535-31CE-4912-B30E-2FAE1B292F40}"/>
              </a:ext>
            </a:extLst>
          </p:cNvPr>
          <p:cNvSpPr txBox="1"/>
          <p:nvPr/>
        </p:nvSpPr>
        <p:spPr>
          <a:xfrm>
            <a:off x="8106240" y="5572942"/>
            <a:ext cx="362856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/>
            <a:r>
              <a:rPr lang="en-US" sz="2800" b="1" dirty="0"/>
              <a:t>  T = T f    -   T </a:t>
            </a:r>
            <a:r>
              <a:rPr lang="en-US" sz="2800" b="1" dirty="0" err="1"/>
              <a:t>i</a:t>
            </a:r>
            <a:r>
              <a:rPr lang="en-US" sz="2800" b="1" dirty="0"/>
              <a:t>   </a:t>
            </a:r>
            <a:r>
              <a:rPr lang="ar-SA" sz="2800" b="1" dirty="0">
                <a:latin typeface="Vladimir Script" panose="03050402040407070305" pitchFamily="66" charset="0"/>
              </a:rPr>
              <a:t>∆</a:t>
            </a:r>
            <a:endParaRPr lang="ar-SA" sz="2800" b="1" dirty="0"/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FD71AC35-4DBB-4AFE-8A82-36DF14F8116E}"/>
              </a:ext>
            </a:extLst>
          </p:cNvPr>
          <p:cNvSpPr txBox="1"/>
          <p:nvPr/>
        </p:nvSpPr>
        <p:spPr>
          <a:xfrm>
            <a:off x="7353912" y="6242972"/>
            <a:ext cx="49619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/>
            <a:r>
              <a:rPr lang="en-US" sz="2400" b="1" dirty="0">
                <a:solidFill>
                  <a:srgbClr val="FF0000"/>
                </a:solidFill>
              </a:rPr>
              <a:t>  T </a:t>
            </a:r>
            <a:r>
              <a:rPr lang="en-US" sz="2400" b="1" dirty="0">
                <a:solidFill>
                  <a:srgbClr val="0000FF"/>
                </a:solidFill>
              </a:rPr>
              <a:t>=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0000FF"/>
                </a:solidFill>
              </a:rPr>
              <a:t>50.4</a:t>
            </a:r>
            <a:r>
              <a:rPr lang="en-US" sz="2400" b="1" dirty="0">
                <a:solidFill>
                  <a:srgbClr val="FF0000"/>
                </a:solidFill>
              </a:rPr>
              <a:t>   </a:t>
            </a:r>
            <a:r>
              <a:rPr lang="en-US" sz="2400" b="1" dirty="0">
                <a:solidFill>
                  <a:srgbClr val="0000FF"/>
                </a:solidFill>
              </a:rPr>
              <a:t>-</a:t>
            </a:r>
            <a:r>
              <a:rPr lang="en-US" sz="2400" b="1" dirty="0">
                <a:solidFill>
                  <a:srgbClr val="FF0000"/>
                </a:solidFill>
              </a:rPr>
              <a:t>   </a:t>
            </a:r>
            <a:r>
              <a:rPr lang="en-US" sz="2400" b="1" dirty="0">
                <a:solidFill>
                  <a:srgbClr val="0000FF"/>
                </a:solidFill>
              </a:rPr>
              <a:t>25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0000FF"/>
                </a:solidFill>
              </a:rPr>
              <a:t>=</a:t>
            </a:r>
            <a:r>
              <a:rPr lang="en-US" sz="2400" b="1" dirty="0">
                <a:solidFill>
                  <a:srgbClr val="FF0000"/>
                </a:solidFill>
              </a:rPr>
              <a:t> 25.4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̊C </a:t>
            </a:r>
            <a:r>
              <a:rPr lang="ar-SA" sz="2400" b="1" dirty="0">
                <a:solidFill>
                  <a:srgbClr val="FF0000"/>
                </a:solidFill>
                <a:latin typeface="Vladimir Script" panose="03050402040407070305" pitchFamily="66" charset="0"/>
              </a:rPr>
              <a:t>∆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B1D16FD0-3DE5-4E26-8C98-795AADC11254}"/>
              </a:ext>
            </a:extLst>
          </p:cNvPr>
          <p:cNvSpPr txBox="1"/>
          <p:nvPr/>
        </p:nvSpPr>
        <p:spPr>
          <a:xfrm>
            <a:off x="9372600" y="3890203"/>
            <a:ext cx="282613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/>
            <a:r>
              <a:rPr lang="ar-SA" sz="3600" b="1" dirty="0"/>
              <a:t>المعطيات </a:t>
            </a:r>
          </a:p>
        </p:txBody>
      </p:sp>
    </p:spTree>
    <p:extLst>
      <p:ext uri="{BB962C8B-B14F-4D97-AF65-F5344CB8AC3E}">
        <p14:creationId xmlns:p14="http://schemas.microsoft.com/office/powerpoint/2010/main" val="2192196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36057" y="1128713"/>
            <a:ext cx="52839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/>
              <a:t>الحرارة النوعية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57F5B539-1ABC-4417-93D6-E461CD0D0F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224" y="2391761"/>
            <a:ext cx="9693966" cy="1284958"/>
          </a:xfrm>
          <a:prstGeom prst="rect">
            <a:avLst/>
          </a:prstGeom>
        </p:spPr>
      </p:pic>
      <p:sp>
        <p:nvSpPr>
          <p:cNvPr id="6" name="مستطيل مستدير الزوايا 14">
            <a:extLst>
              <a:ext uri="{FF2B5EF4-FFF2-40B4-BE49-F238E27FC236}">
                <a16:creationId xmlns:a16="http://schemas.microsoft.com/office/drawing/2014/main" id="{4E7A8451-093A-4835-9E8B-2027246DD8B4}"/>
              </a:ext>
            </a:extLst>
          </p:cNvPr>
          <p:cNvSpPr/>
          <p:nvPr/>
        </p:nvSpPr>
        <p:spPr>
          <a:xfrm>
            <a:off x="10517190" y="2064215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</a:t>
            </a: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7104A1D7-BF41-4760-B53F-AB24056E5FAF}"/>
              </a:ext>
            </a:extLst>
          </p:cNvPr>
          <p:cNvSpPr/>
          <p:nvPr/>
        </p:nvSpPr>
        <p:spPr>
          <a:xfrm>
            <a:off x="8924925" y="4623753"/>
            <a:ext cx="2627842" cy="1140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b="1" dirty="0">
                <a:solidFill>
                  <a:srgbClr val="0000FF"/>
                </a:solidFill>
              </a:rPr>
              <a:t>m = 10 g</a:t>
            </a:r>
          </a:p>
          <a:p>
            <a:pPr algn="l" rtl="0"/>
            <a:r>
              <a:rPr lang="en-US" sz="2800" b="1" dirty="0">
                <a:solidFill>
                  <a:srgbClr val="0000FF"/>
                </a:solidFill>
                <a:latin typeface="verdana" panose="020B0604030504040204" pitchFamily="34" charset="0"/>
              </a:rPr>
              <a:t>q</a:t>
            </a:r>
            <a:r>
              <a:rPr lang="en-US" sz="2800" b="1" dirty="0">
                <a:solidFill>
                  <a:srgbClr val="0000FF"/>
                </a:solidFill>
              </a:rPr>
              <a:t> = 114  J</a:t>
            </a:r>
          </a:p>
          <a:p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6C3D3535-31CE-4912-B30E-2FAE1B292F40}"/>
              </a:ext>
            </a:extLst>
          </p:cNvPr>
          <p:cNvSpPr txBox="1"/>
          <p:nvPr/>
        </p:nvSpPr>
        <p:spPr>
          <a:xfrm>
            <a:off x="8106240" y="5572942"/>
            <a:ext cx="362856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/>
            <a:r>
              <a:rPr lang="en-US" sz="2800" b="1" dirty="0"/>
              <a:t>  T = T f    -   T </a:t>
            </a:r>
            <a:r>
              <a:rPr lang="en-US" sz="2800" b="1" dirty="0" err="1"/>
              <a:t>i</a:t>
            </a:r>
            <a:r>
              <a:rPr lang="en-US" sz="2800" b="1" dirty="0"/>
              <a:t>   </a:t>
            </a:r>
            <a:r>
              <a:rPr lang="ar-SA" sz="2800" b="1" dirty="0">
                <a:latin typeface="Vladimir Script" panose="03050402040407070305" pitchFamily="66" charset="0"/>
              </a:rPr>
              <a:t>∆</a:t>
            </a:r>
            <a:endParaRPr lang="ar-SA" sz="2800" b="1" dirty="0"/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FD71AC35-4DBB-4AFE-8A82-36DF14F8116E}"/>
              </a:ext>
            </a:extLst>
          </p:cNvPr>
          <p:cNvSpPr txBox="1"/>
          <p:nvPr/>
        </p:nvSpPr>
        <p:spPr>
          <a:xfrm>
            <a:off x="7353912" y="6242972"/>
            <a:ext cx="49619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/>
            <a:r>
              <a:rPr lang="en-US" sz="2400" b="1" dirty="0">
                <a:solidFill>
                  <a:srgbClr val="FF0000"/>
                </a:solidFill>
              </a:rPr>
              <a:t>  T </a:t>
            </a:r>
            <a:r>
              <a:rPr lang="en-US" sz="2400" b="1" dirty="0">
                <a:solidFill>
                  <a:srgbClr val="0000FF"/>
                </a:solidFill>
              </a:rPr>
              <a:t>=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0000FF"/>
                </a:solidFill>
              </a:rPr>
              <a:t>50.4</a:t>
            </a:r>
            <a:r>
              <a:rPr lang="en-US" sz="2400" b="1" dirty="0">
                <a:solidFill>
                  <a:srgbClr val="FF0000"/>
                </a:solidFill>
              </a:rPr>
              <a:t>   </a:t>
            </a:r>
            <a:r>
              <a:rPr lang="en-US" sz="2400" b="1" dirty="0">
                <a:solidFill>
                  <a:srgbClr val="0000FF"/>
                </a:solidFill>
              </a:rPr>
              <a:t>-</a:t>
            </a:r>
            <a:r>
              <a:rPr lang="en-US" sz="2400" b="1" dirty="0">
                <a:solidFill>
                  <a:srgbClr val="FF0000"/>
                </a:solidFill>
              </a:rPr>
              <a:t>   </a:t>
            </a:r>
            <a:r>
              <a:rPr lang="en-US" sz="2400" b="1" dirty="0">
                <a:solidFill>
                  <a:srgbClr val="0000FF"/>
                </a:solidFill>
              </a:rPr>
              <a:t>25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0000FF"/>
                </a:solidFill>
              </a:rPr>
              <a:t>=</a:t>
            </a:r>
            <a:r>
              <a:rPr lang="en-US" sz="2400" b="1" dirty="0">
                <a:solidFill>
                  <a:srgbClr val="FF0000"/>
                </a:solidFill>
              </a:rPr>
              <a:t> 25.4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̊C </a:t>
            </a:r>
            <a:r>
              <a:rPr lang="ar-SA" sz="2400" b="1" dirty="0">
                <a:solidFill>
                  <a:srgbClr val="FF0000"/>
                </a:solidFill>
                <a:latin typeface="Vladimir Script" panose="03050402040407070305" pitchFamily="66" charset="0"/>
              </a:rPr>
              <a:t>∆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B1D16FD0-3DE5-4E26-8C98-795AADC11254}"/>
              </a:ext>
            </a:extLst>
          </p:cNvPr>
          <p:cNvSpPr txBox="1"/>
          <p:nvPr/>
        </p:nvSpPr>
        <p:spPr>
          <a:xfrm>
            <a:off x="9372600" y="3890203"/>
            <a:ext cx="282613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/>
            <a:r>
              <a:rPr lang="ar-SA" sz="3600" b="1" dirty="0"/>
              <a:t>المعطيات </a:t>
            </a:r>
          </a:p>
        </p:txBody>
      </p:sp>
      <p:cxnSp>
        <p:nvCxnSpPr>
          <p:cNvPr id="24" name="رابط مستقيم 23">
            <a:extLst>
              <a:ext uri="{FF2B5EF4-FFF2-40B4-BE49-F238E27FC236}">
                <a16:creationId xmlns:a16="http://schemas.microsoft.com/office/drawing/2014/main" id="{2F2C21A5-3826-402A-8B1B-C6D2C113309C}"/>
              </a:ext>
            </a:extLst>
          </p:cNvPr>
          <p:cNvCxnSpPr>
            <a:cxnSpLocks/>
          </p:cNvCxnSpPr>
          <p:nvPr/>
        </p:nvCxnSpPr>
        <p:spPr>
          <a:xfrm flipH="1">
            <a:off x="2448845" y="4250813"/>
            <a:ext cx="53274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مستقيم 24">
            <a:extLst>
              <a:ext uri="{FF2B5EF4-FFF2-40B4-BE49-F238E27FC236}">
                <a16:creationId xmlns:a16="http://schemas.microsoft.com/office/drawing/2014/main" id="{37AAA1C9-8035-4E83-8A7F-A23353288D25}"/>
              </a:ext>
            </a:extLst>
          </p:cNvPr>
          <p:cNvCxnSpPr>
            <a:cxnSpLocks/>
          </p:cNvCxnSpPr>
          <p:nvPr/>
        </p:nvCxnSpPr>
        <p:spPr>
          <a:xfrm flipH="1">
            <a:off x="1968792" y="5247877"/>
            <a:ext cx="15758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مستطيل 25">
            <a:extLst>
              <a:ext uri="{FF2B5EF4-FFF2-40B4-BE49-F238E27FC236}">
                <a16:creationId xmlns:a16="http://schemas.microsoft.com/office/drawing/2014/main" id="{55F55B50-65F9-4D16-9538-DBEB458EE456}"/>
              </a:ext>
            </a:extLst>
          </p:cNvPr>
          <p:cNvSpPr/>
          <p:nvPr/>
        </p:nvSpPr>
        <p:spPr>
          <a:xfrm>
            <a:off x="30953" y="3663701"/>
            <a:ext cx="5186131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q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7" name="مستطيل 26">
            <a:extLst>
              <a:ext uri="{FF2B5EF4-FFF2-40B4-BE49-F238E27FC236}">
                <a16:creationId xmlns:a16="http://schemas.microsoft.com/office/drawing/2014/main" id="{85A0BDC1-5633-498B-B34D-D9E2F1805D8D}"/>
              </a:ext>
            </a:extLst>
          </p:cNvPr>
          <p:cNvSpPr/>
          <p:nvPr/>
        </p:nvSpPr>
        <p:spPr>
          <a:xfrm>
            <a:off x="234153" y="4167757"/>
            <a:ext cx="5186131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m </a:t>
            </a:r>
            <a:r>
              <a:rPr lang="en-US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X</a:t>
            </a:r>
            <a:r>
              <a:rPr lang="en-US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Vladimir Script" panose="03050402040407070305" pitchFamily="66" charset="0"/>
              </a:rPr>
              <a:t>∆</a:t>
            </a:r>
            <a:r>
              <a:rPr lang="en-US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 T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8" name="مستطيل 27">
            <a:extLst>
              <a:ext uri="{FF2B5EF4-FFF2-40B4-BE49-F238E27FC236}">
                <a16:creationId xmlns:a16="http://schemas.microsoft.com/office/drawing/2014/main" id="{08E2FCF5-F415-4E73-B4C8-FA68CEDF1345}"/>
              </a:ext>
            </a:extLst>
          </p:cNvPr>
          <p:cNvSpPr/>
          <p:nvPr/>
        </p:nvSpPr>
        <p:spPr>
          <a:xfrm>
            <a:off x="-427305" y="3879725"/>
            <a:ext cx="4204229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C=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9" name="مستطيل 28">
            <a:extLst>
              <a:ext uri="{FF2B5EF4-FFF2-40B4-BE49-F238E27FC236}">
                <a16:creationId xmlns:a16="http://schemas.microsoft.com/office/drawing/2014/main" id="{1BF44088-CEBE-4166-97CD-08E9A9FC5AF8}"/>
              </a:ext>
            </a:extLst>
          </p:cNvPr>
          <p:cNvSpPr/>
          <p:nvPr/>
        </p:nvSpPr>
        <p:spPr>
          <a:xfrm>
            <a:off x="-427305" y="4874500"/>
            <a:ext cx="4137554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C=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0" name="مستطيل 29">
            <a:extLst>
              <a:ext uri="{FF2B5EF4-FFF2-40B4-BE49-F238E27FC236}">
                <a16:creationId xmlns:a16="http://schemas.microsoft.com/office/drawing/2014/main" id="{1E735261-C215-48E3-9464-C6729D2B061D}"/>
              </a:ext>
            </a:extLst>
          </p:cNvPr>
          <p:cNvSpPr/>
          <p:nvPr/>
        </p:nvSpPr>
        <p:spPr>
          <a:xfrm>
            <a:off x="65730" y="4743821"/>
            <a:ext cx="5186131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>
                <a:solidFill>
                  <a:srgbClr val="0000FF"/>
                </a:solidFill>
                <a:latin typeface="verdana" panose="020B0604030504040204" pitchFamily="34" charset="0"/>
              </a:rPr>
              <a:t>114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31" name="مستطيل 30">
            <a:extLst>
              <a:ext uri="{FF2B5EF4-FFF2-40B4-BE49-F238E27FC236}">
                <a16:creationId xmlns:a16="http://schemas.microsoft.com/office/drawing/2014/main" id="{5E97EA66-7E1C-4AC2-B299-432FDFB053E2}"/>
              </a:ext>
            </a:extLst>
          </p:cNvPr>
          <p:cNvSpPr/>
          <p:nvPr/>
        </p:nvSpPr>
        <p:spPr>
          <a:xfrm>
            <a:off x="222975" y="5175869"/>
            <a:ext cx="4882426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>
                <a:solidFill>
                  <a:srgbClr val="0000FF"/>
                </a:solidFill>
                <a:latin typeface="verdana" panose="020B0604030504040204" pitchFamily="34" charset="0"/>
              </a:rPr>
              <a:t>10 </a:t>
            </a:r>
            <a:r>
              <a:rPr lang="en-US" sz="1400" b="1" dirty="0">
                <a:solidFill>
                  <a:srgbClr val="0000FF"/>
                </a:solidFill>
                <a:latin typeface="verdana" panose="020B0604030504040204" pitchFamily="34" charset="0"/>
              </a:rPr>
              <a:t>X </a:t>
            </a:r>
            <a:r>
              <a:rPr lang="en-US" sz="2400" b="1" dirty="0">
                <a:solidFill>
                  <a:srgbClr val="0000FF"/>
                </a:solidFill>
                <a:latin typeface="verdana" panose="020B0604030504040204" pitchFamily="34" charset="0"/>
              </a:rPr>
              <a:t>25.4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8E6A7718-E379-4304-BE1C-EE89448E56A1}"/>
              </a:ext>
            </a:extLst>
          </p:cNvPr>
          <p:cNvSpPr/>
          <p:nvPr/>
        </p:nvSpPr>
        <p:spPr>
          <a:xfrm>
            <a:off x="-427305" y="6051586"/>
            <a:ext cx="4137554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C=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5" name="مربع نص 34">
            <a:extLst>
              <a:ext uri="{FF2B5EF4-FFF2-40B4-BE49-F238E27FC236}">
                <a16:creationId xmlns:a16="http://schemas.microsoft.com/office/drawing/2014/main" id="{54EDB212-9D3C-4FC8-B563-8845992B5CE0}"/>
              </a:ext>
            </a:extLst>
          </p:cNvPr>
          <p:cNvSpPr txBox="1"/>
          <p:nvPr/>
        </p:nvSpPr>
        <p:spPr>
          <a:xfrm>
            <a:off x="1968791" y="6126611"/>
            <a:ext cx="174145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0.449 J/g·°C</a:t>
            </a:r>
            <a:endParaRPr lang="ar-SA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831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36057" y="1128713"/>
            <a:ext cx="52839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/>
              <a:t>الحرارة النوعية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2" name="Picture 19">
            <a:extLst>
              <a:ext uri="{FF2B5EF4-FFF2-40B4-BE49-F238E27FC236}">
                <a16:creationId xmlns:a16="http://schemas.microsoft.com/office/drawing/2014/main" id="{5173DE2C-B4D7-4754-BEF8-C5ADEE7E01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763" y="1874561"/>
            <a:ext cx="742686" cy="469757"/>
          </a:xfrm>
          <a:prstGeom prst="rect">
            <a:avLst/>
          </a:prstGeom>
        </p:spPr>
      </p:pic>
      <p:sp>
        <p:nvSpPr>
          <p:cNvPr id="6" name="TextBox 20">
            <a:extLst>
              <a:ext uri="{FF2B5EF4-FFF2-40B4-BE49-F238E27FC236}">
                <a16:creationId xmlns:a16="http://schemas.microsoft.com/office/drawing/2014/main" id="{AE810870-EF7B-4900-AC0E-7C96F565DA03}"/>
              </a:ext>
            </a:extLst>
          </p:cNvPr>
          <p:cNvSpPr txBox="1"/>
          <p:nvPr/>
        </p:nvSpPr>
        <p:spPr>
          <a:xfrm>
            <a:off x="9429079" y="1786275"/>
            <a:ext cx="1918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تعلمنا اليوم: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E9345B0A-271C-413F-9353-729ADCDED21E}"/>
              </a:ext>
            </a:extLst>
          </p:cNvPr>
          <p:cNvSpPr txBox="1"/>
          <p:nvPr/>
        </p:nvSpPr>
        <p:spPr>
          <a:xfrm>
            <a:off x="5596384" y="2573529"/>
            <a:ext cx="2598340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1">
            <a:spAutoFit/>
          </a:bodyPr>
          <a:lstStyle/>
          <a:p>
            <a:r>
              <a:rPr lang="ar-SA" sz="3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الحرارة النوعية</a:t>
            </a:r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7C0BE2A4-D498-4E70-9E5B-0C579DC7F0DD}"/>
              </a:ext>
            </a:extLst>
          </p:cNvPr>
          <p:cNvSpPr/>
          <p:nvPr/>
        </p:nvSpPr>
        <p:spPr>
          <a:xfrm>
            <a:off x="3064255" y="3638140"/>
            <a:ext cx="6683044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3200" b="1" dirty="0">
                <a:solidFill>
                  <a:schemeClr val="tx1"/>
                </a:solidFill>
              </a:rPr>
              <a:t>هي كمية </a:t>
            </a:r>
            <a:r>
              <a:rPr lang="ar-SA" sz="3200" b="1" dirty="0">
                <a:solidFill>
                  <a:srgbClr val="FF0000"/>
                </a:solidFill>
              </a:rPr>
              <a:t>الحرارة</a:t>
            </a:r>
            <a:r>
              <a:rPr lang="ar-SA" sz="3200" b="1" dirty="0">
                <a:solidFill>
                  <a:schemeClr val="tx1"/>
                </a:solidFill>
              </a:rPr>
              <a:t> التي يتطلبها رفع درجة حرارة </a:t>
            </a:r>
            <a:r>
              <a:rPr lang="ar-SA" sz="3200" b="1" dirty="0">
                <a:solidFill>
                  <a:srgbClr val="FF0000"/>
                </a:solidFill>
              </a:rPr>
              <a:t>جرام</a:t>
            </a:r>
            <a:r>
              <a:rPr lang="ar-SA" sz="3200" b="1" dirty="0">
                <a:solidFill>
                  <a:schemeClr val="tx1"/>
                </a:solidFill>
              </a:rPr>
              <a:t> واحد من المادة درجة </a:t>
            </a:r>
            <a:r>
              <a:rPr lang="ar-SA" sz="3200" b="1" dirty="0" err="1">
                <a:solidFill>
                  <a:schemeClr val="tx1"/>
                </a:solidFill>
              </a:rPr>
              <a:t>سيليزية</a:t>
            </a:r>
            <a:r>
              <a:rPr lang="ar-SA" sz="3200" b="1" dirty="0">
                <a:solidFill>
                  <a:schemeClr val="tx1"/>
                </a:solidFill>
              </a:rPr>
              <a:t> واحدة </a:t>
            </a:r>
            <a:r>
              <a:rPr lang="en-US" sz="3200" b="1" dirty="0">
                <a:solidFill>
                  <a:schemeClr val="tx1"/>
                </a:solidFill>
              </a:rPr>
              <a:t> 1</a:t>
            </a:r>
            <a:r>
              <a:rPr lang="en-US" sz="3200" b="1" dirty="0">
                <a:solidFill>
                  <a:schemeClr val="tx1"/>
                </a:solidFill>
                <a:latin typeface="ae_AlMateen" panose="02060803050605020204" pitchFamily="18" charset="-78"/>
              </a:rPr>
              <a:t>⁰</a:t>
            </a:r>
            <a:r>
              <a:rPr lang="en-US" sz="3200" b="1" dirty="0">
                <a:solidFill>
                  <a:schemeClr val="tx1"/>
                </a:solidFill>
              </a:rPr>
              <a:t>C</a:t>
            </a:r>
            <a:r>
              <a:rPr lang="ar-SA" sz="3200" b="1" dirty="0">
                <a:solidFill>
                  <a:schemeClr val="tx1"/>
                </a:solidFill>
              </a:rPr>
              <a:t>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299A7A90-0B40-4B4E-8F35-963E7587ED68}"/>
              </a:ext>
            </a:extLst>
          </p:cNvPr>
          <p:cNvSpPr/>
          <p:nvPr/>
        </p:nvSpPr>
        <p:spPr>
          <a:xfrm>
            <a:off x="5037452" y="5346185"/>
            <a:ext cx="3157272" cy="76620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q= c </a:t>
            </a:r>
            <a:r>
              <a:rPr lang="en-US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X</a:t>
            </a:r>
            <a:r>
              <a:rPr lang="en-US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 m </a:t>
            </a:r>
            <a:r>
              <a:rPr lang="en-US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X</a:t>
            </a:r>
            <a:r>
              <a:rPr lang="en-US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Vladimir Script" panose="03050402040407070305" pitchFamily="66" charset="0"/>
              </a:rPr>
              <a:t>∆</a:t>
            </a:r>
            <a:r>
              <a:rPr lang="en-US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 T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459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>
            <a:extLst>
              <a:ext uri="{FF2B5EF4-FFF2-40B4-BE49-F238E27FC236}">
                <a16:creationId xmlns:a16="http://schemas.microsoft.com/office/drawing/2014/main" id="{E74F5A55-5693-41B2-9077-B6D98CFC4F20}"/>
              </a:ext>
            </a:extLst>
          </p:cNvPr>
          <p:cNvSpPr txBox="1"/>
          <p:nvPr/>
        </p:nvSpPr>
        <p:spPr>
          <a:xfrm>
            <a:off x="8608834" y="1869300"/>
            <a:ext cx="2660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</a:rPr>
              <a:t>المــــراجـــــــــع: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</a:endParaRPr>
          </a:p>
        </p:txBody>
      </p:sp>
      <p:pic>
        <p:nvPicPr>
          <p:cNvPr id="6" name="Picture 20">
            <a:extLst>
              <a:ext uri="{FF2B5EF4-FFF2-40B4-BE49-F238E27FC236}">
                <a16:creationId xmlns:a16="http://schemas.microsoft.com/office/drawing/2014/main" id="{B672A4F0-906B-49BD-A8C8-0CC15EE1F9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6698" y="1822133"/>
            <a:ext cx="740664" cy="740664"/>
          </a:xfrm>
          <a:prstGeom prst="rect">
            <a:avLst/>
          </a:prstGeom>
        </p:spPr>
      </p:pic>
      <p:sp>
        <p:nvSpPr>
          <p:cNvPr id="8" name="مستطيل 7">
            <a:extLst>
              <a:ext uri="{FF2B5EF4-FFF2-40B4-BE49-F238E27FC236}">
                <a16:creationId xmlns:a16="http://schemas.microsoft.com/office/drawing/2014/main" id="{592F7DB0-8B0C-4D13-B0AF-9CCCDB155D0B}"/>
              </a:ext>
            </a:extLst>
          </p:cNvPr>
          <p:cNvSpPr/>
          <p:nvPr/>
        </p:nvSpPr>
        <p:spPr>
          <a:xfrm>
            <a:off x="2719388" y="3295803"/>
            <a:ext cx="8880092" cy="26796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كتاب </a:t>
            </a:r>
            <a:r>
              <a:rPr lang="ar-SA" sz="3600" b="1" dirty="0">
                <a:solidFill>
                  <a:srgbClr val="FF0000"/>
                </a:solidFill>
              </a:rPr>
              <a:t>كيمياء3</a:t>
            </a:r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 التعليم الثانوي نظام المقررات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 (مسار العلوم الطبيعية)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طبعة 1442 – 2020م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الفصل الدراسي الأول</a:t>
            </a:r>
          </a:p>
        </p:txBody>
      </p:sp>
      <p:pic>
        <p:nvPicPr>
          <p:cNvPr id="10" name="صورة 9" descr="صورة تحتوي على لقطة شاشة&#10;&#10;تم إنشاء الوصف تلقائياً">
            <a:extLst>
              <a:ext uri="{FF2B5EF4-FFF2-40B4-BE49-F238E27FC236}">
                <a16:creationId xmlns:a16="http://schemas.microsoft.com/office/drawing/2014/main" id="{3932B043-151C-46C0-AA1B-F2CB55F650B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01" t="23977" r="28433" b="18469"/>
          <a:stretch/>
        </p:blipFill>
        <p:spPr>
          <a:xfrm>
            <a:off x="403379" y="2576732"/>
            <a:ext cx="2778369" cy="428126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B9632FB-B338-460C-8041-FE93FD1305FD}"/>
              </a:ext>
            </a:extLst>
          </p:cNvPr>
          <p:cNvSpPr txBox="1"/>
          <p:nvPr/>
        </p:nvSpPr>
        <p:spPr>
          <a:xfrm>
            <a:off x="2736057" y="1128713"/>
            <a:ext cx="52839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/>
              <a:t>الحرارة النوعية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03782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36057" y="1128713"/>
            <a:ext cx="52839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/>
              <a:t>الحرارة النوعية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0A590F70-EFD6-4E06-B12F-5EF74000CA78}"/>
              </a:ext>
            </a:extLst>
          </p:cNvPr>
          <p:cNvSpPr/>
          <p:nvPr/>
        </p:nvSpPr>
        <p:spPr>
          <a:xfrm>
            <a:off x="7153275" y="4523626"/>
            <a:ext cx="4638674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3200" b="1" dirty="0">
                <a:solidFill>
                  <a:schemeClr val="tx1"/>
                </a:solidFill>
              </a:rPr>
              <a:t>2- </a:t>
            </a:r>
            <a:r>
              <a:rPr lang="ar-SA" sz="3200" b="1" dirty="0">
                <a:solidFill>
                  <a:srgbClr val="FF0000"/>
                </a:solidFill>
              </a:rPr>
              <a:t>تحسب</a:t>
            </a:r>
            <a:r>
              <a:rPr lang="ar-SA" sz="3200" b="1" dirty="0">
                <a:solidFill>
                  <a:schemeClr val="tx1"/>
                </a:solidFill>
              </a:rPr>
              <a:t> الحرارة النوعية.</a:t>
            </a:r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6F30B96F-D485-49E7-8E81-A1AA056C2844}"/>
              </a:ext>
            </a:extLst>
          </p:cNvPr>
          <p:cNvSpPr/>
          <p:nvPr/>
        </p:nvSpPr>
        <p:spPr>
          <a:xfrm>
            <a:off x="7408841" y="3068960"/>
            <a:ext cx="4343400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3200" b="1" dirty="0">
                <a:solidFill>
                  <a:schemeClr val="tx1"/>
                </a:solidFill>
              </a:rPr>
              <a:t>1- </a:t>
            </a:r>
            <a:r>
              <a:rPr lang="ar-SA" sz="3200" b="1" dirty="0">
                <a:solidFill>
                  <a:srgbClr val="FF0000"/>
                </a:solidFill>
              </a:rPr>
              <a:t>تعرّف</a:t>
            </a:r>
            <a:r>
              <a:rPr lang="ar-SA" sz="3200" b="1" dirty="0">
                <a:solidFill>
                  <a:schemeClr val="tx1"/>
                </a:solidFill>
              </a:rPr>
              <a:t> الحرارة النوعية.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6D52B96-A4D1-478C-9323-F14ADC930C5F}"/>
              </a:ext>
            </a:extLst>
          </p:cNvPr>
          <p:cNvSpPr txBox="1"/>
          <p:nvPr/>
        </p:nvSpPr>
        <p:spPr>
          <a:xfrm>
            <a:off x="7924801" y="1947785"/>
            <a:ext cx="3311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</a:rPr>
              <a:t>سنتعلم اليوم كيف</a:t>
            </a:r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22" name="Picture 1">
            <a:extLst>
              <a:ext uri="{FF2B5EF4-FFF2-40B4-BE49-F238E27FC236}">
                <a16:creationId xmlns:a16="http://schemas.microsoft.com/office/drawing/2014/main" id="{DBE36F91-FBD4-4EA6-BF0C-EB1948AEE3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280" y="1900618"/>
            <a:ext cx="740664" cy="74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106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36057" y="1128713"/>
            <a:ext cx="52839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/>
              <a:t>الحرارة النوعية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71B6242E-0029-422C-ACD5-9716D5C28AB3}"/>
              </a:ext>
            </a:extLst>
          </p:cNvPr>
          <p:cNvSpPr txBox="1"/>
          <p:nvPr/>
        </p:nvSpPr>
        <p:spPr>
          <a:xfrm>
            <a:off x="2087166" y="3429000"/>
            <a:ext cx="950505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/>
              <a:t>هل يوجد فرق بين الحرارة والحرارة النوعية؟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D0D2713E-FDCF-4B30-914C-BE9B40B08691}"/>
              </a:ext>
            </a:extLst>
          </p:cNvPr>
          <p:cNvSpPr txBox="1"/>
          <p:nvPr/>
        </p:nvSpPr>
        <p:spPr>
          <a:xfrm>
            <a:off x="9288780" y="2140082"/>
            <a:ext cx="210471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ar-SA" sz="3600" b="1" dirty="0">
                <a:solidFill>
                  <a:srgbClr val="C00000"/>
                </a:solidFill>
              </a:rPr>
              <a:t>التهيئة</a:t>
            </a:r>
            <a:r>
              <a:rPr lang="ar-SA" sz="2800" b="1" dirty="0">
                <a:solidFill>
                  <a:srgbClr val="C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0184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36057" y="1128713"/>
            <a:ext cx="52839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/>
              <a:t>الحرارة النوعية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31A63D90-725C-4FC1-8D6F-016689927EDB}"/>
              </a:ext>
            </a:extLst>
          </p:cNvPr>
          <p:cNvSpPr txBox="1"/>
          <p:nvPr/>
        </p:nvSpPr>
        <p:spPr>
          <a:xfrm>
            <a:off x="9286875" y="2078935"/>
            <a:ext cx="2598340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1">
            <a:spAutoFit/>
          </a:bodyPr>
          <a:lstStyle/>
          <a:p>
            <a:r>
              <a:rPr lang="ar-SA" sz="3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الحرارة النوعية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97FD6DD2-72E7-4628-B904-547C6C5C4AAF}"/>
              </a:ext>
            </a:extLst>
          </p:cNvPr>
          <p:cNvSpPr/>
          <p:nvPr/>
        </p:nvSpPr>
        <p:spPr>
          <a:xfrm>
            <a:off x="5202171" y="3325192"/>
            <a:ext cx="6683044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3200" b="1" dirty="0">
                <a:solidFill>
                  <a:schemeClr val="tx1"/>
                </a:solidFill>
              </a:rPr>
              <a:t>هي كمية </a:t>
            </a:r>
            <a:r>
              <a:rPr lang="ar-SA" sz="3200" b="1" dirty="0">
                <a:solidFill>
                  <a:srgbClr val="FF0000"/>
                </a:solidFill>
              </a:rPr>
              <a:t>الحرارة</a:t>
            </a:r>
            <a:r>
              <a:rPr lang="ar-SA" sz="3200" b="1" dirty="0">
                <a:solidFill>
                  <a:schemeClr val="tx1"/>
                </a:solidFill>
              </a:rPr>
              <a:t> التي يتطلبها رفع درجة حرارة </a:t>
            </a:r>
            <a:r>
              <a:rPr lang="ar-SA" sz="3200" b="1" dirty="0">
                <a:solidFill>
                  <a:srgbClr val="FF0000"/>
                </a:solidFill>
              </a:rPr>
              <a:t>جرام</a:t>
            </a:r>
            <a:r>
              <a:rPr lang="ar-SA" sz="3200" b="1" dirty="0">
                <a:solidFill>
                  <a:schemeClr val="tx1"/>
                </a:solidFill>
              </a:rPr>
              <a:t> واحد من المادة درجة </a:t>
            </a:r>
            <a:r>
              <a:rPr lang="ar-SA" sz="3200" b="1" dirty="0" err="1">
                <a:solidFill>
                  <a:schemeClr val="tx1"/>
                </a:solidFill>
              </a:rPr>
              <a:t>سيليزية</a:t>
            </a:r>
            <a:r>
              <a:rPr lang="ar-SA" sz="3200" b="1" dirty="0">
                <a:solidFill>
                  <a:schemeClr val="tx1"/>
                </a:solidFill>
              </a:rPr>
              <a:t> واحدة </a:t>
            </a:r>
            <a:r>
              <a:rPr lang="en-US" sz="3200" b="1" dirty="0">
                <a:solidFill>
                  <a:schemeClr val="tx1"/>
                </a:solidFill>
              </a:rPr>
              <a:t> 1</a:t>
            </a:r>
            <a:r>
              <a:rPr lang="en-US" sz="3200" b="1" dirty="0">
                <a:solidFill>
                  <a:schemeClr val="tx1"/>
                </a:solidFill>
                <a:latin typeface="ae_AlMateen" panose="02060803050605020204" pitchFamily="18" charset="-78"/>
              </a:rPr>
              <a:t>⁰</a:t>
            </a:r>
            <a:r>
              <a:rPr lang="en-US" sz="3200" b="1" dirty="0">
                <a:solidFill>
                  <a:schemeClr val="tx1"/>
                </a:solidFill>
              </a:rPr>
              <a:t>C</a:t>
            </a:r>
            <a:r>
              <a:rPr lang="ar-SA" sz="3200" b="1" dirty="0">
                <a:solidFill>
                  <a:schemeClr val="tx1"/>
                </a:solidFill>
              </a:rPr>
              <a:t>.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1B46DC5F-B61D-4A66-97A4-5CE7B9611E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852" y="2190750"/>
            <a:ext cx="3463447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79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36057" y="1128713"/>
            <a:ext cx="52839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/>
              <a:t>الحرارة النوعية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CB6E6A92-7D21-4D69-9FFC-2DDCE69746A5}"/>
              </a:ext>
            </a:extLst>
          </p:cNvPr>
          <p:cNvSpPr/>
          <p:nvPr/>
        </p:nvSpPr>
        <p:spPr>
          <a:xfrm>
            <a:off x="3695734" y="1879104"/>
            <a:ext cx="8172085" cy="108012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3600" b="1" dirty="0">
                <a:solidFill>
                  <a:srgbClr val="FF0000"/>
                </a:solidFill>
              </a:rPr>
              <a:t>علل/ </a:t>
            </a:r>
            <a:r>
              <a:rPr lang="ar-SA" sz="3600" b="1" dirty="0">
                <a:solidFill>
                  <a:schemeClr val="tx1"/>
                </a:solidFill>
              </a:rPr>
              <a:t>لكل مادة حرارة نوعية مميزة لها ؟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61BA2DE5-2938-46C6-B629-7FB97E7E3186}"/>
              </a:ext>
            </a:extLst>
          </p:cNvPr>
          <p:cNvSpPr/>
          <p:nvPr/>
        </p:nvSpPr>
        <p:spPr>
          <a:xfrm>
            <a:off x="4972050" y="3501008"/>
            <a:ext cx="6895769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3200" b="1" dirty="0">
                <a:solidFill>
                  <a:srgbClr val="0000CC"/>
                </a:solidFill>
              </a:rPr>
              <a:t>لأن لكل مادة تركيب مختلف عن المادة الأخرى.</a:t>
            </a:r>
            <a:endParaRPr lang="en-US" sz="32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995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36057" y="1128713"/>
            <a:ext cx="52839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/>
              <a:t>الحرارة النوعية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D59C4D56-9DC2-487A-B60E-C72DE4736514}"/>
              </a:ext>
            </a:extLst>
          </p:cNvPr>
          <p:cNvSpPr/>
          <p:nvPr/>
        </p:nvSpPr>
        <p:spPr>
          <a:xfrm>
            <a:off x="8301038" y="1980796"/>
            <a:ext cx="3601416" cy="7397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SA" sz="3200" b="1" dirty="0">
                <a:solidFill>
                  <a:srgbClr val="C00000"/>
                </a:solidFill>
                <a:latin typeface="ae_AlMateen" panose="02060803050605020204" pitchFamily="18" charset="-78"/>
                <a:cs typeface="ae_AlMateen" panose="02060803050605020204" pitchFamily="18" charset="-78"/>
              </a:rPr>
              <a:t>حساب الحرارة الممتصة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97062875-552F-419A-94B9-E791C4BF60F4}"/>
              </a:ext>
            </a:extLst>
          </p:cNvPr>
          <p:cNvSpPr txBox="1"/>
          <p:nvPr/>
        </p:nvSpPr>
        <p:spPr>
          <a:xfrm>
            <a:off x="6181725" y="3036279"/>
            <a:ext cx="5807226" cy="19514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800" b="1" dirty="0"/>
              <a:t>قطعة من رصيف اسمنتي كتلتها </a:t>
            </a:r>
            <a:r>
              <a:rPr lang="en-US" sz="2800" b="1" dirty="0">
                <a:latin typeface="ae_AlMateen" panose="02060803050605020204" pitchFamily="18" charset="-78"/>
              </a:rPr>
              <a:t>5x10</a:t>
            </a:r>
            <a:r>
              <a:rPr lang="en-US" sz="2800" b="1" baseline="30000" dirty="0">
                <a:latin typeface="ae_AlMateen" panose="02060803050605020204" pitchFamily="18" charset="-78"/>
              </a:rPr>
              <a:t>3</a:t>
            </a:r>
            <a:r>
              <a:rPr lang="en-US" sz="2800" b="1" dirty="0">
                <a:latin typeface="ae_AlMateen" panose="02060803050605020204" pitchFamily="18" charset="-78"/>
              </a:rPr>
              <a:t> </a:t>
            </a:r>
            <a:r>
              <a:rPr lang="ar-SA" sz="2800" b="1" dirty="0"/>
              <a:t> زادت درجة حرارتها </a:t>
            </a:r>
            <a:r>
              <a:rPr lang="en-US" sz="2800" b="1" dirty="0">
                <a:latin typeface="ae_AlMateen" panose="02060803050605020204" pitchFamily="18" charset="-78"/>
              </a:rPr>
              <a:t>6⁰C</a:t>
            </a:r>
            <a:r>
              <a:rPr lang="en-US" sz="2800" b="1" dirty="0">
                <a:latin typeface="Calibri"/>
              </a:rPr>
              <a:t> </a:t>
            </a:r>
            <a:r>
              <a:rPr lang="ar-SA" sz="2800" b="1" dirty="0">
                <a:latin typeface="Calibri"/>
              </a:rPr>
              <a:t> </a:t>
            </a:r>
            <a:r>
              <a:rPr lang="ar-SA" sz="2800" b="1" dirty="0">
                <a:solidFill>
                  <a:srgbClr val="0070C0"/>
                </a:solidFill>
                <a:latin typeface="Calibri"/>
              </a:rPr>
              <a:t>فهل يمكن حساب كمية الحرارة التي امتصتها</a:t>
            </a:r>
            <a:r>
              <a:rPr lang="ar-SA" sz="2800" b="1" dirty="0">
                <a:latin typeface="Calibri"/>
              </a:rPr>
              <a:t> ؟</a:t>
            </a:r>
            <a:endParaRPr lang="ar-SA" sz="2800" b="1" dirty="0"/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F73606BF-A33A-4A79-BB7C-F4BE2550EB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630" r="48849"/>
          <a:stretch/>
        </p:blipFill>
        <p:spPr>
          <a:xfrm>
            <a:off x="242298" y="4786313"/>
            <a:ext cx="4676874" cy="1720552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98DAE613-CC32-464B-803B-C5379C1953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744" y="2214245"/>
            <a:ext cx="2871869" cy="2468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127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36057" y="1128713"/>
            <a:ext cx="52839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/>
              <a:t>الحرارة النوعية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6B2E31B0-CE9D-42F1-BE8D-08CB6B11CDDA}"/>
              </a:ext>
            </a:extLst>
          </p:cNvPr>
          <p:cNvSpPr/>
          <p:nvPr/>
        </p:nvSpPr>
        <p:spPr>
          <a:xfrm>
            <a:off x="8020050" y="1956470"/>
            <a:ext cx="3720585" cy="7200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3200" b="1" dirty="0">
                <a:solidFill>
                  <a:schemeClr val="tx1"/>
                </a:solidFill>
              </a:rPr>
              <a:t>معادلة حساب الحرارة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955C2784-0BB8-468A-8BD5-D03E2C2D38C2}"/>
              </a:ext>
            </a:extLst>
          </p:cNvPr>
          <p:cNvSpPr/>
          <p:nvPr/>
        </p:nvSpPr>
        <p:spPr>
          <a:xfrm>
            <a:off x="4174331" y="3972603"/>
            <a:ext cx="5283993" cy="76620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b="1" dirty="0">
                <a:solidFill>
                  <a:srgbClr val="000000"/>
                </a:solidFill>
                <a:latin typeface="verdana" panose="020B0604030504040204" pitchFamily="34" charset="0"/>
              </a:rPr>
              <a:t>q= c </a:t>
            </a:r>
            <a:r>
              <a:rPr lang="en-US" b="1" dirty="0">
                <a:solidFill>
                  <a:srgbClr val="000000"/>
                </a:solidFill>
                <a:latin typeface="verdana" panose="020B0604030504040204" pitchFamily="34" charset="0"/>
              </a:rPr>
              <a:t>X</a:t>
            </a:r>
            <a:r>
              <a:rPr lang="en-US" sz="3600" b="1" dirty="0">
                <a:solidFill>
                  <a:srgbClr val="000000"/>
                </a:solidFill>
                <a:latin typeface="verdana" panose="020B0604030504040204" pitchFamily="34" charset="0"/>
              </a:rPr>
              <a:t> m </a:t>
            </a:r>
            <a:r>
              <a:rPr lang="en-US" b="1" dirty="0">
                <a:solidFill>
                  <a:srgbClr val="000000"/>
                </a:solidFill>
                <a:latin typeface="verdana" panose="020B0604030504040204" pitchFamily="34" charset="0"/>
              </a:rPr>
              <a:t>X</a:t>
            </a:r>
            <a:r>
              <a:rPr lang="en-US" sz="3600" b="1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sz="3600" b="1" dirty="0">
                <a:solidFill>
                  <a:srgbClr val="000000"/>
                </a:solidFill>
                <a:latin typeface="Vladimir Script" panose="03050402040407070305" pitchFamily="66" charset="0"/>
              </a:rPr>
              <a:t>∆</a:t>
            </a:r>
            <a:r>
              <a:rPr lang="en-US" sz="3600" b="1" dirty="0">
                <a:solidFill>
                  <a:srgbClr val="000000"/>
                </a:solidFill>
                <a:latin typeface="verdana" panose="020B0604030504040204" pitchFamily="34" charset="0"/>
              </a:rPr>
              <a:t> T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89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36057" y="1128713"/>
            <a:ext cx="52839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/>
              <a:t>الحرارة النوعية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6B2E31B0-CE9D-42F1-BE8D-08CB6B11CDDA}"/>
              </a:ext>
            </a:extLst>
          </p:cNvPr>
          <p:cNvSpPr/>
          <p:nvPr/>
        </p:nvSpPr>
        <p:spPr>
          <a:xfrm>
            <a:off x="8020050" y="1956470"/>
            <a:ext cx="3720585" cy="7200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3200" b="1" dirty="0">
                <a:solidFill>
                  <a:schemeClr val="tx1"/>
                </a:solidFill>
              </a:rPr>
              <a:t>معادلة حساب الحرارة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955C2784-0BB8-468A-8BD5-D03E2C2D38C2}"/>
              </a:ext>
            </a:extLst>
          </p:cNvPr>
          <p:cNvSpPr/>
          <p:nvPr/>
        </p:nvSpPr>
        <p:spPr>
          <a:xfrm>
            <a:off x="3891229" y="2124753"/>
            <a:ext cx="3157272" cy="76620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q= c </a:t>
            </a:r>
            <a:r>
              <a:rPr lang="en-US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X</a:t>
            </a:r>
            <a:r>
              <a:rPr lang="en-US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 m </a:t>
            </a:r>
            <a:r>
              <a:rPr lang="en-US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X</a:t>
            </a:r>
            <a:r>
              <a:rPr lang="en-US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Vladimir Script" panose="03050402040407070305" pitchFamily="66" charset="0"/>
              </a:rPr>
              <a:t>∆</a:t>
            </a:r>
            <a:r>
              <a:rPr lang="en-US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 T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22CEEB86-D712-4D5B-9FA5-7073782ACB73}"/>
              </a:ext>
            </a:extLst>
          </p:cNvPr>
          <p:cNvSpPr txBox="1"/>
          <p:nvPr/>
        </p:nvSpPr>
        <p:spPr>
          <a:xfrm>
            <a:off x="1045131" y="3758412"/>
            <a:ext cx="1046516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ar-SA" sz="2800" b="1" dirty="0">
                <a:solidFill>
                  <a:prstClr val="black"/>
                </a:solidFill>
                <a:latin typeface="Vladimir Script" panose="03050402040407070305" pitchFamily="66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</a:rPr>
              <a:t>q</a:t>
            </a:r>
            <a:r>
              <a:rPr lang="ar-SA" sz="3600" b="1" dirty="0">
                <a:solidFill>
                  <a:srgbClr val="FF0000"/>
                </a:solidFill>
              </a:rPr>
              <a:t> =</a:t>
            </a:r>
            <a:r>
              <a:rPr lang="ar-SA" sz="2800" b="1" dirty="0">
                <a:solidFill>
                  <a:srgbClr val="FF0000"/>
                </a:solidFill>
                <a:latin typeface="Vladimir Script" panose="03050402040407070305" pitchFamily="66" charset="0"/>
              </a:rPr>
              <a:t> </a:t>
            </a:r>
            <a:r>
              <a:rPr lang="ar-SA" sz="2800" b="1" dirty="0">
                <a:solidFill>
                  <a:prstClr val="black"/>
                </a:solidFill>
                <a:latin typeface="Vladimir Script" panose="03050402040407070305" pitchFamily="66" charset="0"/>
              </a:rPr>
              <a:t>الطاقة الحرارية الممتصة أو المنطلقة ووحدتها جول(</a:t>
            </a:r>
            <a:r>
              <a:rPr lang="en-US" sz="3600" b="1" dirty="0">
                <a:solidFill>
                  <a:srgbClr val="FF0000"/>
                </a:solidFill>
              </a:rPr>
              <a:t>J</a:t>
            </a:r>
            <a:r>
              <a:rPr lang="ar-SA" sz="2800" b="1" dirty="0"/>
              <a:t>)</a:t>
            </a:r>
            <a:r>
              <a:rPr lang="ar-SA" sz="2800" b="1" dirty="0">
                <a:solidFill>
                  <a:prstClr val="black"/>
                </a:solidFill>
                <a:latin typeface="Vladimir Script" panose="03050402040407070305" pitchFamily="66" charset="0"/>
              </a:rPr>
              <a:t>  </a:t>
            </a:r>
            <a:endParaRPr lang="ar-SA" sz="2000" b="1" dirty="0">
              <a:solidFill>
                <a:prstClr val="black"/>
              </a:solidFill>
            </a:endParaRP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C7AC9968-EEF8-4AA3-8440-99ECE737A4EB}"/>
              </a:ext>
            </a:extLst>
          </p:cNvPr>
          <p:cNvSpPr txBox="1"/>
          <p:nvPr/>
        </p:nvSpPr>
        <p:spPr>
          <a:xfrm>
            <a:off x="2069354" y="5177666"/>
            <a:ext cx="982169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en-US" sz="2800" b="1" dirty="0"/>
              <a:t>  </a:t>
            </a:r>
            <a:r>
              <a:rPr lang="en-US" sz="2800" b="1" dirty="0">
                <a:solidFill>
                  <a:srgbClr val="FF0000"/>
                </a:solidFill>
              </a:rPr>
              <a:t>T   </a:t>
            </a:r>
            <a:r>
              <a:rPr lang="ar-SA" sz="2800" b="1" dirty="0">
                <a:solidFill>
                  <a:srgbClr val="FF0000"/>
                </a:solidFill>
                <a:latin typeface="Vladimir Script" panose="03050402040407070305" pitchFamily="66" charset="0"/>
              </a:rPr>
              <a:t>∆=</a:t>
            </a:r>
            <a:r>
              <a:rPr lang="ar-SA" sz="2800" b="1" dirty="0">
                <a:solidFill>
                  <a:prstClr val="black"/>
                </a:solidFill>
                <a:latin typeface="Vladimir Script" panose="03050402040407070305" pitchFamily="66" charset="0"/>
              </a:rPr>
              <a:t>  التغير في درجة الحرارة ووحدتها (</a:t>
            </a:r>
            <a:r>
              <a:rPr lang="en-US" sz="2800" b="1" dirty="0">
                <a:solidFill>
                  <a:srgbClr val="FF0000"/>
                </a:solidFill>
              </a:rPr>
              <a:t>̊C </a:t>
            </a:r>
            <a:r>
              <a:rPr lang="ar-SA" sz="2800" b="1" dirty="0">
                <a:solidFill>
                  <a:prstClr val="black"/>
                </a:solidFill>
                <a:latin typeface="Vladimir Script" panose="03050402040407070305" pitchFamily="66" charset="0"/>
              </a:rPr>
              <a:t>  )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331FD75C-77B2-4564-91F2-E8688B94AC95}"/>
              </a:ext>
            </a:extLst>
          </p:cNvPr>
          <p:cNvSpPr txBox="1"/>
          <p:nvPr/>
        </p:nvSpPr>
        <p:spPr>
          <a:xfrm>
            <a:off x="1896049" y="3151860"/>
            <a:ext cx="949035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en-US" sz="2800" b="1" dirty="0"/>
              <a:t>  </a:t>
            </a:r>
            <a:r>
              <a:rPr lang="en-US" sz="2800" b="1" dirty="0">
                <a:solidFill>
                  <a:srgbClr val="FF0000"/>
                </a:solidFill>
              </a:rPr>
              <a:t>C</a:t>
            </a:r>
            <a:r>
              <a:rPr lang="ar-SA" sz="2800" b="1" dirty="0">
                <a:solidFill>
                  <a:srgbClr val="FF0000"/>
                </a:solidFill>
                <a:latin typeface="Vladimir Script" panose="03050402040407070305" pitchFamily="66" charset="0"/>
              </a:rPr>
              <a:t>=</a:t>
            </a:r>
            <a:r>
              <a:rPr lang="ar-SA" sz="2800" b="1" dirty="0">
                <a:solidFill>
                  <a:prstClr val="black"/>
                </a:solidFill>
                <a:latin typeface="Vladimir Script" panose="03050402040407070305" pitchFamily="66" charset="0"/>
              </a:rPr>
              <a:t> الحرارة النوعية للمادة ووحدتها (</a:t>
            </a:r>
            <a:r>
              <a:rPr lang="en-US" sz="2800" b="1" dirty="0">
                <a:solidFill>
                  <a:srgbClr val="FF0000"/>
                </a:solidFill>
              </a:rPr>
              <a:t>J / g   ̊C </a:t>
            </a:r>
            <a:r>
              <a:rPr lang="ar-SA" sz="2800" b="1" dirty="0">
                <a:solidFill>
                  <a:prstClr val="black"/>
                </a:solidFill>
                <a:latin typeface="Vladimir Script" panose="03050402040407070305" pitchFamily="66" charset="0"/>
              </a:rPr>
              <a:t> )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FC99E9E5-8B14-4A42-BE9C-2090034019C5}"/>
              </a:ext>
            </a:extLst>
          </p:cNvPr>
          <p:cNvSpPr txBox="1"/>
          <p:nvPr/>
        </p:nvSpPr>
        <p:spPr>
          <a:xfrm>
            <a:off x="1978560" y="4457586"/>
            <a:ext cx="943764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en-US" sz="2800" b="1" dirty="0"/>
              <a:t>  </a:t>
            </a:r>
            <a:r>
              <a:rPr lang="en-US" sz="2800" b="1" dirty="0">
                <a:solidFill>
                  <a:srgbClr val="FF0000"/>
                </a:solidFill>
              </a:rPr>
              <a:t>m</a:t>
            </a:r>
            <a:r>
              <a:rPr lang="ar-SA" sz="2800" b="1" dirty="0">
                <a:solidFill>
                  <a:srgbClr val="FF0000"/>
                </a:solidFill>
                <a:latin typeface="Vladimir Script" panose="03050402040407070305" pitchFamily="66" charset="0"/>
              </a:rPr>
              <a:t>=</a:t>
            </a:r>
            <a:r>
              <a:rPr lang="ar-SA" sz="2800" b="1" dirty="0">
                <a:solidFill>
                  <a:prstClr val="black"/>
                </a:solidFill>
                <a:latin typeface="Vladimir Script" panose="03050402040407070305" pitchFamily="66" charset="0"/>
              </a:rPr>
              <a:t> كتلة المادة ووحدتها (</a:t>
            </a:r>
            <a:r>
              <a:rPr lang="en-US" sz="2800" b="1" dirty="0">
                <a:solidFill>
                  <a:srgbClr val="FF0000"/>
                </a:solidFill>
              </a:rPr>
              <a:t>g</a:t>
            </a:r>
            <a:r>
              <a:rPr lang="ar-SA" sz="2800" b="1" dirty="0">
                <a:solidFill>
                  <a:prstClr val="black"/>
                </a:solidFill>
                <a:latin typeface="Vladimir Script" panose="03050402040407070305" pitchFamily="66" charset="0"/>
              </a:rPr>
              <a:t>)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5E7A2EF0-FD7E-4066-AC2E-E8A93D4CD08E}"/>
              </a:ext>
            </a:extLst>
          </p:cNvPr>
          <p:cNvSpPr txBox="1"/>
          <p:nvPr/>
        </p:nvSpPr>
        <p:spPr>
          <a:xfrm>
            <a:off x="1623121" y="5825738"/>
            <a:ext cx="982169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/>
            <a:r>
              <a:rPr lang="en-US" sz="3200" b="1" dirty="0"/>
              <a:t>  </a:t>
            </a:r>
            <a:r>
              <a:rPr lang="en-US" sz="3200" b="1" dirty="0">
                <a:solidFill>
                  <a:srgbClr val="FF0000"/>
                </a:solidFill>
              </a:rPr>
              <a:t>T = T </a:t>
            </a:r>
            <a:r>
              <a:rPr lang="en-US" sz="2400" b="1" dirty="0">
                <a:solidFill>
                  <a:srgbClr val="FF0000"/>
                </a:solidFill>
              </a:rPr>
              <a:t>f</a:t>
            </a:r>
            <a:r>
              <a:rPr lang="en-US" sz="3200" b="1" dirty="0">
                <a:solidFill>
                  <a:srgbClr val="FF0000"/>
                </a:solidFill>
              </a:rPr>
              <a:t>    -   T </a:t>
            </a:r>
            <a:r>
              <a:rPr lang="en-US" sz="2400" b="1" dirty="0" err="1">
                <a:solidFill>
                  <a:srgbClr val="FF0000"/>
                </a:solidFill>
              </a:rPr>
              <a:t>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  </a:t>
            </a:r>
            <a:r>
              <a:rPr lang="ar-SA" sz="3200" b="1" dirty="0">
                <a:solidFill>
                  <a:srgbClr val="FF0000"/>
                </a:solidFill>
                <a:latin typeface="Vladimir Script" panose="03050402040407070305" pitchFamily="66" charset="0"/>
              </a:rPr>
              <a:t>∆</a:t>
            </a:r>
            <a:endParaRPr lang="ar-SA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327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36057" y="1128713"/>
            <a:ext cx="52839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/>
              <a:t>الحرارة النوعية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0D4D0F1D-0997-4F50-923D-2CCDB41194FF}"/>
              </a:ext>
            </a:extLst>
          </p:cNvPr>
          <p:cNvSpPr/>
          <p:nvPr/>
        </p:nvSpPr>
        <p:spPr>
          <a:xfrm>
            <a:off x="1381125" y="2645321"/>
            <a:ext cx="10239242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3200" b="1" dirty="0">
              <a:solidFill>
                <a:schemeClr val="tx1"/>
              </a:solidFill>
            </a:endParaRPr>
          </a:p>
          <a:p>
            <a:r>
              <a:rPr lang="ar-SA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ماذا يعني أن الحرارة النوعية للأيثانول تساوي 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2.44 </a:t>
            </a:r>
            <a:r>
              <a:rPr lang="en-US" sz="3200" b="1" dirty="0">
                <a:solidFill>
                  <a:schemeClr val="tx1"/>
                </a:solidFill>
              </a:rPr>
              <a:t>J / g   ̊C </a:t>
            </a:r>
          </a:p>
        </p:txBody>
      </p:sp>
      <p:sp>
        <p:nvSpPr>
          <p:cNvPr id="6" name="مستطيل مستدير الزوايا 14">
            <a:extLst>
              <a:ext uri="{FF2B5EF4-FFF2-40B4-BE49-F238E27FC236}">
                <a16:creationId xmlns:a16="http://schemas.microsoft.com/office/drawing/2014/main" id="{C40F9051-7A42-4315-B741-774E3A046A4E}"/>
              </a:ext>
            </a:extLst>
          </p:cNvPr>
          <p:cNvSpPr/>
          <p:nvPr/>
        </p:nvSpPr>
        <p:spPr>
          <a:xfrm>
            <a:off x="10517190" y="2064215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</a:t>
            </a:r>
          </a:p>
        </p:txBody>
      </p:sp>
    </p:spTree>
    <p:extLst>
      <p:ext uri="{BB962C8B-B14F-4D97-AF65-F5344CB8AC3E}">
        <p14:creationId xmlns:p14="http://schemas.microsoft.com/office/powerpoint/2010/main" val="234076652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</TotalTime>
  <Words>423</Words>
  <Application>Microsoft Office PowerPoint</Application>
  <PresentationFormat>شاشة عريضة</PresentationFormat>
  <Paragraphs>84</Paragraphs>
  <Slides>16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25" baseType="lpstr">
      <vt:lpstr>ae_AlMateen</vt:lpstr>
      <vt:lpstr>Arial</vt:lpstr>
      <vt:lpstr>Calibri</vt:lpstr>
      <vt:lpstr>Calibri Light</vt:lpstr>
      <vt:lpstr>Sakkal Majalla</vt:lpstr>
      <vt:lpstr>verdana</vt:lpstr>
      <vt:lpstr>Vladimir Script</vt:lpstr>
      <vt:lpstr>Wingdings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سلطان المطيري</dc:creator>
  <cp:lastModifiedBy>majed Al-hakami</cp:lastModifiedBy>
  <cp:revision>2</cp:revision>
  <dcterms:created xsi:type="dcterms:W3CDTF">2020-09-01T14:46:23Z</dcterms:created>
  <dcterms:modified xsi:type="dcterms:W3CDTF">2020-09-17T10:59:17Z</dcterms:modified>
</cp:coreProperties>
</file>