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87" r:id="rId4"/>
    <p:sldId id="288" r:id="rId5"/>
    <p:sldId id="289" r:id="rId6"/>
    <p:sldId id="302" r:id="rId7"/>
    <p:sldId id="290" r:id="rId8"/>
    <p:sldId id="291" r:id="rId9"/>
    <p:sldId id="292" r:id="rId10"/>
    <p:sldId id="293" r:id="rId11"/>
    <p:sldId id="294" r:id="rId12"/>
    <p:sldId id="301" r:id="rId13"/>
    <p:sldId id="295" r:id="rId14"/>
    <p:sldId id="296" r:id="rId15"/>
    <p:sldId id="281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30D7A-B4ED-4F1F-BF98-DD0D9871F051}" v="83" dt="2020-09-22T10:03:0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كــــــــيــــــمــــــــيــــــــاء 3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مــــــــــاجــــــــــد الـــــــــحــــــــــــكـــــــــــمــــــي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DB77C6D4-0B37-43E8-8BBE-E871F255F3A2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الطاقة الكيميائية والكون </a:t>
            </a:r>
            <a:r>
              <a:rPr lang="ar-SA" sz="2800" b="1" dirty="0">
                <a:solidFill>
                  <a:schemeClr val="tx1"/>
                </a:solidFill>
              </a:rPr>
              <a:t>ص66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6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3E7DC82-92C8-4EE0-B5AB-2A5ACFB2C29F}"/>
              </a:ext>
            </a:extLst>
          </p:cNvPr>
          <p:cNvSpPr txBox="1"/>
          <p:nvPr/>
        </p:nvSpPr>
        <p:spPr>
          <a:xfrm>
            <a:off x="8286750" y="1992428"/>
            <a:ext cx="36957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Vladimir Script" panose="03050402040407070305" pitchFamily="66" charset="0"/>
                <a:cs typeface="+mj-cs"/>
              </a:rPr>
              <a:t>أنواع التفاعلات الحرارية </a:t>
            </a:r>
            <a:endParaRPr lang="ar-SA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706B4CB-1C92-4811-B17F-D9747816B0B6}"/>
              </a:ext>
            </a:extLst>
          </p:cNvPr>
          <p:cNvSpPr/>
          <p:nvPr/>
        </p:nvSpPr>
        <p:spPr>
          <a:xfrm>
            <a:off x="1890613" y="4357687"/>
            <a:ext cx="10301387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2- التفاعل </a:t>
            </a:r>
            <a:r>
              <a:rPr lang="ar-SA" sz="2800" b="1" dirty="0">
                <a:solidFill>
                  <a:srgbClr val="FF0000"/>
                </a:solidFill>
              </a:rPr>
              <a:t>الماص</a:t>
            </a:r>
            <a:r>
              <a:rPr lang="ar-SA" sz="2800" b="1" dirty="0">
                <a:solidFill>
                  <a:schemeClr val="tx1"/>
                </a:solidFill>
              </a:rPr>
              <a:t> (المستهلك ) للحرارة: الإشارة ( </a:t>
            </a:r>
            <a:r>
              <a:rPr lang="ar-SA" sz="2800" b="1" dirty="0">
                <a:solidFill>
                  <a:srgbClr val="FF0000"/>
                </a:solidFill>
              </a:rPr>
              <a:t>+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F4FA948-8EE5-4948-9797-E97E46437F31}"/>
              </a:ext>
            </a:extLst>
          </p:cNvPr>
          <p:cNvSpPr/>
          <p:nvPr/>
        </p:nvSpPr>
        <p:spPr>
          <a:xfrm>
            <a:off x="1747671" y="3138431"/>
            <a:ext cx="10301387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1- التفاعل </a:t>
            </a:r>
            <a:r>
              <a:rPr lang="ar-SA" sz="2800" b="1" dirty="0">
                <a:solidFill>
                  <a:srgbClr val="FF0000"/>
                </a:solidFill>
              </a:rPr>
              <a:t>الطارد</a:t>
            </a:r>
            <a:r>
              <a:rPr lang="ar-SA" sz="2800" b="1" dirty="0">
                <a:solidFill>
                  <a:schemeClr val="tx1"/>
                </a:solidFill>
              </a:rPr>
              <a:t> (المنتج ) للحرارة: الإشارة ( </a:t>
            </a:r>
            <a:r>
              <a:rPr lang="ar-SA" sz="2800" b="1" dirty="0">
                <a:solidFill>
                  <a:srgbClr val="FF0000"/>
                </a:solidFill>
              </a:rPr>
              <a:t>-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0260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40FD97-BFA9-486E-9FDF-A6AECD338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9" y="2124074"/>
            <a:ext cx="3233776" cy="461962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279F9A4-A494-4175-945F-126BAB311CF8}"/>
              </a:ext>
            </a:extLst>
          </p:cNvPr>
          <p:cNvSpPr/>
          <p:nvPr/>
        </p:nvSpPr>
        <p:spPr>
          <a:xfrm>
            <a:off x="5076825" y="3138431"/>
            <a:ext cx="6972233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1- التفاعل </a:t>
            </a:r>
            <a:r>
              <a:rPr lang="ar-SA" sz="2800" b="1" dirty="0">
                <a:solidFill>
                  <a:srgbClr val="FF0000"/>
                </a:solidFill>
              </a:rPr>
              <a:t>الطارد</a:t>
            </a:r>
            <a:r>
              <a:rPr lang="ar-SA" sz="2800" b="1" dirty="0">
                <a:solidFill>
                  <a:schemeClr val="tx1"/>
                </a:solidFill>
              </a:rPr>
              <a:t> (المنتج ) للحرارة: الإشارة ( </a:t>
            </a:r>
            <a:r>
              <a:rPr lang="ar-SA" sz="2800" b="1" dirty="0">
                <a:solidFill>
                  <a:srgbClr val="FF0000"/>
                </a:solidFill>
              </a:rPr>
              <a:t>-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CF1DAE6-55A4-45A1-BE72-E3A78C70DBCA}"/>
              </a:ext>
            </a:extLst>
          </p:cNvPr>
          <p:cNvSpPr/>
          <p:nvPr/>
        </p:nvSpPr>
        <p:spPr>
          <a:xfrm>
            <a:off x="5038792" y="4433886"/>
            <a:ext cx="6972233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0000CC"/>
                </a:solidFill>
              </a:rPr>
              <a:t>تكون فيه قيمة </a:t>
            </a:r>
            <a:r>
              <a:rPr lang="ar-SA" sz="2800" b="1" dirty="0">
                <a:solidFill>
                  <a:srgbClr val="FF0000"/>
                </a:solidFill>
              </a:rPr>
              <a:t>المتفاعلات</a:t>
            </a:r>
            <a:r>
              <a:rPr lang="ar-SA" sz="2800" b="1" dirty="0">
                <a:solidFill>
                  <a:srgbClr val="0000CC"/>
                </a:solidFill>
              </a:rPr>
              <a:t> أكبر من قيمة النواتج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BD8AFF4-E769-4193-9CB8-E16D46BF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01" y="5938836"/>
            <a:ext cx="5839458" cy="44291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16E6CA1-F17F-47BC-977E-CDA68E3A086F}"/>
              </a:ext>
            </a:extLst>
          </p:cNvPr>
          <p:cNvSpPr txBox="1"/>
          <p:nvPr/>
        </p:nvSpPr>
        <p:spPr>
          <a:xfrm>
            <a:off x="8286750" y="1992428"/>
            <a:ext cx="36957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Vladimir Script" panose="03050402040407070305" pitchFamily="66" charset="0"/>
                <a:cs typeface="+mj-cs"/>
              </a:rPr>
              <a:t>أنواع التفاعلات الحرارية </a:t>
            </a:r>
            <a:endParaRPr lang="ar-SA" b="1" dirty="0">
              <a:solidFill>
                <a:srgbClr val="0000FF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700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CF1DAE6-55A4-45A1-BE72-E3A78C70DBCA}"/>
              </a:ext>
            </a:extLst>
          </p:cNvPr>
          <p:cNvSpPr/>
          <p:nvPr/>
        </p:nvSpPr>
        <p:spPr>
          <a:xfrm>
            <a:off x="5886450" y="4433886"/>
            <a:ext cx="6124575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0000CC"/>
                </a:solidFill>
              </a:rPr>
              <a:t>تكون فيه قيمة </a:t>
            </a:r>
            <a:r>
              <a:rPr lang="ar-SA" sz="2800" b="1" dirty="0">
                <a:solidFill>
                  <a:srgbClr val="FF0000"/>
                </a:solidFill>
              </a:rPr>
              <a:t>النواتج</a:t>
            </a:r>
            <a:r>
              <a:rPr lang="ar-SA" sz="2800" b="1" dirty="0">
                <a:solidFill>
                  <a:srgbClr val="0000CC"/>
                </a:solidFill>
              </a:rPr>
              <a:t> أكبر من قيمة المتفاعلات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8AB504-7203-4FD9-BDC3-B6BFB50B1EF4}"/>
              </a:ext>
            </a:extLst>
          </p:cNvPr>
          <p:cNvSpPr/>
          <p:nvPr/>
        </p:nvSpPr>
        <p:spPr>
          <a:xfrm>
            <a:off x="4829175" y="2619262"/>
            <a:ext cx="7362825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2- التفاعل </a:t>
            </a:r>
            <a:r>
              <a:rPr lang="ar-SA" sz="2800" b="1" dirty="0">
                <a:solidFill>
                  <a:srgbClr val="FF0000"/>
                </a:solidFill>
              </a:rPr>
              <a:t>الماص</a:t>
            </a:r>
            <a:r>
              <a:rPr lang="ar-SA" sz="2800" b="1" dirty="0">
                <a:solidFill>
                  <a:schemeClr val="tx1"/>
                </a:solidFill>
              </a:rPr>
              <a:t> (المستهلك ) للحرارة: الإشارة ( </a:t>
            </a:r>
            <a:r>
              <a:rPr lang="ar-SA" sz="2800" b="1" dirty="0">
                <a:solidFill>
                  <a:srgbClr val="FF0000"/>
                </a:solidFill>
              </a:rPr>
              <a:t>+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590582E-411C-4ACF-A8CF-B077BBC5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7203"/>
            <a:ext cx="5681662" cy="300920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4367E5-AB6B-4D68-A126-A8639089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55"/>
          <a:stretch/>
        </p:blipFill>
        <p:spPr>
          <a:xfrm>
            <a:off x="3943350" y="5886450"/>
            <a:ext cx="8248650" cy="68103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3D69C93-7FB9-4C8D-9045-70051F98311A}"/>
              </a:ext>
            </a:extLst>
          </p:cNvPr>
          <p:cNvSpPr txBox="1"/>
          <p:nvPr/>
        </p:nvSpPr>
        <p:spPr>
          <a:xfrm>
            <a:off x="8286750" y="1992428"/>
            <a:ext cx="36957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Vladimir Script" panose="03050402040407070305" pitchFamily="66" charset="0"/>
                <a:cs typeface="+mj-cs"/>
              </a:rPr>
              <a:t>أنواع التفاعلات الحرارية </a:t>
            </a:r>
            <a:endParaRPr lang="ar-SA" b="1" dirty="0">
              <a:solidFill>
                <a:srgbClr val="0000FF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130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2E24A6F-D76F-475F-801B-66782B0ED8B8}"/>
              </a:ext>
            </a:extLst>
          </p:cNvPr>
          <p:cNvSpPr/>
          <p:nvPr/>
        </p:nvSpPr>
        <p:spPr>
          <a:xfrm>
            <a:off x="816730" y="2482066"/>
            <a:ext cx="1118354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 إذا كان </a:t>
            </a:r>
            <a:r>
              <a:rPr lang="ar-SA" sz="2800" b="1" dirty="0">
                <a:solidFill>
                  <a:schemeClr val="tx1"/>
                </a:solidFill>
                <a:latin typeface="Arial" pitchFamily="34" charset="0"/>
              </a:rPr>
              <a:t>المحتوى الحراري للنواتج </a:t>
            </a:r>
            <a:r>
              <a:rPr lang="ar-SA" sz="2800" b="1" dirty="0">
                <a:solidFill>
                  <a:srgbClr val="FF0000"/>
                </a:solidFill>
                <a:latin typeface="Arial" pitchFamily="34" charset="0"/>
              </a:rPr>
              <a:t>أكبر</a:t>
            </a:r>
            <a:r>
              <a:rPr lang="ar-SA" sz="2800" b="1" dirty="0">
                <a:solidFill>
                  <a:schemeClr val="tx1"/>
                </a:solidFill>
                <a:latin typeface="Arial" pitchFamily="34" charset="0"/>
              </a:rPr>
              <a:t> من المحتوى الحراري للمتفاعلات فإن التفاعل :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96F1D25-2A6D-4776-975B-6525EF696FFF}"/>
              </a:ext>
            </a:extLst>
          </p:cNvPr>
          <p:cNvSpPr/>
          <p:nvPr/>
        </p:nvSpPr>
        <p:spPr>
          <a:xfrm>
            <a:off x="4995217" y="3662871"/>
            <a:ext cx="6845003" cy="2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Font typeface="+mj-lt"/>
              <a:buAutoNum type="arabicPeriod"/>
            </a:pPr>
            <a:endParaRPr lang="ar-SA" sz="28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ar-SA" sz="2800" b="1" dirty="0">
                <a:solidFill>
                  <a:srgbClr val="0000FF"/>
                </a:solidFill>
              </a:rPr>
              <a:t>طارد للحرارة.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ar-SA" sz="2800" b="1" dirty="0">
                <a:solidFill>
                  <a:srgbClr val="0000FF"/>
                </a:solidFill>
              </a:rPr>
              <a:t>منتج للحرارة.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ماص للحرارة.</a:t>
            </a:r>
            <a:endParaRPr lang="en-US" sz="2800" b="1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ar-S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E3951E4-F4D9-427F-8F86-7C8C2CEF73C6}"/>
              </a:ext>
            </a:extLst>
          </p:cNvPr>
          <p:cNvSpPr txBox="1"/>
          <p:nvPr/>
        </p:nvSpPr>
        <p:spPr>
          <a:xfrm>
            <a:off x="8222637" y="1968385"/>
            <a:ext cx="31526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rgbClr val="C00000"/>
                </a:solidFill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31370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5B8542BE-DA97-43F6-BEA9-3E382D3FD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763" y="1874561"/>
            <a:ext cx="742686" cy="469757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7099E25B-D0FC-42D2-A765-31DD15AD58B5}"/>
              </a:ext>
            </a:extLst>
          </p:cNvPr>
          <p:cNvSpPr txBox="1"/>
          <p:nvPr/>
        </p:nvSpPr>
        <p:spPr>
          <a:xfrm>
            <a:off x="9429079" y="178627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الخلاصة 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5D840E92-0834-472F-99DA-C8AD9FDF71E1}"/>
              </a:ext>
            </a:extLst>
          </p:cNvPr>
          <p:cNvCxnSpPr/>
          <p:nvPr/>
        </p:nvCxnSpPr>
        <p:spPr>
          <a:xfrm>
            <a:off x="9894639" y="236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5CC2DC7F-1CBB-4954-B32B-32AA05FDF3F9}"/>
              </a:ext>
            </a:extLst>
          </p:cNvPr>
          <p:cNvSpPr/>
          <p:nvPr/>
        </p:nvSpPr>
        <p:spPr>
          <a:xfrm>
            <a:off x="197562" y="2755491"/>
            <a:ext cx="3571448" cy="4709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المحتوى الحراري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81B313E-62AE-47A3-AD5F-B5616D9F3AB4}"/>
              </a:ext>
            </a:extLst>
          </p:cNvPr>
          <p:cNvSpPr/>
          <p:nvPr/>
        </p:nvSpPr>
        <p:spPr>
          <a:xfrm>
            <a:off x="9087658" y="2765243"/>
            <a:ext cx="2707351" cy="461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المسعر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8A3ED256-FF1A-4EEC-BDCB-15DA7B5C30D0}"/>
              </a:ext>
            </a:extLst>
          </p:cNvPr>
          <p:cNvCxnSpPr/>
          <p:nvPr/>
        </p:nvCxnSpPr>
        <p:spPr>
          <a:xfrm>
            <a:off x="1925754" y="236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B7EE208-657F-4C28-BA43-E2E78B44CA94}"/>
              </a:ext>
            </a:extLst>
          </p:cNvPr>
          <p:cNvSpPr/>
          <p:nvPr/>
        </p:nvSpPr>
        <p:spPr>
          <a:xfrm>
            <a:off x="9242608" y="3529185"/>
            <a:ext cx="2688297" cy="162384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هو جهاز معزول حراريا يستخدم لقياس كمية الحرارة الممتصة أو المنطلقة في أثناء عملية كيميائية أو فيزيائية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DB44063D-98C8-48BC-8388-BB85F15E8D07}"/>
              </a:ext>
            </a:extLst>
          </p:cNvPr>
          <p:cNvCxnSpPr/>
          <p:nvPr/>
        </p:nvCxnSpPr>
        <p:spPr>
          <a:xfrm>
            <a:off x="7557935" y="319217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C78C811C-BA45-488A-B94E-2ACE2F8474CC}"/>
              </a:ext>
            </a:extLst>
          </p:cNvPr>
          <p:cNvCxnSpPr/>
          <p:nvPr/>
        </p:nvCxnSpPr>
        <p:spPr>
          <a:xfrm>
            <a:off x="10470703" y="322643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92A2737C-C2E2-49AC-97C8-48E37B1274F3}"/>
              </a:ext>
            </a:extLst>
          </p:cNvPr>
          <p:cNvCxnSpPr/>
          <p:nvPr/>
        </p:nvCxnSpPr>
        <p:spPr>
          <a:xfrm>
            <a:off x="581604" y="4450571"/>
            <a:ext cx="3072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A7218FF6-DC7C-4E4A-A69C-BF42EC44816D}"/>
              </a:ext>
            </a:extLst>
          </p:cNvPr>
          <p:cNvCxnSpPr/>
          <p:nvPr/>
        </p:nvCxnSpPr>
        <p:spPr>
          <a:xfrm>
            <a:off x="5190116" y="322643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337C03AE-09EA-443D-AFEA-1573360B5FF6}"/>
              </a:ext>
            </a:extLst>
          </p:cNvPr>
          <p:cNvCxnSpPr/>
          <p:nvPr/>
        </p:nvCxnSpPr>
        <p:spPr>
          <a:xfrm>
            <a:off x="2309796" y="322643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ECC0CE6-415D-4032-ABF6-F8E582D3AC89}"/>
              </a:ext>
            </a:extLst>
          </p:cNvPr>
          <p:cNvSpPr/>
          <p:nvPr/>
        </p:nvSpPr>
        <p:spPr>
          <a:xfrm>
            <a:off x="4134000" y="2765243"/>
            <a:ext cx="4281585" cy="461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الطاقة الكيميائية والكون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6A6A18A-092D-44CB-A90B-51B80B071095}"/>
              </a:ext>
            </a:extLst>
          </p:cNvPr>
          <p:cNvSpPr txBox="1"/>
          <p:nvPr/>
        </p:nvSpPr>
        <p:spPr>
          <a:xfrm>
            <a:off x="101551" y="3783335"/>
            <a:ext cx="3840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∆ </a:t>
            </a:r>
            <a:r>
              <a:rPr lang="en-US" sz="2800" b="1" dirty="0">
                <a:solidFill>
                  <a:srgbClr val="FF0000"/>
                </a:solidFill>
              </a:rPr>
              <a:t>H </a:t>
            </a:r>
            <a:r>
              <a:rPr lang="en-US" sz="1600" b="1" dirty="0">
                <a:solidFill>
                  <a:srgbClr val="FF0000"/>
                </a:solidFill>
              </a:rPr>
              <a:t>rxn</a:t>
            </a:r>
            <a:r>
              <a:rPr lang="en-US" sz="2800" b="1" dirty="0">
                <a:solidFill>
                  <a:srgbClr val="FF0000"/>
                </a:solidFill>
              </a:rPr>
              <a:t> =  </a:t>
            </a:r>
            <a:r>
              <a:rPr lang="en-US" sz="2800" b="1" dirty="0">
                <a:solidFill>
                  <a:srgbClr val="0000FF"/>
                </a:solidFill>
              </a:rPr>
              <a:t>H</a:t>
            </a:r>
            <a:r>
              <a:rPr lang="en-US" sz="1600" b="1" dirty="0">
                <a:solidFill>
                  <a:srgbClr val="0000FF"/>
                </a:solidFill>
              </a:rPr>
              <a:t>f</a:t>
            </a:r>
            <a:r>
              <a:rPr lang="en-US" sz="1600" b="1" dirty="0">
                <a:solidFill>
                  <a:srgbClr val="FF0000"/>
                </a:solidFill>
              </a:rPr>
              <a:t>    </a:t>
            </a:r>
            <a:r>
              <a:rPr lang="en-US" sz="2800" b="1" dirty="0">
                <a:solidFill>
                  <a:srgbClr val="FF0000"/>
                </a:solidFill>
              </a:rPr>
              <a:t>-     </a:t>
            </a:r>
            <a:r>
              <a:rPr lang="en-US" sz="2800" b="1" dirty="0">
                <a:solidFill>
                  <a:srgbClr val="0000FF"/>
                </a:solidFill>
              </a:rPr>
              <a:t>H</a:t>
            </a:r>
            <a:r>
              <a:rPr lang="en-US" sz="1600" b="1" dirty="0">
                <a:solidFill>
                  <a:srgbClr val="0000FF"/>
                </a:solidFill>
              </a:rPr>
              <a:t>i</a:t>
            </a:r>
            <a:endParaRPr lang="ar-SA" sz="1600" b="1" dirty="0">
              <a:solidFill>
                <a:srgbClr val="0000FF"/>
              </a:solidFill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6E9AF299-F9FE-4482-BD49-510C18EDBC73}"/>
              </a:ext>
            </a:extLst>
          </p:cNvPr>
          <p:cNvCxnSpPr/>
          <p:nvPr/>
        </p:nvCxnSpPr>
        <p:spPr>
          <a:xfrm>
            <a:off x="561562" y="4450571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98C97453-9C8D-45E4-916A-80E68623CCA4}"/>
              </a:ext>
            </a:extLst>
          </p:cNvPr>
          <p:cNvCxnSpPr/>
          <p:nvPr/>
        </p:nvCxnSpPr>
        <p:spPr>
          <a:xfrm>
            <a:off x="3557935" y="4450571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74E02A9-976F-4C13-B2DA-6200CE78C5CF}"/>
              </a:ext>
            </a:extLst>
          </p:cNvPr>
          <p:cNvSpPr/>
          <p:nvPr/>
        </p:nvSpPr>
        <p:spPr>
          <a:xfrm>
            <a:off x="2386754" y="4810611"/>
            <a:ext cx="1747245" cy="7732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طارد للحرارة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E82ECE5C-C1CF-4C8F-AE7E-06E2CBC6EAC8}"/>
              </a:ext>
            </a:extLst>
          </p:cNvPr>
          <p:cNvSpPr/>
          <p:nvPr/>
        </p:nvSpPr>
        <p:spPr>
          <a:xfrm>
            <a:off x="101551" y="4810611"/>
            <a:ext cx="1852448" cy="7732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ماص للحرارة</a:t>
            </a:r>
          </a:p>
        </p:txBody>
      </p: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36A455C8-2F07-4B8C-AFCF-7DCC7523860F}"/>
              </a:ext>
            </a:extLst>
          </p:cNvPr>
          <p:cNvCxnSpPr/>
          <p:nvPr/>
        </p:nvCxnSpPr>
        <p:spPr>
          <a:xfrm>
            <a:off x="3173892" y="560269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AA77054A-3A2C-4480-A6FE-DEBB3ACE13D4}"/>
              </a:ext>
            </a:extLst>
          </p:cNvPr>
          <p:cNvCxnSpPr/>
          <p:nvPr/>
        </p:nvCxnSpPr>
        <p:spPr>
          <a:xfrm>
            <a:off x="965647" y="560269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B482118-1F45-4780-BB5B-ECD135BF24D7}"/>
              </a:ext>
            </a:extLst>
          </p:cNvPr>
          <p:cNvSpPr/>
          <p:nvPr/>
        </p:nvSpPr>
        <p:spPr>
          <a:xfrm>
            <a:off x="2789850" y="5977949"/>
            <a:ext cx="768085" cy="560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4E94A1-B4D3-4D79-B0D2-D568EF0C2C7E}"/>
              </a:ext>
            </a:extLst>
          </p:cNvPr>
          <p:cNvSpPr/>
          <p:nvPr/>
        </p:nvSpPr>
        <p:spPr>
          <a:xfrm>
            <a:off x="581605" y="5977949"/>
            <a:ext cx="768085" cy="560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014E129D-DD37-4711-9605-3B9D73687523}"/>
              </a:ext>
            </a:extLst>
          </p:cNvPr>
          <p:cNvSpPr/>
          <p:nvPr/>
        </p:nvSpPr>
        <p:spPr>
          <a:xfrm>
            <a:off x="6668339" y="3564201"/>
            <a:ext cx="1747245" cy="3823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النظام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BC3CC4FE-0752-4E29-AD33-7277D4474F19}"/>
              </a:ext>
            </a:extLst>
          </p:cNvPr>
          <p:cNvSpPr/>
          <p:nvPr/>
        </p:nvSpPr>
        <p:spPr>
          <a:xfrm>
            <a:off x="4498989" y="3575611"/>
            <a:ext cx="1747245" cy="3823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المحيط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64FFA4E-FDF5-43A4-A2D0-5BB60CBE90F8}"/>
              </a:ext>
            </a:extLst>
          </p:cNvPr>
          <p:cNvCxnSpPr>
            <a:stCxn id="27" idx="4"/>
          </p:cNvCxnSpPr>
          <p:nvPr/>
        </p:nvCxnSpPr>
        <p:spPr>
          <a:xfrm>
            <a:off x="7541962" y="3946515"/>
            <a:ext cx="15973" cy="3333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BD0BC1AC-E708-4582-A033-A26E666CAC2C}"/>
              </a:ext>
            </a:extLst>
          </p:cNvPr>
          <p:cNvCxnSpPr/>
          <p:nvPr/>
        </p:nvCxnSpPr>
        <p:spPr>
          <a:xfrm>
            <a:off x="5190117" y="3961805"/>
            <a:ext cx="15973" cy="272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17992070-9B4C-4BB0-A770-0C8054C5F1CE}"/>
              </a:ext>
            </a:extLst>
          </p:cNvPr>
          <p:cNvCxnSpPr/>
          <p:nvPr/>
        </p:nvCxnSpPr>
        <p:spPr>
          <a:xfrm flipV="1">
            <a:off x="5190117" y="4234547"/>
            <a:ext cx="2351845" cy="1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2F14DE75-EBED-434F-A293-DAF5B8A810B3}"/>
              </a:ext>
            </a:extLst>
          </p:cNvPr>
          <p:cNvSpPr/>
          <p:nvPr/>
        </p:nvSpPr>
        <p:spPr>
          <a:xfrm>
            <a:off x="5363085" y="4594587"/>
            <a:ext cx="1747245" cy="3823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الكون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D7862D5-79FB-4606-BB66-45323A9B25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6466" y="5182046"/>
            <a:ext cx="2040580" cy="1561385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5457CA21-5BC2-4F8E-9525-8D2FAC56D37E}"/>
              </a:ext>
            </a:extLst>
          </p:cNvPr>
          <p:cNvSpPr/>
          <p:nvPr/>
        </p:nvSpPr>
        <p:spPr>
          <a:xfrm>
            <a:off x="3473104" y="1786275"/>
            <a:ext cx="5280587" cy="5040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الحرارة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8AF77F0E-3657-4D53-8953-4EFE25FC466E}"/>
              </a:ext>
            </a:extLst>
          </p:cNvPr>
          <p:cNvCxnSpPr/>
          <p:nvPr/>
        </p:nvCxnSpPr>
        <p:spPr>
          <a:xfrm>
            <a:off x="1936934" y="2362339"/>
            <a:ext cx="7952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98EBD78D-298F-4814-967F-77B6A5387257}"/>
              </a:ext>
            </a:extLst>
          </p:cNvPr>
          <p:cNvCxnSpPr/>
          <p:nvPr/>
        </p:nvCxnSpPr>
        <p:spPr>
          <a:xfrm>
            <a:off x="6246234" y="427985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3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2281F3B7-5D60-4BF2-82C1-0AA1ABA3533F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194779B-0BB4-454E-8534-77180F19E0F4}"/>
              </a:ext>
            </a:extLst>
          </p:cNvPr>
          <p:cNvSpPr txBox="1"/>
          <p:nvPr/>
        </p:nvSpPr>
        <p:spPr>
          <a:xfrm>
            <a:off x="5705475" y="2295407"/>
            <a:ext cx="62193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ما الذي تدرسه الكيمياء الحرارية؟</a:t>
            </a:r>
          </a:p>
        </p:txBody>
      </p:sp>
      <p:pic>
        <p:nvPicPr>
          <p:cNvPr id="3074" name="Picture 2" descr="تجربة السعرات الحرارية الكيمياء السعرات الحرارية ، يمكن الألومنيوم PNG">
            <a:extLst>
              <a:ext uri="{FF2B5EF4-FFF2-40B4-BE49-F238E27FC236}">
                <a16:creationId xmlns:a16="http://schemas.microsoft.com/office/drawing/2014/main" id="{412FDA15-9468-4C46-8FC9-6130A58E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" y="2479041"/>
            <a:ext cx="3240722" cy="32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D9BD05B-CD47-473D-9086-873ABC2F3B0F}"/>
              </a:ext>
            </a:extLst>
          </p:cNvPr>
          <p:cNvSpPr txBox="1"/>
          <p:nvPr/>
        </p:nvSpPr>
        <p:spPr>
          <a:xfrm>
            <a:off x="8839200" y="2155358"/>
            <a:ext cx="299652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sz="3200" b="1" dirty="0"/>
              <a:t>الكيمياء الحرارية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A879B09-9A0C-4BAD-8836-8D981C959AF5}"/>
              </a:ext>
            </a:extLst>
          </p:cNvPr>
          <p:cNvSpPr/>
          <p:nvPr/>
        </p:nvSpPr>
        <p:spPr>
          <a:xfrm>
            <a:off x="289600" y="3969873"/>
            <a:ext cx="11612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r>
              <a:rPr lang="ar-SA" sz="3600" b="1" dirty="0">
                <a:solidFill>
                  <a:srgbClr val="0000CC"/>
                </a:solidFill>
              </a:rPr>
              <a:t>تدرس الكيمياء الحرارية </a:t>
            </a:r>
            <a:r>
              <a:rPr lang="ar-SA" sz="3600" b="1" dirty="0">
                <a:solidFill>
                  <a:srgbClr val="FF0000"/>
                </a:solidFill>
              </a:rPr>
              <a:t>تغيرات</a:t>
            </a:r>
            <a:r>
              <a:rPr lang="ar-SA" sz="3600" b="1" dirty="0">
                <a:solidFill>
                  <a:srgbClr val="0000CC"/>
                </a:solidFill>
              </a:rPr>
              <a:t> الحرارة التي ترافق التفاعلات الكيميائية وتغيرات الحالة الفيزيائية.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DCA7C00-0AE8-40E0-85CF-ED0D3A419415}"/>
              </a:ext>
            </a:extLst>
          </p:cNvPr>
          <p:cNvSpPr txBox="1"/>
          <p:nvPr/>
        </p:nvSpPr>
        <p:spPr>
          <a:xfrm>
            <a:off x="670720" y="2668337"/>
            <a:ext cx="11521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/>
              <a:t>جزء معين من الكون يحتوي على التفاعل أو العملية المراد دراستها.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AB8F87-956B-45ED-898E-0EB9F5E25EC5}"/>
              </a:ext>
            </a:extLst>
          </p:cNvPr>
          <p:cNvSpPr txBox="1"/>
          <p:nvPr/>
        </p:nvSpPr>
        <p:spPr>
          <a:xfrm>
            <a:off x="1402225" y="210877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النظام: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18A4A48-D084-4D45-AE03-23C57C3FB8CF}"/>
              </a:ext>
            </a:extLst>
          </p:cNvPr>
          <p:cNvSpPr txBox="1"/>
          <p:nvPr/>
        </p:nvSpPr>
        <p:spPr>
          <a:xfrm>
            <a:off x="1545994" y="4157691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/>
              <a:t>كل شيء في الكون غير النظام.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7BB405-66E8-4EE7-8C47-AD1D355D3239}"/>
              </a:ext>
            </a:extLst>
          </p:cNvPr>
          <p:cNvSpPr txBox="1"/>
          <p:nvPr/>
        </p:nvSpPr>
        <p:spPr>
          <a:xfrm>
            <a:off x="1402226" y="3572572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المحيط: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66D9F0C-E4E8-4940-A37F-716EC0CAF7A4}"/>
              </a:ext>
            </a:extLst>
          </p:cNvPr>
          <p:cNvSpPr txBox="1"/>
          <p:nvPr/>
        </p:nvSpPr>
        <p:spPr>
          <a:xfrm>
            <a:off x="6257925" y="5004420"/>
            <a:ext cx="5705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الكون: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1A7C025-7735-436D-8356-5E7D59677711}"/>
              </a:ext>
            </a:extLst>
          </p:cNvPr>
          <p:cNvSpPr txBox="1"/>
          <p:nvPr/>
        </p:nvSpPr>
        <p:spPr>
          <a:xfrm>
            <a:off x="6257925" y="5647045"/>
            <a:ext cx="5705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/>
              <a:t>الكون = النظام + المحيط.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A786E60-B03A-4223-B658-9842F0C3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3736242"/>
            <a:ext cx="4181475" cy="22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139A665-E92C-4663-9F1C-D4F371E3DCB6}"/>
              </a:ext>
            </a:extLst>
          </p:cNvPr>
          <p:cNvSpPr/>
          <p:nvPr/>
        </p:nvSpPr>
        <p:spPr>
          <a:xfrm>
            <a:off x="3648075" y="4026554"/>
            <a:ext cx="831537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r>
              <a:rPr lang="ar-SA" sz="3200" b="1" dirty="0">
                <a:solidFill>
                  <a:schemeClr val="tx1"/>
                </a:solidFill>
              </a:rPr>
              <a:t>تنتقل الحرارة من الكمادة الساخنة (</a:t>
            </a:r>
            <a:r>
              <a:rPr lang="ar-SA" sz="3200" b="1" dirty="0">
                <a:solidFill>
                  <a:srgbClr val="FF0000"/>
                </a:solidFill>
              </a:rPr>
              <a:t>النظام</a:t>
            </a:r>
            <a:r>
              <a:rPr lang="ar-SA" sz="3200" b="1" dirty="0">
                <a:solidFill>
                  <a:schemeClr val="tx1"/>
                </a:solidFill>
              </a:rPr>
              <a:t>) إلى يديك (</a:t>
            </a:r>
            <a:r>
              <a:rPr lang="ar-SA" sz="3200" b="1" dirty="0">
                <a:solidFill>
                  <a:srgbClr val="FF0000"/>
                </a:solidFill>
              </a:rPr>
              <a:t>المحيط</a:t>
            </a:r>
            <a:r>
              <a:rPr lang="ar-SA" sz="3200" b="1" dirty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53662E8-B678-475E-B543-8F89D3C2F85F}"/>
              </a:ext>
            </a:extLst>
          </p:cNvPr>
          <p:cNvSpPr/>
          <p:nvPr/>
        </p:nvSpPr>
        <p:spPr>
          <a:xfrm>
            <a:off x="8610599" y="2618910"/>
            <a:ext cx="3238549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0000CC"/>
                </a:solidFill>
              </a:rPr>
              <a:t>الكمادات الساخنة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9E1A483-EC0B-4942-B2D7-CBC60F90D5AD}"/>
              </a:ext>
            </a:extLst>
          </p:cNvPr>
          <p:cNvSpPr txBox="1"/>
          <p:nvPr/>
        </p:nvSpPr>
        <p:spPr>
          <a:xfrm>
            <a:off x="7934325" y="1768167"/>
            <a:ext cx="417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أهمية الكيمياء الحرارية </a:t>
            </a:r>
          </a:p>
        </p:txBody>
      </p:sp>
      <p:pic>
        <p:nvPicPr>
          <p:cNvPr id="2050" name="Picture 2" descr="متى نستخدم الكمادات الباردة أو الساخنة؟">
            <a:extLst>
              <a:ext uri="{FF2B5EF4-FFF2-40B4-BE49-F238E27FC236}">
                <a16:creationId xmlns:a16="http://schemas.microsoft.com/office/drawing/2014/main" id="{92C8B3DC-5D14-4AEC-881F-7F3AE4FB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1" y="2618910"/>
            <a:ext cx="2771775" cy="30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705296C-FEE5-4EC4-940E-E6BFFFDE01F6}"/>
              </a:ext>
            </a:extLst>
          </p:cNvPr>
          <p:cNvSpPr txBox="1"/>
          <p:nvPr/>
        </p:nvSpPr>
        <p:spPr>
          <a:xfrm>
            <a:off x="6934200" y="5705778"/>
            <a:ext cx="4250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prstClr val="black"/>
                </a:solidFill>
              </a:rPr>
              <a:t>التفاعل </a:t>
            </a:r>
            <a:r>
              <a:rPr lang="ar-SA" sz="4000" b="1" dirty="0">
                <a:solidFill>
                  <a:srgbClr val="FF0000"/>
                </a:solidFill>
              </a:rPr>
              <a:t>الطارد</a:t>
            </a:r>
            <a:r>
              <a:rPr lang="ar-SA" sz="4000" b="1" dirty="0">
                <a:solidFill>
                  <a:prstClr val="black"/>
                </a:solidFill>
              </a:rPr>
              <a:t> للحرارة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58767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2B0C227-B7F6-4888-80E5-79F6DA867E93}"/>
              </a:ext>
            </a:extLst>
          </p:cNvPr>
          <p:cNvSpPr/>
          <p:nvPr/>
        </p:nvSpPr>
        <p:spPr>
          <a:xfrm>
            <a:off x="776552" y="2507060"/>
            <a:ext cx="112332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</a:rPr>
              <a:t>4 Fe  +  3O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                      2Fe</a:t>
            </a:r>
            <a:r>
              <a:rPr lang="en-US" sz="1600" b="1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O</a:t>
            </a:r>
            <a:r>
              <a:rPr lang="en-US" sz="1600" b="1" dirty="0">
                <a:solidFill>
                  <a:srgbClr val="0000FF"/>
                </a:solidFill>
              </a:rPr>
              <a:t>3</a:t>
            </a:r>
            <a:r>
              <a:rPr lang="en-US" sz="2800" b="1" dirty="0">
                <a:solidFill>
                  <a:srgbClr val="0000FF"/>
                </a:solidFill>
              </a:rPr>
              <a:t>  +  </a:t>
            </a:r>
            <a:r>
              <a:rPr lang="en-US" sz="2800" b="1" dirty="0">
                <a:solidFill>
                  <a:srgbClr val="FF0000"/>
                </a:solidFill>
              </a:rPr>
              <a:t>1625 kJ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989F9F5-C21B-4C32-B8E1-F347DF6BBAEF}"/>
              </a:ext>
            </a:extLst>
          </p:cNvPr>
          <p:cNvSpPr/>
          <p:nvPr/>
        </p:nvSpPr>
        <p:spPr>
          <a:xfrm>
            <a:off x="5803899" y="3672644"/>
            <a:ext cx="620590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tx1"/>
                </a:solidFill>
              </a:rPr>
              <a:t>يستخدم الجنود في الميدان التفاعل السابق في: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40480A1-82EC-4BB5-A63D-F38588A156FB}"/>
              </a:ext>
            </a:extLst>
          </p:cNvPr>
          <p:cNvSpPr/>
          <p:nvPr/>
        </p:nvSpPr>
        <p:spPr>
          <a:xfrm>
            <a:off x="5600699" y="4464732"/>
            <a:ext cx="620590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Font typeface="+mj-lt"/>
              <a:buAutoNum type="arabicParenR"/>
            </a:pPr>
            <a:r>
              <a:rPr lang="ar-SA" sz="2800" b="1" dirty="0">
                <a:solidFill>
                  <a:srgbClr val="0000FF"/>
                </a:solidFill>
              </a:rPr>
              <a:t>تسخين الوجبات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2800" b="1" dirty="0">
                <a:solidFill>
                  <a:srgbClr val="0000FF"/>
                </a:solidFill>
              </a:rPr>
              <a:t>تدفئة الأيدي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135FCB95-DA8B-43A8-80EA-8BF8AE6DB179}"/>
              </a:ext>
            </a:extLst>
          </p:cNvPr>
          <p:cNvCxnSpPr/>
          <p:nvPr/>
        </p:nvCxnSpPr>
        <p:spPr>
          <a:xfrm>
            <a:off x="5269624" y="3096655"/>
            <a:ext cx="13441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E880B9-9399-4840-84ED-0F97C925FBB1}"/>
              </a:ext>
            </a:extLst>
          </p:cNvPr>
          <p:cNvSpPr txBox="1"/>
          <p:nvPr/>
        </p:nvSpPr>
        <p:spPr>
          <a:xfrm>
            <a:off x="7934325" y="1768167"/>
            <a:ext cx="417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أهمية الكيمياء الحرارية </a:t>
            </a:r>
          </a:p>
        </p:txBody>
      </p:sp>
    </p:spTree>
    <p:extLst>
      <p:ext uri="{BB962C8B-B14F-4D97-AF65-F5344CB8AC3E}">
        <p14:creationId xmlns:p14="http://schemas.microsoft.com/office/powerpoint/2010/main" val="162898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CF9DED3-85EE-4E37-9862-CDE626FEFD8D}"/>
              </a:ext>
            </a:extLst>
          </p:cNvPr>
          <p:cNvSpPr txBox="1"/>
          <p:nvPr/>
        </p:nvSpPr>
        <p:spPr>
          <a:xfrm>
            <a:off x="1295467" y="199745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المحتوى الحراري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ar-SA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0F4A072-B6DC-4636-A7A4-9430DAFF25FE}"/>
              </a:ext>
            </a:extLst>
          </p:cNvPr>
          <p:cNvSpPr/>
          <p:nvPr/>
        </p:nvSpPr>
        <p:spPr>
          <a:xfrm>
            <a:off x="623392" y="2700246"/>
            <a:ext cx="112332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r>
              <a:rPr lang="ar-SA" sz="2800" b="1" dirty="0">
                <a:solidFill>
                  <a:schemeClr val="tx1"/>
                </a:solidFill>
              </a:rPr>
              <a:t>هو المحتوى الحراري للنظام تحت ضغط ثابت.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0374612-8BD5-454A-8D1F-2C86E7A4BD52}"/>
              </a:ext>
            </a:extLst>
          </p:cNvPr>
          <p:cNvSpPr txBox="1"/>
          <p:nvPr/>
        </p:nvSpPr>
        <p:spPr>
          <a:xfrm>
            <a:off x="335360" y="4875287"/>
            <a:ext cx="11521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هو كمية الحرارة </a:t>
            </a:r>
            <a:r>
              <a:rPr lang="ar-SA" sz="2800" b="1" dirty="0">
                <a:solidFill>
                  <a:srgbClr val="FF0000"/>
                </a:solidFill>
              </a:rPr>
              <a:t>الممتصة</a:t>
            </a:r>
            <a:r>
              <a:rPr lang="ar-SA" sz="2800" b="1" dirty="0"/>
              <a:t> أو </a:t>
            </a:r>
            <a:r>
              <a:rPr lang="ar-SA" sz="2800" b="1" dirty="0">
                <a:solidFill>
                  <a:srgbClr val="FF0000"/>
                </a:solidFill>
              </a:rPr>
              <a:t>المنطلقة</a:t>
            </a:r>
            <a:r>
              <a:rPr lang="ar-SA" sz="2800" b="1" dirty="0"/>
              <a:t> في التفاعل الكيميائي.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1FF2881-C902-4A39-A04B-1AD8A6A9812F}"/>
              </a:ext>
            </a:extLst>
          </p:cNvPr>
          <p:cNvSpPr txBox="1"/>
          <p:nvPr/>
        </p:nvSpPr>
        <p:spPr>
          <a:xfrm>
            <a:off x="1295466" y="395993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التغّير في المحتوى الحراري </a:t>
            </a:r>
            <a:r>
              <a:rPr lang="en-US" sz="28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∆ </a:t>
            </a:r>
            <a:r>
              <a:rPr lang="en-US" sz="2800" b="1" dirty="0">
                <a:solidFill>
                  <a:srgbClr val="FF0000"/>
                </a:solidFill>
              </a:rPr>
              <a:t>H </a:t>
            </a:r>
            <a:r>
              <a:rPr lang="en-US" sz="1600" b="1" dirty="0" err="1">
                <a:solidFill>
                  <a:srgbClr val="FF0000"/>
                </a:solidFill>
              </a:rPr>
              <a:t>rxn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83FACD4-BE1E-4659-8303-79A97BBA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861"/>
            <a:ext cx="4733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02502-6A25-4EEF-8A4B-894AF32FD05B}"/>
              </a:ext>
            </a:extLst>
          </p:cNvPr>
          <p:cNvSpPr txBox="1"/>
          <p:nvPr/>
        </p:nvSpPr>
        <p:spPr>
          <a:xfrm>
            <a:off x="1517717" y="2033161"/>
            <a:ext cx="10561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200" b="1" dirty="0"/>
              <a:t>التغّير في المحتوى الحراري </a:t>
            </a:r>
            <a:r>
              <a:rPr lang="en-US" sz="3200" b="1" dirty="0">
                <a:latin typeface="Vladimir Script" panose="03050402040407070305" pitchFamily="66" charset="0"/>
              </a:rPr>
              <a:t>∆ </a:t>
            </a:r>
            <a:r>
              <a:rPr lang="en-US" sz="3200" b="1" dirty="0"/>
              <a:t>H </a:t>
            </a:r>
            <a:r>
              <a:rPr lang="en-US" b="1" dirty="0" err="1"/>
              <a:t>rxn</a:t>
            </a:r>
            <a:r>
              <a:rPr lang="en-US" sz="3200" b="1" dirty="0"/>
              <a:t> </a:t>
            </a:r>
            <a:r>
              <a:rPr lang="ar-SA" sz="3200" b="1" dirty="0"/>
              <a:t>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FE5076-8E1D-496E-8918-AB14BF7C3D8C}"/>
              </a:ext>
            </a:extLst>
          </p:cNvPr>
          <p:cNvSpPr txBox="1"/>
          <p:nvPr/>
        </p:nvSpPr>
        <p:spPr>
          <a:xfrm>
            <a:off x="1200217" y="3716845"/>
            <a:ext cx="105611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∆ </a:t>
            </a:r>
            <a:r>
              <a:rPr lang="en-US" sz="3600" b="1" dirty="0">
                <a:solidFill>
                  <a:srgbClr val="FF0000"/>
                </a:solidFill>
              </a:rPr>
              <a:t>H </a:t>
            </a:r>
            <a:r>
              <a:rPr lang="en-US" sz="2000" b="1" dirty="0">
                <a:solidFill>
                  <a:srgbClr val="FF0000"/>
                </a:solidFill>
              </a:rPr>
              <a:t>rxn</a:t>
            </a:r>
            <a:r>
              <a:rPr lang="en-US" sz="3600" b="1" dirty="0">
                <a:solidFill>
                  <a:srgbClr val="FF0000"/>
                </a:solidFill>
              </a:rPr>
              <a:t> = </a:t>
            </a:r>
            <a:r>
              <a:rPr lang="en-US" sz="3600" b="1" dirty="0">
                <a:solidFill>
                  <a:srgbClr val="0000FF"/>
                </a:solidFill>
              </a:rPr>
              <a:t>H</a:t>
            </a:r>
            <a:r>
              <a:rPr lang="en-US" sz="2000" b="1" dirty="0">
                <a:solidFill>
                  <a:srgbClr val="0000FF"/>
                </a:solidFill>
              </a:rPr>
              <a:t>f</a:t>
            </a:r>
            <a:r>
              <a:rPr lang="en-US" sz="2000" b="1" dirty="0">
                <a:solidFill>
                  <a:srgbClr val="FF0000"/>
                </a:solidFill>
              </a:rPr>
              <a:t>    </a:t>
            </a:r>
            <a:r>
              <a:rPr lang="en-US" sz="3600" b="1" dirty="0">
                <a:solidFill>
                  <a:srgbClr val="FF0000"/>
                </a:solidFill>
              </a:rPr>
              <a:t>-     </a:t>
            </a:r>
            <a:r>
              <a:rPr lang="en-US" sz="3600" b="1" dirty="0">
                <a:solidFill>
                  <a:srgbClr val="0000FF"/>
                </a:solidFill>
              </a:rPr>
              <a:t>H</a:t>
            </a:r>
            <a:r>
              <a:rPr lang="en-US" sz="2000" b="1" dirty="0">
                <a:solidFill>
                  <a:srgbClr val="0000FF"/>
                </a:solidFill>
              </a:rPr>
              <a:t>i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E0964C7-EAB0-4380-AADB-20DEECA75AC7}"/>
              </a:ext>
            </a:extLst>
          </p:cNvPr>
          <p:cNvSpPr txBox="1"/>
          <p:nvPr/>
        </p:nvSpPr>
        <p:spPr>
          <a:xfrm>
            <a:off x="1517716" y="2805752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القانون المستخدم: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1CBCF7D-12A9-4641-89EF-1BF192D1C5BE}"/>
              </a:ext>
            </a:extLst>
          </p:cNvPr>
          <p:cNvSpPr txBox="1"/>
          <p:nvPr/>
        </p:nvSpPr>
        <p:spPr>
          <a:xfrm>
            <a:off x="1344613" y="4836666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ar-SA" sz="1600" b="1" dirty="0">
                <a:solidFill>
                  <a:srgbClr val="0000FF"/>
                </a:solidFill>
              </a:rPr>
              <a:t>  </a:t>
            </a:r>
            <a:r>
              <a:rPr lang="ar-SA" sz="2800" b="1" dirty="0">
                <a:solidFill>
                  <a:srgbClr val="0000FF"/>
                </a:solidFill>
              </a:rPr>
              <a:t>المحتوى الحراري للمواد عند بداية التفاعل (</a:t>
            </a:r>
            <a:r>
              <a:rPr lang="ar-SA" sz="2800" b="1" dirty="0">
                <a:solidFill>
                  <a:srgbClr val="FF0000"/>
                </a:solidFill>
              </a:rPr>
              <a:t>المتفاعلات</a:t>
            </a:r>
            <a:r>
              <a:rPr lang="ar-SA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772BDD9-4EC8-476D-A8B9-31912968B133}"/>
              </a:ext>
            </a:extLst>
          </p:cNvPr>
          <p:cNvSpPr txBox="1"/>
          <p:nvPr/>
        </p:nvSpPr>
        <p:spPr>
          <a:xfrm>
            <a:off x="1344612" y="566572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f</a:t>
            </a:r>
            <a:r>
              <a:rPr lang="ar-SA" sz="1600" b="1" dirty="0">
                <a:solidFill>
                  <a:srgbClr val="0000FF"/>
                </a:solidFill>
              </a:rPr>
              <a:t>  </a:t>
            </a:r>
            <a:r>
              <a:rPr lang="ar-SA" sz="2800" b="1" dirty="0">
                <a:solidFill>
                  <a:srgbClr val="0000FF"/>
                </a:solidFill>
              </a:rPr>
              <a:t>المحتوى الحراري للمواد عند نهاية التفاعل(</a:t>
            </a:r>
            <a:r>
              <a:rPr lang="ar-SA" sz="2800" b="1" dirty="0">
                <a:solidFill>
                  <a:srgbClr val="FF0000"/>
                </a:solidFill>
              </a:rPr>
              <a:t>النواتج</a:t>
            </a:r>
            <a:r>
              <a:rPr lang="ar-SA" sz="28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517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36057" y="1081088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الكيميائية والكون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C1114EB-3552-4189-8AF3-B52E09306BD2}"/>
              </a:ext>
            </a:extLst>
          </p:cNvPr>
          <p:cNvSpPr txBox="1"/>
          <p:nvPr/>
        </p:nvSpPr>
        <p:spPr>
          <a:xfrm>
            <a:off x="1543117" y="218934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التغير في المحتوى الحراري </a:t>
            </a:r>
            <a:r>
              <a:rPr lang="en-US" sz="28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∆ </a:t>
            </a:r>
            <a:r>
              <a:rPr lang="en-US" sz="2800" b="1" dirty="0">
                <a:solidFill>
                  <a:srgbClr val="FF0000"/>
                </a:solidFill>
              </a:rPr>
              <a:t>H </a:t>
            </a:r>
            <a:r>
              <a:rPr lang="en-US" sz="1600" b="1" dirty="0">
                <a:solidFill>
                  <a:srgbClr val="FF0000"/>
                </a:solidFill>
              </a:rPr>
              <a:t>rxn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8484BDD-634B-482B-B9DF-2F91E81594AF}"/>
              </a:ext>
            </a:extLst>
          </p:cNvPr>
          <p:cNvSpPr txBox="1"/>
          <p:nvPr/>
        </p:nvSpPr>
        <p:spPr>
          <a:xfrm>
            <a:off x="1543117" y="3053545"/>
            <a:ext cx="10561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∆ </a:t>
            </a:r>
            <a:r>
              <a:rPr lang="en-US" sz="3200" b="1" dirty="0">
                <a:solidFill>
                  <a:srgbClr val="FF0000"/>
                </a:solidFill>
              </a:rPr>
              <a:t>H </a:t>
            </a:r>
            <a:r>
              <a:rPr lang="en-US" b="1" dirty="0">
                <a:solidFill>
                  <a:srgbClr val="FF0000"/>
                </a:solidFill>
              </a:rPr>
              <a:t>rxn</a:t>
            </a:r>
            <a:r>
              <a:rPr lang="en-US" sz="3200" b="1" dirty="0">
                <a:solidFill>
                  <a:srgbClr val="FF0000"/>
                </a:solidFill>
              </a:rPr>
              <a:t> =  </a:t>
            </a:r>
            <a:r>
              <a:rPr lang="en-US" sz="3200" b="1" dirty="0">
                <a:solidFill>
                  <a:srgbClr val="0000FF"/>
                </a:solidFill>
              </a:rPr>
              <a:t>H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sz="3200" b="1" dirty="0">
                <a:solidFill>
                  <a:srgbClr val="FF0000"/>
                </a:solidFill>
              </a:rPr>
              <a:t>-     </a:t>
            </a:r>
            <a:r>
              <a:rPr lang="en-US" sz="3200" b="1" dirty="0">
                <a:solidFill>
                  <a:srgbClr val="0000FF"/>
                </a:solidFill>
              </a:rPr>
              <a:t>H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CC397F-D938-4C84-8A48-068D5A3118A3}"/>
              </a:ext>
            </a:extLst>
          </p:cNvPr>
          <p:cNvSpPr txBox="1"/>
          <p:nvPr/>
        </p:nvSpPr>
        <p:spPr>
          <a:xfrm>
            <a:off x="630965" y="4032435"/>
            <a:ext cx="114733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latin typeface="Vladimir Script" panose="03050402040407070305" pitchFamily="66" charset="0"/>
              </a:rPr>
              <a:t>المحتوى الحراري للمتفاعلات    </a:t>
            </a:r>
            <a:r>
              <a:rPr lang="ar-SA" sz="32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-</a:t>
            </a:r>
            <a:r>
              <a:rPr lang="ar-SA" sz="2400" b="1" dirty="0">
                <a:solidFill>
                  <a:srgbClr val="FF0000"/>
                </a:solidFill>
                <a:latin typeface="Vladimir Script" panose="03050402040407070305" pitchFamily="66" charset="0"/>
              </a:rPr>
              <a:t>   </a:t>
            </a:r>
            <a:r>
              <a:rPr lang="ar-SA" sz="2400" b="1" dirty="0">
                <a:solidFill>
                  <a:srgbClr val="0000FF"/>
                </a:solidFill>
                <a:latin typeface="Vladimir Script" panose="03050402040407070305" pitchFamily="66" charset="0"/>
              </a:rPr>
              <a:t>المحتوى الحراري للنواتج   </a:t>
            </a:r>
            <a:r>
              <a:rPr lang="ar-SA" sz="2800" b="1" dirty="0">
                <a:solidFill>
                  <a:srgbClr val="0000FF"/>
                </a:solidFill>
                <a:latin typeface="Vladimir Script" panose="03050402040407070305" pitchFamily="66" charset="0"/>
              </a:rPr>
              <a:t>=  التغير في المحتوى الحراري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B682834-D1FE-4EE8-AB08-B002F4FF0F8D}"/>
              </a:ext>
            </a:extLst>
          </p:cNvPr>
          <p:cNvSpPr/>
          <p:nvPr/>
        </p:nvSpPr>
        <p:spPr>
          <a:xfrm>
            <a:off x="1543117" y="5776912"/>
            <a:ext cx="10301387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u="sng" dirty="0">
                <a:solidFill>
                  <a:schemeClr val="tx1"/>
                </a:solidFill>
              </a:rPr>
              <a:t>2- التفاعل </a:t>
            </a:r>
            <a:r>
              <a:rPr lang="ar-SA" sz="2800" b="1" u="sng" dirty="0">
                <a:solidFill>
                  <a:srgbClr val="FF0000"/>
                </a:solidFill>
              </a:rPr>
              <a:t>الماص</a:t>
            </a:r>
            <a:r>
              <a:rPr lang="ar-SA" sz="2800" b="1" u="sng" dirty="0">
                <a:solidFill>
                  <a:schemeClr val="tx1"/>
                </a:solidFill>
              </a:rPr>
              <a:t> (المستهلك ) للحرارة: </a:t>
            </a:r>
            <a:r>
              <a:rPr lang="ar-SA" sz="2800" b="1" dirty="0">
                <a:solidFill>
                  <a:schemeClr val="tx1"/>
                </a:solidFill>
              </a:rPr>
              <a:t>الإشارة ( </a:t>
            </a:r>
            <a:r>
              <a:rPr lang="ar-SA" sz="2800" b="1" dirty="0">
                <a:solidFill>
                  <a:srgbClr val="FF0000"/>
                </a:solidFill>
              </a:rPr>
              <a:t>+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75DE69C-D23A-4FC0-AA50-59DE51020A4C}"/>
              </a:ext>
            </a:extLst>
          </p:cNvPr>
          <p:cNvSpPr/>
          <p:nvPr/>
        </p:nvSpPr>
        <p:spPr>
          <a:xfrm>
            <a:off x="1543117" y="4865572"/>
            <a:ext cx="10301387" cy="103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u="sng" dirty="0">
                <a:solidFill>
                  <a:schemeClr val="tx1"/>
                </a:solidFill>
              </a:rPr>
              <a:t>1- التفاعل </a:t>
            </a:r>
            <a:r>
              <a:rPr lang="ar-SA" sz="2800" b="1" u="sng" dirty="0">
                <a:solidFill>
                  <a:srgbClr val="FF0000"/>
                </a:solidFill>
              </a:rPr>
              <a:t>الطارد</a:t>
            </a:r>
            <a:r>
              <a:rPr lang="ar-SA" sz="2800" b="1" u="sng" dirty="0">
                <a:solidFill>
                  <a:schemeClr val="tx1"/>
                </a:solidFill>
              </a:rPr>
              <a:t> (المنتج ) للحرارة: </a:t>
            </a:r>
            <a:r>
              <a:rPr lang="ar-SA" sz="2800" b="1" dirty="0">
                <a:solidFill>
                  <a:schemeClr val="tx1"/>
                </a:solidFill>
              </a:rPr>
              <a:t>الإشارة ( </a:t>
            </a:r>
            <a:r>
              <a:rPr lang="ar-SA" sz="2800" b="1" dirty="0">
                <a:solidFill>
                  <a:srgbClr val="FF0000"/>
                </a:solidFill>
              </a:rPr>
              <a:t>-</a:t>
            </a:r>
            <a:r>
              <a:rPr lang="ar-SA" sz="2800" b="1" dirty="0">
                <a:solidFill>
                  <a:schemeClr val="tx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3448227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441</Words>
  <Application>Microsoft Office PowerPoint</Application>
  <PresentationFormat>شاشة عريضة</PresentationFormat>
  <Paragraphs>94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Vladimir Script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2020-09-22T10:04:17Z</dcterms:modified>
</cp:coreProperties>
</file>