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7" r:id="rId3"/>
    <p:sldId id="261" r:id="rId4"/>
    <p:sldId id="262" r:id="rId5"/>
    <p:sldId id="258" r:id="rId6"/>
    <p:sldId id="260" r:id="rId7"/>
    <p:sldId id="263" r:id="rId8"/>
    <p:sldId id="264" r:id="rId9"/>
    <p:sldId id="273" r:id="rId10"/>
    <p:sldId id="265" r:id="rId11"/>
    <p:sldId id="266" r:id="rId12"/>
    <p:sldId id="274" r:id="rId13"/>
    <p:sldId id="276" r:id="rId14"/>
    <p:sldId id="282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4C2073-786A-442D-AD19-BC897B0F4AA3}" v="1" dt="2020-10-06T18:59:44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19/02/42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7" y="2290763"/>
            <a:ext cx="19510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المـــــــــــــــادة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891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</a:rPr>
              <a:t>العوامل المؤثرة في سرعة التفاعل الكيميائي</a:t>
            </a:r>
            <a:endParaRPr lang="en-US" sz="24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مـــاجـــد الــحـكــمــي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+mj-cs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7662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مربع نص 13">
            <a:extLst>
              <a:ext uri="{FF2B5EF4-FFF2-40B4-BE49-F238E27FC236}">
                <a16:creationId xmlns:a16="http://schemas.microsoft.com/office/drawing/2014/main" id="{EFBD84EE-1CE5-403A-8DA7-2669DC88518A}"/>
              </a:ext>
            </a:extLst>
          </p:cNvPr>
          <p:cNvSpPr txBox="1"/>
          <p:nvPr/>
        </p:nvSpPr>
        <p:spPr>
          <a:xfrm>
            <a:off x="1851665" y="2217827"/>
            <a:ext cx="9841220" cy="295574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3200" b="1" dirty="0"/>
              <a:t>تعتمد سرعة التفاعل على نشاط المواد المتفاعلة 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3200" b="1" dirty="0"/>
              <a:t>المواد ذات النشاط الأعلى تحت ظروف معينة هي الأسرع في التفاعل .</a:t>
            </a:r>
          </a:p>
          <a:p>
            <a:pPr>
              <a:lnSpc>
                <a:spcPct val="150000"/>
              </a:lnSpc>
            </a:pPr>
            <a:endParaRPr lang="ar-SA" sz="3200" b="1" dirty="0"/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علل : </a:t>
            </a:r>
            <a:r>
              <a:rPr lang="ar-SA" sz="3200" b="1" dirty="0">
                <a:solidFill>
                  <a:srgbClr val="0070C0"/>
                </a:solidFill>
              </a:rPr>
              <a:t>تفاعل المغنيسيوم مع حمض الكلور أسرع من تفاعل الحديد </a:t>
            </a:r>
          </a:p>
        </p:txBody>
      </p:sp>
    </p:spTree>
    <p:extLst>
      <p:ext uri="{BB962C8B-B14F-4D97-AF65-F5344CB8AC3E}">
        <p14:creationId xmlns:p14="http://schemas.microsoft.com/office/powerpoint/2010/main" val="114926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C681FA3-D2EA-4E16-9645-FC0B9F511E2C}"/>
              </a:ext>
            </a:extLst>
          </p:cNvPr>
          <p:cNvSpPr txBox="1"/>
          <p:nvPr/>
        </p:nvSpPr>
        <p:spPr>
          <a:xfrm>
            <a:off x="4591049" y="2162860"/>
            <a:ext cx="73247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i="0" dirty="0">
                <a:solidFill>
                  <a:srgbClr val="FF0000"/>
                </a:solidFill>
                <a:effectLst/>
                <a:latin typeface="Roboto"/>
              </a:rPr>
              <a:t>أيهما أسرع في التفاعل الذرة أم الأيون أم المركب؟ 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87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C681FA3-D2EA-4E16-9645-FC0B9F511E2C}"/>
              </a:ext>
            </a:extLst>
          </p:cNvPr>
          <p:cNvSpPr txBox="1"/>
          <p:nvPr/>
        </p:nvSpPr>
        <p:spPr>
          <a:xfrm>
            <a:off x="2738439" y="2162860"/>
            <a:ext cx="917733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i="0" dirty="0">
                <a:solidFill>
                  <a:srgbClr val="FF0000"/>
                </a:solidFill>
                <a:effectLst/>
                <a:latin typeface="Roboto"/>
              </a:rPr>
              <a:t>أيهما أسرع في التفاعل, المادة في الحالة الصلبة أم السائلة أم الغازية؟ </a:t>
            </a:r>
            <a:endParaRPr lang="ar-S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567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F6988AF-4C67-4EA1-9815-3FC8411E6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9" r="14526"/>
          <a:stretch/>
        </p:blipFill>
        <p:spPr>
          <a:xfrm>
            <a:off x="2266950" y="2028825"/>
            <a:ext cx="7486650" cy="4642776"/>
          </a:xfrm>
          <a:prstGeom prst="rect">
            <a:avLst/>
          </a:prstGeom>
        </p:spPr>
      </p:pic>
      <p:sp>
        <p:nvSpPr>
          <p:cNvPr id="5" name="مربع نص 13">
            <a:extLst>
              <a:ext uri="{FF2B5EF4-FFF2-40B4-BE49-F238E27FC236}">
                <a16:creationId xmlns:a16="http://schemas.microsoft.com/office/drawing/2014/main" id="{49B0D1AA-8B99-463B-A80D-C94E5A45A321}"/>
              </a:ext>
            </a:extLst>
          </p:cNvPr>
          <p:cNvSpPr txBox="1"/>
          <p:nvPr/>
        </p:nvSpPr>
        <p:spPr>
          <a:xfrm>
            <a:off x="10397337" y="1979288"/>
            <a:ext cx="1295547" cy="7397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3175401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CE338533-E5EA-46E6-8C9C-88815ECA84F7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6592DE66-922A-4D38-BD30-5BC7016BF7C2}"/>
              </a:ext>
            </a:extLst>
          </p:cNvPr>
          <p:cNvSpPr/>
          <p:nvPr/>
        </p:nvSpPr>
        <p:spPr>
          <a:xfrm>
            <a:off x="257738" y="2963592"/>
            <a:ext cx="11676523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chemeClr val="tx1"/>
                </a:solidFill>
              </a:rPr>
              <a:t>1- </a:t>
            </a:r>
            <a:r>
              <a:rPr lang="ar-SA" sz="3200" b="1" dirty="0">
                <a:solidFill>
                  <a:srgbClr val="FF0000"/>
                </a:solidFill>
              </a:rPr>
              <a:t>تحدد</a:t>
            </a:r>
            <a:r>
              <a:rPr lang="ar-SA" sz="3200" b="1" dirty="0">
                <a:solidFill>
                  <a:schemeClr val="tx1"/>
                </a:solidFill>
              </a:rPr>
              <a:t> العوامل المؤثرة في سرعة التفاعل الكيميائي.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A3C85BC3-5CAD-43A1-B9A2-3E57A1B191D2}"/>
              </a:ext>
            </a:extLst>
          </p:cNvPr>
          <p:cNvSpPr/>
          <p:nvPr/>
        </p:nvSpPr>
        <p:spPr>
          <a:xfrm>
            <a:off x="473309" y="4117617"/>
            <a:ext cx="11549525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chemeClr val="tx1"/>
                </a:solidFill>
              </a:rPr>
              <a:t>2- </a:t>
            </a:r>
            <a:r>
              <a:rPr lang="ar-SA" sz="3200" b="1" dirty="0">
                <a:solidFill>
                  <a:srgbClr val="FF0000"/>
                </a:solidFill>
              </a:rPr>
              <a:t>توضح</a:t>
            </a:r>
            <a:r>
              <a:rPr lang="ar-SA" sz="3200" b="1" dirty="0">
                <a:solidFill>
                  <a:schemeClr val="tx1"/>
                </a:solidFill>
              </a:rPr>
              <a:t> أثر طبيعة المواد المتفاعلة على سرعة التفاعل الكيميائي. </a:t>
            </a:r>
          </a:p>
        </p:txBody>
      </p:sp>
      <p:sp>
        <p:nvSpPr>
          <p:cNvPr id="10" name="مربع نص 19">
            <a:extLst>
              <a:ext uri="{FF2B5EF4-FFF2-40B4-BE49-F238E27FC236}">
                <a16:creationId xmlns:a16="http://schemas.microsoft.com/office/drawing/2014/main" id="{5F3032DF-B9FB-4795-9B14-66B903A47870}"/>
              </a:ext>
            </a:extLst>
          </p:cNvPr>
          <p:cNvSpPr txBox="1"/>
          <p:nvPr/>
        </p:nvSpPr>
        <p:spPr>
          <a:xfrm>
            <a:off x="9140217" y="1943271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الأهداف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4052BE2-3B12-402C-BD56-9C118E372EC5}"/>
              </a:ext>
            </a:extLst>
          </p:cNvPr>
          <p:cNvSpPr/>
          <p:nvPr/>
        </p:nvSpPr>
        <p:spPr>
          <a:xfrm>
            <a:off x="3935530" y="2922617"/>
            <a:ext cx="8099731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ar-SA" sz="3200" b="1" dirty="0">
                <a:cs typeface="+mj-cs"/>
              </a:rPr>
              <a:t>سرعة التفاعلات الكيميائية المختلفة تتفاوت بشكل كبير .</a:t>
            </a:r>
          </a:p>
          <a:p>
            <a:pPr>
              <a:lnSpc>
                <a:spcPct val="150000"/>
              </a:lnSpc>
            </a:pPr>
            <a:r>
              <a:rPr lang="ar-SA" altLang="ar-SA" sz="3200" b="1" dirty="0">
                <a:cs typeface="+mj-cs"/>
              </a:rPr>
              <a:t> بعض التفاعلات </a:t>
            </a:r>
            <a:r>
              <a:rPr lang="ar-SA" altLang="ar-SA" sz="3200" b="1" dirty="0">
                <a:solidFill>
                  <a:srgbClr val="FF0000"/>
                </a:solidFill>
                <a:cs typeface="+mj-cs"/>
              </a:rPr>
              <a:t>سريعة جداً والبعض الآخر بطيء جداً </a:t>
            </a:r>
            <a:endParaRPr lang="en-US" altLang="ar-SA" sz="3200" b="1" dirty="0">
              <a:solidFill>
                <a:srgbClr val="FF0000"/>
              </a:solidFill>
              <a:cs typeface="+mj-cs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078B1A2-7570-4AF3-8045-6E1A743E35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9" y="5215057"/>
            <a:ext cx="2700100" cy="157438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B598BA2-2765-424F-BE15-DACBB84D3B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16" y="2082799"/>
            <a:ext cx="2681063" cy="139910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FD40627-06DB-4B47-8E35-2F14D84C2F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98" y="3546049"/>
            <a:ext cx="2708381" cy="157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7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ربع نص 13">
            <a:extLst>
              <a:ext uri="{FF2B5EF4-FFF2-40B4-BE49-F238E27FC236}">
                <a16:creationId xmlns:a16="http://schemas.microsoft.com/office/drawing/2014/main" id="{65CF1276-CC1A-40E0-B0CA-CCF2115DFB23}"/>
              </a:ext>
            </a:extLst>
          </p:cNvPr>
          <p:cNvSpPr txBox="1"/>
          <p:nvPr/>
        </p:nvSpPr>
        <p:spPr>
          <a:xfrm>
            <a:off x="7238999" y="1673860"/>
            <a:ext cx="4571371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سرعة التفاعل الكيميائي </a:t>
            </a:r>
          </a:p>
        </p:txBody>
      </p:sp>
      <p:sp>
        <p:nvSpPr>
          <p:cNvPr id="6" name="مربع نص 9">
            <a:extLst>
              <a:ext uri="{FF2B5EF4-FFF2-40B4-BE49-F238E27FC236}">
                <a16:creationId xmlns:a16="http://schemas.microsoft.com/office/drawing/2014/main" id="{DE25D743-24F7-4D1F-ABBA-2AB40C26CBDF}"/>
              </a:ext>
            </a:extLst>
          </p:cNvPr>
          <p:cNvSpPr txBox="1"/>
          <p:nvPr/>
        </p:nvSpPr>
        <p:spPr>
          <a:xfrm>
            <a:off x="4648201" y="3429000"/>
            <a:ext cx="7343144" cy="16648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/>
              <a:t>التغير في تركيز المواد المتفاعلة أو الناتجة في وحدة الزمن، و يعبر عنها </a:t>
            </a:r>
            <a:r>
              <a:rPr lang="ar-SA" sz="3600" b="1" dirty="0">
                <a:solidFill>
                  <a:srgbClr val="2B02AE"/>
                </a:solidFill>
              </a:rPr>
              <a:t>بوحدة </a:t>
            </a:r>
            <a:r>
              <a:rPr lang="en-US" sz="3600" b="1" dirty="0" err="1">
                <a:solidFill>
                  <a:srgbClr val="2B02AE"/>
                </a:solidFill>
              </a:rPr>
              <a:t>mol</a:t>
            </a:r>
            <a:r>
              <a:rPr lang="en-US" sz="3600" b="1" dirty="0">
                <a:solidFill>
                  <a:srgbClr val="2B02AE"/>
                </a:solidFill>
              </a:rPr>
              <a:t>/</a:t>
            </a:r>
            <a:r>
              <a:rPr lang="en-US" sz="3600" b="1" dirty="0" err="1">
                <a:solidFill>
                  <a:srgbClr val="2B02AE"/>
                </a:solidFill>
              </a:rPr>
              <a:t>l.s</a:t>
            </a:r>
            <a:endParaRPr lang="ar-SA" sz="3600" b="1" dirty="0">
              <a:solidFill>
                <a:srgbClr val="2B02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1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ربع نص 9">
            <a:extLst>
              <a:ext uri="{FF2B5EF4-FFF2-40B4-BE49-F238E27FC236}">
                <a16:creationId xmlns:a16="http://schemas.microsoft.com/office/drawing/2014/main" id="{EE7BEF8A-FDB0-4D4F-89A7-845C6C2D0A9A}"/>
              </a:ext>
            </a:extLst>
          </p:cNvPr>
          <p:cNvSpPr txBox="1"/>
          <p:nvPr/>
        </p:nvSpPr>
        <p:spPr>
          <a:xfrm>
            <a:off x="152585" y="3549729"/>
            <a:ext cx="11715381" cy="13051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/>
              <a:t>تؤثر عوامل كثيرة في سرعة التفاعلات الكيميائية منها :</a:t>
            </a:r>
          </a:p>
          <a:p>
            <a:pPr>
              <a:lnSpc>
                <a:spcPct val="150000"/>
              </a:lnSpc>
            </a:pPr>
            <a:r>
              <a:rPr lang="ar-SA" sz="2800" b="1" dirty="0"/>
              <a:t> طبيعة المواد المتفاعلة ، والتركيز ، ودرجة الحرارة ، ومساحة السطح ، والمحفزات .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022A8EB-BB40-45EB-8251-70F4EFDC287F}"/>
              </a:ext>
            </a:extLst>
          </p:cNvPr>
          <p:cNvSpPr txBox="1"/>
          <p:nvPr/>
        </p:nvSpPr>
        <p:spPr>
          <a:xfrm>
            <a:off x="5848165" y="1864469"/>
            <a:ext cx="6096000" cy="820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</a:rPr>
              <a:t>الفكرة الرئيسية </a:t>
            </a:r>
          </a:p>
        </p:txBody>
      </p:sp>
    </p:spTree>
    <p:extLst>
      <p:ext uri="{BB962C8B-B14F-4D97-AF65-F5344CB8AC3E}">
        <p14:creationId xmlns:p14="http://schemas.microsoft.com/office/powerpoint/2010/main" val="385550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F6988AF-4C67-4EA1-9815-3FC8411E6D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79" r="14526"/>
          <a:stretch/>
        </p:blipFill>
        <p:spPr>
          <a:xfrm>
            <a:off x="2266950" y="2028825"/>
            <a:ext cx="7486650" cy="464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868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مربع نص 12">
            <a:extLst>
              <a:ext uri="{FF2B5EF4-FFF2-40B4-BE49-F238E27FC236}">
                <a16:creationId xmlns:a16="http://schemas.microsoft.com/office/drawing/2014/main" id="{0969E0A3-FA8C-488F-91BB-E6A5D3645058}"/>
              </a:ext>
            </a:extLst>
          </p:cNvPr>
          <p:cNvSpPr txBox="1"/>
          <p:nvPr/>
        </p:nvSpPr>
        <p:spPr>
          <a:xfrm>
            <a:off x="8346197" y="2005340"/>
            <a:ext cx="3595856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srgbClr val="FF0000"/>
                </a:solidFill>
              </a:rPr>
              <a:t>أولاً : طبيعة المواد المتفاعلة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40C66824-24A7-43FE-9467-34049D5C193E}"/>
              </a:ext>
            </a:extLst>
          </p:cNvPr>
          <p:cNvSpPr/>
          <p:nvPr/>
        </p:nvSpPr>
        <p:spPr>
          <a:xfrm>
            <a:off x="3474501" y="2701860"/>
            <a:ext cx="8595828" cy="13051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/>
              <a:t>تتفاعل بعض المواد أسرع من غيرها . </a:t>
            </a:r>
            <a:r>
              <a:rPr lang="ar-SA" sz="2800" b="1" dirty="0">
                <a:solidFill>
                  <a:srgbClr val="FF0000"/>
                </a:solidFill>
              </a:rPr>
              <a:t>فمثلاً</a:t>
            </a:r>
            <a:r>
              <a:rPr lang="ar-SA" sz="2800" b="1" dirty="0"/>
              <a:t> يتشابه فلزَّا النحاس والخارصين (الزنك) في خواصهما الفيزيائية .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7926C04C-11DA-428F-8D89-AFA7BC57A172}"/>
              </a:ext>
            </a:extLst>
          </p:cNvPr>
          <p:cNvSpPr/>
          <p:nvPr/>
        </p:nvSpPr>
        <p:spPr>
          <a:xfrm>
            <a:off x="4444316" y="4845148"/>
            <a:ext cx="7626013" cy="113184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0099"/>
                </a:solidFill>
              </a:rPr>
              <a:t>مع ذلك فهما يتفاعلان بسرعات مختلفة عند وضع كل منهما في كأس تحتوي على محلول نترات الفضة بالتركيز نفسه ما هو السبب ؟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21D41C59-56D6-4930-A564-557FD2492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70" y="2162175"/>
            <a:ext cx="2488179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ECBEFD2B-800C-4857-9E2A-1ED02DD2E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71" y="4845148"/>
            <a:ext cx="2488178" cy="196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457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مربع نص 9">
            <a:extLst>
              <a:ext uri="{FF2B5EF4-FFF2-40B4-BE49-F238E27FC236}">
                <a16:creationId xmlns:a16="http://schemas.microsoft.com/office/drawing/2014/main" id="{5EE3689F-2148-4AA6-B02D-BFE4C7C20D38}"/>
              </a:ext>
            </a:extLst>
          </p:cNvPr>
          <p:cNvSpPr txBox="1"/>
          <p:nvPr/>
        </p:nvSpPr>
        <p:spPr>
          <a:xfrm>
            <a:off x="4518437" y="2688412"/>
            <a:ext cx="7673563" cy="14811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cs typeface="+mj-cs"/>
              </a:rPr>
              <a:t>لماذا يتفاعل الخارصين مع نترات الفضة </a:t>
            </a:r>
            <a:r>
              <a:rPr lang="ar-SA" sz="3200" b="1" dirty="0">
                <a:solidFill>
                  <a:srgbClr val="FF0000"/>
                </a:solidFill>
                <a:cs typeface="+mj-cs"/>
              </a:rPr>
              <a:t>أسرع</a:t>
            </a:r>
            <a:r>
              <a:rPr lang="ar-SA" sz="3200" b="1" dirty="0">
                <a:cs typeface="+mj-cs"/>
              </a:rPr>
              <a:t> من تفاعل النحاس مع نترات الفضة ؟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B504816-2FD7-4489-9C89-890BEB44E6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21" t="10116" r="4418"/>
          <a:stretch/>
        </p:blipFill>
        <p:spPr>
          <a:xfrm>
            <a:off x="154738" y="2162175"/>
            <a:ext cx="3106058" cy="427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7E5DE7C-E400-4757-B851-C455D0020A7A}"/>
              </a:ext>
            </a:extLst>
          </p:cNvPr>
          <p:cNvSpPr txBox="1"/>
          <p:nvPr/>
        </p:nvSpPr>
        <p:spPr>
          <a:xfrm>
            <a:off x="2738438" y="1128713"/>
            <a:ext cx="56816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800" b="1" dirty="0"/>
              <a:t>العوامل المؤثرة في سرعة التفاعل الكيميائي</a:t>
            </a:r>
            <a:endParaRPr lang="en-US" sz="28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مربع نص 13">
            <a:extLst>
              <a:ext uri="{FF2B5EF4-FFF2-40B4-BE49-F238E27FC236}">
                <a16:creationId xmlns:a16="http://schemas.microsoft.com/office/drawing/2014/main" id="{EFBD84EE-1CE5-403A-8DA7-2669DC88518A}"/>
              </a:ext>
            </a:extLst>
          </p:cNvPr>
          <p:cNvSpPr txBox="1"/>
          <p:nvPr/>
        </p:nvSpPr>
        <p:spPr>
          <a:xfrm>
            <a:off x="9247984" y="1979288"/>
            <a:ext cx="2444900" cy="73975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/>
              <a:t>النشاط الكيميائي 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5" name="مربع نص 13">
            <a:extLst>
              <a:ext uri="{FF2B5EF4-FFF2-40B4-BE49-F238E27FC236}">
                <a16:creationId xmlns:a16="http://schemas.microsoft.com/office/drawing/2014/main" id="{609DB3F3-9F46-4D8F-865B-EC5A2A065123}"/>
              </a:ext>
            </a:extLst>
          </p:cNvPr>
          <p:cNvSpPr txBox="1"/>
          <p:nvPr/>
        </p:nvSpPr>
        <p:spPr>
          <a:xfrm>
            <a:off x="5118651" y="3256052"/>
            <a:ext cx="6574233" cy="22170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i="0" dirty="0">
                <a:solidFill>
                  <a:srgbClr val="0000CC"/>
                </a:solidFill>
                <a:effectLst/>
                <a:latin typeface="Roboto"/>
              </a:rPr>
              <a:t>على أنه </a:t>
            </a:r>
            <a:r>
              <a:rPr lang="ar-SA" sz="3200" b="1" i="0" dirty="0">
                <a:solidFill>
                  <a:srgbClr val="FF0000"/>
                </a:solidFill>
                <a:effectLst/>
                <a:latin typeface="Roboto"/>
              </a:rPr>
              <a:t>مقياس</a:t>
            </a:r>
            <a:r>
              <a:rPr lang="ar-SA" sz="3200" b="1" i="0" dirty="0">
                <a:solidFill>
                  <a:srgbClr val="0000CC"/>
                </a:solidFill>
                <a:effectLst/>
                <a:latin typeface="Roboto"/>
              </a:rPr>
              <a:t> لقابلية المادة للتفاعل مع مادة أخرى، والتي من الممكن أن تكون على شكل مركبات أو ذرات منفردة</a:t>
            </a:r>
            <a:endParaRPr lang="ar-SA" sz="3200" b="1" dirty="0">
              <a:solidFill>
                <a:srgbClr val="0000CC"/>
              </a:solidFill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6DA9067-C638-45E8-A98E-9492ED8A3D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21" t="10116" r="4418"/>
          <a:stretch/>
        </p:blipFill>
        <p:spPr>
          <a:xfrm>
            <a:off x="154738" y="2162175"/>
            <a:ext cx="3106058" cy="427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1690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350</Words>
  <Application>Microsoft Office PowerPoint</Application>
  <PresentationFormat>شاشة عريضة</PresentationFormat>
  <Paragraphs>51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9</cp:revision>
  <dcterms:created xsi:type="dcterms:W3CDTF">2020-09-01T14:46:23Z</dcterms:created>
  <dcterms:modified xsi:type="dcterms:W3CDTF">2020-10-07T09:25:55Z</dcterms:modified>
</cp:coreProperties>
</file>