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312" r:id="rId11"/>
    <p:sldId id="294" r:id="rId12"/>
    <p:sldId id="295" r:id="rId13"/>
    <p:sldId id="309" r:id="rId14"/>
    <p:sldId id="258" r:id="rId15"/>
    <p:sldId id="296" r:id="rId16"/>
    <p:sldId id="310" r:id="rId17"/>
    <p:sldId id="297" r:id="rId18"/>
    <p:sldId id="311" r:id="rId19"/>
    <p:sldId id="298" r:id="rId20"/>
    <p:sldId id="281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9902D-D4B0-449B-BE86-D38C42341C85}" v="10" dt="2020-09-21T09:45:2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DB79902D-D4B0-449B-BE86-D38C42341C85}"/>
    <pc:docChg chg="undo custSel addSld delSld modSld sldOrd">
      <pc:chgData name="majed Al-hakami" userId="c15e6e485a5a4051" providerId="LiveId" clId="{DB79902D-D4B0-449B-BE86-D38C42341C85}" dt="2020-09-21T09:45:22.761" v="40" actId="207"/>
      <pc:docMkLst>
        <pc:docMk/>
      </pc:docMkLst>
      <pc:sldChg chg="modSp add del mod">
        <pc:chgData name="majed Al-hakami" userId="c15e6e485a5a4051" providerId="LiveId" clId="{DB79902D-D4B0-449B-BE86-D38C42341C85}" dt="2020-09-21T09:45:22.761" v="40" actId="207"/>
        <pc:sldMkLst>
          <pc:docMk/>
          <pc:sldMk cId="3806200668" sldId="294"/>
        </pc:sldMkLst>
        <pc:spChg chg="mod">
          <ac:chgData name="majed Al-hakami" userId="c15e6e485a5a4051" providerId="LiveId" clId="{DB79902D-D4B0-449B-BE86-D38C42341C85}" dt="2020-09-21T09:45:22.761" v="40" actId="207"/>
          <ac:spMkLst>
            <pc:docMk/>
            <pc:sldMk cId="3806200668" sldId="294"/>
            <ac:spMk id="10" creationId="{B4005661-8686-4C23-A7EE-8BE431EB2F4D}"/>
          </ac:spMkLst>
        </pc:spChg>
      </pc:sldChg>
      <pc:sldChg chg="add del">
        <pc:chgData name="majed Al-hakami" userId="c15e6e485a5a4051" providerId="LiveId" clId="{DB79902D-D4B0-449B-BE86-D38C42341C85}" dt="2020-09-21T09:39:48.236" v="1" actId="47"/>
        <pc:sldMkLst>
          <pc:docMk/>
          <pc:sldMk cId="3141358297" sldId="308"/>
        </pc:sldMkLst>
      </pc:sldChg>
      <pc:sldChg chg="modSp add mod ord">
        <pc:chgData name="majed Al-hakami" userId="c15e6e485a5a4051" providerId="LiveId" clId="{DB79902D-D4B0-449B-BE86-D38C42341C85}" dt="2020-09-21T09:44:25.121" v="34" actId="207"/>
        <pc:sldMkLst>
          <pc:docMk/>
          <pc:sldMk cId="2992345067" sldId="312"/>
        </pc:sldMkLst>
        <pc:spChg chg="mod">
          <ac:chgData name="majed Al-hakami" userId="c15e6e485a5a4051" providerId="LiveId" clId="{DB79902D-D4B0-449B-BE86-D38C42341C85}" dt="2020-09-21T09:44:25.121" v="34" actId="207"/>
          <ac:spMkLst>
            <pc:docMk/>
            <pc:sldMk cId="2992345067" sldId="312"/>
            <ac:spMk id="10" creationId="{B4005661-8686-4C23-A7EE-8BE431EB2F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.wikipedia.org/wiki/%D9%85%D9%84%D9%81:Calorimete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كــــــــيــــــمــــــــيــــــــاء 3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مــــــــــاجــــــــــد الـــــــــحــــــــــــكـــــــــــمــــــي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DB77C6D4-0B37-43E8-8BBE-E871F255F3A2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المسعر ص63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6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DE30396-3983-4454-8DCB-F26CF31CE379}"/>
              </a:ext>
            </a:extLst>
          </p:cNvPr>
          <p:cNvSpPr/>
          <p:nvPr/>
        </p:nvSpPr>
        <p:spPr>
          <a:xfrm>
            <a:off x="8456143" y="2043651"/>
            <a:ext cx="339868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تحديد الحرارة النوعية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005661-8686-4C23-A7EE-8BE431EB2F4D}"/>
              </a:ext>
            </a:extLst>
          </p:cNvPr>
          <p:cNvSpPr txBox="1"/>
          <p:nvPr/>
        </p:nvSpPr>
        <p:spPr>
          <a:xfrm>
            <a:off x="1657350" y="2635897"/>
            <a:ext cx="10197480" cy="36944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cs typeface="AL-Mateen" pitchFamily="2" charset="-78"/>
              </a:rPr>
              <a:t>توضع كمية محددة من الماء . و </a:t>
            </a: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نقيس</a:t>
            </a:r>
            <a:r>
              <a:rPr lang="ar-SA" sz="3200" b="1" dirty="0">
                <a:cs typeface="AL-Mateen" pitchFamily="2" charset="-78"/>
              </a:rPr>
              <a:t> درجة الحرارة الأولية للماء 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3200" b="1" dirty="0">
              <a:cs typeface="AL-Mateen" pitchFamily="2" charset="-78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cs typeface="AL-Mateen" pitchFamily="2" charset="-78"/>
              </a:rPr>
              <a:t>نسخن عينة من الفلز معلوم </a:t>
            </a: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الكتلة</a:t>
            </a:r>
            <a:r>
              <a:rPr lang="ar-SA" sz="3200" b="1" dirty="0">
                <a:cs typeface="AL-Mateen" pitchFamily="2" charset="-78"/>
              </a:rPr>
              <a:t> ثم نضعها داخل ماء 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3200" b="1" dirty="0">
              <a:cs typeface="AL-Mateen" pitchFamily="2" charset="-78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cs typeface="AL-Mateen" pitchFamily="2" charset="-78"/>
              </a:rPr>
              <a:t>ترفع درجة الحرارة ونسجل </a:t>
            </a: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أعلى</a:t>
            </a:r>
            <a:r>
              <a:rPr lang="ar-SA" sz="3200" b="1" dirty="0">
                <a:cs typeface="AL-Mateen" pitchFamily="2" charset="-78"/>
              </a:rPr>
              <a:t> درجة فتكون الدرجة النهائية .</a:t>
            </a:r>
          </a:p>
        </p:txBody>
      </p:sp>
    </p:spTree>
    <p:extLst>
      <p:ext uri="{BB962C8B-B14F-4D97-AF65-F5344CB8AC3E}">
        <p14:creationId xmlns:p14="http://schemas.microsoft.com/office/powerpoint/2010/main" val="299234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DE30396-3983-4454-8DCB-F26CF31CE379}"/>
              </a:ext>
            </a:extLst>
          </p:cNvPr>
          <p:cNvSpPr/>
          <p:nvPr/>
        </p:nvSpPr>
        <p:spPr>
          <a:xfrm>
            <a:off x="8456143" y="2043651"/>
            <a:ext cx="339868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تحديد الحرارة النوعية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005661-8686-4C23-A7EE-8BE431EB2F4D}"/>
              </a:ext>
            </a:extLst>
          </p:cNvPr>
          <p:cNvSpPr txBox="1"/>
          <p:nvPr/>
        </p:nvSpPr>
        <p:spPr>
          <a:xfrm>
            <a:off x="0" y="2635897"/>
            <a:ext cx="11854830" cy="3890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cs typeface="AL-Mateen" pitchFamily="2" charset="-78"/>
              </a:rPr>
              <a:t>يتوقف انتقال الحرارة عندما 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تتساوى</a:t>
            </a:r>
            <a:r>
              <a:rPr lang="ar-SA" sz="2800" b="1" dirty="0">
                <a:cs typeface="AL-Mateen" pitchFamily="2" charset="-78"/>
              </a:rPr>
              <a:t> درجة حرارة الماء ودرجة حرارة الفلز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b="1" dirty="0">
              <a:cs typeface="AL-Mateen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cs typeface="AL-Mateen" pitchFamily="2" charset="-78"/>
              </a:rPr>
              <a:t>كمية الحرارة التي يكتسبها الماء تساوي كمية الحرارة التي 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فقدها</a:t>
            </a:r>
            <a:r>
              <a:rPr lang="ar-SA" sz="2800" b="1" dirty="0">
                <a:cs typeface="AL-Mateen" pitchFamily="2" charset="-78"/>
              </a:rPr>
              <a:t> الفلز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b="1" dirty="0">
              <a:cs typeface="AL-Mateen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cs typeface="AL-Mateen" pitchFamily="2" charset="-78"/>
              </a:rPr>
              <a:t>بمعلومية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 كمية </a:t>
            </a:r>
            <a:r>
              <a:rPr lang="ar-SA" sz="2800" b="1" dirty="0">
                <a:cs typeface="AL-Mateen" pitchFamily="2" charset="-78"/>
              </a:rPr>
              <a:t>الحرارة و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كتلة</a:t>
            </a:r>
            <a:r>
              <a:rPr lang="ar-SA" sz="2800" b="1" dirty="0">
                <a:cs typeface="AL-Mateen" pitchFamily="2" charset="-78"/>
              </a:rPr>
              <a:t> الفلز و 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الفرق</a:t>
            </a:r>
            <a:r>
              <a:rPr lang="ar-SA" sz="2800" b="1" dirty="0">
                <a:cs typeface="AL-Mateen" pitchFamily="2" charset="-78"/>
              </a:rPr>
              <a:t> في درجة الحرارة يمكن الحصول على الحرارة </a:t>
            </a:r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النوعية</a:t>
            </a:r>
            <a:r>
              <a:rPr lang="ar-SA" sz="2800" b="1" dirty="0">
                <a:cs typeface="AL-Mateen" pitchFamily="2" charset="-78"/>
              </a:rPr>
              <a:t> للفلز .</a:t>
            </a:r>
          </a:p>
        </p:txBody>
      </p:sp>
    </p:spTree>
    <p:extLst>
      <p:ext uri="{BB962C8B-B14F-4D97-AF65-F5344CB8AC3E}">
        <p14:creationId xmlns:p14="http://schemas.microsoft.com/office/powerpoint/2010/main" val="380620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77081A1-9A01-4901-82F6-E01A17279C30}"/>
              </a:ext>
            </a:extLst>
          </p:cNvPr>
          <p:cNvSpPr/>
          <p:nvPr/>
        </p:nvSpPr>
        <p:spPr>
          <a:xfrm>
            <a:off x="10265549" y="2244209"/>
            <a:ext cx="16546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1 :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926514-CD9B-4CCA-9E08-D86D11EF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2"/>
          <a:stretch/>
        </p:blipFill>
        <p:spPr>
          <a:xfrm>
            <a:off x="198259" y="4712362"/>
            <a:ext cx="1504279" cy="16814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68107E-E390-477A-B157-CB45C2E00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1" y="2213482"/>
            <a:ext cx="1512167" cy="2210848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89E96DA8-8EAF-49AC-A594-17294B998AA6}"/>
              </a:ext>
            </a:extLst>
          </p:cNvPr>
          <p:cNvSpPr/>
          <p:nvPr/>
        </p:nvSpPr>
        <p:spPr>
          <a:xfrm>
            <a:off x="2519363" y="2748639"/>
            <a:ext cx="940080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L-Mateen" pitchFamily="2" charset="-78"/>
              </a:rPr>
              <a:t>لماذا تلزم حرارة أكثر لرفع درجة حرارة كتلة معينة من الماء أكثر مما تلزم لرفع درجة حرارة الكتلة نفسها من الإيثانول ؟ </a:t>
            </a:r>
            <a:endParaRPr lang="en-US" sz="2800" b="1" dirty="0">
              <a:latin typeface="ae_AlMateen" panose="02060803050605020204" pitchFamily="18" charset="-78"/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97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1977D-E9EA-4B0D-8DA4-F65EFDB361C6}"/>
              </a:ext>
            </a:extLst>
          </p:cNvPr>
          <p:cNvSpPr/>
          <p:nvPr/>
        </p:nvSpPr>
        <p:spPr>
          <a:xfrm>
            <a:off x="2519363" y="2748639"/>
            <a:ext cx="940080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L-Mateen" pitchFamily="2" charset="-78"/>
              </a:rPr>
              <a:t>لماذا تلزم حرارة أكثر لرفع درجة حرارة كتلة معينة من الماء أكثر مما تلزم لرفع درجة حرارة الكتلة نفسها من الإيثانول ؟ </a:t>
            </a:r>
            <a:endParaRPr lang="en-US" sz="2800" b="1" dirty="0">
              <a:latin typeface="ae_AlMateen" panose="02060803050605020204" pitchFamily="18" charset="-78"/>
              <a:cs typeface="AL-Matee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77081A1-9A01-4901-82F6-E01A17279C30}"/>
              </a:ext>
            </a:extLst>
          </p:cNvPr>
          <p:cNvSpPr/>
          <p:nvPr/>
        </p:nvSpPr>
        <p:spPr>
          <a:xfrm>
            <a:off x="10265549" y="2244209"/>
            <a:ext cx="16546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1 :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926514-CD9B-4CCA-9E08-D86D11EF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2"/>
          <a:stretch/>
        </p:blipFill>
        <p:spPr>
          <a:xfrm>
            <a:off x="198259" y="4712362"/>
            <a:ext cx="1504279" cy="16814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68107E-E390-477A-B157-CB45C2E00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1" y="2213482"/>
            <a:ext cx="1512167" cy="221084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E4457DE-933D-464C-BFFC-1DFBD22B51CD}"/>
              </a:ext>
            </a:extLst>
          </p:cNvPr>
          <p:cNvSpPr/>
          <p:nvPr/>
        </p:nvSpPr>
        <p:spPr>
          <a:xfrm>
            <a:off x="2519363" y="4986755"/>
            <a:ext cx="940080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202BE"/>
                </a:solidFill>
                <a:latin typeface="ae_AlMateen" panose="02060803050605020204" pitchFamily="18" charset="-78"/>
                <a:cs typeface="AL-Mateen" pitchFamily="2" charset="-78"/>
              </a:rPr>
              <a:t>لأن الحرارة النوعية للماء أعلى من الحرارة النوعية للإيثانول .</a:t>
            </a:r>
            <a:endParaRPr lang="en-US" sz="2800" b="1" dirty="0">
              <a:solidFill>
                <a:srgbClr val="0202BE"/>
              </a:solidFill>
              <a:latin typeface="ae_AlMateen" panose="02060803050605020204" pitchFamily="18" charset="-78"/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318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031988-9D15-4AB1-9F41-A229EA5A30D1}"/>
              </a:ext>
            </a:extLst>
          </p:cNvPr>
          <p:cNvSpPr/>
          <p:nvPr/>
        </p:nvSpPr>
        <p:spPr>
          <a:xfrm>
            <a:off x="6442874" y="1996559"/>
            <a:ext cx="55915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يمكن حساب كمية الحرارة بهذه المعادلة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9D6958-6238-41F2-8531-B86E340D4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5" r="38242"/>
          <a:stretch/>
        </p:blipFill>
        <p:spPr>
          <a:xfrm>
            <a:off x="4237605" y="3538536"/>
            <a:ext cx="4439670" cy="1300164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C07A0F7-D9AB-4C00-A98B-229B0344AB25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446AD71-0512-4C23-A682-8FEBB6BCFFA8}"/>
              </a:ext>
            </a:extLst>
          </p:cNvPr>
          <p:cNvSpPr/>
          <p:nvPr/>
        </p:nvSpPr>
        <p:spPr>
          <a:xfrm>
            <a:off x="10600391" y="1966048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2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1580B3-F402-4C59-B7AE-67584CDAC632}"/>
              </a:ext>
            </a:extLst>
          </p:cNvPr>
          <p:cNvSpPr txBox="1"/>
          <p:nvPr/>
        </p:nvSpPr>
        <p:spPr>
          <a:xfrm>
            <a:off x="950837" y="2736502"/>
            <a:ext cx="10988382" cy="1315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cs typeface="AL-Mateen" pitchFamily="2" charset="-78"/>
              </a:rPr>
              <a:t>تمتص قطعة فلز كتلتها </a:t>
            </a:r>
            <a:r>
              <a:rPr lang="en-US" sz="2800" b="1" dirty="0">
                <a:cs typeface="AL-Mateen" pitchFamily="2" charset="-78"/>
              </a:rPr>
              <a:t>4.68 g </a:t>
            </a:r>
            <a:r>
              <a:rPr lang="ar-SA" sz="2800" b="1" dirty="0">
                <a:cs typeface="AL-Mateen" pitchFamily="2" charset="-78"/>
              </a:rPr>
              <a:t> ما مقداره </a:t>
            </a:r>
            <a:r>
              <a:rPr lang="en-US" sz="2800" b="1" dirty="0">
                <a:cs typeface="AL-Mateen" pitchFamily="2" charset="-78"/>
              </a:rPr>
              <a:t>256 J </a:t>
            </a:r>
            <a:r>
              <a:rPr lang="ar-SA" sz="2800" b="1" dirty="0">
                <a:cs typeface="AL-Mateen" pitchFamily="2" charset="-78"/>
              </a:rPr>
              <a:t> من الحرارة عندما ترتفع درجة حرارتها بمقدار </a:t>
            </a:r>
            <a:r>
              <a:rPr lang="en-US" sz="2800" b="1" dirty="0">
                <a:cs typeface="AL-Mateen" pitchFamily="2" charset="-78"/>
              </a:rPr>
              <a:t>182</a:t>
            </a:r>
            <a:r>
              <a:rPr lang="en-US" sz="2800" b="1" dirty="0">
                <a:latin typeface="Calibri"/>
                <a:cs typeface="AL-Mateen" pitchFamily="2" charset="-78"/>
              </a:rPr>
              <a:t>⁰C </a:t>
            </a:r>
            <a:r>
              <a:rPr lang="ar-SA" sz="2800" b="1" dirty="0">
                <a:latin typeface="Calibri"/>
                <a:cs typeface="AL-Mateen" pitchFamily="2" charset="-78"/>
              </a:rPr>
              <a:t> ما الحرارة النوعية للفلز ؟</a:t>
            </a:r>
            <a:endParaRPr lang="ar-SA" sz="2800" b="1" dirty="0">
              <a:cs typeface="AL-Mateen" pitchFamily="2" charset="-78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9999779-AE5A-4AE1-A493-5053D9914B6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87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446AD71-0512-4C23-A682-8FEBB6BCFFA8}"/>
              </a:ext>
            </a:extLst>
          </p:cNvPr>
          <p:cNvSpPr/>
          <p:nvPr/>
        </p:nvSpPr>
        <p:spPr>
          <a:xfrm>
            <a:off x="10600391" y="1966048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2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1580B3-F402-4C59-B7AE-67584CDAC632}"/>
              </a:ext>
            </a:extLst>
          </p:cNvPr>
          <p:cNvSpPr txBox="1"/>
          <p:nvPr/>
        </p:nvSpPr>
        <p:spPr>
          <a:xfrm>
            <a:off x="950837" y="2736502"/>
            <a:ext cx="10988382" cy="1315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cs typeface="AL-Mateen" pitchFamily="2" charset="-78"/>
              </a:rPr>
              <a:t>تمتص قطعة فلز كتلتها </a:t>
            </a:r>
            <a:r>
              <a:rPr lang="en-US" sz="2800" b="1" dirty="0">
                <a:cs typeface="AL-Mateen" pitchFamily="2" charset="-78"/>
              </a:rPr>
              <a:t>4.68 g </a:t>
            </a:r>
            <a:r>
              <a:rPr lang="ar-SA" sz="2800" b="1" dirty="0">
                <a:cs typeface="AL-Mateen" pitchFamily="2" charset="-78"/>
              </a:rPr>
              <a:t> ما مقداره </a:t>
            </a:r>
            <a:r>
              <a:rPr lang="en-US" sz="2800" b="1" dirty="0">
                <a:cs typeface="AL-Mateen" pitchFamily="2" charset="-78"/>
              </a:rPr>
              <a:t>256 J </a:t>
            </a:r>
            <a:r>
              <a:rPr lang="ar-SA" sz="2800" b="1" dirty="0">
                <a:cs typeface="AL-Mateen" pitchFamily="2" charset="-78"/>
              </a:rPr>
              <a:t> من الحرارة عندما ترتفع درجة حرارتها بمقدار </a:t>
            </a:r>
            <a:r>
              <a:rPr lang="en-US" sz="2800" b="1" dirty="0">
                <a:cs typeface="AL-Mateen" pitchFamily="2" charset="-78"/>
              </a:rPr>
              <a:t>182</a:t>
            </a:r>
            <a:r>
              <a:rPr lang="en-US" sz="2800" b="1" dirty="0">
                <a:latin typeface="Calibri"/>
                <a:cs typeface="AL-Mateen" pitchFamily="2" charset="-78"/>
              </a:rPr>
              <a:t>⁰C </a:t>
            </a:r>
            <a:r>
              <a:rPr lang="ar-SA" sz="2800" b="1" dirty="0">
                <a:latin typeface="Calibri"/>
                <a:cs typeface="AL-Mateen" pitchFamily="2" charset="-78"/>
              </a:rPr>
              <a:t> ما الحرارة النوعية للفلز ؟</a:t>
            </a:r>
            <a:endParaRPr lang="ar-SA" sz="2800" b="1" dirty="0">
              <a:cs typeface="AL-Matee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E9B998-3AE9-42D8-BE30-5E5AE7D2F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2" r="32131"/>
          <a:stretch/>
        </p:blipFill>
        <p:spPr>
          <a:xfrm>
            <a:off x="2455809" y="4237606"/>
            <a:ext cx="5580752" cy="237403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F3D6298-E29F-470F-B1AF-4AFB007997D9}"/>
              </a:ext>
            </a:extLst>
          </p:cNvPr>
          <p:cNvSpPr/>
          <p:nvPr/>
        </p:nvSpPr>
        <p:spPr>
          <a:xfrm>
            <a:off x="8249870" y="6026863"/>
            <a:ext cx="193674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 err="1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الاسترنشيوم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BAF46B4-FCDD-4F32-9E41-42036821224E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83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C61D3E5-ADD1-4292-97FA-A8D0E2813753}"/>
              </a:ext>
            </a:extLst>
          </p:cNvPr>
          <p:cNvSpPr/>
          <p:nvPr/>
        </p:nvSpPr>
        <p:spPr>
          <a:xfrm>
            <a:off x="10686116" y="1966048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3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56A423-3CB8-4E63-9713-DA8142DD5ABA}"/>
              </a:ext>
            </a:extLst>
          </p:cNvPr>
          <p:cNvSpPr txBox="1"/>
          <p:nvPr/>
        </p:nvSpPr>
        <p:spPr>
          <a:xfrm>
            <a:off x="960362" y="2550823"/>
            <a:ext cx="10988382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cs typeface="AL-Mateen" pitchFamily="2" charset="-78"/>
              </a:rPr>
              <a:t>عينة من فلز كتلتها </a:t>
            </a:r>
            <a:r>
              <a:rPr lang="en-US" sz="2800" b="1" dirty="0">
                <a:cs typeface="AL-Mateen" pitchFamily="2" charset="-78"/>
              </a:rPr>
              <a:t>90g </a:t>
            </a:r>
            <a:r>
              <a:rPr lang="ar-SA" sz="2800" b="1" dirty="0">
                <a:cs typeface="AL-Mateen" pitchFamily="2" charset="-78"/>
              </a:rPr>
              <a:t> امتصت </a:t>
            </a:r>
            <a:r>
              <a:rPr lang="en-US" sz="2800" b="1" dirty="0">
                <a:cs typeface="AL-Mateen" pitchFamily="2" charset="-78"/>
              </a:rPr>
              <a:t>25.6 J </a:t>
            </a:r>
            <a:r>
              <a:rPr lang="ar-SA" sz="2800" b="1" dirty="0">
                <a:cs typeface="AL-Mateen" pitchFamily="2" charset="-78"/>
              </a:rPr>
              <a:t> من الحرارة عندما ازدادت درجة حرارتها </a:t>
            </a:r>
            <a:r>
              <a:rPr lang="en-US" sz="2800" b="1" dirty="0">
                <a:cs typeface="AL-Mateen" pitchFamily="2" charset="-78"/>
              </a:rPr>
              <a:t>1.18</a:t>
            </a:r>
            <a:r>
              <a:rPr lang="en-US" sz="2800" b="1" dirty="0">
                <a:latin typeface="Calibri"/>
                <a:cs typeface="AL-Mateen" pitchFamily="2" charset="-78"/>
              </a:rPr>
              <a:t>⁰C </a:t>
            </a:r>
            <a:r>
              <a:rPr lang="ar-SA" sz="2800" b="1" dirty="0">
                <a:latin typeface="Calibri"/>
                <a:cs typeface="AL-Mateen" pitchFamily="2" charset="-78"/>
              </a:rPr>
              <a:t> </a:t>
            </a:r>
            <a:r>
              <a:rPr lang="ar-SA" sz="2800" b="1" dirty="0">
                <a:solidFill>
                  <a:srgbClr val="0070C0"/>
                </a:solidFill>
                <a:latin typeface="Calibri"/>
                <a:cs typeface="AL-Mateen" pitchFamily="2" charset="-78"/>
              </a:rPr>
              <a:t>ما الحرارة النوعية للفلز</a:t>
            </a:r>
            <a:r>
              <a:rPr lang="ar-SA" sz="2800" b="1" dirty="0">
                <a:latin typeface="Calibri"/>
                <a:cs typeface="AL-Mateen" pitchFamily="2" charset="-78"/>
              </a:rPr>
              <a:t> ؟</a:t>
            </a:r>
            <a:endParaRPr lang="ar-SA" sz="3200" b="1" dirty="0">
              <a:cs typeface="AL-Mateen" pitchFamily="2" charset="-78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A89568B-C083-4E8D-965D-14443DC80C55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160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C61D3E5-ADD1-4292-97FA-A8D0E2813753}"/>
              </a:ext>
            </a:extLst>
          </p:cNvPr>
          <p:cNvSpPr/>
          <p:nvPr/>
        </p:nvSpPr>
        <p:spPr>
          <a:xfrm>
            <a:off x="10686116" y="1966048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 3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56A423-3CB8-4E63-9713-DA8142DD5ABA}"/>
              </a:ext>
            </a:extLst>
          </p:cNvPr>
          <p:cNvSpPr txBox="1"/>
          <p:nvPr/>
        </p:nvSpPr>
        <p:spPr>
          <a:xfrm>
            <a:off x="960362" y="2550823"/>
            <a:ext cx="10988382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cs typeface="AL-Mateen" pitchFamily="2" charset="-78"/>
              </a:rPr>
              <a:t>عينة من فلز كتلتها </a:t>
            </a:r>
            <a:r>
              <a:rPr lang="en-US" sz="2800" b="1" dirty="0">
                <a:cs typeface="AL-Mateen" pitchFamily="2" charset="-78"/>
              </a:rPr>
              <a:t>90g </a:t>
            </a:r>
            <a:r>
              <a:rPr lang="ar-SA" sz="2800" b="1" dirty="0">
                <a:cs typeface="AL-Mateen" pitchFamily="2" charset="-78"/>
              </a:rPr>
              <a:t> امتصت </a:t>
            </a:r>
            <a:r>
              <a:rPr lang="en-US" sz="2800" b="1" dirty="0">
                <a:cs typeface="AL-Mateen" pitchFamily="2" charset="-78"/>
              </a:rPr>
              <a:t>25.6 J </a:t>
            </a:r>
            <a:r>
              <a:rPr lang="ar-SA" sz="2800" b="1" dirty="0">
                <a:cs typeface="AL-Mateen" pitchFamily="2" charset="-78"/>
              </a:rPr>
              <a:t> من الحرارة عندما ازدادت درجة حرارتها </a:t>
            </a:r>
            <a:r>
              <a:rPr lang="en-US" sz="2800" b="1" dirty="0">
                <a:cs typeface="AL-Mateen" pitchFamily="2" charset="-78"/>
              </a:rPr>
              <a:t>1.18</a:t>
            </a:r>
            <a:r>
              <a:rPr lang="en-US" sz="2800" b="1" dirty="0">
                <a:latin typeface="Calibri"/>
                <a:cs typeface="AL-Mateen" pitchFamily="2" charset="-78"/>
              </a:rPr>
              <a:t>⁰C </a:t>
            </a:r>
            <a:r>
              <a:rPr lang="ar-SA" sz="2800" b="1" dirty="0">
                <a:latin typeface="Calibri"/>
                <a:cs typeface="AL-Mateen" pitchFamily="2" charset="-78"/>
              </a:rPr>
              <a:t> </a:t>
            </a:r>
            <a:r>
              <a:rPr lang="ar-SA" sz="2800" b="1" dirty="0">
                <a:solidFill>
                  <a:srgbClr val="0070C0"/>
                </a:solidFill>
                <a:latin typeface="Calibri"/>
                <a:cs typeface="AL-Mateen" pitchFamily="2" charset="-78"/>
              </a:rPr>
              <a:t>ما الحرارة النوعية للفلز</a:t>
            </a:r>
            <a:r>
              <a:rPr lang="ar-SA" sz="2800" b="1" dirty="0">
                <a:latin typeface="Calibri"/>
                <a:cs typeface="AL-Mateen" pitchFamily="2" charset="-78"/>
              </a:rPr>
              <a:t> ؟</a:t>
            </a:r>
            <a:endParaRPr lang="ar-SA" sz="3200" b="1" dirty="0">
              <a:cs typeface="AL-Matee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7CD78E9-FAA3-496A-ADB4-F9087587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 r="21843"/>
          <a:stretch/>
        </p:blipFill>
        <p:spPr>
          <a:xfrm>
            <a:off x="2249211" y="3989161"/>
            <a:ext cx="5726389" cy="272936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BC208C9-90ED-4183-B96D-F5117CDCC09C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23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7FE389C9-8ECE-42E0-9B98-FBAE2499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763" y="1874561"/>
            <a:ext cx="742686" cy="469757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B75BAFEF-679B-42DF-9177-C0CD3CDF6E56}"/>
              </a:ext>
            </a:extLst>
          </p:cNvPr>
          <p:cNvSpPr txBox="1"/>
          <p:nvPr/>
        </p:nvSpPr>
        <p:spPr>
          <a:xfrm>
            <a:off x="9429079" y="178627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359A15-67D3-4271-8555-3B948CBB1EF1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8CEB219-F442-4CF8-A58E-5DE01CE71FB7}"/>
              </a:ext>
            </a:extLst>
          </p:cNvPr>
          <p:cNvSpPr/>
          <p:nvPr/>
        </p:nvSpPr>
        <p:spPr>
          <a:xfrm>
            <a:off x="9196699" y="2432604"/>
            <a:ext cx="2560259" cy="762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المسعر ؟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9C5DE5-9551-4E2F-AA8E-F4C0D324D9BC}"/>
              </a:ext>
            </a:extLst>
          </p:cNvPr>
          <p:cNvSpPr txBox="1"/>
          <p:nvPr/>
        </p:nvSpPr>
        <p:spPr>
          <a:xfrm>
            <a:off x="4592105" y="2948817"/>
            <a:ext cx="6917451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جهاز معزول حرارياً يستخدم لقياس كمية الحرارة الممتصة أو المنطقة في أثناء عملية كيميائية أو فيزيائية .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2ACF8B2-5676-4B9F-B7C1-FF97503A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1"/>
          <a:stretch/>
        </p:blipFill>
        <p:spPr>
          <a:xfrm>
            <a:off x="101551" y="2255163"/>
            <a:ext cx="4385112" cy="365283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3D91FE4E-814C-49D0-9DC6-16AA768602CC}"/>
              </a:ext>
            </a:extLst>
          </p:cNvPr>
          <p:cNvSpPr/>
          <p:nvPr/>
        </p:nvSpPr>
        <p:spPr>
          <a:xfrm>
            <a:off x="6165363" y="4553963"/>
            <a:ext cx="55915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يمكن حساب كمية الحرارة بهذه المعادلة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1388AC0-B21C-4B6C-B090-27BDFBBA4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5" r="38242"/>
          <a:stretch/>
        </p:blipFill>
        <p:spPr>
          <a:xfrm>
            <a:off x="6836644" y="5257919"/>
            <a:ext cx="4439670" cy="13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0A4113-202B-4B4D-A80F-417873574236}"/>
              </a:ext>
            </a:extLst>
          </p:cNvPr>
          <p:cNvSpPr txBox="1"/>
          <p:nvPr/>
        </p:nvSpPr>
        <p:spPr>
          <a:xfrm>
            <a:off x="6816999" y="3429000"/>
            <a:ext cx="5311226" cy="14128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هل شعرت بالاسترخاء عند وقوفك تحت الدش الدافئ ؟ </a:t>
            </a:r>
            <a:r>
              <a:rPr lang="ar-SA" sz="3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ما هو سبب ذلك </a:t>
            </a:r>
            <a:r>
              <a:rPr lang="ar-SA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؟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B40AA2-432E-403E-BB1C-0E66315C6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383185" y="2639641"/>
            <a:ext cx="2688565" cy="35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23BF8-12C3-4B8D-9D21-4E1A3ACCBF1F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4D5F5A3-1EF6-4270-BF4A-174D873E3269}"/>
              </a:ext>
            </a:extLst>
          </p:cNvPr>
          <p:cNvSpPr/>
          <p:nvPr/>
        </p:nvSpPr>
        <p:spPr>
          <a:xfrm>
            <a:off x="5332285" y="2002396"/>
            <a:ext cx="6673229" cy="67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 يعرف كيميائيو الغذاء القيمة الحرارية للأطعمة ؟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29DBA5-7F3E-4371-8200-13990B87B703}"/>
              </a:ext>
            </a:extLst>
          </p:cNvPr>
          <p:cNvSpPr txBox="1"/>
          <p:nvPr/>
        </p:nvSpPr>
        <p:spPr>
          <a:xfrm>
            <a:off x="6631248" y="3301201"/>
            <a:ext cx="53742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تعرف القيمة الحرارية من تفاعلات احتراق أجريت في مساعر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EE79B06-32E0-43DD-AA94-51A18B78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3" y="2522219"/>
            <a:ext cx="4706466" cy="39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ED0799F-D538-41FC-B908-999457D5D6F0}"/>
              </a:ext>
            </a:extLst>
          </p:cNvPr>
          <p:cNvSpPr/>
          <p:nvPr/>
        </p:nvSpPr>
        <p:spPr>
          <a:xfrm>
            <a:off x="9187174" y="1737731"/>
            <a:ext cx="2560259" cy="762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ما هو المسعر ؟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D7937E3-8BBA-40EE-A770-D987DBA6914E}"/>
              </a:ext>
            </a:extLst>
          </p:cNvPr>
          <p:cNvSpPr txBox="1"/>
          <p:nvPr/>
        </p:nvSpPr>
        <p:spPr>
          <a:xfrm>
            <a:off x="4916613" y="3078415"/>
            <a:ext cx="6917451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جهاز معزول حرارياً يستخدم لقياس كمية الحرارة الممتصة أو المنطقة في أثناء عملية كيميائية أو فيزيائية . 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0DEA83A-78FC-42B6-A31B-2AB6BD082F1B}"/>
              </a:ext>
            </a:extLst>
          </p:cNvPr>
          <p:cNvGrpSpPr/>
          <p:nvPr/>
        </p:nvGrpSpPr>
        <p:grpSpPr>
          <a:xfrm>
            <a:off x="5467349" y="4694639"/>
            <a:ext cx="6619876" cy="888197"/>
            <a:chOff x="5572124" y="4174475"/>
            <a:chExt cx="6619876" cy="888197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30C028E-FC48-4818-A962-DE3B17E9C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61" b="18320"/>
            <a:stretch/>
          </p:blipFill>
          <p:spPr>
            <a:xfrm>
              <a:off x="5931925" y="4282127"/>
              <a:ext cx="6260075" cy="780545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3E9974B-2DB0-49E3-A3E3-D72719EF8A96}"/>
                </a:ext>
              </a:extLst>
            </p:cNvPr>
            <p:cNvSpPr txBox="1"/>
            <p:nvPr/>
          </p:nvSpPr>
          <p:spPr>
            <a:xfrm>
              <a:off x="5572124" y="4174475"/>
              <a:ext cx="2015504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800" dirty="0">
                  <a:solidFill>
                    <a:srgbClr val="FF0000"/>
                  </a:solidFill>
                  <a:cs typeface="AL-Mateen" pitchFamily="2" charset="-78"/>
                </a:rPr>
                <a:t>مسعر التفجير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5FCBE2F4-B116-48BC-B198-E01348B5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1"/>
          <a:stretch/>
        </p:blipFill>
        <p:spPr>
          <a:xfrm>
            <a:off x="312241" y="2576513"/>
            <a:ext cx="4385112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2E7678D-2159-41B0-99F2-AB0F2DF93793}"/>
              </a:ext>
            </a:extLst>
          </p:cNvPr>
          <p:cNvSpPr/>
          <p:nvPr/>
        </p:nvSpPr>
        <p:spPr>
          <a:xfrm>
            <a:off x="8770599" y="2018555"/>
            <a:ext cx="30828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رسم توضيحي للمسعر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6" name="Picture 6" descr="http://upload.wikimedia.org/wikipedia/commons/thumb/5/54/Calorimeter.jpg/220px-Calorimeter.jpg">
            <a:hlinkClick r:id="rId2"/>
            <a:extLst>
              <a:ext uri="{FF2B5EF4-FFF2-40B4-BE49-F238E27FC236}">
                <a16:creationId xmlns:a16="http://schemas.microsoft.com/office/drawing/2014/main" id="{F70EEF41-60E9-46C1-80AA-960F3BF2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125" y="2603330"/>
            <a:ext cx="3178515" cy="3492670"/>
          </a:xfrm>
          <a:prstGeom prst="rect">
            <a:avLst/>
          </a:prstGeom>
          <a:noFill/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2C6A13-5D5A-4770-ADF9-61FC6BFE6B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/>
          <a:stretch/>
        </p:blipFill>
        <p:spPr>
          <a:xfrm>
            <a:off x="7440355" y="2767013"/>
            <a:ext cx="4413139" cy="39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5B07D4-C7E3-4C1E-A9E8-D6F6245BA899}"/>
              </a:ext>
            </a:extLst>
          </p:cNvPr>
          <p:cNvSpPr/>
          <p:nvPr/>
        </p:nvSpPr>
        <p:spPr>
          <a:xfrm>
            <a:off x="6582772" y="2165529"/>
            <a:ext cx="50177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طريقة عمل مسعر التفجير ( القنبلة )</a:t>
            </a:r>
            <a:endParaRPr lang="en-US" sz="3200" b="1" dirty="0">
              <a:solidFill>
                <a:srgbClr val="C00000"/>
              </a:solidFill>
              <a:latin typeface="ae_AlMateen" panose="020608030506050202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6393DA8-9BBF-4F30-BFF5-15460C9FB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6" y="3225901"/>
            <a:ext cx="2428122" cy="22906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E60EFB0-BD04-4A18-BDAD-EA1E69B616B6}"/>
              </a:ext>
            </a:extLst>
          </p:cNvPr>
          <p:cNvSpPr txBox="1"/>
          <p:nvPr/>
        </p:nvSpPr>
        <p:spPr>
          <a:xfrm>
            <a:off x="4134693" y="3429000"/>
            <a:ext cx="7533350" cy="26237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cs typeface="AL-Mateen" pitchFamily="2" charset="-78"/>
              </a:rPr>
              <a:t>توضع كمية معلومة من الماء في حجرة معزولة , وذلك لكي تمتص الطاقة المنطلقة من التفاعل أو لتعطي الطاقة التي يمتصها التفاعل .</a:t>
            </a:r>
          </a:p>
          <a:p>
            <a:pPr>
              <a:lnSpc>
                <a:spcPct val="150000"/>
              </a:lnSpc>
            </a:pPr>
            <a:endParaRPr lang="ar-SA" sz="2800" b="1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01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A39E44-77C0-4718-8D4E-397A8881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2471737"/>
            <a:ext cx="4345940" cy="3952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6211B7-1573-47F9-8D68-81D8E912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434395"/>
            <a:ext cx="4210050" cy="2293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E7A0BE2-E2D0-4CDE-A5A3-4A148984ABC5}"/>
              </a:ext>
            </a:extLst>
          </p:cNvPr>
          <p:cNvSpPr txBox="1"/>
          <p:nvPr/>
        </p:nvSpPr>
        <p:spPr>
          <a:xfrm>
            <a:off x="5953125" y="1930497"/>
            <a:ext cx="6096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يمكن عمل مسعر مبسط من خلال كأس الفلين وقطعة فلز 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7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9F473C-7D1D-4D26-8D87-56EAB83E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336800"/>
            <a:ext cx="3876675" cy="381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C46B7B-AB03-4AFE-9736-BBB3142C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032125"/>
            <a:ext cx="4419600" cy="24193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A9BC5D7-136B-42B1-804A-96F5D3A61E80}"/>
              </a:ext>
            </a:extLst>
          </p:cNvPr>
          <p:cNvSpPr txBox="1"/>
          <p:nvPr/>
        </p:nvSpPr>
        <p:spPr>
          <a:xfrm>
            <a:off x="5953125" y="1930497"/>
            <a:ext cx="6096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يمكن عمل مسعر مبسط من خلال كأس الفلين وقطعة فلز 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5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dirty="0">
                <a:cs typeface="+mj-cs"/>
              </a:rPr>
              <a:t>المسعر </a:t>
            </a:r>
            <a:endParaRPr lang="en-US" sz="3600" dirty="0"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9915120-A478-4532-877E-2D30DA02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3138487"/>
            <a:ext cx="4000500" cy="23526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53AFF2-A6F6-462F-B660-CC96F04E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72" y="2367280"/>
            <a:ext cx="4162425" cy="435832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F73ED-A398-41FB-9AAF-D96B628581E2}"/>
              </a:ext>
            </a:extLst>
          </p:cNvPr>
          <p:cNvSpPr txBox="1"/>
          <p:nvPr/>
        </p:nvSpPr>
        <p:spPr>
          <a:xfrm>
            <a:off x="5953125" y="1930497"/>
            <a:ext cx="6096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cs typeface="AL-Mateen" pitchFamily="2" charset="-78"/>
              </a:rPr>
              <a:t>يمكن عمل مسعر مبسط من خلال كأس الفلين وقطعة فلز 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98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458</Words>
  <Application>Microsoft Office PowerPoint</Application>
  <PresentationFormat>شاشة عريضة</PresentationFormat>
  <Paragraphs>77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ae_AlMateen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2020-09-21T09:45:35Z</dcterms:modified>
</cp:coreProperties>
</file>