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6" r:id="rId2"/>
    <p:sldId id="287" r:id="rId3"/>
    <p:sldId id="288" r:id="rId4"/>
    <p:sldId id="257" r:id="rId5"/>
    <p:sldId id="258" r:id="rId6"/>
    <p:sldId id="289" r:id="rId7"/>
    <p:sldId id="290" r:id="rId8"/>
    <p:sldId id="291" r:id="rId9"/>
    <p:sldId id="292" r:id="rId10"/>
    <p:sldId id="293" r:id="rId11"/>
    <p:sldId id="273" r:id="rId12"/>
    <p:sldId id="281" r:id="rId1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02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574573B7-38CC-4F38-A8D1-7271DA2C4F75}"/>
    <pc:docChg chg="modSld sldOrd">
      <pc:chgData name="majed Al-hakami" userId="c15e6e485a5a4051" providerId="LiveId" clId="{574573B7-38CC-4F38-A8D1-7271DA2C4F75}" dt="2020-10-14T09:11:00.040" v="4" actId="14100"/>
      <pc:docMkLst>
        <pc:docMk/>
      </pc:docMkLst>
      <pc:sldChg chg="ord">
        <pc:chgData name="majed Al-hakami" userId="c15e6e485a5a4051" providerId="LiveId" clId="{574573B7-38CC-4F38-A8D1-7271DA2C4F75}" dt="2020-10-14T09:00:31.069" v="2"/>
        <pc:sldMkLst>
          <pc:docMk/>
          <pc:sldMk cId="360184374" sldId="288"/>
        </pc:sldMkLst>
      </pc:sldChg>
      <pc:sldChg chg="modSp mod">
        <pc:chgData name="majed Al-hakami" userId="c15e6e485a5a4051" providerId="LiveId" clId="{574573B7-38CC-4F38-A8D1-7271DA2C4F75}" dt="2020-10-14T09:09:52.011" v="3" actId="14100"/>
        <pc:sldMkLst>
          <pc:docMk/>
          <pc:sldMk cId="3066693068" sldId="290"/>
        </pc:sldMkLst>
        <pc:spChg chg="mod">
          <ac:chgData name="majed Al-hakami" userId="c15e6e485a5a4051" providerId="LiveId" clId="{574573B7-38CC-4F38-A8D1-7271DA2C4F75}" dt="2020-10-14T09:09:52.011" v="3" actId="14100"/>
          <ac:spMkLst>
            <pc:docMk/>
            <pc:sldMk cId="3066693068" sldId="290"/>
            <ac:spMk id="6" creationId="{896683D8-BDA0-4FD9-BC47-B49D08AAB06F}"/>
          </ac:spMkLst>
        </pc:spChg>
      </pc:sldChg>
      <pc:sldChg chg="modSp mod">
        <pc:chgData name="majed Al-hakami" userId="c15e6e485a5a4051" providerId="LiveId" clId="{574573B7-38CC-4F38-A8D1-7271DA2C4F75}" dt="2020-10-14T09:11:00.040" v="4" actId="14100"/>
        <pc:sldMkLst>
          <pc:docMk/>
          <pc:sldMk cId="708569016" sldId="292"/>
        </pc:sldMkLst>
        <pc:picChg chg="mod">
          <ac:chgData name="majed Al-hakami" userId="c15e6e485a5a4051" providerId="LiveId" clId="{574573B7-38CC-4F38-A8D1-7271DA2C4F75}" dt="2020-10-14T09:11:00.040" v="4" actId="14100"/>
          <ac:picMkLst>
            <pc:docMk/>
            <pc:sldMk cId="708569016" sldId="292"/>
            <ac:picMk id="9" creationId="{1F535120-0AFB-467D-B0ED-253852021E2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26/02/42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الثالث الثانوي  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كــــــــيــــــمــــــــيــــــــاء 3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7367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مــــــــــاجــــــــــد الـــــــــحــــــــــــكـــــــــــمــــــي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Rounded Rectangle 21">
            <a:extLst>
              <a:ext uri="{FF2B5EF4-FFF2-40B4-BE49-F238E27FC236}">
                <a16:creationId xmlns:a16="http://schemas.microsoft.com/office/drawing/2014/main" id="{DB77C6D4-0B37-43E8-8BBE-E871F255F3A2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</a:rPr>
              <a:t>تحديد رتبة التفاعل </a:t>
            </a:r>
            <a:r>
              <a:rPr lang="ar-SA" sz="2800" b="1" dirty="0">
                <a:solidFill>
                  <a:srgbClr val="FF0000"/>
                </a:solidFill>
              </a:rPr>
              <a:t>ص109</a:t>
            </a:r>
            <a:endParaRPr lang="en-US" sz="2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60638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497E9F26-E1E4-4285-85B9-BC938D7FF720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solidFill>
                  <a:schemeClr val="tx1"/>
                </a:solidFill>
              </a:rPr>
              <a:t>تحديد رتبة التفاعل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مربع نص 24">
            <a:extLst>
              <a:ext uri="{FF2B5EF4-FFF2-40B4-BE49-F238E27FC236}">
                <a16:creationId xmlns:a16="http://schemas.microsoft.com/office/drawing/2014/main" id="{96E6695C-15A8-41BE-AEFA-5B4A318C2F5D}"/>
              </a:ext>
            </a:extLst>
          </p:cNvPr>
          <p:cNvSpPr txBox="1"/>
          <p:nvPr/>
        </p:nvSpPr>
        <p:spPr>
          <a:xfrm>
            <a:off x="10858344" y="1909706"/>
            <a:ext cx="1119217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FF0000"/>
                </a:solidFill>
              </a:rPr>
              <a:t>تقويم: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9BC84304-6AB7-43DA-BCD4-E97B2BC1FA90}"/>
              </a:ext>
            </a:extLst>
          </p:cNvPr>
          <p:cNvSpPr/>
          <p:nvPr/>
        </p:nvSpPr>
        <p:spPr>
          <a:xfrm>
            <a:off x="338264" y="3039423"/>
            <a:ext cx="11515471" cy="138499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اكتب قانون سرعة التفاعل 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A + B → C </a:t>
            </a: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إذا كانت رتبة التفاعل للمادة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A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من الرتبة الأولى وللمادة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B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من الرتبة الثانية ؟</a:t>
            </a:r>
          </a:p>
        </p:txBody>
      </p:sp>
    </p:spTree>
    <p:extLst>
      <p:ext uri="{BB962C8B-B14F-4D97-AF65-F5344CB8AC3E}">
        <p14:creationId xmlns:p14="http://schemas.microsoft.com/office/powerpoint/2010/main" val="3498090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C31BA952-4402-46D0-89FE-DA9D3B82C45B}"/>
              </a:ext>
            </a:extLst>
          </p:cNvPr>
          <p:cNvSpPr/>
          <p:nvPr/>
        </p:nvSpPr>
        <p:spPr>
          <a:xfrm>
            <a:off x="2014868" y="1873775"/>
            <a:ext cx="6816757" cy="53018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</a:rPr>
              <a:t>قوانين سرعة التفاعل الكيميائي</a:t>
            </a:r>
            <a:endParaRPr lang="en-US" sz="3600" b="1" dirty="0">
              <a:solidFill>
                <a:schemeClr val="tx1"/>
              </a:solidFill>
            </a:endParaRPr>
          </a:p>
        </p:txBody>
      </p:sp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2EE6EB0A-8076-43AF-8ED5-27C89A527BD1}"/>
              </a:ext>
            </a:extLst>
          </p:cNvPr>
          <p:cNvCxnSpPr/>
          <p:nvPr/>
        </p:nvCxnSpPr>
        <p:spPr>
          <a:xfrm>
            <a:off x="2014868" y="2475965"/>
            <a:ext cx="796888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رابط كسهم مستقيم 5">
            <a:extLst>
              <a:ext uri="{FF2B5EF4-FFF2-40B4-BE49-F238E27FC236}">
                <a16:creationId xmlns:a16="http://schemas.microsoft.com/office/drawing/2014/main" id="{DE51FCEA-4E96-45E6-8016-B63C47A23BEE}"/>
              </a:ext>
            </a:extLst>
          </p:cNvPr>
          <p:cNvCxnSpPr/>
          <p:nvPr/>
        </p:nvCxnSpPr>
        <p:spPr>
          <a:xfrm>
            <a:off x="9954788" y="2475965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ستطيل 6">
            <a:extLst>
              <a:ext uri="{FF2B5EF4-FFF2-40B4-BE49-F238E27FC236}">
                <a16:creationId xmlns:a16="http://schemas.microsoft.com/office/drawing/2014/main" id="{E449DA69-8E62-46BA-8A55-2765F0008FDA}"/>
              </a:ext>
            </a:extLst>
          </p:cNvPr>
          <p:cNvSpPr/>
          <p:nvPr/>
        </p:nvSpPr>
        <p:spPr>
          <a:xfrm>
            <a:off x="8543593" y="2836005"/>
            <a:ext cx="3546851" cy="7492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قانون سرعة التفاعل</a:t>
            </a:r>
            <a:endParaRPr lang="en-US" sz="2800" b="1" dirty="0">
              <a:solidFill>
                <a:srgbClr val="C00000"/>
              </a:solidFill>
            </a:endParaRPr>
          </a:p>
        </p:txBody>
      </p:sp>
      <p:cxnSp>
        <p:nvCxnSpPr>
          <p:cNvPr id="8" name="رابط كسهم مستقيم 7">
            <a:extLst>
              <a:ext uri="{FF2B5EF4-FFF2-40B4-BE49-F238E27FC236}">
                <a16:creationId xmlns:a16="http://schemas.microsoft.com/office/drawing/2014/main" id="{B655DCC5-07D7-4B44-A5D6-79A6B67598D1}"/>
              </a:ext>
            </a:extLst>
          </p:cNvPr>
          <p:cNvCxnSpPr/>
          <p:nvPr/>
        </p:nvCxnSpPr>
        <p:spPr>
          <a:xfrm>
            <a:off x="2014868" y="2475965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كسهم مستقيم 8">
            <a:extLst>
              <a:ext uri="{FF2B5EF4-FFF2-40B4-BE49-F238E27FC236}">
                <a16:creationId xmlns:a16="http://schemas.microsoft.com/office/drawing/2014/main" id="{9B75DDAC-66D3-468F-826D-3AE60B18A6CA}"/>
              </a:ext>
            </a:extLst>
          </p:cNvPr>
          <p:cNvCxnSpPr/>
          <p:nvPr/>
        </p:nvCxnSpPr>
        <p:spPr>
          <a:xfrm>
            <a:off x="1918857" y="3556085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>
            <a:extLst>
              <a:ext uri="{FF2B5EF4-FFF2-40B4-BE49-F238E27FC236}">
                <a16:creationId xmlns:a16="http://schemas.microsoft.com/office/drawing/2014/main" id="{B70DCA93-99FF-4C6B-B7B4-C279044411D0}"/>
              </a:ext>
            </a:extLst>
          </p:cNvPr>
          <p:cNvCxnSpPr/>
          <p:nvPr/>
        </p:nvCxnSpPr>
        <p:spPr>
          <a:xfrm>
            <a:off x="10751838" y="3613805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02831F1D-94F1-4AB9-A19B-CE5C4D296B1C}"/>
              </a:ext>
            </a:extLst>
          </p:cNvPr>
          <p:cNvSpPr/>
          <p:nvPr/>
        </p:nvSpPr>
        <p:spPr>
          <a:xfrm>
            <a:off x="382686" y="3916125"/>
            <a:ext cx="4416491" cy="9361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85725" indent="-85725" algn="justLow"/>
            <a:r>
              <a:rPr lang="ar-SA" sz="2400" b="1" dirty="0">
                <a:solidFill>
                  <a:schemeClr val="tx1"/>
                </a:solidFill>
              </a:rPr>
              <a:t>هو حاصل جمع رتب المواد المتفاعلة في قانون سرعة التفاعل.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C18D2B02-0AA4-4300-B164-D4D722CF0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1625" y="4257001"/>
            <a:ext cx="32588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altLang="en-US" sz="3600" b="1" dirty="0">
                <a:solidFill>
                  <a:srgbClr val="FF0000"/>
                </a:solidFill>
              </a:rPr>
              <a:t>R</a:t>
            </a:r>
            <a:r>
              <a:rPr lang="en-US" altLang="en-US" sz="3600" b="1" dirty="0"/>
              <a:t> = </a:t>
            </a:r>
            <a:r>
              <a:rPr lang="en-US" altLang="en-US" sz="3600" b="1" i="1" dirty="0"/>
              <a:t>k</a:t>
            </a:r>
            <a:r>
              <a:rPr lang="en-US" altLang="en-US" sz="3600" b="1" dirty="0"/>
              <a:t>[A]</a:t>
            </a:r>
            <a:r>
              <a:rPr lang="en-US" altLang="en-US" sz="3600" b="1" i="1" baseline="30000" dirty="0">
                <a:solidFill>
                  <a:srgbClr val="FF0000"/>
                </a:solidFill>
              </a:rPr>
              <a:t>m</a:t>
            </a:r>
            <a:r>
              <a:rPr lang="en-US" altLang="en-US" sz="3600" b="1" i="1" baseline="30000" dirty="0"/>
              <a:t> </a:t>
            </a:r>
            <a:r>
              <a:rPr lang="en-US" altLang="en-US" sz="3600" b="1" dirty="0"/>
              <a:t>[B]</a:t>
            </a:r>
            <a:r>
              <a:rPr lang="en-US" altLang="en-US" sz="3600" b="1" i="1" baseline="30000" dirty="0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362E18B7-4554-4EF2-8CB7-7B4244F0B035}"/>
              </a:ext>
            </a:extLst>
          </p:cNvPr>
          <p:cNvSpPr/>
          <p:nvPr/>
        </p:nvSpPr>
        <p:spPr>
          <a:xfrm>
            <a:off x="478697" y="2836005"/>
            <a:ext cx="3684992" cy="7492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رتبة التفاعل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4" name="Text Box 15">
            <a:extLst>
              <a:ext uri="{FF2B5EF4-FFF2-40B4-BE49-F238E27FC236}">
                <a16:creationId xmlns:a16="http://schemas.microsoft.com/office/drawing/2014/main" id="{AC7F25F7-5C3B-4D31-9828-0A0A0B834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5508" y="4924237"/>
            <a:ext cx="37444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0"/>
            <a:r>
              <a:rPr lang="en-US" altLang="en-US" sz="3200" b="1" dirty="0"/>
              <a:t> </a:t>
            </a:r>
            <a:r>
              <a:rPr lang="ar-SA" altLang="en-US" sz="3200" b="1" dirty="0"/>
              <a:t> سرعة التفاعل</a:t>
            </a:r>
            <a:r>
              <a:rPr lang="en-US" altLang="en-US" sz="3200" b="1" dirty="0"/>
              <a:t>=</a:t>
            </a:r>
            <a:r>
              <a:rPr lang="ar-SA" altLang="en-US" sz="3200" b="1" dirty="0"/>
              <a:t> </a:t>
            </a:r>
            <a:r>
              <a:rPr lang="en-US" altLang="en-US" sz="3200" b="1" dirty="0">
                <a:solidFill>
                  <a:srgbClr val="FF0000"/>
                </a:solidFill>
              </a:rPr>
              <a:t>R</a:t>
            </a:r>
            <a:r>
              <a:rPr lang="en-US" altLang="en-US" sz="3200" b="1" dirty="0"/>
              <a:t> </a:t>
            </a:r>
            <a:endParaRPr lang="en-US" altLang="en-US" sz="3200" b="1" i="1" baseline="30000" dirty="0"/>
          </a:p>
        </p:txBody>
      </p:sp>
      <p:sp>
        <p:nvSpPr>
          <p:cNvPr id="15" name="Text Box 15">
            <a:extLst>
              <a:ext uri="{FF2B5EF4-FFF2-40B4-BE49-F238E27FC236}">
                <a16:creationId xmlns:a16="http://schemas.microsoft.com/office/drawing/2014/main" id="{00CB730A-21BB-4FF6-B091-EA11CFA12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7477" y="5356285"/>
            <a:ext cx="412845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0"/>
            <a:r>
              <a:rPr lang="en-US" altLang="en-US" sz="3200" b="1" dirty="0"/>
              <a:t> </a:t>
            </a:r>
            <a:r>
              <a:rPr lang="ar-SA" altLang="en-US" sz="3200" b="1" dirty="0"/>
              <a:t> ثابت سرعة التفاعل</a:t>
            </a:r>
            <a:r>
              <a:rPr lang="en-US" altLang="en-US" sz="3200" b="1" dirty="0"/>
              <a:t>=</a:t>
            </a:r>
            <a:r>
              <a:rPr lang="ar-SA" altLang="en-US" sz="3200" b="1" dirty="0"/>
              <a:t> </a:t>
            </a:r>
            <a:r>
              <a:rPr lang="en-US" altLang="en-US" sz="3200" b="1" dirty="0">
                <a:solidFill>
                  <a:srgbClr val="FF0000"/>
                </a:solidFill>
              </a:rPr>
              <a:t>k</a:t>
            </a:r>
            <a:r>
              <a:rPr lang="en-US" altLang="en-US" sz="3200" b="1" dirty="0"/>
              <a:t> </a:t>
            </a:r>
            <a:endParaRPr lang="en-US" altLang="en-US" sz="3200" b="1" i="1" baseline="30000" dirty="0"/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DC2F6878-196B-4570-951F-A687E137E1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1518" y="5769169"/>
            <a:ext cx="37444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0"/>
            <a:r>
              <a:rPr lang="en-US" altLang="en-US" sz="3200" b="1" dirty="0"/>
              <a:t> </a:t>
            </a:r>
            <a:r>
              <a:rPr lang="ar-SA" altLang="en-US" sz="3200" b="1" dirty="0"/>
              <a:t> رتب التفاعل</a:t>
            </a:r>
            <a:r>
              <a:rPr lang="en-US" altLang="en-US" sz="3200" b="1" dirty="0"/>
              <a:t>=</a:t>
            </a:r>
            <a:r>
              <a:rPr lang="ar-SA" altLang="en-US" sz="3200" b="1" dirty="0"/>
              <a:t> </a:t>
            </a:r>
            <a:r>
              <a:rPr lang="en-US" altLang="en-US" sz="3200" b="1" dirty="0" err="1">
                <a:solidFill>
                  <a:srgbClr val="FF0000"/>
                </a:solidFill>
              </a:rPr>
              <a:t>m,n</a:t>
            </a:r>
            <a:r>
              <a:rPr lang="en-US" altLang="en-US" sz="3200" b="1" dirty="0"/>
              <a:t> </a:t>
            </a:r>
            <a:endParaRPr lang="en-US" altLang="en-US" sz="3200" b="1" i="1" baseline="30000" dirty="0"/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0A3D882F-F911-4C7F-AB93-D89DCA200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2149" y="6273225"/>
            <a:ext cx="605985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0"/>
            <a:r>
              <a:rPr lang="en-US" altLang="en-US" sz="3200" b="1" dirty="0"/>
              <a:t> </a:t>
            </a:r>
            <a:r>
              <a:rPr lang="ar-SA" altLang="en-US" sz="3200" b="1" dirty="0"/>
              <a:t> </a:t>
            </a:r>
            <a:r>
              <a:rPr lang="ar-SA" altLang="en-US" sz="3200" b="1" dirty="0" err="1"/>
              <a:t>تراكيز</a:t>
            </a:r>
            <a:r>
              <a:rPr lang="ar-SA" altLang="en-US" sz="3200" b="1" dirty="0"/>
              <a:t> المواد المتفاعلة</a:t>
            </a:r>
            <a:r>
              <a:rPr lang="en-US" altLang="en-US" sz="3200" b="1" dirty="0"/>
              <a:t>= </a:t>
            </a:r>
            <a:r>
              <a:rPr lang="en-US" altLang="en-US" sz="3200" b="1" dirty="0">
                <a:solidFill>
                  <a:srgbClr val="FF0000"/>
                </a:solidFill>
              </a:rPr>
              <a:t>[A]</a:t>
            </a:r>
            <a:r>
              <a:rPr lang="en-US" altLang="en-US" sz="3200" b="1" i="1" baseline="30000" dirty="0">
                <a:solidFill>
                  <a:srgbClr val="FF0000"/>
                </a:solidFill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</a:rPr>
              <a:t>[B]</a:t>
            </a:r>
            <a:endParaRPr lang="en-US" altLang="en-US" sz="3200" b="1" i="1" baseline="30000" dirty="0">
              <a:solidFill>
                <a:srgbClr val="FF0000"/>
              </a:solidFill>
            </a:endParaRP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C61BFCEE-3466-4CBA-A21E-E40E5B3A3287}"/>
              </a:ext>
            </a:extLst>
          </p:cNvPr>
          <p:cNvSpPr/>
          <p:nvPr/>
        </p:nvSpPr>
        <p:spPr>
          <a:xfrm>
            <a:off x="382686" y="5356285"/>
            <a:ext cx="4416491" cy="13289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85725" indent="-85725"/>
            <a:r>
              <a:rPr lang="ar-SA" sz="2400" b="1" dirty="0">
                <a:solidFill>
                  <a:srgbClr val="FF0000"/>
                </a:solidFill>
              </a:rPr>
              <a:t>لا</a:t>
            </a:r>
            <a:r>
              <a:rPr lang="ar-SA" sz="2400" b="1" dirty="0">
                <a:solidFill>
                  <a:schemeClr val="tx1"/>
                </a:solidFill>
              </a:rPr>
              <a:t> يمكن كتابة قانون سرعة التفاعل بمجرد النظر للمعادلة ولكن من خلال تجربة كيميائية.</a:t>
            </a:r>
          </a:p>
        </p:txBody>
      </p:sp>
      <p:cxnSp>
        <p:nvCxnSpPr>
          <p:cNvPr id="19" name="رابط كسهم مستقيم 18">
            <a:extLst>
              <a:ext uri="{FF2B5EF4-FFF2-40B4-BE49-F238E27FC236}">
                <a16:creationId xmlns:a16="http://schemas.microsoft.com/office/drawing/2014/main" id="{F6FF78B6-21FA-462A-A2B5-7CA7697B2018}"/>
              </a:ext>
            </a:extLst>
          </p:cNvPr>
          <p:cNvCxnSpPr/>
          <p:nvPr/>
        </p:nvCxnSpPr>
        <p:spPr>
          <a:xfrm>
            <a:off x="1918857" y="4924237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9">
            <a:extLst>
              <a:ext uri="{FF2B5EF4-FFF2-40B4-BE49-F238E27FC236}">
                <a16:creationId xmlns:a16="http://schemas.microsoft.com/office/drawing/2014/main" id="{1519F443-22C4-4C8E-98CD-03AFF08B90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7763" y="1874561"/>
            <a:ext cx="742686" cy="469757"/>
          </a:xfrm>
          <a:prstGeom prst="rect">
            <a:avLst/>
          </a:prstGeom>
        </p:spPr>
      </p:pic>
      <p:sp>
        <p:nvSpPr>
          <p:cNvPr id="23" name="TextBox 20">
            <a:extLst>
              <a:ext uri="{FF2B5EF4-FFF2-40B4-BE49-F238E27FC236}">
                <a16:creationId xmlns:a16="http://schemas.microsoft.com/office/drawing/2014/main" id="{3E0C8FE8-7882-40D6-8164-77DFA96FC0F1}"/>
              </a:ext>
            </a:extLst>
          </p:cNvPr>
          <p:cNvSpPr txBox="1"/>
          <p:nvPr/>
        </p:nvSpPr>
        <p:spPr>
          <a:xfrm>
            <a:off x="9429079" y="1786275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تعلمنا اليوم: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0B8BB21F-B042-47FE-9998-D9FE8F8AFD65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solidFill>
                  <a:schemeClr val="tx1"/>
                </a:solidFill>
              </a:rPr>
              <a:t>تحديد رتبة التفاعل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85498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2719388" y="3295803"/>
            <a:ext cx="8880092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C6637627-E0E9-423E-BCC1-0B69597B14FC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solidFill>
                  <a:schemeClr val="tx1"/>
                </a:solidFill>
              </a:rPr>
              <a:t>تحديد رتبة التفاعل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solidFill>
                  <a:schemeClr val="tx1"/>
                </a:solidFill>
              </a:rPr>
              <a:t>تحديد رتبة التفاعل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6D52B96-A4D1-478C-9323-F14ADC930C5F}"/>
              </a:ext>
            </a:extLst>
          </p:cNvPr>
          <p:cNvSpPr txBox="1"/>
          <p:nvPr/>
        </p:nvSpPr>
        <p:spPr>
          <a:xfrm>
            <a:off x="7924801" y="1947785"/>
            <a:ext cx="3311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سنتعلم اليوم كيف</a:t>
            </a:r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22" name="Picture 1">
            <a:extLst>
              <a:ext uri="{FF2B5EF4-FFF2-40B4-BE49-F238E27FC236}">
                <a16:creationId xmlns:a16="http://schemas.microsoft.com/office/drawing/2014/main" id="{DBE36F91-FBD4-4EA6-BF0C-EB1948AEE3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280" y="1900618"/>
            <a:ext cx="740664" cy="740664"/>
          </a:xfrm>
          <a:prstGeom prst="rect">
            <a:avLst/>
          </a:prstGeom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0B707F76-E680-464D-BCF2-1FD71861E8DE}"/>
              </a:ext>
            </a:extLst>
          </p:cNvPr>
          <p:cNvSpPr/>
          <p:nvPr/>
        </p:nvSpPr>
        <p:spPr>
          <a:xfrm>
            <a:off x="1930400" y="3568647"/>
            <a:ext cx="10046544" cy="1296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dirty="0">
                <a:solidFill>
                  <a:schemeClr val="tx1"/>
                </a:solidFill>
              </a:rPr>
              <a:t>1- تحدّد رتبة التفاعل الكيميائي بمقارنة السرعات الابتدائية. </a:t>
            </a:r>
          </a:p>
        </p:txBody>
      </p:sp>
    </p:spTree>
    <p:extLst>
      <p:ext uri="{BB962C8B-B14F-4D97-AF65-F5344CB8AC3E}">
        <p14:creationId xmlns:p14="http://schemas.microsoft.com/office/powerpoint/2010/main" val="2779989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>
            <a:extLst>
              <a:ext uri="{FF2B5EF4-FFF2-40B4-BE49-F238E27FC236}">
                <a16:creationId xmlns:a16="http://schemas.microsoft.com/office/drawing/2014/main" id="{760334B9-104D-4B84-A7E1-2EAE7754C669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solidFill>
                  <a:schemeClr val="tx1"/>
                </a:solidFill>
              </a:rPr>
              <a:t>تحديد رتبة التفاعل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58F5891A-855E-4138-B609-25BE9CECDCB2}"/>
              </a:ext>
            </a:extLst>
          </p:cNvPr>
          <p:cNvSpPr/>
          <p:nvPr/>
        </p:nvSpPr>
        <p:spPr>
          <a:xfrm>
            <a:off x="4656634" y="3302662"/>
            <a:ext cx="7488831" cy="298543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عندما يزداد انهمار المطر تزداد سرعة جريان الماء فوق سطح الأرض . </a:t>
            </a:r>
          </a:p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وبالطريقة نفسها عندما يزيد الكيميائي تركيز المواد المتفاعلة تزداد سرعة التفاعل.</a:t>
            </a:r>
            <a:endParaRPr lang="en-US" altLang="ar-SA" sz="3200" b="1" dirty="0">
              <a:solidFill>
                <a:srgbClr val="0000CC"/>
              </a:solidFill>
              <a:latin typeface="ae_AlMateen" panose="02060803050605020204" pitchFamily="18" charset="-78"/>
              <a:cs typeface="+mj-cs"/>
            </a:endParaRP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229E7128-8F74-4B12-8A50-746BFDD48B1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7" t="7080" r="5372" b="18484"/>
          <a:stretch/>
        </p:blipFill>
        <p:spPr>
          <a:xfrm>
            <a:off x="205820" y="2494084"/>
            <a:ext cx="4450814" cy="2985433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C742591-36E5-4D75-97BE-11FCFFAE29B6}"/>
              </a:ext>
            </a:extLst>
          </p:cNvPr>
          <p:cNvSpPr txBox="1"/>
          <p:nvPr/>
        </p:nvSpPr>
        <p:spPr>
          <a:xfrm>
            <a:off x="8401050" y="1781004"/>
            <a:ext cx="3171190" cy="9015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4000" b="1" dirty="0">
                <a:solidFill>
                  <a:srgbClr val="FF0000"/>
                </a:solidFill>
              </a:rPr>
              <a:t>الربط مع الحياة </a:t>
            </a:r>
          </a:p>
        </p:txBody>
      </p:sp>
    </p:spTree>
    <p:extLst>
      <p:ext uri="{BB962C8B-B14F-4D97-AF65-F5344CB8AC3E}">
        <p14:creationId xmlns:p14="http://schemas.microsoft.com/office/powerpoint/2010/main" val="36018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ربع نص 6">
            <a:extLst>
              <a:ext uri="{FF2B5EF4-FFF2-40B4-BE49-F238E27FC236}">
                <a16:creationId xmlns:a16="http://schemas.microsoft.com/office/drawing/2014/main" id="{7B538526-77C9-40B9-B7BE-E6CDF22E651F}"/>
              </a:ext>
            </a:extLst>
          </p:cNvPr>
          <p:cNvSpPr txBox="1"/>
          <p:nvPr/>
        </p:nvSpPr>
        <p:spPr>
          <a:xfrm>
            <a:off x="8401050" y="1781004"/>
            <a:ext cx="317119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الرتبة الكلية للتفاعل 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55099703-5A30-4218-AF2A-932017DE3E45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solidFill>
                  <a:schemeClr val="tx1"/>
                </a:solidFill>
              </a:rPr>
              <a:t>تحديد رتبة التفاعل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10">
            <a:extLst>
              <a:ext uri="{FF2B5EF4-FFF2-40B4-BE49-F238E27FC236}">
                <a16:creationId xmlns:a16="http://schemas.microsoft.com/office/drawing/2014/main" id="{0B6EC5A4-557F-499A-B6F3-39B97D962633}"/>
              </a:ext>
            </a:extLst>
          </p:cNvPr>
          <p:cNvSpPr txBox="1"/>
          <p:nvPr/>
        </p:nvSpPr>
        <p:spPr>
          <a:xfrm>
            <a:off x="3231413" y="3230352"/>
            <a:ext cx="8561960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latin typeface="ae_AlMateen" panose="02060803050605020204" pitchFamily="18" charset="-78"/>
                <a:cs typeface="+mj-cs"/>
              </a:rPr>
              <a:t>هو حاصل جمع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رتب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المواد المتفاعلة في قانون سرعة التفاعل . </a:t>
            </a:r>
          </a:p>
        </p:txBody>
      </p:sp>
      <p:sp>
        <p:nvSpPr>
          <p:cNvPr id="10" name="Text Box 15">
            <a:extLst>
              <a:ext uri="{FF2B5EF4-FFF2-40B4-BE49-F238E27FC236}">
                <a16:creationId xmlns:a16="http://schemas.microsoft.com/office/drawing/2014/main" id="{C009BE99-7215-4ED3-A6A5-9E8B57AB1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7498" y="4361550"/>
            <a:ext cx="374441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altLang="en-US" sz="4400" b="1" dirty="0">
                <a:solidFill>
                  <a:srgbClr val="FF0000"/>
                </a:solidFill>
              </a:rPr>
              <a:t>R</a:t>
            </a:r>
            <a:r>
              <a:rPr lang="en-US" altLang="en-US" sz="4400" b="1" dirty="0"/>
              <a:t> = </a:t>
            </a:r>
            <a:r>
              <a:rPr lang="en-US" altLang="en-US" sz="4400" b="1" i="1" dirty="0"/>
              <a:t>k</a:t>
            </a:r>
            <a:r>
              <a:rPr lang="en-US" altLang="en-US" sz="4400" b="1" dirty="0"/>
              <a:t>[A]</a:t>
            </a:r>
            <a:r>
              <a:rPr lang="en-US" altLang="en-US" sz="4400" b="1" i="1" baseline="30000" dirty="0">
                <a:solidFill>
                  <a:srgbClr val="FF0000"/>
                </a:solidFill>
              </a:rPr>
              <a:t>m</a:t>
            </a:r>
            <a:r>
              <a:rPr lang="en-US" altLang="en-US" sz="4400" b="1" i="1" baseline="30000" dirty="0"/>
              <a:t> </a:t>
            </a:r>
            <a:r>
              <a:rPr lang="en-US" altLang="en-US" sz="4400" b="1" dirty="0"/>
              <a:t>[B]</a:t>
            </a:r>
            <a:r>
              <a:rPr lang="en-US" altLang="en-US" sz="4400" b="1" i="1" baseline="30000" dirty="0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FD0C6744-F749-440D-9A08-DEBC9C31E578}"/>
              </a:ext>
            </a:extLst>
          </p:cNvPr>
          <p:cNvSpPr/>
          <p:nvPr/>
        </p:nvSpPr>
        <p:spPr>
          <a:xfrm>
            <a:off x="176082" y="5619611"/>
            <a:ext cx="11617291" cy="1008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85725" indent="-85725"/>
            <a:r>
              <a:rPr lang="ar-SA" sz="3600" b="1" dirty="0">
                <a:solidFill>
                  <a:srgbClr val="FF0000"/>
                </a:solidFill>
              </a:rPr>
              <a:t>لا</a:t>
            </a:r>
            <a:r>
              <a:rPr lang="ar-SA" sz="3600" b="1" dirty="0">
                <a:solidFill>
                  <a:schemeClr val="tx1"/>
                </a:solidFill>
              </a:rPr>
              <a:t> يمكن كتابة قانون سرعة التفاعل بمجرد النظر للمعادلة ولكن من خلال </a:t>
            </a:r>
            <a:r>
              <a:rPr lang="ar-SA" sz="3600" b="1" dirty="0">
                <a:solidFill>
                  <a:srgbClr val="FF0000"/>
                </a:solidFill>
              </a:rPr>
              <a:t>تجربة</a:t>
            </a:r>
            <a:r>
              <a:rPr lang="ar-SA" sz="3600" b="1" dirty="0">
                <a:solidFill>
                  <a:schemeClr val="tx1"/>
                </a:solidFill>
              </a:rPr>
              <a:t> كيميائية.</a:t>
            </a:r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497E9F26-E1E4-4285-85B9-BC938D7FF720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solidFill>
                  <a:schemeClr val="tx1"/>
                </a:solidFill>
              </a:rPr>
              <a:t>تحديد رتبة التفاعل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B5748DA7-C8DC-4432-91DD-531986D0696B}"/>
              </a:ext>
            </a:extLst>
          </p:cNvPr>
          <p:cNvSpPr txBox="1"/>
          <p:nvPr/>
        </p:nvSpPr>
        <p:spPr>
          <a:xfrm>
            <a:off x="100883" y="1937732"/>
            <a:ext cx="10515135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/>
              <a:t>إذا علمت أن التفاعل </a:t>
            </a:r>
            <a:r>
              <a:rPr lang="en-US" sz="3200" b="1" dirty="0"/>
              <a:t>2NO + O</a:t>
            </a:r>
            <a:r>
              <a:rPr lang="en-US" b="1" dirty="0"/>
              <a:t>2         </a:t>
            </a:r>
            <a:r>
              <a:rPr lang="en-US" sz="3200" b="1" dirty="0"/>
              <a:t>            2NO</a:t>
            </a:r>
            <a:r>
              <a:rPr lang="en-US" b="1" dirty="0">
                <a:solidFill>
                  <a:prstClr val="black"/>
                </a:solidFill>
              </a:rPr>
              <a:t>2</a:t>
            </a:r>
            <a:r>
              <a:rPr lang="en-US" sz="3200" b="1" dirty="0"/>
              <a:t>   </a:t>
            </a:r>
            <a:r>
              <a:rPr lang="ar-SA" sz="3200" b="1" dirty="0"/>
              <a:t> يتم في خطوة واحدة</a:t>
            </a:r>
          </a:p>
          <a:p>
            <a:r>
              <a:rPr lang="ar-SA" sz="3200" b="1" dirty="0"/>
              <a:t>أوجد التالي:</a:t>
            </a:r>
          </a:p>
          <a:p>
            <a:r>
              <a:rPr lang="ar-SA" sz="3200" b="1" dirty="0">
                <a:solidFill>
                  <a:srgbClr val="FF0000"/>
                </a:solidFill>
              </a:rPr>
              <a:t>1-</a:t>
            </a:r>
            <a:r>
              <a:rPr lang="ar-SA" sz="3200" b="1" dirty="0"/>
              <a:t> </a:t>
            </a:r>
            <a:r>
              <a:rPr lang="ar-SA" sz="3200" b="1" dirty="0">
                <a:solidFill>
                  <a:srgbClr val="FF0000"/>
                </a:solidFill>
              </a:rPr>
              <a:t>قانون سرعة التفاعل			2- الرتبة الكلية للتفاعل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356CBC9-914A-4E97-9430-1B637308A42D}"/>
              </a:ext>
            </a:extLst>
          </p:cNvPr>
          <p:cNvSpPr txBox="1"/>
          <p:nvPr/>
        </p:nvSpPr>
        <p:spPr>
          <a:xfrm>
            <a:off x="5586792" y="3439248"/>
            <a:ext cx="136207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ctr"/>
            <a:r>
              <a:rPr lang="ar-SA" sz="3200" b="1" dirty="0">
                <a:solidFill>
                  <a:srgbClr val="FF0000"/>
                </a:solidFill>
              </a:rPr>
              <a:t>الحل:</a:t>
            </a:r>
          </a:p>
        </p:txBody>
      </p:sp>
      <p:sp>
        <p:nvSpPr>
          <p:cNvPr id="7" name="Text Box 15">
            <a:extLst>
              <a:ext uri="{FF2B5EF4-FFF2-40B4-BE49-F238E27FC236}">
                <a16:creationId xmlns:a16="http://schemas.microsoft.com/office/drawing/2014/main" id="{5F02765C-BDDD-4A81-9313-4272E28BD7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5622" y="4601721"/>
            <a:ext cx="37444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altLang="en-US" sz="4000" b="1" dirty="0">
                <a:solidFill>
                  <a:srgbClr val="FF0000"/>
                </a:solidFill>
              </a:rPr>
              <a:t>R</a:t>
            </a:r>
            <a:r>
              <a:rPr lang="en-US" altLang="en-US" sz="4000" b="1" dirty="0"/>
              <a:t> = </a:t>
            </a:r>
            <a:r>
              <a:rPr lang="en-US" altLang="en-US" sz="4000" b="1" i="1" dirty="0"/>
              <a:t>k </a:t>
            </a:r>
            <a:r>
              <a:rPr lang="en-US" altLang="en-US" sz="4000" b="1" dirty="0"/>
              <a:t>[NO]</a:t>
            </a:r>
            <a:r>
              <a:rPr lang="en-US" altLang="en-US" sz="4000" b="1" i="1" baseline="30000" dirty="0">
                <a:solidFill>
                  <a:srgbClr val="FF0000"/>
                </a:solidFill>
              </a:rPr>
              <a:t>2</a:t>
            </a:r>
            <a:r>
              <a:rPr lang="en-US" altLang="en-US" sz="4000" b="1" i="1" baseline="30000" dirty="0"/>
              <a:t> </a:t>
            </a:r>
            <a:r>
              <a:rPr lang="en-US" altLang="en-US" sz="4000" b="1" dirty="0"/>
              <a:t>[O</a:t>
            </a:r>
            <a:r>
              <a:rPr lang="en-US" altLang="en-US" sz="2400" b="1" dirty="0"/>
              <a:t>2</a:t>
            </a:r>
            <a:r>
              <a:rPr lang="en-US" altLang="en-US" sz="4000" b="1" dirty="0"/>
              <a:t>]</a:t>
            </a:r>
            <a:endParaRPr lang="en-US" altLang="en-US" sz="4000" b="1" i="1" baseline="30000" dirty="0">
              <a:solidFill>
                <a:srgbClr val="FF0000"/>
              </a:solidFill>
            </a:endParaRPr>
          </a:p>
        </p:txBody>
      </p:sp>
      <p:sp>
        <p:nvSpPr>
          <p:cNvPr id="8" name="مستطيل مستدير الزوايا 14">
            <a:extLst>
              <a:ext uri="{FF2B5EF4-FFF2-40B4-BE49-F238E27FC236}">
                <a16:creationId xmlns:a16="http://schemas.microsoft.com/office/drawing/2014/main" id="{9B9E0F1B-9ED7-43FE-B9E9-5F53E71C619F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cxnSp>
        <p:nvCxnSpPr>
          <p:cNvPr id="9" name="رابط كسهم مستقيم 8">
            <a:extLst>
              <a:ext uri="{FF2B5EF4-FFF2-40B4-BE49-F238E27FC236}">
                <a16:creationId xmlns:a16="http://schemas.microsoft.com/office/drawing/2014/main" id="{0805E894-2F62-4616-B6E2-3A249552CE70}"/>
              </a:ext>
            </a:extLst>
          </p:cNvPr>
          <p:cNvCxnSpPr/>
          <p:nvPr/>
        </p:nvCxnSpPr>
        <p:spPr>
          <a:xfrm>
            <a:off x="5358450" y="2255030"/>
            <a:ext cx="1056117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5">
            <a:extLst>
              <a:ext uri="{FF2B5EF4-FFF2-40B4-BE49-F238E27FC236}">
                <a16:creationId xmlns:a16="http://schemas.microsoft.com/office/drawing/2014/main" id="{E4001F72-FEFC-4220-9C44-26E88C89F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5621" y="5696050"/>
            <a:ext cx="37444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ar-SA" altLang="en-US" sz="4000" b="1" dirty="0">
                <a:solidFill>
                  <a:srgbClr val="FF0000"/>
                </a:solidFill>
              </a:rPr>
              <a:t>الرتبة الثالثة </a:t>
            </a:r>
            <a:endParaRPr lang="en-US" altLang="en-US" sz="4000" b="1" i="1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50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497E9F26-E1E4-4285-85B9-BC938D7FF720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solidFill>
                  <a:schemeClr val="tx1"/>
                </a:solidFill>
              </a:rPr>
              <a:t>تحديد رتبة التفاعل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14">
            <a:extLst>
              <a:ext uri="{FF2B5EF4-FFF2-40B4-BE49-F238E27FC236}">
                <a16:creationId xmlns:a16="http://schemas.microsoft.com/office/drawing/2014/main" id="{DE2E35E3-8AE5-42F7-B83E-A76D3B59B179}"/>
              </a:ext>
            </a:extLst>
          </p:cNvPr>
          <p:cNvSpPr txBox="1"/>
          <p:nvPr/>
        </p:nvSpPr>
        <p:spPr>
          <a:xfrm>
            <a:off x="1635606" y="2658545"/>
            <a:ext cx="9892453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2800" b="1" dirty="0">
                <a:latin typeface="ae_AlMateen" panose="02060803050605020204" pitchFamily="18" charset="-78"/>
                <a:cs typeface="+mj-cs"/>
              </a:rPr>
              <a:t>يتم تحديد رتبة التفاعل من خلال تغيير السرعات الابتدائية مع تغير تركيز المتفاعلات.</a:t>
            </a:r>
          </a:p>
        </p:txBody>
      </p:sp>
      <p:sp>
        <p:nvSpPr>
          <p:cNvPr id="6" name="مربع نص 18">
            <a:extLst>
              <a:ext uri="{FF2B5EF4-FFF2-40B4-BE49-F238E27FC236}">
                <a16:creationId xmlns:a16="http://schemas.microsoft.com/office/drawing/2014/main" id="{D3166ADE-7BD4-42CF-A691-E913AF77CA84}"/>
              </a:ext>
            </a:extLst>
          </p:cNvPr>
          <p:cNvSpPr txBox="1"/>
          <p:nvPr/>
        </p:nvSpPr>
        <p:spPr>
          <a:xfrm>
            <a:off x="2390123" y="5857745"/>
            <a:ext cx="9082936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3200" b="1" dirty="0">
                <a:solidFill>
                  <a:srgbClr val="0202BE"/>
                </a:solidFill>
                <a:latin typeface="ae_AlMateen" panose="02060803050605020204" pitchFamily="18" charset="-78"/>
                <a:cs typeface="+mj-cs"/>
              </a:rPr>
              <a:t>نقارن التركيز مع سرعة التفاعل بشرط ثبات  تركيز المادة الأخرى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36BE4A3-A4F6-428C-8CD9-21A78ABA829F}"/>
              </a:ext>
            </a:extLst>
          </p:cNvPr>
          <p:cNvSpPr txBox="1"/>
          <p:nvPr/>
        </p:nvSpPr>
        <p:spPr>
          <a:xfrm>
            <a:off x="8401050" y="1781004"/>
            <a:ext cx="317119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تحديد رتبة التفاعل 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B323FA5C-A43E-4D86-AF61-6FBB189578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6056" y="3161957"/>
            <a:ext cx="7779543" cy="2567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821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497E9F26-E1E4-4285-85B9-BC938D7FF720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solidFill>
                  <a:schemeClr val="tx1"/>
                </a:solidFill>
              </a:rPr>
              <a:t>تحديد رتبة التفاعل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20E02EE-2441-4DC0-9C0D-92842BB3424F}"/>
              </a:ext>
            </a:extLst>
          </p:cNvPr>
          <p:cNvSpPr txBox="1"/>
          <p:nvPr/>
        </p:nvSpPr>
        <p:spPr>
          <a:xfrm>
            <a:off x="259160" y="2323133"/>
            <a:ext cx="1046516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/>
            <a:r>
              <a:rPr lang="ar-SA" sz="2800" b="1" dirty="0">
                <a:solidFill>
                  <a:srgbClr val="FF0000"/>
                </a:solidFill>
              </a:rPr>
              <a:t>معادلة التفاعل</a:t>
            </a:r>
            <a:r>
              <a:rPr lang="ar-SA" sz="3200" b="1" dirty="0">
                <a:solidFill>
                  <a:srgbClr val="FF0000"/>
                </a:solidFill>
              </a:rPr>
              <a:t>:       </a:t>
            </a:r>
            <a:r>
              <a:rPr lang="ar-SA" sz="2800" b="1" dirty="0"/>
              <a:t>نواتج</a:t>
            </a:r>
            <a:r>
              <a:rPr lang="en-US" sz="2800" b="1" dirty="0" err="1"/>
              <a:t>aA</a:t>
            </a:r>
            <a:r>
              <a:rPr lang="en-US" sz="2800" b="1" dirty="0"/>
              <a:t> + </a:t>
            </a:r>
            <a:r>
              <a:rPr lang="en-US" sz="2800" b="1" dirty="0" err="1"/>
              <a:t>bB</a:t>
            </a:r>
            <a:r>
              <a:rPr lang="en-US" sz="2800" b="1" dirty="0"/>
              <a:t>    </a:t>
            </a:r>
            <a:r>
              <a:rPr lang="en-US" sz="3200" b="1" dirty="0">
                <a:solidFill>
                  <a:srgbClr val="FF0000"/>
                </a:solidFill>
              </a:rPr>
              <a:t>          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896683D8-BDA0-4FD9-BC47-B49D08AAB06F}"/>
              </a:ext>
            </a:extLst>
          </p:cNvPr>
          <p:cNvSpPr txBox="1"/>
          <p:nvPr/>
        </p:nvSpPr>
        <p:spPr>
          <a:xfrm>
            <a:off x="6581775" y="6057558"/>
            <a:ext cx="529467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 أكتب قانون سرعة التفاعل؟</a:t>
            </a:r>
          </a:p>
        </p:txBody>
      </p:sp>
      <p:cxnSp>
        <p:nvCxnSpPr>
          <p:cNvPr id="9" name="رابط كسهم مستقيم 8">
            <a:extLst>
              <a:ext uri="{FF2B5EF4-FFF2-40B4-BE49-F238E27FC236}">
                <a16:creationId xmlns:a16="http://schemas.microsoft.com/office/drawing/2014/main" id="{FE8AF475-5458-4656-AACC-F083CEE26CE7}"/>
              </a:ext>
            </a:extLst>
          </p:cNvPr>
          <p:cNvCxnSpPr/>
          <p:nvPr/>
        </p:nvCxnSpPr>
        <p:spPr>
          <a:xfrm>
            <a:off x="6280494" y="2633680"/>
            <a:ext cx="1056117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صورة 10">
            <a:extLst>
              <a:ext uri="{FF2B5EF4-FFF2-40B4-BE49-F238E27FC236}">
                <a16:creationId xmlns:a16="http://schemas.microsoft.com/office/drawing/2014/main" id="{8A7E0EE0-B1D6-40A6-BB7A-533D6F7EC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6056" y="3161957"/>
            <a:ext cx="7779543" cy="2567329"/>
          </a:xfrm>
          <a:prstGeom prst="rect">
            <a:avLst/>
          </a:prstGeom>
        </p:spPr>
      </p:pic>
      <p:sp>
        <p:nvSpPr>
          <p:cNvPr id="14" name="مستطيل مستدير الزوايا 14">
            <a:extLst>
              <a:ext uri="{FF2B5EF4-FFF2-40B4-BE49-F238E27FC236}">
                <a16:creationId xmlns:a16="http://schemas.microsoft.com/office/drawing/2014/main" id="{0DC22527-229E-4FF2-AA56-C1E241576BBA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</p:spTree>
    <p:extLst>
      <p:ext uri="{BB962C8B-B14F-4D97-AF65-F5344CB8AC3E}">
        <p14:creationId xmlns:p14="http://schemas.microsoft.com/office/powerpoint/2010/main" val="3066693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497E9F26-E1E4-4285-85B9-BC938D7FF720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solidFill>
                  <a:schemeClr val="tx1"/>
                </a:solidFill>
              </a:rPr>
              <a:t>تحديد رتبة التفاعل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7A855ED-6DB3-4969-9DAF-1FCE8AD5FFE0}"/>
              </a:ext>
            </a:extLst>
          </p:cNvPr>
          <p:cNvSpPr txBox="1"/>
          <p:nvPr/>
        </p:nvSpPr>
        <p:spPr>
          <a:xfrm>
            <a:off x="2609850" y="1710981"/>
            <a:ext cx="760964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/>
            <a:r>
              <a:rPr lang="ar-SA" sz="2800" b="1" dirty="0">
                <a:solidFill>
                  <a:srgbClr val="FF0000"/>
                </a:solidFill>
              </a:rPr>
              <a:t>معادلة التفاعل</a:t>
            </a:r>
            <a:r>
              <a:rPr lang="ar-SA" sz="3200" b="1" dirty="0">
                <a:solidFill>
                  <a:srgbClr val="FF0000"/>
                </a:solidFill>
              </a:rPr>
              <a:t>:       </a:t>
            </a:r>
            <a:r>
              <a:rPr lang="ar-SA" sz="2800" b="1" dirty="0"/>
              <a:t>نواتج</a:t>
            </a:r>
            <a:r>
              <a:rPr lang="en-US" sz="2800" b="1" dirty="0" err="1"/>
              <a:t>aA</a:t>
            </a:r>
            <a:r>
              <a:rPr lang="en-US" sz="2800" b="1" dirty="0"/>
              <a:t> + </a:t>
            </a:r>
            <a:r>
              <a:rPr lang="en-US" sz="2800" b="1" dirty="0" err="1"/>
              <a:t>bB</a:t>
            </a:r>
            <a:r>
              <a:rPr lang="en-US" sz="2800" b="1" dirty="0"/>
              <a:t>    </a:t>
            </a:r>
            <a:r>
              <a:rPr lang="en-US" sz="3200" b="1" dirty="0">
                <a:solidFill>
                  <a:srgbClr val="FF0000"/>
                </a:solidFill>
              </a:rPr>
              <a:t>          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cxnSp>
        <p:nvCxnSpPr>
          <p:cNvPr id="4" name="رابط كسهم مستقيم 3">
            <a:extLst>
              <a:ext uri="{FF2B5EF4-FFF2-40B4-BE49-F238E27FC236}">
                <a16:creationId xmlns:a16="http://schemas.microsoft.com/office/drawing/2014/main" id="{B98AB3EB-C29C-4687-8DE2-552C1A88F48C}"/>
              </a:ext>
            </a:extLst>
          </p:cNvPr>
          <p:cNvCxnSpPr>
            <a:cxnSpLocks/>
          </p:cNvCxnSpPr>
          <p:nvPr/>
        </p:nvCxnSpPr>
        <p:spPr>
          <a:xfrm>
            <a:off x="5747094" y="2100501"/>
            <a:ext cx="1056117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صورة 4">
            <a:extLst>
              <a:ext uri="{FF2B5EF4-FFF2-40B4-BE49-F238E27FC236}">
                <a16:creationId xmlns:a16="http://schemas.microsoft.com/office/drawing/2014/main" id="{E852C75B-7859-4A54-A086-98EDE2B3B5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6057" y="2293248"/>
            <a:ext cx="7779543" cy="1457668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68942241-790C-41CE-A534-1523B1C79120}"/>
              </a:ext>
            </a:extLst>
          </p:cNvPr>
          <p:cNvSpPr txBox="1"/>
          <p:nvPr/>
        </p:nvSpPr>
        <p:spPr>
          <a:xfrm>
            <a:off x="1143000" y="3750916"/>
            <a:ext cx="10561240" cy="27392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ar-SA" sz="2000" b="1" u="sng" dirty="0"/>
              <a:t>نقارن التركيز مع سرعة التفاعل</a:t>
            </a:r>
          </a:p>
          <a:p>
            <a:endParaRPr lang="ar-SA" sz="2000" b="1" u="sng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000" b="1" dirty="0"/>
              <a:t>نلاحظ في المحاولة </a:t>
            </a:r>
            <a:r>
              <a:rPr lang="en-US" sz="2000" b="1" dirty="0"/>
              <a:t>1</a:t>
            </a:r>
            <a:r>
              <a:rPr lang="ar-SA" sz="2000" b="1" dirty="0"/>
              <a:t> و</a:t>
            </a:r>
            <a:r>
              <a:rPr lang="en-US" sz="2000" b="1" dirty="0"/>
              <a:t>2</a:t>
            </a:r>
            <a:r>
              <a:rPr lang="ar-SA" sz="2000" b="1" dirty="0"/>
              <a:t> تركيز </a:t>
            </a:r>
            <a:r>
              <a:rPr lang="en-US" sz="2000" b="1" dirty="0">
                <a:solidFill>
                  <a:srgbClr val="FF0000"/>
                </a:solidFill>
              </a:rPr>
              <a:t>B</a:t>
            </a:r>
            <a:r>
              <a:rPr lang="ar-SA" sz="2000" b="1" dirty="0"/>
              <a:t> ثابت، وفي المحاولة </a:t>
            </a:r>
            <a:r>
              <a:rPr lang="en-US" sz="2000" b="1" dirty="0"/>
              <a:t>2</a:t>
            </a:r>
            <a:r>
              <a:rPr lang="ar-SA" sz="2000" b="1" dirty="0"/>
              <a:t>و</a:t>
            </a:r>
            <a:r>
              <a:rPr lang="en-US" sz="2000" b="1" dirty="0"/>
              <a:t>3</a:t>
            </a:r>
            <a:r>
              <a:rPr lang="ar-SA" sz="2000" b="1" dirty="0"/>
              <a:t> تركيز </a:t>
            </a:r>
            <a:r>
              <a:rPr lang="en-US" sz="2000" b="1" dirty="0">
                <a:solidFill>
                  <a:srgbClr val="FF0000"/>
                </a:solidFill>
              </a:rPr>
              <a:t>A</a:t>
            </a:r>
            <a:r>
              <a:rPr lang="ar-SA" sz="2000" b="1" dirty="0"/>
              <a:t> ثابت.</a:t>
            </a:r>
          </a:p>
          <a:p>
            <a:pPr marL="457200" indent="-457200" algn="ctr">
              <a:buFont typeface="Wingdings" panose="05000000000000000000" pitchFamily="2" charset="2"/>
              <a:buChar char="q"/>
            </a:pPr>
            <a:r>
              <a:rPr lang="ar-SA" sz="2000" b="1" dirty="0"/>
              <a:t>تركيز </a:t>
            </a:r>
            <a:r>
              <a:rPr lang="en-US" sz="2000" b="1" dirty="0">
                <a:solidFill>
                  <a:srgbClr val="FF0000"/>
                </a:solidFill>
              </a:rPr>
              <a:t>A</a:t>
            </a:r>
            <a:r>
              <a:rPr lang="ar-SA" sz="2000" b="1" dirty="0"/>
              <a:t> في المحاولة </a:t>
            </a:r>
            <a:r>
              <a:rPr lang="en-US" sz="2000" b="1" dirty="0"/>
              <a:t>2</a:t>
            </a:r>
            <a:r>
              <a:rPr lang="ar-SA" sz="2000" b="1" dirty="0"/>
              <a:t> هو ضعف التركيز في المحاولة </a:t>
            </a:r>
            <a:r>
              <a:rPr lang="en-US" sz="2000" b="1" dirty="0"/>
              <a:t>1</a:t>
            </a:r>
            <a:r>
              <a:rPr lang="ar-SA" sz="2000" b="1" dirty="0"/>
              <a:t> وسرعة التفاعل تضاعفت </a:t>
            </a:r>
            <a:r>
              <a:rPr lang="ar-SA" sz="2000" b="1" dirty="0">
                <a:solidFill>
                  <a:srgbClr val="FF0000"/>
                </a:solidFill>
              </a:rPr>
              <a:t>مرتين</a:t>
            </a:r>
            <a:r>
              <a:rPr lang="ar-SA" sz="2000" b="1" dirty="0"/>
              <a:t> أي أن التفاعل</a:t>
            </a:r>
            <a:r>
              <a:rPr lang="en-US" sz="2000" b="1" dirty="0">
                <a:solidFill>
                  <a:srgbClr val="FF0000"/>
                </a:solidFill>
              </a:rPr>
              <a:t>A </a:t>
            </a:r>
            <a:r>
              <a:rPr lang="ar-SA" sz="2000" b="1" dirty="0">
                <a:solidFill>
                  <a:srgbClr val="FF0000"/>
                </a:solidFill>
              </a:rPr>
              <a:t> أحادي </a:t>
            </a:r>
            <a:r>
              <a:rPr lang="ar-SA" sz="2000" b="1" dirty="0"/>
              <a:t>الرتبة </a:t>
            </a:r>
            <a:r>
              <a:rPr lang="en-US" altLang="en-US" sz="2400" b="1" dirty="0"/>
              <a:t>2</a:t>
            </a:r>
            <a:r>
              <a:rPr lang="en-US" altLang="en-US" sz="2400" b="1" i="1" baseline="30000" dirty="0">
                <a:solidFill>
                  <a:srgbClr val="FF0000"/>
                </a:solidFill>
              </a:rPr>
              <a:t>m</a:t>
            </a:r>
            <a:r>
              <a:rPr lang="en-US" altLang="en-US" sz="2400" b="1" i="1" dirty="0"/>
              <a:t>  = 2      </a:t>
            </a:r>
            <a:r>
              <a:rPr lang="en-US" altLang="en-US" sz="2400" b="1" i="1" dirty="0">
                <a:solidFill>
                  <a:srgbClr val="FF0000"/>
                </a:solidFill>
              </a:rPr>
              <a:t>m=1</a:t>
            </a:r>
            <a:r>
              <a:rPr lang="en-US" altLang="en-US" sz="2400" b="1" i="1" dirty="0"/>
              <a:t> </a:t>
            </a:r>
          </a:p>
          <a:p>
            <a:pPr marL="457200" indent="-457200" algn="ctr">
              <a:buFont typeface="Wingdings" panose="05000000000000000000" pitchFamily="2" charset="2"/>
              <a:buChar char="q"/>
            </a:pPr>
            <a:r>
              <a:rPr lang="ar-SA" sz="2000" b="1" dirty="0"/>
              <a:t>تركيز </a:t>
            </a:r>
            <a:r>
              <a:rPr lang="en-US" sz="2000" b="1" dirty="0">
                <a:solidFill>
                  <a:srgbClr val="FF0000"/>
                </a:solidFill>
              </a:rPr>
              <a:t>B</a:t>
            </a:r>
            <a:r>
              <a:rPr lang="ar-SA" sz="2000" b="1" dirty="0"/>
              <a:t> في المحاولة </a:t>
            </a:r>
            <a:r>
              <a:rPr lang="en-US" sz="2000" b="1" dirty="0"/>
              <a:t>3</a:t>
            </a:r>
            <a:r>
              <a:rPr lang="ar-SA" sz="2000" b="1" dirty="0"/>
              <a:t> هو ضعف التركيز في المحاولة </a:t>
            </a:r>
            <a:r>
              <a:rPr lang="en-US" sz="2000" b="1" dirty="0"/>
              <a:t>2</a:t>
            </a:r>
            <a:r>
              <a:rPr lang="ar-SA" sz="2000" b="1" dirty="0"/>
              <a:t> وسرعة التفاعل تضاعفت </a:t>
            </a:r>
            <a:r>
              <a:rPr lang="ar-SA" sz="2000" b="1" dirty="0">
                <a:solidFill>
                  <a:srgbClr val="FF0000"/>
                </a:solidFill>
              </a:rPr>
              <a:t>4 مرات</a:t>
            </a:r>
            <a:r>
              <a:rPr lang="ar-SA" sz="2000" b="1" dirty="0"/>
              <a:t>، أي أن التفاعل</a:t>
            </a:r>
            <a:r>
              <a:rPr lang="en-US" sz="2000" b="1" dirty="0">
                <a:solidFill>
                  <a:srgbClr val="FF0000"/>
                </a:solidFill>
              </a:rPr>
              <a:t>B </a:t>
            </a:r>
            <a:r>
              <a:rPr lang="ar-SA" sz="2000" b="1" dirty="0">
                <a:solidFill>
                  <a:srgbClr val="FF0000"/>
                </a:solidFill>
              </a:rPr>
              <a:t> ثنائي </a:t>
            </a:r>
            <a:r>
              <a:rPr lang="ar-SA" sz="2000" b="1" dirty="0"/>
              <a:t>الرتبة </a:t>
            </a:r>
            <a:r>
              <a:rPr lang="en-US" altLang="en-US" sz="2400" b="1" dirty="0"/>
              <a:t>2</a:t>
            </a:r>
            <a:r>
              <a:rPr lang="en-US" altLang="en-US" sz="2400" b="1" i="1" baseline="30000" dirty="0">
                <a:solidFill>
                  <a:srgbClr val="FF0000"/>
                </a:solidFill>
              </a:rPr>
              <a:t>n</a:t>
            </a:r>
            <a:r>
              <a:rPr lang="en-US" altLang="en-US" sz="2400" b="1" i="1" dirty="0"/>
              <a:t>  = 4      </a:t>
            </a:r>
            <a:r>
              <a:rPr lang="en-US" altLang="en-US" sz="2400" b="1" i="1" dirty="0">
                <a:solidFill>
                  <a:srgbClr val="FF0000"/>
                </a:solidFill>
              </a:rPr>
              <a:t>n=2</a:t>
            </a:r>
            <a:r>
              <a:rPr lang="en-US" altLang="en-US" sz="2400" b="1" i="1" dirty="0"/>
              <a:t> </a:t>
            </a:r>
          </a:p>
          <a:p>
            <a:pPr marL="457200" indent="-457200" algn="ctr">
              <a:buFont typeface="Wingdings" panose="05000000000000000000" pitchFamily="2" charset="2"/>
              <a:buChar char="q"/>
            </a:pPr>
            <a:r>
              <a:rPr lang="ar-SA" altLang="en-US" sz="2400" b="1" i="1" dirty="0">
                <a:solidFill>
                  <a:srgbClr val="FF0000"/>
                </a:solidFill>
              </a:rPr>
              <a:t>قانون سرعة التفاعل: </a:t>
            </a:r>
            <a:r>
              <a:rPr lang="en-US" altLang="en-US" sz="2400" b="1" dirty="0">
                <a:solidFill>
                  <a:srgbClr val="FF0000"/>
                </a:solidFill>
              </a:rPr>
              <a:t>R = </a:t>
            </a:r>
            <a:r>
              <a:rPr lang="en-US" altLang="en-US" sz="2400" b="1" i="1" dirty="0">
                <a:solidFill>
                  <a:srgbClr val="FF0000"/>
                </a:solidFill>
              </a:rPr>
              <a:t>k </a:t>
            </a:r>
            <a:r>
              <a:rPr lang="en-US" altLang="en-US" sz="2400" b="1" dirty="0">
                <a:solidFill>
                  <a:srgbClr val="FF0000"/>
                </a:solidFill>
              </a:rPr>
              <a:t>[A]</a:t>
            </a:r>
            <a:r>
              <a:rPr lang="en-US" altLang="en-US" sz="2400" b="1" i="1" baseline="30000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</a:rPr>
              <a:t>[B]</a:t>
            </a:r>
            <a:r>
              <a:rPr lang="en-US" altLang="en-US" sz="2400" b="1" i="1" baseline="30000" dirty="0">
                <a:solidFill>
                  <a:srgbClr val="FF0000"/>
                </a:solidFill>
              </a:rPr>
              <a:t>2</a:t>
            </a:r>
            <a:endParaRPr lang="en-US" alt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46D2B07-AFFB-49D4-8AE0-88D33D1C6490}"/>
              </a:ext>
            </a:extLst>
          </p:cNvPr>
          <p:cNvSpPr txBox="1"/>
          <p:nvPr/>
        </p:nvSpPr>
        <p:spPr>
          <a:xfrm>
            <a:off x="10953750" y="3130033"/>
            <a:ext cx="88934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الحل  </a:t>
            </a:r>
            <a:endParaRPr lang="ar-SA" sz="2800" dirty="0"/>
          </a:p>
        </p:txBody>
      </p:sp>
      <p:sp>
        <p:nvSpPr>
          <p:cNvPr id="14" name="مستطيل مستدير الزوايا 14">
            <a:extLst>
              <a:ext uri="{FF2B5EF4-FFF2-40B4-BE49-F238E27FC236}">
                <a16:creationId xmlns:a16="http://schemas.microsoft.com/office/drawing/2014/main" id="{7AA2FBF8-DFF7-4D72-B8FC-57D829D7A349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</p:spTree>
    <p:extLst>
      <p:ext uri="{BB962C8B-B14F-4D97-AF65-F5344CB8AC3E}">
        <p14:creationId xmlns:p14="http://schemas.microsoft.com/office/powerpoint/2010/main" val="532997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497E9F26-E1E4-4285-85B9-BC938D7FF720}"/>
              </a:ext>
            </a:extLst>
          </p:cNvPr>
          <p:cNvSpPr txBox="1"/>
          <p:nvPr/>
        </p:nvSpPr>
        <p:spPr>
          <a:xfrm>
            <a:off x="2736057" y="1128713"/>
            <a:ext cx="52839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200" b="1" dirty="0">
                <a:solidFill>
                  <a:schemeClr val="tx1"/>
                </a:solidFill>
              </a:rPr>
              <a:t>تحديد رتبة التفاعل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1F535120-0AFB-467D-B0ED-253852021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6190" y="2319972"/>
            <a:ext cx="8399620" cy="2147253"/>
          </a:xfrm>
          <a:prstGeom prst="rect">
            <a:avLst/>
          </a:prstGeom>
        </p:spPr>
      </p:pic>
      <p:sp>
        <p:nvSpPr>
          <p:cNvPr id="11" name="مستطيل مستدير الزوايا 14">
            <a:extLst>
              <a:ext uri="{FF2B5EF4-FFF2-40B4-BE49-F238E27FC236}">
                <a16:creationId xmlns:a16="http://schemas.microsoft.com/office/drawing/2014/main" id="{7810FE5F-5880-485B-A0B2-5F755C182703}"/>
              </a:ext>
            </a:extLst>
          </p:cNvPr>
          <p:cNvSpPr/>
          <p:nvPr/>
        </p:nvSpPr>
        <p:spPr>
          <a:xfrm>
            <a:off x="10587443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E934CF83-A557-4B11-971E-623D4D087668}"/>
              </a:ext>
            </a:extLst>
          </p:cNvPr>
          <p:cNvSpPr txBox="1"/>
          <p:nvPr/>
        </p:nvSpPr>
        <p:spPr>
          <a:xfrm>
            <a:off x="-169353" y="1699835"/>
            <a:ext cx="1046516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/>
            <a:r>
              <a:rPr lang="ar-SA" sz="2800" b="1" dirty="0">
                <a:solidFill>
                  <a:srgbClr val="FF0000"/>
                </a:solidFill>
              </a:rPr>
              <a:t>معادلة التفاعل</a:t>
            </a:r>
            <a:r>
              <a:rPr lang="ar-SA" sz="3200" b="1" dirty="0">
                <a:solidFill>
                  <a:srgbClr val="FF0000"/>
                </a:solidFill>
              </a:rPr>
              <a:t>:       </a:t>
            </a:r>
            <a:r>
              <a:rPr lang="ar-SA" sz="2800" b="1" dirty="0"/>
              <a:t>نواتج</a:t>
            </a:r>
            <a:r>
              <a:rPr lang="en-US" sz="2800" b="1" dirty="0" err="1"/>
              <a:t>aA</a:t>
            </a:r>
            <a:r>
              <a:rPr lang="en-US" sz="2800" b="1" dirty="0"/>
              <a:t> + </a:t>
            </a:r>
            <a:r>
              <a:rPr lang="en-US" sz="2800" b="1" dirty="0" err="1"/>
              <a:t>bB</a:t>
            </a:r>
            <a:r>
              <a:rPr lang="en-US" sz="2800" b="1" dirty="0"/>
              <a:t>    </a:t>
            </a:r>
            <a:r>
              <a:rPr lang="en-US" sz="3200" b="1" dirty="0">
                <a:solidFill>
                  <a:srgbClr val="FF0000"/>
                </a:solidFill>
              </a:rPr>
              <a:t>          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cxnSp>
        <p:nvCxnSpPr>
          <p:cNvPr id="13" name="رابط كسهم مستقيم 12">
            <a:extLst>
              <a:ext uri="{FF2B5EF4-FFF2-40B4-BE49-F238E27FC236}">
                <a16:creationId xmlns:a16="http://schemas.microsoft.com/office/drawing/2014/main" id="{0067CEA1-A8CB-4956-A65E-52B86C4378AC}"/>
              </a:ext>
            </a:extLst>
          </p:cNvPr>
          <p:cNvCxnSpPr/>
          <p:nvPr/>
        </p:nvCxnSpPr>
        <p:spPr>
          <a:xfrm>
            <a:off x="5851981" y="2010382"/>
            <a:ext cx="1056117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856901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453</Words>
  <Application>Microsoft Office PowerPoint</Application>
  <PresentationFormat>شاشة عريضة</PresentationFormat>
  <Paragraphs>73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9" baseType="lpstr">
      <vt:lpstr>ae_AlMateen</vt:lpstr>
      <vt:lpstr>Arial</vt:lpstr>
      <vt:lpstr>Calibri</vt:lpstr>
      <vt:lpstr>Calibri Light</vt:lpstr>
      <vt:lpstr>Sakkal Majalla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2020-10-14T09:11:26Z</dcterms:modified>
</cp:coreProperties>
</file>