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281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0848E-5899-40F1-862D-8BFA0EDD9878}" v="1" dt="2020-09-15T20:22:58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5390848E-5899-40F1-862D-8BFA0EDD9878}"/>
    <pc:docChg chg="modSld">
      <pc:chgData name="majed Al-hakami" userId="c15e6e485a5a4051" providerId="LiveId" clId="{5390848E-5899-40F1-862D-8BFA0EDD9878}" dt="2020-09-15T20:23:01.590" v="3" actId="403"/>
      <pc:docMkLst>
        <pc:docMk/>
      </pc:docMkLst>
      <pc:sldChg chg="modSp mod">
        <pc:chgData name="majed Al-hakami" userId="c15e6e485a5a4051" providerId="LiveId" clId="{5390848E-5899-40F1-862D-8BFA0EDD9878}" dt="2020-09-15T20:23:01.590" v="3" actId="403"/>
        <pc:sldMkLst>
          <pc:docMk/>
          <pc:sldMk cId="2060638832" sldId="286"/>
        </pc:sldMkLst>
        <pc:spChg chg="mod">
          <ac:chgData name="majed Al-hakami" userId="c15e6e485a5a4051" providerId="LiveId" clId="{5390848E-5899-40F1-862D-8BFA0EDD9878}" dt="2020-09-15T20:23:01.590" v="3" actId="403"/>
          <ac:spMkLst>
            <pc:docMk/>
            <pc:sldMk cId="2060638832" sldId="286"/>
            <ac:spMk id="19" creationId="{EA6D929D-48F8-4DAF-A4FE-3BE268AF2D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3.bp.blogspot.com/-hHF8rQgsnYU/T6yNdTvy4EI/AAAAAAAAJxY/H9Duh26-j1s/s1600/Rock+Salt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sa/url?sa=i&amp;rct=j&amp;q=&amp;esrc=s&amp;source=images&amp;cd=&amp;docid=PYdDniGGpOX6eM&amp;tbnid=xG0qfHtl04JH9M:&amp;ved=0CAUQjRw&amp;url=https://www.bridgat.com/building_glass-b615_10.html&amp;ei=3UE3U8GlBIa00QXrq4HgCg&amp;psig=AFQjCNG4PPi6Ox7IeFqivsUCLjg3fBUk9w&amp;ust=139621661567558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&amp;esrc=s&amp;source=images&amp;cd=&amp;cad=rja&amp;uact=8&amp;docid=R5lLm6b_aVzCoM&amp;tbnid=eh5WSFm2g573fM:&amp;ved=0CAUQjRw&amp;url=http://fphoto.photoshelter.com/image/I0000OUSy.lYHH_I&amp;ei=QC03U7SLL4nP0QWxwIDwCA&amp;psig=AFQjCNEPsINAZDRXCVeel5Pl4TyCe8tioQ&amp;ust=139620973509402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sa/url?sa=i&amp;rct=j&amp;q=&amp;esrc=s&amp;source=images&amp;cd=&amp;cad=rja&amp;uact=8&amp;docid=dltkPOOjfmKOpM&amp;tbnid=3Ryi70g2_67JaM:&amp;ved=0CAUQjRw&amp;url=http://www.sophisticatededge.com/what-is-the-boiling-point-of-water.html&amp;ei=vGg4U9_BA6Gj0QWtuIEw&amp;psig=AFQjCNEbfHpUyaDsYFAT1HnGc_xWxQtWkA&amp;ust=13962921292846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foH1UtDN4cu71M&amp;tbnid=WZrCtdTtRDkK-M:&amp;ved=0CAUQjRw&amp;url=http://simple.wikipedia.org/wiki/Evaporation&amp;ei=WTU4U8yDF9GU0QXfxYCQDg&amp;psig=AFQjCNFLCoVKTfotmsaLWAutr-tDC7KOdQ&amp;ust=139627896418941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www.google.com.sa/url?sa=i&amp;rct=j&amp;q=&amp;esrc=s&amp;source=images&amp;cd=&amp;cad=rja&amp;uact=8&amp;docid=foH1UtDN4cu71M&amp;tbnid=WZrCtdTtRDkK-M:&amp;ved=0CAUQjRw&amp;url=http://www.sciencequiz.net/jcscience/jcchemistry/practicals/evaporation.htm&amp;ei=CjY4U9XULcWW0AWSxICwAQ&amp;psig=AFQjCNFLCoVKTfotmsaLWAutr-tDC7KOdQ&amp;ust=1396278964189416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WY0Ihtds5ihhTM&amp;tbnid=BYXjJPhniQeWwM:&amp;ved=0CAUQjRw&amp;url=http://faculty.sdmiramar.edu/fgarces/zCourse/All_Year/Ch100_OL/aMy_FileLec/04OL_LecNotes_Ch100/08_Solution/801_Solutions/801_Solutions.htm&amp;ei=2W04U8qCGcWd0QWrqIC4Bw&amp;psig=AFQjCNGpoeikQg4ISnK6VFVnsJFwrI2-sA&amp;ust=139629343016398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sa/url?sa=i&amp;rct=j&amp;q=&amp;esrc=s&amp;source=images&amp;cd=&amp;cad=rja&amp;uact=8&amp;docid=BE430rMqkOwRWM&amp;tbnid=O5tqSgopZgw89M:&amp;ved=0CAUQjRw&amp;url=http://commons.wikimedia.org/wiki/File:Dry_Ice_Sublimation_1.jpg&amp;ei=am84U4WDGbSX0QWP54DgAw&amp;psig=AFQjCNE4dNYTSYVWxx5tQvAQR8eFZjHBvA&amp;ust=1396293692589089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rct=j&amp;q=&amp;esrc=s&amp;source=images&amp;cd=&amp;cad=rja&amp;uact=8&amp;docid=vuVgFubQt9aO9M&amp;tbnid=SBOD4dzGyvLcxM:&amp;ved=0CAUQjRw&amp;url=http://www.alaalsayid.com/index.php?artid=2964&amp;ei=j3M4U6T-Kc_Y0QXcwoDwAw&amp;psig=AFQjCNE3vRyZYJdYJI4GZaUjoxT6q2vGsw&amp;ust=139629491534803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source=images&amp;cd=&amp;cad=rja&amp;uact=8&amp;docid=BE430rMqkOwRWM&amp;tbnid=O5tqSgopZgw89M:&amp;ved=0CAUQjRw&amp;url=http://commons.wikimedia.org/wiki/File:Dry_Ice_Sublimation_1.jpg&amp;ei=am84U4WDGbSX0QWP54DgAw&amp;psig=AFQjCNE4dNYTSYVWxx5tQvAQR8eFZjHBvA&amp;ust=1396293692589089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12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docid=SjhrlqcBLPyrUM&amp;tbnid=rImGSMgKYLWDfM:&amp;ved=0CAUQjRw&amp;url=http://assawsana.com/portal/pages.php?newsid=137036&amp;ei=Q1Q4U6eMMsSe0QWByYDYDg&amp;psig=AFQjCNGcRGYYyXMmRfcHc0dM2Z6FPUHFlA&amp;ust=1396286894480785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0" Type="http://schemas.openxmlformats.org/officeDocument/2006/relationships/hyperlink" Target="http://www.google.com.sa/url?sa=i&amp;rct=j&amp;q=&amp;esrc=s&amp;source=images&amp;cd=&amp;cad=rja&amp;uact=8&amp;docid=R5lLm6b_aVzCoM&amp;tbnid=eh5WSFm2g573fM:&amp;ved=0CAUQjRw&amp;url=http://fphoto.photoshelter.com/image/I0000OUSy.lYHH_I&amp;ei=QC03U7SLL4nP0QWxwIDwCA&amp;psig=AFQjCNEPsINAZDRXCVeel5Pl4TyCe8tioQ&amp;ust=1396209735094029" TargetMode="External"/><Relationship Id="rId4" Type="http://schemas.openxmlformats.org/officeDocument/2006/relationships/hyperlink" Target="http://ar.wikipedia.org/wiki/%D9%85%D9%84%D9%81:Wassermolek%C3%BCleInTr%C3%B6pfchen.png" TargetMode="External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url?sa=i&amp;rct=j&amp;q=&amp;esrc=s&amp;frm=1&amp;source=images&amp;cd=&amp;cad=rja&amp;uact=8&amp;docid=pLXdWk0ehOOxEM&amp;tbnid=y6LtWfFxRSeTrM:&amp;ved=0CAYQjRw&amp;url=http://nadaalilm.blogspot.com/2013/12/2.html&amp;ei=CXIwU-nWF8bx0gWBxYDIBw&amp;psig=AFQjCNEWE8WwEYXwG5EZszHSYO-VwZ4eHA&amp;ust=139577018527998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sa/url?sa=i&amp;rct=j&amp;q=&amp;esrc=s&amp;frm=1&amp;source=images&amp;cd=&amp;cad=rja&amp;uact=8&amp;docid=c32EQdBf4-vFiM&amp;tbnid=Bzi4-bmU5iThcM:&amp;ved=0CAYQjRw&amp;url=http://www.alriyadh.com/2011/03/06/article611325.html&amp;ei=onIwU9hcrcnQBbqrgJAD&amp;psig=AFQjCNEWE8WwEYXwG5EZszHSYO-VwZ4eHA&amp;ust=13957701852799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sa/url?sa=i&amp;rct=j&amp;q=&amp;esrc=s&amp;source=images&amp;cd=&amp;cad=rja&amp;uact=8&amp;docid=L9sQOnEYcDQ_zM&amp;tbnid=AWFb3udk3e9hNM:&amp;ved=0CAUQjRw&amp;url=http://forum.rjeem.com/t140382.html&amp;ei=CjY3U9ivD9GU0QXfxYCQDg&amp;psig=AFQjCNEhLRJ7auKPZ8UliC5TPHuL-O98gQ&amp;ust=139621337452144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الثانوي 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كــــــــيــــــمــــــــيــــــــاء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الطاقة - طبيعة الطاقة و قياس الحرارة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مــــــــــاجــــــــــد الـــــــــحــــــــــــكـــــــــــمــــــي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63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732C471-F743-486E-A15B-38747AF9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1"/>
          <a:stretch/>
        </p:blipFill>
        <p:spPr>
          <a:xfrm>
            <a:off x="644524" y="2295525"/>
            <a:ext cx="2368493" cy="449046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7450C1E-DD13-451D-9F10-B9D5AAFF2F34}"/>
              </a:ext>
            </a:extLst>
          </p:cNvPr>
          <p:cNvSpPr/>
          <p:nvPr/>
        </p:nvSpPr>
        <p:spPr>
          <a:xfrm>
            <a:off x="4898978" y="1906229"/>
            <a:ext cx="5277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علل :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الطاقة اللازمة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لصهر الثلج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أقل كثيراً من الطاقة اللازمة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لصهر ملح الطعام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؟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مستدير الزوايا 20">
            <a:extLst>
              <a:ext uri="{FF2B5EF4-FFF2-40B4-BE49-F238E27FC236}">
                <a16:creationId xmlns:a16="http://schemas.microsoft.com/office/drawing/2014/main" id="{5652AC49-B0AF-4902-A873-D3FCAF807444}"/>
              </a:ext>
            </a:extLst>
          </p:cNvPr>
          <p:cNvSpPr/>
          <p:nvPr/>
        </p:nvSpPr>
        <p:spPr>
          <a:xfrm>
            <a:off x="10402890" y="1932364"/>
            <a:ext cx="1575982" cy="636257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تدريب2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DFE9810-9003-4434-AED0-87969101FFB6}"/>
              </a:ext>
            </a:extLst>
          </p:cNvPr>
          <p:cNvSpPr txBox="1"/>
          <p:nvPr/>
        </p:nvSpPr>
        <p:spPr>
          <a:xfrm>
            <a:off x="5232400" y="3580515"/>
            <a:ext cx="517049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الحل</a:t>
            </a:r>
          </a:p>
          <a:p>
            <a:pPr algn="r" rtl="1"/>
            <a:endParaRPr lang="ar-SA"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قوة التجاذب بين الأيونات أكبر كثيراً من الروابط الهيدروجينية التي بالثلج.</a:t>
            </a:r>
          </a:p>
        </p:txBody>
      </p:sp>
    </p:spTree>
    <p:extLst>
      <p:ext uri="{BB962C8B-B14F-4D97-AF65-F5344CB8AC3E}">
        <p14:creationId xmlns:p14="http://schemas.microsoft.com/office/powerpoint/2010/main" val="668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4" descr="http://3.bp.blogspot.com/-hHF8rQgsnYU/T6yNdTvy4EI/AAAAAAAAJxY/H9Duh26-j1s/s320/Rock+Salt.jpg">
            <a:hlinkClick r:id="rId2"/>
            <a:extLst>
              <a:ext uri="{FF2B5EF4-FFF2-40B4-BE49-F238E27FC236}">
                <a16:creationId xmlns:a16="http://schemas.microsoft.com/office/drawing/2014/main" id="{4994D143-88C2-47B0-AFFD-3E8F6C97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" y="2871337"/>
            <a:ext cx="258124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D818004-0FE0-449A-A6E6-9E98406A707A}"/>
              </a:ext>
            </a:extLst>
          </p:cNvPr>
          <p:cNvSpPr/>
          <p:nvPr/>
        </p:nvSpPr>
        <p:spPr>
          <a:xfrm>
            <a:off x="5618278" y="3628575"/>
            <a:ext cx="61848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هي 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درجة الحرارة 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التي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تتكسر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عندها القوى التي تربط جسيمات الشبكة البلورية بعضها ببعض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فتتحول المادة إلى الحالة السائلة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2092E2E-CEA1-44B5-BF07-DD15A51D6963}"/>
              </a:ext>
            </a:extLst>
          </p:cNvPr>
          <p:cNvSpPr/>
          <p:nvPr/>
        </p:nvSpPr>
        <p:spPr>
          <a:xfrm>
            <a:off x="6877050" y="1829048"/>
            <a:ext cx="5075427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درجة انصهار المادة الصلبة المتبلورة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3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4" descr="http://b2bimg.bridgat.com/files/Clear_Float_Glass_1.jpg">
            <a:hlinkClick r:id="rId2"/>
            <a:extLst>
              <a:ext uri="{FF2B5EF4-FFF2-40B4-BE49-F238E27FC236}">
                <a16:creationId xmlns:a16="http://schemas.microsoft.com/office/drawing/2014/main" id="{3ED51A53-F217-4628-9F30-B39CADD5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2" y="2314575"/>
            <a:ext cx="257635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471FA75-DCA6-49B9-B85C-9F1B19B02AC4}"/>
              </a:ext>
            </a:extLst>
          </p:cNvPr>
          <p:cNvSpPr/>
          <p:nvPr/>
        </p:nvSpPr>
        <p:spPr>
          <a:xfrm>
            <a:off x="6096000" y="2211616"/>
            <a:ext cx="5857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لماذا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من الصعب تحديد درجة الانصهار بشكل دقيق للمواد غير المتبلورة؟ 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65A4A2-743F-4645-AC74-48D917078F4F}"/>
              </a:ext>
            </a:extLst>
          </p:cNvPr>
          <p:cNvSpPr/>
          <p:nvPr/>
        </p:nvSpPr>
        <p:spPr>
          <a:xfrm>
            <a:off x="5248094" y="4390905"/>
            <a:ext cx="61848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لأنها 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تنصهر عند درجة حرارة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أعلى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من درجات انصهارها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، وذلك لأن الانصهار لا يتم عند درجة حرارة ثابته (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لماذا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) بسبب عشوائية تركيبها.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29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http://cdn.c.photoshelter.com/img-get/I0000OUSy.lYHH_I/s/860/860/Fphoto-52300110A-2RM.jpg">
            <a:hlinkClick r:id="rId2"/>
            <a:extLst>
              <a:ext uri="{FF2B5EF4-FFF2-40B4-BE49-F238E27FC236}">
                <a16:creationId xmlns:a16="http://schemas.microsoft.com/office/drawing/2014/main" id="{079DAB69-605A-4D23-B4F1-E870FB55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1" y="4640036"/>
            <a:ext cx="2538438" cy="19096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http://www.sophisticatededge.com/assets/images/Beauty/Anti-Aging/boiling-point-of-water.jpg">
            <a:hlinkClick r:id="rId4"/>
            <a:extLst>
              <a:ext uri="{FF2B5EF4-FFF2-40B4-BE49-F238E27FC236}">
                <a16:creationId xmlns:a16="http://schemas.microsoft.com/office/drawing/2014/main" id="{69EA63A1-8C8E-4477-9A72-EB1E8392A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9" y="2486025"/>
            <a:ext cx="2549850" cy="19096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3D7EF6A-C9D9-4E83-BE0A-4119A0DADC92}"/>
              </a:ext>
            </a:extLst>
          </p:cNvPr>
          <p:cNvSpPr/>
          <p:nvPr/>
        </p:nvSpPr>
        <p:spPr>
          <a:xfrm>
            <a:off x="9748837" y="2028035"/>
            <a:ext cx="207955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2- التبخر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B055023-817C-4BA4-95DE-F303A691E4BC}"/>
              </a:ext>
            </a:extLst>
          </p:cNvPr>
          <p:cNvSpPr/>
          <p:nvPr/>
        </p:nvSpPr>
        <p:spPr>
          <a:xfrm>
            <a:off x="7145209" y="3348617"/>
            <a:ext cx="4683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هو العملية التي يتحول من خلالها السائل إلى غاز أو بخار .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46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680436E-0B16-4D4A-B7A9-02F739CD52EB}"/>
              </a:ext>
            </a:extLst>
          </p:cNvPr>
          <p:cNvSpPr/>
          <p:nvPr/>
        </p:nvSpPr>
        <p:spPr>
          <a:xfrm>
            <a:off x="8465878" y="2944433"/>
            <a:ext cx="306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 يحدث التبخر؟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6779922-7302-41AF-8B6C-093760B81ED7}"/>
              </a:ext>
            </a:extLst>
          </p:cNvPr>
          <p:cNvSpPr/>
          <p:nvPr/>
        </p:nvSpPr>
        <p:spPr>
          <a:xfrm>
            <a:off x="9636105" y="2015594"/>
            <a:ext cx="207955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2- التبخر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DE2E8BA-1502-4392-AC8F-9FEA5214E924}"/>
              </a:ext>
            </a:extLst>
          </p:cNvPr>
          <p:cNvSpPr/>
          <p:nvPr/>
        </p:nvSpPr>
        <p:spPr>
          <a:xfrm>
            <a:off x="5563587" y="3873272"/>
            <a:ext cx="61848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عندما 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ينصهر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ثلج تبقى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درجة حرارة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الماء والثلج ثابته لا تتغير.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10442C2-2802-4BE7-97C5-E8FD8AE030B6}"/>
              </a:ext>
            </a:extLst>
          </p:cNvPr>
          <p:cNvSpPr/>
          <p:nvPr/>
        </p:nvSpPr>
        <p:spPr>
          <a:xfrm>
            <a:off x="5509117" y="5041929"/>
            <a:ext cx="61848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وعندما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يتحول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الثلج كله إلى ماء سائل 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ويكتسب طاقة تزداد الطاقة الحركية للجسيمات 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، وترتفع درجة حرارة النظام، فتكون طاقة بعض جسيمات الماء أعلى من طاقة الجسيمات الأخرى.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66AE570-D82F-4433-A900-55FFA9B1E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21083" r="36435" b="9597"/>
          <a:stretch/>
        </p:blipFill>
        <p:spPr bwMode="auto">
          <a:xfrm>
            <a:off x="282853" y="4544422"/>
            <a:ext cx="3561693" cy="23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DC4E375-DE17-43FB-99C6-8E654E260167}"/>
              </a:ext>
            </a:extLst>
          </p:cNvPr>
          <p:cNvGrpSpPr/>
          <p:nvPr/>
        </p:nvGrpSpPr>
        <p:grpSpPr>
          <a:xfrm>
            <a:off x="795699" y="2556467"/>
            <a:ext cx="2067062" cy="1745065"/>
            <a:chOff x="107348" y="1744160"/>
            <a:chExt cx="4058839" cy="4909906"/>
          </a:xfrm>
        </p:grpSpPr>
        <p:pic>
          <p:nvPicPr>
            <p:cNvPr id="11" name="Picture 2" descr="http://upload.wikimedia.org/wikipedia/commons/8/89/Evaporation.png">
              <a:hlinkClick r:id="rId3"/>
              <a:extLst>
                <a:ext uri="{FF2B5EF4-FFF2-40B4-BE49-F238E27FC236}">
                  <a16:creationId xmlns:a16="http://schemas.microsoft.com/office/drawing/2014/main" id="{296E33BA-D144-4D34-8646-EA49F5861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48" y="1744160"/>
              <a:ext cx="4058839" cy="290897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rc_mi" descr="http://www.sciencequiz.net/jcscience/jcchemistry/practicals/images/evaporation.gif">
              <a:hlinkClick r:id="rId5"/>
              <a:extLst>
                <a:ext uri="{FF2B5EF4-FFF2-40B4-BE49-F238E27FC236}">
                  <a16:creationId xmlns:a16="http://schemas.microsoft.com/office/drawing/2014/main" id="{1233B831-432E-45D0-8C71-89211FCCF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1" t="32793" r="15347"/>
            <a:stretch>
              <a:fillRect/>
            </a:stretch>
          </p:blipFill>
          <p:spPr bwMode="auto">
            <a:xfrm>
              <a:off x="1512879" y="4682391"/>
              <a:ext cx="1247775" cy="1971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65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B6FA56D-A82F-449C-8DD6-32C5DB556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9"/>
          <a:stretch/>
        </p:blipFill>
        <p:spPr bwMode="auto">
          <a:xfrm>
            <a:off x="543243" y="2505075"/>
            <a:ext cx="3047682" cy="1919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7918B7A-1C26-4426-90E4-119FFA664CD4}"/>
              </a:ext>
            </a:extLst>
          </p:cNvPr>
          <p:cNvGrpSpPr/>
          <p:nvPr/>
        </p:nvGrpSpPr>
        <p:grpSpPr>
          <a:xfrm>
            <a:off x="471234" y="4862122"/>
            <a:ext cx="3253739" cy="1919678"/>
            <a:chOff x="4962186" y="2204864"/>
            <a:chExt cx="3498246" cy="3864880"/>
          </a:xfrm>
        </p:grpSpPr>
        <p:pic>
          <p:nvPicPr>
            <p:cNvPr id="7" name="Picture 7" descr="http://faculty.sdmiramar.edu/fgarces/zCourse/All_Year/Ch100_OL/aMy_FileLec/04OL_LecNotes_Ch100/08_Solution/801_Solutions/801_pic/VapPres.jpg">
              <a:hlinkClick r:id="rId3"/>
              <a:extLst>
                <a:ext uri="{FF2B5EF4-FFF2-40B4-BE49-F238E27FC236}">
                  <a16:creationId xmlns:a16="http://schemas.microsoft.com/office/drawing/2014/main" id="{76740DFE-8039-4663-8222-640A44E049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3445" r="16114"/>
            <a:stretch/>
          </p:blipFill>
          <p:spPr bwMode="auto">
            <a:xfrm>
              <a:off x="4962186" y="2204864"/>
              <a:ext cx="3498246" cy="38648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233A0FA9-C78C-4E90-9E9A-37FB0A6F3E65}"/>
                </a:ext>
              </a:extLst>
            </p:cNvPr>
            <p:cNvSpPr txBox="1"/>
            <p:nvPr/>
          </p:nvSpPr>
          <p:spPr>
            <a:xfrm>
              <a:off x="5848170" y="4880067"/>
              <a:ext cx="1519479" cy="109579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rtl="1"/>
              <a:r>
                <a:rPr lang="ar-SA" sz="4000" b="1" dirty="0">
                  <a:solidFill>
                    <a:srgbClr val="FF0000"/>
                  </a:solidFill>
                </a:rPr>
                <a:t>سائل</a:t>
              </a: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9AD35D09-8E9F-4DBB-B736-F760FDED5427}"/>
              </a:ext>
            </a:extLst>
          </p:cNvPr>
          <p:cNvSpPr/>
          <p:nvPr/>
        </p:nvSpPr>
        <p:spPr>
          <a:xfrm>
            <a:off x="9286655" y="2221450"/>
            <a:ext cx="28283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ضغط البخار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4BC326E-191E-47AF-87E7-069043EA662B}"/>
              </a:ext>
            </a:extLst>
          </p:cNvPr>
          <p:cNvSpPr/>
          <p:nvPr/>
        </p:nvSpPr>
        <p:spPr>
          <a:xfrm>
            <a:off x="6391694" y="3464914"/>
            <a:ext cx="5329072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هو الضغط الناشئ عن البخار فوق سطح السائل .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9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333AB17-F4FA-4D9A-BD81-22D9BCB571E7}"/>
              </a:ext>
            </a:extLst>
          </p:cNvPr>
          <p:cNvSpPr/>
          <p:nvPr/>
        </p:nvSpPr>
        <p:spPr>
          <a:xfrm>
            <a:off x="9273397" y="2369279"/>
            <a:ext cx="21323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درجة الغليان</a:t>
            </a:r>
            <a:endParaRPr lang="ar-SA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23C8632-B331-45F1-816F-C7D3C23CA335}"/>
              </a:ext>
            </a:extLst>
          </p:cNvPr>
          <p:cNvSpPr/>
          <p:nvPr/>
        </p:nvSpPr>
        <p:spPr>
          <a:xfrm>
            <a:off x="7678571" y="3516779"/>
            <a:ext cx="4137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هي درجة الحرارة التي يتساوى عندها ضغط بخار السائل مع الضغط الخارجي (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الجوي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).</a:t>
            </a:r>
            <a:endParaRPr lang="en-US" sz="28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AF16C02-6DD5-41D9-9287-01426E9DC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24627" r="19654" b="13053"/>
          <a:stretch/>
        </p:blipFill>
        <p:spPr bwMode="auto">
          <a:xfrm>
            <a:off x="184061" y="2369279"/>
            <a:ext cx="4981181" cy="38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CB6C822-24CC-4C19-9425-D0A4EE3D2DAB}"/>
              </a:ext>
            </a:extLst>
          </p:cNvPr>
          <p:cNvSpPr/>
          <p:nvPr/>
        </p:nvSpPr>
        <p:spPr>
          <a:xfrm>
            <a:off x="9700022" y="2068680"/>
            <a:ext cx="191270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3- التسامي</a:t>
            </a:r>
            <a:endParaRPr lang="ar-SA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8CC4603-B600-4F75-8DEB-BD739726D358}"/>
              </a:ext>
            </a:extLst>
          </p:cNvPr>
          <p:cNvSpPr/>
          <p:nvPr/>
        </p:nvSpPr>
        <p:spPr>
          <a:xfrm>
            <a:off x="6109821" y="3276511"/>
            <a:ext cx="582964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هو تحول المادة مباشرة  من الحالة الصلبة إلى  الحالة الغازية دون المرور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بالحالة السائلة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7" name="Picture 2" descr="http://upload.wikimedia.org/wikipedia/commons/6/6f/Dry_Ice_Sublimation_1.jpg">
            <a:hlinkClick r:id="rId2"/>
            <a:extLst>
              <a:ext uri="{FF2B5EF4-FFF2-40B4-BE49-F238E27FC236}">
                <a16:creationId xmlns:a16="http://schemas.microsoft.com/office/drawing/2014/main" id="{84305E1D-86EF-4C31-B69D-C45BD76F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9" y="2749939"/>
            <a:ext cx="3471051" cy="31609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986E6F6-0752-4963-81A0-BB5C0775E62F}"/>
              </a:ext>
            </a:extLst>
          </p:cNvPr>
          <p:cNvSpPr txBox="1"/>
          <p:nvPr/>
        </p:nvSpPr>
        <p:spPr>
          <a:xfrm>
            <a:off x="1565809" y="5910869"/>
            <a:ext cx="1501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الجليد الجاف</a:t>
            </a:r>
          </a:p>
        </p:txBody>
      </p:sp>
    </p:spTree>
    <p:extLst>
      <p:ext uri="{BB962C8B-B14F-4D97-AF65-F5344CB8AC3E}">
        <p14:creationId xmlns:p14="http://schemas.microsoft.com/office/powerpoint/2010/main" val="1020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2" descr="http://www.alaalsayid.com/images/articles/1286930276Naphthalene%20balls.jpg">
            <a:hlinkClick r:id="rId2"/>
            <a:extLst>
              <a:ext uri="{FF2B5EF4-FFF2-40B4-BE49-F238E27FC236}">
                <a16:creationId xmlns:a16="http://schemas.microsoft.com/office/drawing/2014/main" id="{B988AF67-FF7D-4705-95EF-66D84E81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3" y="4862680"/>
            <a:ext cx="2483091" cy="17256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2E35B3-AA69-4DFB-AAB3-23FE1B0E6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60452"/>
          <a:stretch/>
        </p:blipFill>
        <p:spPr>
          <a:xfrm>
            <a:off x="3186585" y="2893600"/>
            <a:ext cx="2630016" cy="33072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C8D2D3-59B4-40BD-886C-0D6376C8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7" y="2390775"/>
            <a:ext cx="2045937" cy="206786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E80AAEBA-43E7-4D0C-B51C-7FBF5D59A10B}"/>
              </a:ext>
            </a:extLst>
          </p:cNvPr>
          <p:cNvSpPr/>
          <p:nvPr/>
        </p:nvSpPr>
        <p:spPr>
          <a:xfrm>
            <a:off x="8165457" y="2308825"/>
            <a:ext cx="36471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أمثالة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على ظاهرة التسامي</a:t>
            </a:r>
            <a:endParaRPr lang="ar-SA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921AAB6-5F33-4CEA-83CA-00E1CED48C3C}"/>
              </a:ext>
            </a:extLst>
          </p:cNvPr>
          <p:cNvSpPr txBox="1"/>
          <p:nvPr/>
        </p:nvSpPr>
        <p:spPr>
          <a:xfrm>
            <a:off x="9853115" y="3487912"/>
            <a:ext cx="17059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00CC"/>
                </a:solidFill>
              </a:rPr>
              <a:t>اليود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C4D2AD4-3DA7-4255-ABD9-8D3E86A18C26}"/>
              </a:ext>
            </a:extLst>
          </p:cNvPr>
          <p:cNvSpPr txBox="1"/>
          <p:nvPr/>
        </p:nvSpPr>
        <p:spPr>
          <a:xfrm>
            <a:off x="8358125" y="5051660"/>
            <a:ext cx="32618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00CC"/>
                </a:solidFill>
              </a:rPr>
              <a:t>كرات </a:t>
            </a:r>
            <a:r>
              <a:rPr lang="ar-SA" sz="4400" b="1" dirty="0" err="1">
                <a:solidFill>
                  <a:srgbClr val="0000CC"/>
                </a:solidFill>
              </a:rPr>
              <a:t>النفثالين</a:t>
            </a:r>
            <a:endParaRPr lang="ar-SA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4A0761C-D4B3-430D-999B-AE1AB7A29447}"/>
              </a:ext>
            </a:extLst>
          </p:cNvPr>
          <p:cNvSpPr txBox="1"/>
          <p:nvPr/>
        </p:nvSpPr>
        <p:spPr>
          <a:xfrm>
            <a:off x="2511409" y="1746195"/>
            <a:ext cx="78038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cs typeface="ae_AlMateen" panose="02060803050605020204" pitchFamily="18" charset="-78"/>
              </a:rPr>
              <a:t>من تغيرات الحالة الفيزيائية</a:t>
            </a:r>
            <a:r>
              <a:rPr lang="ar-SA" sz="3200" b="1" dirty="0">
                <a:solidFill>
                  <a:srgbClr val="FF0000"/>
                </a:solidFill>
                <a:cs typeface="ae_AlMateen" panose="02060803050605020204" pitchFamily="18" charset="-78"/>
              </a:rPr>
              <a:t> الماصة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cs typeface="ae_AlMateen" panose="02060803050605020204" pitchFamily="18" charset="-78"/>
              </a:rPr>
              <a:t>للطاقة...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9E0DF4-AB21-4762-8E16-DCECB67FFCF9}"/>
              </a:ext>
            </a:extLst>
          </p:cNvPr>
          <p:cNvSpPr txBox="1"/>
          <p:nvPr/>
        </p:nvSpPr>
        <p:spPr>
          <a:xfrm>
            <a:off x="7842835" y="2812989"/>
            <a:ext cx="17238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الذوبان</a:t>
            </a:r>
          </a:p>
        </p:txBody>
      </p:sp>
      <p:sp>
        <p:nvSpPr>
          <p:cNvPr id="9" name="مستطيل مستدير الزوايا 1">
            <a:extLst>
              <a:ext uri="{FF2B5EF4-FFF2-40B4-BE49-F238E27FC236}">
                <a16:creationId xmlns:a16="http://schemas.microsoft.com/office/drawing/2014/main" id="{555D8F7F-9258-4865-A43D-F95B475A38E9}"/>
              </a:ext>
            </a:extLst>
          </p:cNvPr>
          <p:cNvSpPr/>
          <p:nvPr/>
        </p:nvSpPr>
        <p:spPr>
          <a:xfrm>
            <a:off x="9593966" y="2899004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9AF515-1DED-4AF8-BEF0-11D25774BCBF}"/>
              </a:ext>
            </a:extLst>
          </p:cNvPr>
          <p:cNvSpPr txBox="1"/>
          <p:nvPr/>
        </p:nvSpPr>
        <p:spPr>
          <a:xfrm>
            <a:off x="8111604" y="3879805"/>
            <a:ext cx="14709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التبخر</a:t>
            </a:r>
          </a:p>
        </p:txBody>
      </p:sp>
      <p:sp>
        <p:nvSpPr>
          <p:cNvPr id="13" name="مستطيل مستدير الزوايا 34">
            <a:extLst>
              <a:ext uri="{FF2B5EF4-FFF2-40B4-BE49-F238E27FC236}">
                <a16:creationId xmlns:a16="http://schemas.microsoft.com/office/drawing/2014/main" id="{61775C9B-0EA6-4F41-A791-9BDE2EF0E12C}"/>
              </a:ext>
            </a:extLst>
          </p:cNvPr>
          <p:cNvSpPr/>
          <p:nvPr/>
        </p:nvSpPr>
        <p:spPr>
          <a:xfrm>
            <a:off x="9609886" y="3965820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F5E0A5C-D9D9-49C7-98C1-56AEE0912463}"/>
              </a:ext>
            </a:extLst>
          </p:cNvPr>
          <p:cNvSpPr txBox="1"/>
          <p:nvPr/>
        </p:nvSpPr>
        <p:spPr>
          <a:xfrm>
            <a:off x="8111604" y="4946621"/>
            <a:ext cx="1486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الترسيب</a:t>
            </a:r>
          </a:p>
        </p:txBody>
      </p:sp>
      <p:sp>
        <p:nvSpPr>
          <p:cNvPr id="17" name="مستطيل مستدير الزوايا 36">
            <a:extLst>
              <a:ext uri="{FF2B5EF4-FFF2-40B4-BE49-F238E27FC236}">
                <a16:creationId xmlns:a16="http://schemas.microsoft.com/office/drawing/2014/main" id="{C86717FB-1F51-4C65-B91C-F5D61FFF4CCB}"/>
              </a:ext>
            </a:extLst>
          </p:cNvPr>
          <p:cNvSpPr/>
          <p:nvPr/>
        </p:nvSpPr>
        <p:spPr>
          <a:xfrm>
            <a:off x="9625806" y="5032636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38">
            <a:extLst>
              <a:ext uri="{FF2B5EF4-FFF2-40B4-BE49-F238E27FC236}">
                <a16:creationId xmlns:a16="http://schemas.microsoft.com/office/drawing/2014/main" id="{083BEC62-34E5-4F96-AED7-FD18EFD53926}"/>
              </a:ext>
            </a:extLst>
          </p:cNvPr>
          <p:cNvSpPr/>
          <p:nvPr/>
        </p:nvSpPr>
        <p:spPr>
          <a:xfrm>
            <a:off x="9641726" y="6099452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937C466-3EF8-4F90-A40F-94617863F7E1}"/>
              </a:ext>
            </a:extLst>
          </p:cNvPr>
          <p:cNvSpPr txBox="1"/>
          <p:nvPr/>
        </p:nvSpPr>
        <p:spPr>
          <a:xfrm>
            <a:off x="8111604" y="6068029"/>
            <a:ext cx="151647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التسامي</a:t>
            </a:r>
          </a:p>
        </p:txBody>
      </p:sp>
      <p:sp>
        <p:nvSpPr>
          <p:cNvPr id="23" name="مستطيل مستدير الزوايا 40">
            <a:extLst>
              <a:ext uri="{FF2B5EF4-FFF2-40B4-BE49-F238E27FC236}">
                <a16:creationId xmlns:a16="http://schemas.microsoft.com/office/drawing/2014/main" id="{4E6C1B6F-7E06-4CD0-BF16-11A9131FF175}"/>
              </a:ext>
            </a:extLst>
          </p:cNvPr>
          <p:cNvSpPr/>
          <p:nvPr/>
        </p:nvSpPr>
        <p:spPr>
          <a:xfrm>
            <a:off x="10421940" y="187543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</a:rPr>
              <a:t>تدريب3</a:t>
            </a:r>
          </a:p>
        </p:txBody>
      </p:sp>
    </p:spTree>
    <p:extLst>
      <p:ext uri="{BB962C8B-B14F-4D97-AF65-F5344CB8AC3E}">
        <p14:creationId xmlns:p14="http://schemas.microsoft.com/office/powerpoint/2010/main" val="281816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89DBFF8-CE7F-42D6-A820-76F1EEB49DD3}"/>
              </a:ext>
            </a:extLst>
          </p:cNvPr>
          <p:cNvSpPr txBox="1"/>
          <p:nvPr/>
        </p:nvSpPr>
        <p:spPr>
          <a:xfrm>
            <a:off x="8835909" y="1995868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اليوم: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E34826-82FC-4177-9BB3-795AA85C7526}"/>
              </a:ext>
            </a:extLst>
          </p:cNvPr>
          <p:cNvSpPr txBox="1"/>
          <p:nvPr/>
        </p:nvSpPr>
        <p:spPr>
          <a:xfrm>
            <a:off x="2656172" y="2738671"/>
            <a:ext cx="8784777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تفسر</a:t>
            </a:r>
            <a:r>
              <a:rPr lang="ar-SA" sz="30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كيف يؤدي إضافة الطاقة الى تغير الحالة الفيزيائية للمادة . </a:t>
            </a:r>
            <a:endParaRPr lang="en-US" sz="30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F66B181-A274-4D97-9C81-2BE71B3969D6}"/>
              </a:ext>
            </a:extLst>
          </p:cNvPr>
          <p:cNvSpPr txBox="1"/>
          <p:nvPr/>
        </p:nvSpPr>
        <p:spPr>
          <a:xfrm>
            <a:off x="3204399" y="3761162"/>
            <a:ext cx="8270213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2.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تشرح</a:t>
            </a:r>
            <a:r>
              <a:rPr lang="ar-SA" sz="3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كيفية حدوث تغيرات الحالة الفيزيائية الماصة للطاقة .</a:t>
            </a:r>
            <a:endParaRPr lang="ar-SA" sz="30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DF792A0B-BC5F-4EEE-A635-2A702A60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80" y="1948702"/>
            <a:ext cx="740664" cy="74066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E64CA2-2ACC-4C58-AF74-6719D4622124}"/>
              </a:ext>
            </a:extLst>
          </p:cNvPr>
          <p:cNvSpPr txBox="1"/>
          <p:nvPr/>
        </p:nvSpPr>
        <p:spPr>
          <a:xfrm>
            <a:off x="5701293" y="4827660"/>
            <a:ext cx="5857694" cy="7397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3. </a:t>
            </a:r>
            <a:r>
              <a:rPr lang="ar-SA" sz="3200" b="1" dirty="0">
                <a:solidFill>
                  <a:srgbClr val="0000CC"/>
                </a:solidFill>
                <a:latin typeface="Sakkal Majalla" panose="02000000000000000000" pitchFamily="2" charset="-78"/>
              </a:rPr>
              <a:t>تشرح</a:t>
            </a:r>
            <a:r>
              <a:rPr lang="ar-SA" sz="3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كيفية حدوث عملية درجة الغليان .</a:t>
            </a:r>
            <a:endParaRPr lang="ar-SA" sz="30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4636AF1-6B51-4146-8838-26847D6758A9}"/>
              </a:ext>
            </a:extLst>
          </p:cNvPr>
          <p:cNvSpPr txBox="1"/>
          <p:nvPr/>
        </p:nvSpPr>
        <p:spPr>
          <a:xfrm>
            <a:off x="2355785" y="2088102"/>
            <a:ext cx="78038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تتغير حالة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المادة الفيزيائية من حالة إلى  أخرى عند ....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2946C083-2461-4AE4-B706-38F2FDBD70CF}"/>
              </a:ext>
            </a:extLst>
          </p:cNvPr>
          <p:cNvSpPr txBox="1"/>
          <p:nvPr/>
        </p:nvSpPr>
        <p:spPr>
          <a:xfrm>
            <a:off x="9352472" y="2033510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E372E4F0-037C-4035-81C6-F568778EB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37" y="1990915"/>
            <a:ext cx="768263" cy="7315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364E56C-54DC-4DFA-A558-03DF95731F04}"/>
              </a:ext>
            </a:extLst>
          </p:cNvPr>
          <p:cNvSpPr txBox="1"/>
          <p:nvPr/>
        </p:nvSpPr>
        <p:spPr>
          <a:xfrm>
            <a:off x="2469573" y="3332320"/>
            <a:ext cx="6818642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عند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إضافة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طاقة إلى نظام معين فقط.</a:t>
            </a:r>
            <a:endParaRPr lang="ar-SA" sz="3200" b="1" dirty="0">
              <a:solidFill>
                <a:srgbClr val="0000CC"/>
              </a:solidFill>
              <a:cs typeface="ae_AlMateen" panose="02060803050605020204" pitchFamily="18" charset="-78"/>
            </a:endParaRPr>
          </a:p>
        </p:txBody>
      </p:sp>
      <p:sp>
        <p:nvSpPr>
          <p:cNvPr id="9" name="مستطيل مستدير الزوايا 1">
            <a:extLst>
              <a:ext uri="{FF2B5EF4-FFF2-40B4-BE49-F238E27FC236}">
                <a16:creationId xmlns:a16="http://schemas.microsoft.com/office/drawing/2014/main" id="{C9E7AE65-9F42-4914-B2D2-624CB3317DDA}"/>
              </a:ext>
            </a:extLst>
          </p:cNvPr>
          <p:cNvSpPr/>
          <p:nvPr/>
        </p:nvSpPr>
        <p:spPr>
          <a:xfrm>
            <a:off x="9315510" y="3418335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34">
            <a:extLst>
              <a:ext uri="{FF2B5EF4-FFF2-40B4-BE49-F238E27FC236}">
                <a16:creationId xmlns:a16="http://schemas.microsoft.com/office/drawing/2014/main" id="{6449ED7D-7F61-4760-95CB-A75771B39040}"/>
              </a:ext>
            </a:extLst>
          </p:cNvPr>
          <p:cNvSpPr/>
          <p:nvPr/>
        </p:nvSpPr>
        <p:spPr>
          <a:xfrm>
            <a:off x="9331430" y="4485151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36">
            <a:extLst>
              <a:ext uri="{FF2B5EF4-FFF2-40B4-BE49-F238E27FC236}">
                <a16:creationId xmlns:a16="http://schemas.microsoft.com/office/drawing/2014/main" id="{943A3E5A-7402-4F67-99CE-C7F0E55ED97D}"/>
              </a:ext>
            </a:extLst>
          </p:cNvPr>
          <p:cNvSpPr/>
          <p:nvPr/>
        </p:nvSpPr>
        <p:spPr>
          <a:xfrm>
            <a:off x="9347350" y="5551967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53AE81A-4910-4E5A-A5F6-1FBFFB70C74C}"/>
              </a:ext>
            </a:extLst>
          </p:cNvPr>
          <p:cNvSpPr/>
          <p:nvPr/>
        </p:nvSpPr>
        <p:spPr>
          <a:xfrm>
            <a:off x="2024775" y="5282797"/>
            <a:ext cx="353897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A8F0EA-DDB1-45A5-97F4-A7451C883A66}"/>
              </a:ext>
            </a:extLst>
          </p:cNvPr>
          <p:cNvSpPr txBox="1"/>
          <p:nvPr/>
        </p:nvSpPr>
        <p:spPr>
          <a:xfrm>
            <a:off x="2458197" y="4467376"/>
            <a:ext cx="6818642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عند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انتزاع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الطاقة من نظام معين فقط.</a:t>
            </a:r>
            <a:endParaRPr lang="ar-SA" sz="3200" b="1" dirty="0">
              <a:solidFill>
                <a:srgbClr val="0000CC"/>
              </a:solidFill>
              <a:cs typeface="ae_AlMateen" panose="020608030506050202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9272B7C-4159-40C2-A1B7-89B7DA3E370E}"/>
              </a:ext>
            </a:extLst>
          </p:cNvPr>
          <p:cNvSpPr txBox="1"/>
          <p:nvPr/>
        </p:nvSpPr>
        <p:spPr>
          <a:xfrm>
            <a:off x="2460469" y="5479600"/>
            <a:ext cx="6818642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عند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إضافة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انتزاع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الطاقة من نظام معين.</a:t>
            </a:r>
            <a:endParaRPr lang="ar-SA" sz="3200" b="1" dirty="0">
              <a:solidFill>
                <a:srgbClr val="0000CC"/>
              </a:solidFill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09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F6EEEB7-A1F8-4815-BB33-A1A68D14348B}"/>
              </a:ext>
            </a:extLst>
          </p:cNvPr>
          <p:cNvSpPr txBox="1"/>
          <p:nvPr/>
        </p:nvSpPr>
        <p:spPr>
          <a:xfrm>
            <a:off x="2508185" y="1841445"/>
            <a:ext cx="7803831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cs typeface="ae_AlMateen" panose="02060803050605020204" pitchFamily="18" charset="-78"/>
              </a:rPr>
              <a:t>يُعرف تحول المادة من الحالة الصلبة إلى الحلة الغازية: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013A762-BD65-4E95-BE50-67773EF2CD34}"/>
              </a:ext>
            </a:extLst>
          </p:cNvPr>
          <p:cNvSpPr txBox="1"/>
          <p:nvPr/>
        </p:nvSpPr>
        <p:spPr>
          <a:xfrm>
            <a:off x="9504872" y="190968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448EA487-7431-426D-BD4F-397EB1780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867090"/>
            <a:ext cx="768263" cy="73152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F0E0107-3C24-451C-8A80-D30B3CA857D8}"/>
              </a:ext>
            </a:extLst>
          </p:cNvPr>
          <p:cNvSpPr txBox="1"/>
          <p:nvPr/>
        </p:nvSpPr>
        <p:spPr>
          <a:xfrm>
            <a:off x="5897425" y="2949183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انصهار.</a:t>
            </a:r>
          </a:p>
        </p:txBody>
      </p:sp>
      <p:sp>
        <p:nvSpPr>
          <p:cNvPr id="13" name="مستطيل مستدير الزوايا 1">
            <a:extLst>
              <a:ext uri="{FF2B5EF4-FFF2-40B4-BE49-F238E27FC236}">
                <a16:creationId xmlns:a16="http://schemas.microsoft.com/office/drawing/2014/main" id="{C99E870B-58AF-493A-A31C-31E54FD5DDC9}"/>
              </a:ext>
            </a:extLst>
          </p:cNvPr>
          <p:cNvSpPr/>
          <p:nvPr/>
        </p:nvSpPr>
        <p:spPr>
          <a:xfrm>
            <a:off x="9495206" y="3035198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93D0A6-DB4A-4D0D-9D09-B01E95AF8336}"/>
              </a:ext>
            </a:extLst>
          </p:cNvPr>
          <p:cNvSpPr txBox="1"/>
          <p:nvPr/>
        </p:nvSpPr>
        <p:spPr>
          <a:xfrm>
            <a:off x="5913345" y="3879519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تسامي</a:t>
            </a:r>
          </a:p>
        </p:txBody>
      </p:sp>
      <p:sp>
        <p:nvSpPr>
          <p:cNvPr id="17" name="مستطيل مستدير الزوايا 34">
            <a:extLst>
              <a:ext uri="{FF2B5EF4-FFF2-40B4-BE49-F238E27FC236}">
                <a16:creationId xmlns:a16="http://schemas.microsoft.com/office/drawing/2014/main" id="{8C880D0D-F438-4258-922E-3EF3562067A9}"/>
              </a:ext>
            </a:extLst>
          </p:cNvPr>
          <p:cNvSpPr/>
          <p:nvPr/>
        </p:nvSpPr>
        <p:spPr>
          <a:xfrm>
            <a:off x="9511126" y="3965534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72F9751-10A8-4BE9-906E-A4D57B51756B}"/>
              </a:ext>
            </a:extLst>
          </p:cNvPr>
          <p:cNvSpPr txBox="1"/>
          <p:nvPr/>
        </p:nvSpPr>
        <p:spPr>
          <a:xfrm>
            <a:off x="5929265" y="4850799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تبخر</a:t>
            </a:r>
          </a:p>
        </p:txBody>
      </p:sp>
      <p:sp>
        <p:nvSpPr>
          <p:cNvPr id="21" name="مستطيل مستدير الزوايا 36">
            <a:extLst>
              <a:ext uri="{FF2B5EF4-FFF2-40B4-BE49-F238E27FC236}">
                <a16:creationId xmlns:a16="http://schemas.microsoft.com/office/drawing/2014/main" id="{2878C980-BE48-4DA2-B9F3-FAE6FC90CE99}"/>
              </a:ext>
            </a:extLst>
          </p:cNvPr>
          <p:cNvSpPr/>
          <p:nvPr/>
        </p:nvSpPr>
        <p:spPr>
          <a:xfrm>
            <a:off x="9527046" y="4936814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497526F-02B5-454C-BE29-74352020B948}"/>
              </a:ext>
            </a:extLst>
          </p:cNvPr>
          <p:cNvSpPr txBox="1"/>
          <p:nvPr/>
        </p:nvSpPr>
        <p:spPr>
          <a:xfrm>
            <a:off x="5945185" y="5835727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تجمد</a:t>
            </a:r>
          </a:p>
        </p:txBody>
      </p:sp>
      <p:sp>
        <p:nvSpPr>
          <p:cNvPr id="25" name="مستطيل مستدير الزوايا 38">
            <a:extLst>
              <a:ext uri="{FF2B5EF4-FFF2-40B4-BE49-F238E27FC236}">
                <a16:creationId xmlns:a16="http://schemas.microsoft.com/office/drawing/2014/main" id="{402AD79E-70A5-433A-9127-16E5313104F3}"/>
              </a:ext>
            </a:extLst>
          </p:cNvPr>
          <p:cNvSpPr/>
          <p:nvPr/>
        </p:nvSpPr>
        <p:spPr>
          <a:xfrm>
            <a:off x="9542966" y="5921742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030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79FD7F4-D248-498A-9A0F-BCD30F6BB333}"/>
              </a:ext>
            </a:extLst>
          </p:cNvPr>
          <p:cNvSpPr txBox="1"/>
          <p:nvPr/>
        </p:nvSpPr>
        <p:spPr>
          <a:xfrm>
            <a:off x="2320909" y="1755720"/>
            <a:ext cx="7803831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cs typeface="ae_AlMateen" panose="02060803050605020204" pitchFamily="18" charset="-78"/>
              </a:rPr>
              <a:t>من القوى التي ترتبط بين جسيمات الماء: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CBADDEBA-ED9E-41A1-945F-54177009A9BC}"/>
              </a:ext>
            </a:extLst>
          </p:cNvPr>
          <p:cNvSpPr txBox="1"/>
          <p:nvPr/>
        </p:nvSpPr>
        <p:spPr>
          <a:xfrm>
            <a:off x="9317596" y="1823960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ECFF1ED2-16A2-43CC-BC3C-A83EC1357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61" y="1781365"/>
            <a:ext cx="768263" cy="73152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27CE7A-37C4-47AB-AE4F-B1B036DAC2E4}"/>
              </a:ext>
            </a:extLst>
          </p:cNvPr>
          <p:cNvSpPr txBox="1"/>
          <p:nvPr/>
        </p:nvSpPr>
        <p:spPr>
          <a:xfrm>
            <a:off x="5805685" y="2822514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الرابطة التساهمية.</a:t>
            </a:r>
          </a:p>
        </p:txBody>
      </p:sp>
      <p:sp>
        <p:nvSpPr>
          <p:cNvPr id="13" name="مستطيل مستدير الزوايا 1">
            <a:extLst>
              <a:ext uri="{FF2B5EF4-FFF2-40B4-BE49-F238E27FC236}">
                <a16:creationId xmlns:a16="http://schemas.microsoft.com/office/drawing/2014/main" id="{F46095FB-2FCA-4C6C-B478-16F1231BBCBD}"/>
              </a:ext>
            </a:extLst>
          </p:cNvPr>
          <p:cNvSpPr/>
          <p:nvPr/>
        </p:nvSpPr>
        <p:spPr>
          <a:xfrm>
            <a:off x="9403466" y="2908529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15282E1-CF2B-42C4-9E97-4D1DF867C6E0}"/>
              </a:ext>
            </a:extLst>
          </p:cNvPr>
          <p:cNvSpPr txBox="1"/>
          <p:nvPr/>
        </p:nvSpPr>
        <p:spPr>
          <a:xfrm>
            <a:off x="5821605" y="3889330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الرابطة الأيونية.</a:t>
            </a:r>
          </a:p>
        </p:txBody>
      </p:sp>
      <p:sp>
        <p:nvSpPr>
          <p:cNvPr id="17" name="مستطيل مستدير الزوايا 34">
            <a:extLst>
              <a:ext uri="{FF2B5EF4-FFF2-40B4-BE49-F238E27FC236}">
                <a16:creationId xmlns:a16="http://schemas.microsoft.com/office/drawing/2014/main" id="{F4197BC6-3662-4704-BE2B-4C3DE9893351}"/>
              </a:ext>
            </a:extLst>
          </p:cNvPr>
          <p:cNvSpPr/>
          <p:nvPr/>
        </p:nvSpPr>
        <p:spPr>
          <a:xfrm>
            <a:off x="9419386" y="3975345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1EE27B1-0E25-43BD-9EAC-1BB4F60EC3C1}"/>
              </a:ext>
            </a:extLst>
          </p:cNvPr>
          <p:cNvSpPr txBox="1"/>
          <p:nvPr/>
        </p:nvSpPr>
        <p:spPr>
          <a:xfrm>
            <a:off x="5837525" y="4956146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الرابطة الهيدروجينية.</a:t>
            </a:r>
          </a:p>
        </p:txBody>
      </p:sp>
      <p:sp>
        <p:nvSpPr>
          <p:cNvPr id="21" name="مستطيل مستدير الزوايا 36">
            <a:extLst>
              <a:ext uri="{FF2B5EF4-FFF2-40B4-BE49-F238E27FC236}">
                <a16:creationId xmlns:a16="http://schemas.microsoft.com/office/drawing/2014/main" id="{633606E2-9E9F-41A9-8297-24931A0C0A53}"/>
              </a:ext>
            </a:extLst>
          </p:cNvPr>
          <p:cNvSpPr/>
          <p:nvPr/>
        </p:nvSpPr>
        <p:spPr>
          <a:xfrm>
            <a:off x="9435306" y="5042161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0CDA352-0649-47AD-9432-F01003D4AD6E}"/>
              </a:ext>
            </a:extLst>
          </p:cNvPr>
          <p:cNvSpPr txBox="1"/>
          <p:nvPr/>
        </p:nvSpPr>
        <p:spPr>
          <a:xfrm>
            <a:off x="5853445" y="6022962"/>
            <a:ext cx="3570485" cy="7425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cs typeface="ae_AlMateen" panose="02060803050605020204" pitchFamily="18" charset="-78"/>
              </a:rPr>
              <a:t>الرابطة الفلزية.</a:t>
            </a:r>
          </a:p>
        </p:txBody>
      </p:sp>
      <p:sp>
        <p:nvSpPr>
          <p:cNvPr id="25" name="مستطيل مستدير الزوايا 38">
            <a:extLst>
              <a:ext uri="{FF2B5EF4-FFF2-40B4-BE49-F238E27FC236}">
                <a16:creationId xmlns:a16="http://schemas.microsoft.com/office/drawing/2014/main" id="{C42C964D-F858-4DE5-949F-D8848CFECEB1}"/>
              </a:ext>
            </a:extLst>
          </p:cNvPr>
          <p:cNvSpPr/>
          <p:nvPr/>
        </p:nvSpPr>
        <p:spPr>
          <a:xfrm>
            <a:off x="9451226" y="6108977"/>
            <a:ext cx="714912" cy="65509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26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8266D84-D538-42BA-A433-27E20AE540F3}"/>
              </a:ext>
            </a:extLst>
          </p:cNvPr>
          <p:cNvSpPr/>
          <p:nvPr/>
        </p:nvSpPr>
        <p:spPr>
          <a:xfrm>
            <a:off x="9767821" y="2142698"/>
            <a:ext cx="2175852" cy="1344264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يحدث تغير عند 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إضافة</a:t>
            </a:r>
            <a:r>
              <a:rPr lang="ar-SA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أو </a:t>
            </a:r>
            <a:r>
              <a:rPr lang="ar-SA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انتزاع</a:t>
            </a:r>
            <a:r>
              <a:rPr lang="ar-SA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الطاقة من نظام معين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2E8C1D69-021A-40D9-B0BB-E8A4F2DA9CA9}"/>
              </a:ext>
            </a:extLst>
          </p:cNvPr>
          <p:cNvSpPr/>
          <p:nvPr/>
        </p:nvSpPr>
        <p:spPr>
          <a:xfrm>
            <a:off x="2429301" y="892265"/>
            <a:ext cx="7133800" cy="79788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ar-S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DE179E9-14C3-431C-A638-8D269DCA9A58}"/>
              </a:ext>
            </a:extLst>
          </p:cNvPr>
          <p:cNvSpPr/>
          <p:nvPr/>
        </p:nvSpPr>
        <p:spPr>
          <a:xfrm>
            <a:off x="289792" y="2189063"/>
            <a:ext cx="1839258" cy="857783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التسامي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0331DD-2594-456A-B123-E099DE0D8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988" y="947462"/>
            <a:ext cx="742686" cy="7426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570A0E-E5FC-4AC2-84F2-7AC0E9E0FC9A}"/>
              </a:ext>
            </a:extLst>
          </p:cNvPr>
          <p:cNvSpPr txBox="1"/>
          <p:nvPr/>
        </p:nvSpPr>
        <p:spPr>
          <a:xfrm>
            <a:off x="9258300" y="976235"/>
            <a:ext cx="195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46206E8-AB90-4253-99D0-C98938001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0" y="4039737"/>
            <a:ext cx="2490499" cy="17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174371BB-03EC-4015-B00F-98E59A6F1FCC}"/>
              </a:ext>
            </a:extLst>
          </p:cNvPr>
          <p:cNvSpPr/>
          <p:nvPr/>
        </p:nvSpPr>
        <p:spPr>
          <a:xfrm>
            <a:off x="-17941" y="3192372"/>
            <a:ext cx="22561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هو تحول المادة مباشرة  من الحالة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الصلبة</a:t>
            </a:r>
            <a:r>
              <a:rPr lang="ar-SA" sz="20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إلى  الحالة الغازية دون المرور </a:t>
            </a:r>
            <a:r>
              <a:rPr lang="ar-SA" sz="20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بالحالة السائلة</a:t>
            </a:r>
            <a:endParaRPr lang="en-US" sz="20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E932109-FC48-4369-8946-7A1A828E4E36}"/>
              </a:ext>
            </a:extLst>
          </p:cNvPr>
          <p:cNvSpPr/>
          <p:nvPr/>
        </p:nvSpPr>
        <p:spPr>
          <a:xfrm>
            <a:off x="2773726" y="2218018"/>
            <a:ext cx="2425005" cy="784494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التبخر السطحي 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2CAB960-13F7-4BF7-92A2-12DAD66B5B82}"/>
              </a:ext>
            </a:extLst>
          </p:cNvPr>
          <p:cNvSpPr/>
          <p:nvPr/>
        </p:nvSpPr>
        <p:spPr>
          <a:xfrm>
            <a:off x="2616836" y="3275919"/>
            <a:ext cx="2581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هو عملية تحول السائل إلى بخار عند سطح السائل حتى عند درجات الحرارة المنخفضة. </a:t>
            </a:r>
            <a:endParaRPr lang="en-US" sz="20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27" name="Picture 6" descr="كيفية تكون التوتر السطحي:">
            <a:hlinkClick r:id="rId4" tooltip="كيفية تكون التوتر السطحي:"/>
            <a:extLst>
              <a:ext uri="{FF2B5EF4-FFF2-40B4-BE49-F238E27FC236}">
                <a16:creationId xmlns:a16="http://schemas.microsoft.com/office/drawing/2014/main" id="{1E7EAAFF-83BC-4FD6-8966-39E92AA0E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 bwMode="auto">
          <a:xfrm>
            <a:off x="4167645" y="4604669"/>
            <a:ext cx="1310134" cy="16234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8" descr="http://assawsana.com/portal/image/imgid137036.jpg">
            <a:hlinkClick r:id="rId6"/>
            <a:extLst>
              <a:ext uri="{FF2B5EF4-FFF2-40B4-BE49-F238E27FC236}">
                <a16:creationId xmlns:a16="http://schemas.microsoft.com/office/drawing/2014/main" id="{4E95E564-45B5-4E01-8ABE-74A5B5D0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36" y="4712487"/>
            <a:ext cx="1560464" cy="1479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" descr="http://upload.wikimedia.org/wikipedia/commons/6/6f/Dry_Ice_Sublimation_1.jpg">
            <a:hlinkClick r:id="rId8"/>
            <a:extLst>
              <a:ext uri="{FF2B5EF4-FFF2-40B4-BE49-F238E27FC236}">
                <a16:creationId xmlns:a16="http://schemas.microsoft.com/office/drawing/2014/main" id="{6DE2349C-3830-490F-B3BF-5A13F444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4" y="4604669"/>
            <a:ext cx="1815337" cy="1535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" descr="http://cdn.c.photoshelter.com/img-get/I0000OUSy.lYHH_I/s/860/860/Fphoto-52300110A-2RM.jpg">
            <a:hlinkClick r:id="rId10"/>
            <a:extLst>
              <a:ext uri="{FF2B5EF4-FFF2-40B4-BE49-F238E27FC236}">
                <a16:creationId xmlns:a16="http://schemas.microsoft.com/office/drawing/2014/main" id="{CCE30181-D763-4630-9E08-65863B74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94" y="4856895"/>
            <a:ext cx="1400660" cy="1306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5C2A215-9BD6-4B8A-9D44-FDC5E4ED0C58}"/>
              </a:ext>
            </a:extLst>
          </p:cNvPr>
          <p:cNvSpPr/>
          <p:nvPr/>
        </p:nvSpPr>
        <p:spPr>
          <a:xfrm>
            <a:off x="5541031" y="2194112"/>
            <a:ext cx="1823244" cy="784494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التبخر  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B865EB2-A7BD-4839-B6F9-618BD681833A}"/>
              </a:ext>
            </a:extLst>
          </p:cNvPr>
          <p:cNvSpPr/>
          <p:nvPr/>
        </p:nvSpPr>
        <p:spPr>
          <a:xfrm>
            <a:off x="5415092" y="3275919"/>
            <a:ext cx="2225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هو العملية التي يتحول من خلالها السائل إلى غاز أو بخار .</a:t>
            </a:r>
            <a:endParaRPr lang="en-US" sz="20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DB472B88-56C1-4D5E-8ACE-04B7C2A41B14}"/>
              </a:ext>
            </a:extLst>
          </p:cNvPr>
          <p:cNvSpPr/>
          <p:nvPr/>
        </p:nvSpPr>
        <p:spPr>
          <a:xfrm>
            <a:off x="7617799" y="2223680"/>
            <a:ext cx="1823244" cy="784494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الانصهار  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CB09920-165E-4059-8331-1E883CCDDBDA}"/>
              </a:ext>
            </a:extLst>
          </p:cNvPr>
          <p:cNvSpPr/>
          <p:nvPr/>
        </p:nvSpPr>
        <p:spPr>
          <a:xfrm>
            <a:off x="7532804" y="3291839"/>
            <a:ext cx="1949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هي العملية التي يتحول من خلالها الصلب إلى سائل.</a:t>
            </a:r>
            <a:endParaRPr lang="en-US" sz="20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35" name="Picture 4" descr="نتيجة بحث الصور عن درجة الانصهار">
            <a:extLst>
              <a:ext uri="{FF2B5EF4-FFF2-40B4-BE49-F238E27FC236}">
                <a16:creationId xmlns:a16="http://schemas.microsoft.com/office/drawing/2014/main" id="{8BC0631F-1FF0-4E5F-B1B5-A81A5C2A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77" y="4641465"/>
            <a:ext cx="1646071" cy="15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582D9D01-DF3C-43A5-B59A-D6E5EE48E409}"/>
              </a:ext>
            </a:extLst>
          </p:cNvPr>
          <p:cNvCxnSpPr/>
          <p:nvPr/>
        </p:nvCxnSpPr>
        <p:spPr>
          <a:xfrm>
            <a:off x="10842099" y="1812980"/>
            <a:ext cx="0" cy="31607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9FD94CEE-A992-4032-9CF1-E1375B0240C6}"/>
              </a:ext>
            </a:extLst>
          </p:cNvPr>
          <p:cNvCxnSpPr/>
          <p:nvPr/>
        </p:nvCxnSpPr>
        <p:spPr>
          <a:xfrm>
            <a:off x="1134484" y="1815355"/>
            <a:ext cx="0" cy="31607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6E3DD217-C4C5-4AE9-9830-2E72EA91F6F0}"/>
              </a:ext>
            </a:extLst>
          </p:cNvPr>
          <p:cNvCxnSpPr/>
          <p:nvPr/>
        </p:nvCxnSpPr>
        <p:spPr>
          <a:xfrm>
            <a:off x="3905447" y="1812980"/>
            <a:ext cx="0" cy="31607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EAEF62B0-037B-49E0-ADF8-AA0CAF841FF6}"/>
              </a:ext>
            </a:extLst>
          </p:cNvPr>
          <p:cNvCxnSpPr/>
          <p:nvPr/>
        </p:nvCxnSpPr>
        <p:spPr>
          <a:xfrm>
            <a:off x="6403450" y="1837901"/>
            <a:ext cx="0" cy="31607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C51DFF1C-21FE-4835-BFD4-57CC6A1B1EE8}"/>
              </a:ext>
            </a:extLst>
          </p:cNvPr>
          <p:cNvCxnSpPr/>
          <p:nvPr/>
        </p:nvCxnSpPr>
        <p:spPr>
          <a:xfrm>
            <a:off x="8478365" y="1849174"/>
            <a:ext cx="0" cy="31607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C8BC8AEA-966A-478C-9AFC-F671851677F0}"/>
              </a:ext>
            </a:extLst>
          </p:cNvPr>
          <p:cNvCxnSpPr/>
          <p:nvPr/>
        </p:nvCxnSpPr>
        <p:spPr>
          <a:xfrm flipH="1" flipV="1">
            <a:off x="1110146" y="1804775"/>
            <a:ext cx="9745601" cy="2967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4" grpId="0"/>
      <p:bldP spid="25" grpId="0" animBg="1"/>
      <p:bldP spid="26" grpId="0"/>
      <p:bldP spid="31" grpId="0" animBg="1"/>
      <p:bldP spid="32" grpId="0"/>
      <p:bldP spid="33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5F5B413-C3A4-445B-93DD-7E8B27C8FAD0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69684BC-FFAC-408E-B4BC-EBA78CFF3E41}"/>
              </a:ext>
            </a:extLst>
          </p:cNvPr>
          <p:cNvSpPr txBox="1"/>
          <p:nvPr/>
        </p:nvSpPr>
        <p:spPr>
          <a:xfrm>
            <a:off x="7599096" y="4227802"/>
            <a:ext cx="42555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أين تذهب المادة الموجودة في 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ملطف الجو 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F4DFF-6A7F-425C-8EF8-AF4C6631D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6" t="30505" r="12607" b="17164"/>
          <a:stretch/>
        </p:blipFill>
        <p:spPr bwMode="auto">
          <a:xfrm>
            <a:off x="556120" y="2596575"/>
            <a:ext cx="4415930" cy="35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CD4FA54-BD8D-4BD3-A1A5-BE362BDCB3EC}"/>
              </a:ext>
            </a:extLst>
          </p:cNvPr>
          <p:cNvSpPr txBox="1"/>
          <p:nvPr/>
        </p:nvSpPr>
        <p:spPr>
          <a:xfrm>
            <a:off x="9726868" y="2101959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D3F72CF-9128-44AE-9655-B379A59938C8}"/>
              </a:ext>
            </a:extLst>
          </p:cNvPr>
          <p:cNvSpPr/>
          <p:nvPr/>
        </p:nvSpPr>
        <p:spPr>
          <a:xfrm>
            <a:off x="8959033" y="3114204"/>
            <a:ext cx="2691852" cy="14811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توجد معظم المواد في </a:t>
            </a: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ثلاث حالات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CF8ABA2-858F-4BB4-85EA-C31F8D25BECB}"/>
              </a:ext>
            </a:extLst>
          </p:cNvPr>
          <p:cNvSpPr txBox="1"/>
          <p:nvPr/>
        </p:nvSpPr>
        <p:spPr>
          <a:xfrm>
            <a:off x="10256572" y="2055640"/>
            <a:ext cx="15694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</a:rPr>
              <a:t>مقدمة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Picture 4" descr="نتيجة بحث الصور عن ‪States of matter‬‏">
            <a:extLst>
              <a:ext uri="{FF2B5EF4-FFF2-40B4-BE49-F238E27FC236}">
                <a16:creationId xmlns:a16="http://schemas.microsoft.com/office/drawing/2014/main" id="{40BCF983-94A4-469A-96FE-D9147BA1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1" y="2693331"/>
            <a:ext cx="7549102" cy="36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63BC58A-52DA-4926-B10C-EAD9793DB77A}"/>
              </a:ext>
            </a:extLst>
          </p:cNvPr>
          <p:cNvSpPr txBox="1"/>
          <p:nvPr/>
        </p:nvSpPr>
        <p:spPr>
          <a:xfrm>
            <a:off x="6165092" y="2950428"/>
            <a:ext cx="1569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سائل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108AA4C-2619-448E-8663-52AE0D727C4E}"/>
              </a:ext>
            </a:extLst>
          </p:cNvPr>
          <p:cNvSpPr txBox="1"/>
          <p:nvPr/>
        </p:nvSpPr>
        <p:spPr>
          <a:xfrm>
            <a:off x="3410519" y="2426052"/>
            <a:ext cx="1569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غاز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573886-FA42-42DD-B047-15062FA35E61}"/>
              </a:ext>
            </a:extLst>
          </p:cNvPr>
          <p:cNvSpPr txBox="1"/>
          <p:nvPr/>
        </p:nvSpPr>
        <p:spPr>
          <a:xfrm>
            <a:off x="534622" y="3342726"/>
            <a:ext cx="1569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00CC"/>
                </a:solidFill>
              </a:rPr>
              <a:t>صلب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16AAF94-ADD7-496A-BDE3-EC7D3EDA9F52}"/>
              </a:ext>
            </a:extLst>
          </p:cNvPr>
          <p:cNvSpPr/>
          <p:nvPr/>
        </p:nvSpPr>
        <p:spPr>
          <a:xfrm>
            <a:off x="2411957" y="3072383"/>
            <a:ext cx="1296538" cy="7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B7A0B77-6792-43F7-9CC0-6BAF6099B442}"/>
              </a:ext>
            </a:extLst>
          </p:cNvPr>
          <p:cNvSpPr/>
          <p:nvPr/>
        </p:nvSpPr>
        <p:spPr>
          <a:xfrm>
            <a:off x="4980011" y="3114204"/>
            <a:ext cx="1185081" cy="7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1D173DE-BDD8-449D-A1FB-9DFEF072ACAC}"/>
              </a:ext>
            </a:extLst>
          </p:cNvPr>
          <p:cNvSpPr/>
          <p:nvPr/>
        </p:nvSpPr>
        <p:spPr>
          <a:xfrm>
            <a:off x="7734584" y="3114204"/>
            <a:ext cx="1029269" cy="70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E42237F-EF72-45BB-85F2-363AC6F59A20}"/>
              </a:ext>
            </a:extLst>
          </p:cNvPr>
          <p:cNvSpPr/>
          <p:nvPr/>
        </p:nvSpPr>
        <p:spPr>
          <a:xfrm>
            <a:off x="8959033" y="4833852"/>
            <a:ext cx="2691852" cy="14811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اعتماداً على درجة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الحرارة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و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الضغط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  <a:endParaRPr lang="ar-SA" sz="3200" b="1" dirty="0">
              <a:solidFill>
                <a:schemeClr val="tx2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59887C3-5FBE-4E52-873C-B96AD6DC2600}"/>
              </a:ext>
            </a:extLst>
          </p:cNvPr>
          <p:cNvSpPr/>
          <p:nvPr/>
        </p:nvSpPr>
        <p:spPr>
          <a:xfrm>
            <a:off x="8627031" y="1849730"/>
            <a:ext cx="3016806" cy="742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شكل وجود المادة</a:t>
            </a:r>
          </a:p>
        </p:txBody>
      </p:sp>
      <p:pic>
        <p:nvPicPr>
          <p:cNvPr id="6" name="Picture 2" descr="http://2.bp.blogspot.com/-xJyA5laZrBA/UpuaJMC_aVI/AAAAAAAAAv0/EXQbyt7tskU/s1600/%25D9%2581%25D9%258A%25D8%25B2%25D9%258A%25D8%25A7%25D8%25A1+%25D8%25A7%25D9%2594%25D9%2588%25D9%2584+%25D9%2585%25D8%25AA%25D9%2588%25D8%25B3%25D8%25B7+-+%25D8%25B4%25D9%2583%25D9%2584+%25D9%25A7-%25D9%25A6.tiff">
            <a:hlinkClick r:id="rId2"/>
            <a:extLst>
              <a:ext uri="{FF2B5EF4-FFF2-40B4-BE49-F238E27FC236}">
                <a16:creationId xmlns:a16="http://schemas.microsoft.com/office/drawing/2014/main" id="{E1EE99B5-DC49-41EE-B69C-EA7767458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6840" r="9533" b="18961"/>
          <a:stretch/>
        </p:blipFill>
        <p:spPr bwMode="auto">
          <a:xfrm>
            <a:off x="1083220" y="4452352"/>
            <a:ext cx="2328196" cy="22703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4" descr="http://s.riy.cc/2011/03/06/img/039524245068.jpg">
            <a:hlinkClick r:id="rId4"/>
            <a:extLst>
              <a:ext uri="{FF2B5EF4-FFF2-40B4-BE49-F238E27FC236}">
                <a16:creationId xmlns:a16="http://schemas.microsoft.com/office/drawing/2014/main" id="{F74B283D-61BE-442D-BCEA-025DFAC39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"/>
          <a:stretch/>
        </p:blipFill>
        <p:spPr bwMode="auto">
          <a:xfrm>
            <a:off x="878312" y="2267197"/>
            <a:ext cx="3170666" cy="21012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8B7F8A3-3DC1-4FC6-B267-97C507F592A9}"/>
              </a:ext>
            </a:extLst>
          </p:cNvPr>
          <p:cNvSpPr/>
          <p:nvPr/>
        </p:nvSpPr>
        <p:spPr>
          <a:xfrm>
            <a:off x="6224120" y="2790282"/>
            <a:ext cx="544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توجد بعض المواد في الثلاث حالات تحت الظروف الطبيعية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مثل الماء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CAC068D-BC96-4115-9CE0-E906ABC4551C}"/>
              </a:ext>
            </a:extLst>
          </p:cNvPr>
          <p:cNvSpPr/>
          <p:nvPr/>
        </p:nvSpPr>
        <p:spPr>
          <a:xfrm>
            <a:off x="6224120" y="4067718"/>
            <a:ext cx="5442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توجد بعض المواد في حالتين ممزوجتين معاً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بصورة غير متجانسة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798D4B2-6EFE-4431-9386-F6CD52E519F4}"/>
              </a:ext>
            </a:extLst>
          </p:cNvPr>
          <p:cNvSpPr/>
          <p:nvPr/>
        </p:nvSpPr>
        <p:spPr>
          <a:xfrm>
            <a:off x="6981825" y="5562439"/>
            <a:ext cx="4615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يقال أن هناك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طورين للمادة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D6A1B73-5593-4EA2-ADB5-C41B09AE3089}"/>
              </a:ext>
            </a:extLst>
          </p:cNvPr>
          <p:cNvSpPr/>
          <p:nvPr/>
        </p:nvSpPr>
        <p:spPr>
          <a:xfrm>
            <a:off x="7928072" y="6255755"/>
            <a:ext cx="3715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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مثال :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الماء الثلج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7396782-904B-441A-8AB0-DC70E2A89B0A}"/>
              </a:ext>
            </a:extLst>
          </p:cNvPr>
          <p:cNvSpPr txBox="1"/>
          <p:nvPr/>
        </p:nvSpPr>
        <p:spPr>
          <a:xfrm>
            <a:off x="4231802" y="5885604"/>
            <a:ext cx="15694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الماء السائل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B0ECC36-CD62-441A-A162-BBA87BE4E357}"/>
              </a:ext>
            </a:extLst>
          </p:cNvPr>
          <p:cNvSpPr txBox="1"/>
          <p:nvPr/>
        </p:nvSpPr>
        <p:spPr>
          <a:xfrm>
            <a:off x="4218154" y="4968813"/>
            <a:ext cx="1856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الثلج الصلب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FCB3B1E0-F212-479A-B572-F4A2D2BB765F}"/>
              </a:ext>
            </a:extLst>
          </p:cNvPr>
          <p:cNvCxnSpPr>
            <a:cxnSpLocks/>
          </p:cNvCxnSpPr>
          <p:nvPr/>
        </p:nvCxnSpPr>
        <p:spPr>
          <a:xfrm flipH="1">
            <a:off x="3071741" y="5237386"/>
            <a:ext cx="1296538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7C78D20B-CFEC-41A7-9854-1B11168856D3}"/>
              </a:ext>
            </a:extLst>
          </p:cNvPr>
          <p:cNvCxnSpPr>
            <a:cxnSpLocks/>
          </p:cNvCxnSpPr>
          <p:nvPr/>
        </p:nvCxnSpPr>
        <p:spPr>
          <a:xfrm flipH="1">
            <a:off x="2973932" y="6207552"/>
            <a:ext cx="1296538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189E2-5C0E-45A0-851A-D82D7241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6" y="2411539"/>
            <a:ext cx="6989543" cy="39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0073C22E-3B5A-4011-A2E5-C9236E2FB0EC}"/>
              </a:ext>
            </a:extLst>
          </p:cNvPr>
          <p:cNvSpPr/>
          <p:nvPr/>
        </p:nvSpPr>
        <p:spPr>
          <a:xfrm>
            <a:off x="8346966" y="3949817"/>
            <a:ext cx="353897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تتغير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حالة المادة الفيزيائية إلى حالة أخرى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4101712-1A20-43FB-BEC5-E45776DAA91F}"/>
              </a:ext>
            </a:extLst>
          </p:cNvPr>
          <p:cNvSpPr/>
          <p:nvPr/>
        </p:nvSpPr>
        <p:spPr>
          <a:xfrm>
            <a:off x="7611736" y="1872930"/>
            <a:ext cx="427420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  <a:sym typeface="Wingdings"/>
              </a:rPr>
              <a:t>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ماذا يحدث عند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إضافة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أو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انتزاع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الطاقة من نظام معين؟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06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B52EC3D-A4D0-4B2E-AD9D-998B7EFF003F}"/>
              </a:ext>
            </a:extLst>
          </p:cNvPr>
          <p:cNvSpPr/>
          <p:nvPr/>
        </p:nvSpPr>
        <p:spPr>
          <a:xfrm>
            <a:off x="9824368" y="1757815"/>
            <a:ext cx="2036135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1- الانصهار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6" name="Picture 4" descr="http://www.dkimages.com/discover/previews/869/20085360.JPG">
            <a:hlinkClick r:id="rId2"/>
            <a:extLst>
              <a:ext uri="{FF2B5EF4-FFF2-40B4-BE49-F238E27FC236}">
                <a16:creationId xmlns:a16="http://schemas.microsoft.com/office/drawing/2014/main" id="{3F1FC7BE-3867-414D-91F6-C72DFD6A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26" y="2314575"/>
            <a:ext cx="2374279" cy="19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6FF8C7D-725B-47EF-941F-1CAAF2CC846D}"/>
              </a:ext>
            </a:extLst>
          </p:cNvPr>
          <p:cNvSpPr/>
          <p:nvPr/>
        </p:nvSpPr>
        <p:spPr>
          <a:xfrm>
            <a:off x="5214722" y="2596575"/>
            <a:ext cx="668444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ماذا يحدث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لمكعبات الثلج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كوب من الماء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؟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9BF40BD-8D3A-42CF-9C30-CF367FAB4914}"/>
              </a:ext>
            </a:extLst>
          </p:cNvPr>
          <p:cNvSpPr/>
          <p:nvPr/>
        </p:nvSpPr>
        <p:spPr>
          <a:xfrm>
            <a:off x="5665099" y="3503142"/>
            <a:ext cx="6225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درجة حرارة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الماء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أعلى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من حرارة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الثلج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فتتدفق الحرارة من الماء إلى مكعب الثلج </a:t>
            </a:r>
            <a:endParaRPr lang="ar-SA" sz="28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9187567-68E7-40FD-AE64-FB73C52A7A3B}"/>
              </a:ext>
            </a:extLst>
          </p:cNvPr>
          <p:cNvSpPr/>
          <p:nvPr/>
        </p:nvSpPr>
        <p:spPr>
          <a:xfrm>
            <a:off x="10566559" y="4811109"/>
            <a:ext cx="1293944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الحرارة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C0C4FC2-8631-46BC-B9DF-7753F9607D19}"/>
              </a:ext>
            </a:extLst>
          </p:cNvPr>
          <p:cNvSpPr/>
          <p:nvPr/>
        </p:nvSpPr>
        <p:spPr>
          <a:xfrm>
            <a:off x="5811387" y="5543752"/>
            <a:ext cx="5748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هي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انتقال الطاقة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من جسم درجة حرارته </a:t>
            </a: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أعلى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إلى جسم درجة حرارته أخفض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.</a:t>
            </a:r>
          </a:p>
        </p:txBody>
      </p:sp>
      <p:pic>
        <p:nvPicPr>
          <p:cNvPr id="11" name="Picture 4" descr="http://www.dkimages.com/discover/previews/869/20085360.JPG">
            <a:hlinkClick r:id="rId2"/>
            <a:extLst>
              <a:ext uri="{FF2B5EF4-FFF2-40B4-BE49-F238E27FC236}">
                <a16:creationId xmlns:a16="http://schemas.microsoft.com/office/drawing/2014/main" id="{21952DBC-2B18-4A4D-B4AC-8F085C49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42" y="2314575"/>
            <a:ext cx="2374279" cy="19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57A8797-6164-49DD-99D3-4F9DEFFB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177" y="5053463"/>
            <a:ext cx="2974811" cy="15675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2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6303689-73EE-4CD8-B2F4-6B678CA4963F}"/>
              </a:ext>
            </a:extLst>
          </p:cNvPr>
          <p:cNvSpPr/>
          <p:nvPr/>
        </p:nvSpPr>
        <p:spPr>
          <a:xfrm>
            <a:off x="6863693" y="2652474"/>
            <a:ext cx="5046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كيف تحدث عملية </a:t>
            </a:r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الانصهار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؟</a:t>
            </a: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6" name="Picture 4" descr="نتيجة بحث الصور عن درجة الانصهار">
            <a:extLst>
              <a:ext uri="{FF2B5EF4-FFF2-40B4-BE49-F238E27FC236}">
                <a16:creationId xmlns:a16="http://schemas.microsoft.com/office/drawing/2014/main" id="{D0717480-AE08-4AE5-BA3D-3EE9D3B2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1" y="2596575"/>
            <a:ext cx="2895215" cy="27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E5BA9CE-AA71-47B3-89FC-A60D3D19398F}"/>
              </a:ext>
            </a:extLst>
          </p:cNvPr>
          <p:cNvSpPr/>
          <p:nvPr/>
        </p:nvSpPr>
        <p:spPr>
          <a:xfrm>
            <a:off x="5848918" y="3567699"/>
            <a:ext cx="6061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لا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تستخدم الطاقة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التي يمتصها 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الثلج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لرفع درجة حرارته عند درجة انصهاره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بل عكس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ذلك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فهي تضعف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الروابط الهيدروجينية بين جسيمات الثلج </a:t>
            </a:r>
            <a:endParaRPr lang="ar-SA" sz="24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3ACC3C-7348-4576-98E0-6DCEED4FE093}"/>
              </a:ext>
            </a:extLst>
          </p:cNvPr>
          <p:cNvSpPr/>
          <p:nvPr/>
        </p:nvSpPr>
        <p:spPr>
          <a:xfrm>
            <a:off x="5737458" y="4991070"/>
            <a:ext cx="6172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تمتص الجسيمات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على سطح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الثلج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طاقة كافية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لتكسير الروابط الهيدروجينية التي تربط جسيمات الماء معاً في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مكعب الثلج عندها تتحرك جسيمات السطح مبتعداً بعضها عن بعض لتدخل في الحالة السائلة.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SA" sz="24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649EB30-E5BA-4287-8CDF-518C7642C626}"/>
              </a:ext>
            </a:extLst>
          </p:cNvPr>
          <p:cNvSpPr/>
          <p:nvPr/>
        </p:nvSpPr>
        <p:spPr>
          <a:xfrm>
            <a:off x="9967243" y="1858532"/>
            <a:ext cx="2036135" cy="646331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1- الانصهار</a:t>
            </a:r>
            <a:endParaRPr lang="en-US" sz="36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7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90824" y="1082100"/>
            <a:ext cx="5257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</a:rPr>
              <a:t>تغيرات الحالة الفيزيائية الماصة للطاقة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03005BF-8451-4500-8A30-6E112E5F3E8B}"/>
              </a:ext>
            </a:extLst>
          </p:cNvPr>
          <p:cNvSpPr/>
          <p:nvPr/>
        </p:nvSpPr>
        <p:spPr>
          <a:xfrm>
            <a:off x="5009791" y="1874673"/>
            <a:ext cx="5304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أ) إذا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تركت مكعبات الثلج </a:t>
            </a:r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على طاولة فمن أين تأتي الطاقة للازمة لتنصهر المكعبات؟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60C3489-7397-4B31-AA55-676035341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0" y="2485647"/>
            <a:ext cx="3774504" cy="1886706"/>
          </a:xfrm>
          <a:prstGeom prst="rect">
            <a:avLst/>
          </a:prstGeom>
        </p:spPr>
      </p:pic>
      <p:sp>
        <p:nvSpPr>
          <p:cNvPr id="14" name="مستطيل مستدير الزوايا 20">
            <a:extLst>
              <a:ext uri="{FF2B5EF4-FFF2-40B4-BE49-F238E27FC236}">
                <a16:creationId xmlns:a16="http://schemas.microsoft.com/office/drawing/2014/main" id="{360F81D0-9883-4809-849A-AC90D2784D2B}"/>
              </a:ext>
            </a:extLst>
          </p:cNvPr>
          <p:cNvSpPr/>
          <p:nvPr/>
        </p:nvSpPr>
        <p:spPr>
          <a:xfrm>
            <a:off x="10536240" y="1827805"/>
            <a:ext cx="1575982" cy="52392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B13080D-6222-4814-A07C-2D0D33A63614}"/>
              </a:ext>
            </a:extLst>
          </p:cNvPr>
          <p:cNvSpPr txBox="1"/>
          <p:nvPr/>
        </p:nvSpPr>
        <p:spPr>
          <a:xfrm>
            <a:off x="6119720" y="3000810"/>
            <a:ext cx="419024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الحل </a:t>
            </a:r>
          </a:p>
          <a:p>
            <a:pPr algn="r" rtl="1"/>
            <a:endParaRPr lang="ar-SA" sz="1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ar-SA" sz="3200" b="1" dirty="0">
                <a:solidFill>
                  <a:srgbClr val="0000CC"/>
                </a:solidFill>
              </a:rPr>
              <a:t>الطاقة الحرارية من المحيط</a:t>
            </a:r>
            <a:r>
              <a:rPr lang="ar-SA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74EAF08-66BA-4B29-9381-059512EC16DE}"/>
              </a:ext>
            </a:extLst>
          </p:cNvPr>
          <p:cNvSpPr/>
          <p:nvPr/>
        </p:nvSpPr>
        <p:spPr>
          <a:xfrm>
            <a:off x="2152622" y="4804795"/>
            <a:ext cx="821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ب) على ماذا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تعتمد كمية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الطاقة اللازمة لصهر </a:t>
            </a:r>
            <a:r>
              <a:rPr lang="en-US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mol</a:t>
            </a:r>
            <a:r>
              <a:rPr lang="en-US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من المادة ؟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B6BCE4E-9CB3-4D61-AA07-20842405E615}"/>
              </a:ext>
            </a:extLst>
          </p:cNvPr>
          <p:cNvSpPr txBox="1"/>
          <p:nvPr/>
        </p:nvSpPr>
        <p:spPr>
          <a:xfrm>
            <a:off x="7284208" y="5349735"/>
            <a:ext cx="1883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</a:rPr>
              <a:t>الحل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9E6508B-FF59-4CAC-A29E-096BCD1C2661}"/>
              </a:ext>
            </a:extLst>
          </p:cNvPr>
          <p:cNvSpPr txBox="1"/>
          <p:nvPr/>
        </p:nvSpPr>
        <p:spPr>
          <a:xfrm>
            <a:off x="4907793" y="5651223"/>
            <a:ext cx="7065132" cy="1092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SA" sz="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ar-SA" sz="2800" b="1" dirty="0">
                <a:solidFill>
                  <a:srgbClr val="0000CC"/>
                </a:solidFill>
              </a:rPr>
              <a:t>على قوة التجاذب بين جسيمات المادة والرابطة الهيدروجينية بين جسيمات الماء  قوية.</a:t>
            </a:r>
            <a:endParaRPr lang="ar-SA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804</Words>
  <Application>Microsoft Office PowerPoint</Application>
  <PresentationFormat>شاشة عريضة</PresentationFormat>
  <Paragraphs>136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ae_AlMateen</vt:lpstr>
      <vt:lpstr>Arial</vt:lpstr>
      <vt:lpstr>Calibri</vt:lpstr>
      <vt:lpstr>Calibri Light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11</cp:revision>
  <dcterms:created xsi:type="dcterms:W3CDTF">2020-09-01T14:46:23Z</dcterms:created>
  <dcterms:modified xsi:type="dcterms:W3CDTF">2020-09-15T20:23:19Z</dcterms:modified>
</cp:coreProperties>
</file>