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9" r:id="rId2"/>
    <p:sldId id="281" r:id="rId3"/>
    <p:sldId id="257" r:id="rId4"/>
    <p:sldId id="287" r:id="rId5"/>
    <p:sldId id="260" r:id="rId6"/>
    <p:sldId id="261" r:id="rId7"/>
    <p:sldId id="263" r:id="rId8"/>
    <p:sldId id="264" r:id="rId9"/>
    <p:sldId id="265" r:id="rId10"/>
    <p:sldId id="285" r:id="rId11"/>
    <p:sldId id="266" r:id="rId12"/>
    <p:sldId id="262" r:id="rId13"/>
    <p:sldId id="282" r:id="rId14"/>
    <p:sldId id="258" r:id="rId15"/>
    <p:sldId id="283" r:id="rId16"/>
    <p:sldId id="286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Sakkal Majalla" panose="02000000000000000000" pitchFamily="2" charset="-78"/>
      <p:regular r:id="rId22"/>
      <p:bold r:id="rId2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6F714F81-EB24-4BBB-99A3-E2D96E4E7D0F}"/>
    <pc:docChg chg="custSel addSld modSld sldOrd">
      <pc:chgData name="majed Al-hakami" userId="c15e6e485a5a4051" providerId="LiveId" clId="{6F714F81-EB24-4BBB-99A3-E2D96E4E7D0F}" dt="2020-10-21T11:21:28.793" v="26" actId="403"/>
      <pc:docMkLst>
        <pc:docMk/>
      </pc:docMkLst>
      <pc:sldChg chg="modAnim">
        <pc:chgData name="majed Al-hakami" userId="c15e6e485a5a4051" providerId="LiveId" clId="{6F714F81-EB24-4BBB-99A3-E2D96E4E7D0F}" dt="2020-10-20T20:27:02.459" v="4"/>
        <pc:sldMkLst>
          <pc:docMk/>
          <pc:sldMk cId="3855509451" sldId="258"/>
        </pc:sldMkLst>
      </pc:sldChg>
      <pc:sldChg chg="modAnim">
        <pc:chgData name="majed Al-hakami" userId="c15e6e485a5a4051" providerId="LiveId" clId="{6F714F81-EB24-4BBB-99A3-E2D96E4E7D0F}" dt="2020-10-20T20:27:09.804" v="5"/>
        <pc:sldMkLst>
          <pc:docMk/>
          <pc:sldMk cId="4133131278" sldId="262"/>
        </pc:sldMkLst>
      </pc:sldChg>
      <pc:sldChg chg="modSp mod modAnim">
        <pc:chgData name="majed Al-hakami" userId="c15e6e485a5a4051" providerId="LiveId" clId="{6F714F81-EB24-4BBB-99A3-E2D96E4E7D0F}" dt="2020-10-21T08:40:45.283" v="15" actId="14100"/>
        <pc:sldMkLst>
          <pc:docMk/>
          <pc:sldMk cId="653256675" sldId="265"/>
        </pc:sldMkLst>
        <pc:spChg chg="mod">
          <ac:chgData name="majed Al-hakami" userId="c15e6e485a5a4051" providerId="LiveId" clId="{6F714F81-EB24-4BBB-99A3-E2D96E4E7D0F}" dt="2020-10-21T08:40:45.283" v="15" actId="14100"/>
          <ac:spMkLst>
            <pc:docMk/>
            <pc:sldMk cId="653256675" sldId="265"/>
            <ac:spMk id="4" creationId="{E7780927-4A6A-40C3-99F6-AE6D700981E4}"/>
          </ac:spMkLst>
        </pc:spChg>
      </pc:sldChg>
      <pc:sldChg chg="modSp modAnim">
        <pc:chgData name="majed Al-hakami" userId="c15e6e485a5a4051" providerId="LiveId" clId="{6F714F81-EB24-4BBB-99A3-E2D96E4E7D0F}" dt="2020-10-21T11:21:28.793" v="26" actId="403"/>
        <pc:sldMkLst>
          <pc:docMk/>
          <pc:sldMk cId="894597125" sldId="266"/>
        </pc:sldMkLst>
        <pc:spChg chg="mod">
          <ac:chgData name="majed Al-hakami" userId="c15e6e485a5a4051" providerId="LiveId" clId="{6F714F81-EB24-4BBB-99A3-E2D96E4E7D0F}" dt="2020-10-21T11:21:28.793" v="26" actId="403"/>
          <ac:spMkLst>
            <pc:docMk/>
            <pc:sldMk cId="894597125" sldId="266"/>
            <ac:spMk id="6" creationId="{12CB2DDA-3B12-4B07-8AF1-5A82599DD52E}"/>
          </ac:spMkLst>
        </pc:spChg>
      </pc:sldChg>
      <pc:sldChg chg="modSp mod ord modAnim">
        <pc:chgData name="majed Al-hakami" userId="c15e6e485a5a4051" providerId="LiveId" clId="{6F714F81-EB24-4BBB-99A3-E2D96E4E7D0F}" dt="2020-10-21T08:59:00.179" v="20"/>
        <pc:sldMkLst>
          <pc:docMk/>
          <pc:sldMk cId="2122575496" sldId="282"/>
        </pc:sldMkLst>
        <pc:spChg chg="mod">
          <ac:chgData name="majed Al-hakami" userId="c15e6e485a5a4051" providerId="LiveId" clId="{6F714F81-EB24-4BBB-99A3-E2D96E4E7D0F}" dt="2020-10-20T20:26:45.932" v="2" actId="207"/>
          <ac:spMkLst>
            <pc:docMk/>
            <pc:sldMk cId="2122575496" sldId="282"/>
            <ac:spMk id="7" creationId="{4E77362C-3A16-477F-9D82-52ED231CE5FF}"/>
          </ac:spMkLst>
        </pc:spChg>
      </pc:sldChg>
      <pc:sldChg chg="modSp mod">
        <pc:chgData name="majed Al-hakami" userId="c15e6e485a5a4051" providerId="LiveId" clId="{6F714F81-EB24-4BBB-99A3-E2D96E4E7D0F}" dt="2020-10-20T20:26:28.562" v="1" actId="14100"/>
        <pc:sldMkLst>
          <pc:docMk/>
          <pc:sldMk cId="3995373066" sldId="283"/>
        </pc:sldMkLst>
        <pc:spChg chg="mod">
          <ac:chgData name="majed Al-hakami" userId="c15e6e485a5a4051" providerId="LiveId" clId="{6F714F81-EB24-4BBB-99A3-E2D96E4E7D0F}" dt="2020-10-20T20:26:28.562" v="1" actId="14100"/>
          <ac:spMkLst>
            <pc:docMk/>
            <pc:sldMk cId="3995373066" sldId="283"/>
            <ac:spMk id="11" creationId="{B71D66A4-F16A-4925-924B-31F66D7B233F}"/>
          </ac:spMkLst>
        </pc:spChg>
      </pc:sldChg>
      <pc:sldChg chg="modSp mod modAnim">
        <pc:chgData name="majed Al-hakami" userId="c15e6e485a5a4051" providerId="LiveId" clId="{6F714F81-EB24-4BBB-99A3-E2D96E4E7D0F}" dt="2020-10-21T08:41:41.996" v="18" actId="14100"/>
        <pc:sldMkLst>
          <pc:docMk/>
          <pc:sldMk cId="3010995580" sldId="285"/>
        </pc:sldMkLst>
        <pc:spChg chg="mod">
          <ac:chgData name="majed Al-hakami" userId="c15e6e485a5a4051" providerId="LiveId" clId="{6F714F81-EB24-4BBB-99A3-E2D96E4E7D0F}" dt="2020-10-21T08:41:41.996" v="18" actId="14100"/>
          <ac:spMkLst>
            <pc:docMk/>
            <pc:sldMk cId="3010995580" sldId="285"/>
            <ac:spMk id="7" creationId="{8E9DF76C-0C33-4233-B8AC-24624A34CE78}"/>
          </ac:spMkLst>
        </pc:spChg>
      </pc:sldChg>
      <pc:sldChg chg="addSp delSp add mod ord">
        <pc:chgData name="majed Al-hakami" userId="c15e6e485a5a4051" providerId="LiveId" clId="{6F714F81-EB24-4BBB-99A3-E2D96E4E7D0F}" dt="2020-10-21T08:59:59.875" v="25" actId="22"/>
        <pc:sldMkLst>
          <pc:docMk/>
          <pc:sldMk cId="1568224647" sldId="287"/>
        </pc:sldMkLst>
        <pc:spChg chg="del">
          <ac:chgData name="majed Al-hakami" userId="c15e6e485a5a4051" providerId="LiveId" clId="{6F714F81-EB24-4BBB-99A3-E2D96E4E7D0F}" dt="2020-10-21T08:59:59.374" v="24" actId="478"/>
          <ac:spMkLst>
            <pc:docMk/>
            <pc:sldMk cId="1568224647" sldId="287"/>
            <ac:spMk id="3" creationId="{FB7C2AD4-C262-4CD6-BE19-6549FC922CA8}"/>
          </ac:spMkLst>
        </pc:spChg>
        <pc:spChg chg="add">
          <ac:chgData name="majed Al-hakami" userId="c15e6e485a5a4051" providerId="LiveId" clId="{6F714F81-EB24-4BBB-99A3-E2D96E4E7D0F}" dt="2020-10-21T08:59:59.875" v="25" actId="22"/>
          <ac:spMkLst>
            <pc:docMk/>
            <pc:sldMk cId="1568224647" sldId="287"/>
            <ac:spMk id="4" creationId="{1BE1FCB7-D172-446A-9373-96D00A276DFB}"/>
          </ac:spMkLst>
        </pc:spChg>
      </pc:sldChg>
    </pc:docChg>
  </pc:docChgLst>
  <pc:docChgLst>
    <pc:chgData name="majed Al-hakami" userId="c15e6e485a5a4051" providerId="LiveId" clId="{74C1D086-1CBE-4A4B-97D5-86FFB1FCFC56}"/>
    <pc:docChg chg="modSld">
      <pc:chgData name="majed Al-hakami" userId="c15e6e485a5a4051" providerId="LiveId" clId="{74C1D086-1CBE-4A4B-97D5-86FFB1FCFC56}" dt="2020-12-07T09:01:56.357" v="0" actId="14100"/>
      <pc:docMkLst>
        <pc:docMk/>
      </pc:docMkLst>
      <pc:sldChg chg="modSp mod">
        <pc:chgData name="majed Al-hakami" userId="c15e6e485a5a4051" providerId="LiveId" clId="{74C1D086-1CBE-4A4B-97D5-86FFB1FCFC56}" dt="2020-12-07T09:01:56.357" v="0" actId="14100"/>
        <pc:sldMkLst>
          <pc:docMk/>
          <pc:sldMk cId="4133131278" sldId="262"/>
        </pc:sldMkLst>
        <pc:spChg chg="mod">
          <ac:chgData name="majed Al-hakami" userId="c15e6e485a5a4051" providerId="LiveId" clId="{74C1D086-1CBE-4A4B-97D5-86FFB1FCFC56}" dt="2020-12-07T09:01:56.357" v="0" actId="14100"/>
          <ac:spMkLst>
            <pc:docMk/>
            <pc:sldMk cId="4133131278" sldId="262"/>
            <ac:spMk id="9" creationId="{808F6DAD-D288-4981-929A-7E9AAEB4F6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sa/url?sa=i&amp;rct=j&amp;q=&amp;esrc=s&amp;source=images&amp;cd=&amp;cad=rja&amp;uact=8&amp;ved=0ahUKEwiqscW3hsrLAhWkC5oKHZNIBbUQjRwIBw&amp;url=http%3A%2F%2Fwps.prenhall.com%2Fwps%2Fmedia%2Fobjects%2F3312%2F3391885%2Fblb1503.html&amp;psig=AFQjCNFBpE3i8BmXx2sQKu2ikK32Cx2e0A&amp;ust=145838403245907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sa/url?sa=i&amp;rct=j&amp;q=&amp;esrc=s&amp;source=images&amp;cd=&amp;cad=rja&amp;uact=8&amp;ved=0ahUKEwi3_Lrg-8nLAhWhHpoKHSVnBLEQjRwIBw&amp;url=http://www.chemistrysources.com/tag/%D9%85%D9%88%D8%A7%D8%AF/&amp;psig=AFQjCNGJROb9nGo0c3BJgM0-xzn2445kog&amp;ust=145838125605618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 الثانوي 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كــــــــيــــــمــــــــيــــــــاء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ثوابت الاتزان الكيميائي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ص132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مــــــــــاجــــــــــد الـــــــــحــــــــــــكـــــــــــمــــــي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179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822C-5F45-4F80-A788-B4B2B736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1" y="3662310"/>
            <a:ext cx="9986008" cy="16541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تعني أن النواتج موجودة بكميات أكبر من المتفاعلات عند الاتزان .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 لكن في كثير من المتفاعلات تكون قيمة </a:t>
            </a:r>
            <a:r>
              <a:rPr kumimoji="0" lang="en-US" altLang="ar-SA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k</a:t>
            </a:r>
            <a:r>
              <a:rPr kumimoji="0" lang="en-US" altLang="ar-SA" sz="36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eq</a:t>
            </a: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 صغيرة .</a:t>
            </a: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e_AlMateen" panose="02060803050605020204" pitchFamily="18" charset="-78"/>
                <a:cs typeface="+mj-cs"/>
              </a:rPr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9DF76C-0C33-4233-B8AC-24624A34CE78}"/>
              </a:ext>
            </a:extLst>
          </p:cNvPr>
          <p:cNvSpPr txBox="1"/>
          <p:nvPr/>
        </p:nvSpPr>
        <p:spPr>
          <a:xfrm>
            <a:off x="5752213" y="1999612"/>
            <a:ext cx="6119745" cy="8231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ماذا تعني قيمة </a:t>
            </a:r>
            <a:r>
              <a:rPr kumimoji="0" lang="ar-SA" altLang="ar-SA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k</a:t>
            </a:r>
            <a:r>
              <a:rPr kumimoji="0" lang="ar-SA" altLang="ar-SA" sz="36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eq</a:t>
            </a: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 العالية في التفاعل؟  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EF926BCF-3956-4BB7-9809-AD3863E56CEC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10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0109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2DA087F-F0CD-492F-BDEC-C2FB0CE6DE65}"/>
              </a:ext>
            </a:extLst>
          </p:cNvPr>
          <p:cNvSpPr/>
          <p:nvPr/>
        </p:nvSpPr>
        <p:spPr>
          <a:xfrm>
            <a:off x="9849130" y="1965402"/>
            <a:ext cx="210666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خواص الاتزان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C001C2A-8F17-4F06-9827-9922BA375AF6}"/>
              </a:ext>
            </a:extLst>
          </p:cNvPr>
          <p:cNvSpPr/>
          <p:nvPr/>
        </p:nvSpPr>
        <p:spPr>
          <a:xfrm>
            <a:off x="4274916" y="2548375"/>
            <a:ext cx="7815877" cy="661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خواص التفاعلات الكيميائية التي تصل إلى حالة الاتزان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2CB2DDA-3B12-4B07-8AF1-5A82599DD52E}"/>
              </a:ext>
            </a:extLst>
          </p:cNvPr>
          <p:cNvSpPr/>
          <p:nvPr/>
        </p:nvSpPr>
        <p:spPr>
          <a:xfrm>
            <a:off x="4781544" y="3306626"/>
            <a:ext cx="7174252" cy="3246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أولاً: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يجب أن يتم التفاعل في نظام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مغلق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، أي لا يخرج من النظام أو يدخله أي من النواتج أو المتفاعلات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ثانيًا: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يجب أن تبقى درجة الحرارة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ثابتة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ثالثًا: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توجد النواتج والمتفاعلات معًا، وهي حركة ديناميكية ثابتة، وهذا يعني أن الاتزان ديناميكي 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وليس ساكنًا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.</a:t>
            </a:r>
          </a:p>
        </p:txBody>
      </p: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150DD41A-DF21-46F7-B658-A31C4DC56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8" y="2291446"/>
            <a:ext cx="4286250" cy="330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AC670D7E-3DAB-4510-8155-97BB969353FA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11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8945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691B8A7-F594-4C64-8D08-7F132C14B526}"/>
              </a:ext>
            </a:extLst>
          </p:cNvPr>
          <p:cNvGrpSpPr/>
          <p:nvPr/>
        </p:nvGrpSpPr>
        <p:grpSpPr>
          <a:xfrm>
            <a:off x="337744" y="1767006"/>
            <a:ext cx="10075899" cy="3323987"/>
            <a:chOff x="906414" y="2164103"/>
            <a:chExt cx="11123125" cy="3323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مربع نص 16">
                  <a:extLst>
                    <a:ext uri="{FF2B5EF4-FFF2-40B4-BE49-F238E27FC236}">
                      <a16:creationId xmlns:a16="http://schemas.microsoft.com/office/drawing/2014/main" id="{55620CC9-96FC-4ADD-9858-F6FCCCA14B8C}"/>
                    </a:ext>
                  </a:extLst>
                </p:cNvPr>
                <p:cNvSpPr txBox="1"/>
                <p:nvPr/>
              </p:nvSpPr>
              <p:spPr>
                <a:xfrm>
                  <a:off x="906414" y="2164103"/>
                  <a:ext cx="11123125" cy="33239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ar-SA" sz="2800" b="1" dirty="0">
                      <a:solidFill>
                        <a:srgbClr val="0000CC"/>
                      </a:solidFill>
                      <a:latin typeface="ae_AlMateen" panose="02060803050605020204" pitchFamily="18" charset="-78"/>
                      <a:cs typeface="+mj-cs"/>
                    </a:rPr>
                    <a:t>حسب التفاعل التالي   </a:t>
                  </a:r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N</a:t>
                  </a:r>
                  <a:r>
                    <a:rPr lang="en-US" sz="2800" b="1" baseline="-25000" dirty="0">
                      <a:latin typeface="ae_AlMateen" panose="02060803050605020204" pitchFamily="18" charset="-78"/>
                      <a:cs typeface="+mj-cs"/>
                    </a:rPr>
                    <a:t>2(g) </a:t>
                  </a:r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+ 3H</a:t>
                  </a:r>
                  <a:r>
                    <a:rPr lang="en-US" sz="2800" b="1" baseline="-25000" dirty="0">
                      <a:latin typeface="ae_AlMateen" panose="02060803050605020204" pitchFamily="18" charset="-78"/>
                      <a:cs typeface="+mj-cs"/>
                    </a:rPr>
                    <a:t>2(g)  </a:t>
                  </a:r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     2NH</a:t>
                  </a:r>
                  <a:r>
                    <a:rPr lang="en-US" sz="2800" b="1" baseline="-25000" dirty="0">
                      <a:latin typeface="ae_AlMateen" panose="02060803050605020204" pitchFamily="18" charset="-78"/>
                      <a:cs typeface="+mj-cs"/>
                    </a:rPr>
                    <a:t>3(g)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ar-SA" sz="2800" b="1" dirty="0">
                      <a:solidFill>
                        <a:srgbClr val="0000CC"/>
                      </a:solidFill>
                      <a:latin typeface="ae_AlMateen" panose="02060803050605020204" pitchFamily="18" charset="-78"/>
                      <a:cs typeface="+mj-cs"/>
                    </a:rPr>
                    <a:t>احسب قيمة ثابت الاتزان إذا علمت أن تراكيز المواد عند أحد مواضع الاتزان</a:t>
                  </a:r>
                </a:p>
                <a:p>
                  <a:pPr algn="l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800" b="1" i="1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cs typeface="+mj-cs"/>
                            </a:rPr>
                            <m:t>𝐍</m:t>
                          </m:r>
                          <m:r>
                            <a:rPr lang="en-US" sz="2800" b="1" i="1" baseline="-25000">
                              <a:latin typeface="Cambria Math"/>
                              <a:cs typeface="+mj-cs"/>
                            </a:rPr>
                            <m:t>𝟐</m:t>
                          </m:r>
                        </m:e>
                      </m:d>
                      <m:r>
                        <a:rPr lang="ar-SA" sz="2800" b="1">
                          <a:latin typeface="Cambria Math"/>
                          <a:cs typeface="+mj-cs"/>
                        </a:rPr>
                        <m:t>=</m:t>
                      </m:r>
                      <m:r>
                        <a:rPr lang="ar-SA" sz="2800" b="1" i="1">
                          <a:latin typeface="Cambria Math"/>
                          <a:cs typeface="+mj-cs"/>
                        </a:rPr>
                        <m:t>𝟎</m:t>
                      </m:r>
                      <m:r>
                        <a:rPr lang="en-US" sz="2800" b="1">
                          <a:latin typeface="Cambria Math"/>
                          <a:cs typeface="+mj-cs"/>
                        </a:rPr>
                        <m:t>.</m:t>
                      </m:r>
                      <m:r>
                        <a:rPr lang="en-US" sz="2800" b="1" i="1">
                          <a:latin typeface="Cambria Math"/>
                          <a:cs typeface="+mj-cs"/>
                        </a:rPr>
                        <m:t>𝟓𝟑𝟑𝐦𝐨𝐥</m:t>
                      </m:r>
                      <m:r>
                        <a:rPr lang="en-US" sz="2800" b="1">
                          <a:latin typeface="Cambria Math"/>
                          <a:cs typeface="+mj-cs"/>
                        </a:rPr>
                        <m:t>/</m:t>
                      </m:r>
                      <m:r>
                        <a:rPr lang="en-US" sz="2800" b="1" i="1">
                          <a:latin typeface="Cambria Math"/>
                          <a:cs typeface="+mj-cs"/>
                        </a:rPr>
                        <m:t>𝐋</m:t>
                      </m:r>
                    </m:oMath>
                  </a14:m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 </a:t>
                  </a:r>
                  <a:endParaRPr lang="ar-SA" sz="2800" b="1" i="1" dirty="0">
                    <a:latin typeface="Cambria Math"/>
                    <a:cs typeface="+mj-cs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800" b="1" i="1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  <a:cs typeface="+mj-cs"/>
                            </a:rPr>
                            <m:t>𝐇</m:t>
                          </m:r>
                          <m:r>
                            <a:rPr lang="en-US" sz="2800" b="1" i="1" baseline="-25000">
                              <a:latin typeface="Cambria Math"/>
                              <a:cs typeface="+mj-cs"/>
                            </a:rPr>
                            <m:t>𝟐</m:t>
                          </m:r>
                        </m:e>
                      </m:d>
                      <m:r>
                        <a:rPr lang="ar-SA" sz="2800" b="1">
                          <a:latin typeface="Cambria Math"/>
                          <a:cs typeface="+mj-cs"/>
                        </a:rPr>
                        <m:t>=</m:t>
                      </m:r>
                      <m:r>
                        <a:rPr lang="ar-SA" sz="2800" b="1" i="0" smtClean="0">
                          <a:latin typeface="Cambria Math"/>
                          <a:cs typeface="+mj-cs"/>
                        </a:rPr>
                        <m:t>𝟏</m:t>
                      </m:r>
                      <m:r>
                        <a:rPr lang="en-US" sz="2800" b="1" i="0" smtClean="0">
                          <a:latin typeface="Cambria Math"/>
                          <a:cs typeface="+mj-cs"/>
                        </a:rPr>
                        <m:t>.</m:t>
                      </m:r>
                      <m:r>
                        <a:rPr lang="ar-SA" sz="2800" b="1" i="0" smtClean="0">
                          <a:latin typeface="Cambria Math"/>
                          <a:cs typeface="+mj-cs"/>
                        </a:rPr>
                        <m:t>𝟔</m:t>
                      </m:r>
                      <m:r>
                        <a:rPr lang="en-US" sz="2800" b="1" i="1">
                          <a:latin typeface="Cambria Math"/>
                          <a:cs typeface="+mj-cs"/>
                        </a:rPr>
                        <m:t>𝐦𝐨𝐥</m:t>
                      </m:r>
                      <m:r>
                        <a:rPr lang="en-US" sz="2800" b="1">
                          <a:latin typeface="Cambria Math"/>
                          <a:cs typeface="+mj-cs"/>
                        </a:rPr>
                        <m:t>/</m:t>
                      </m:r>
                      <m:r>
                        <a:rPr lang="en-US" sz="2800" b="1" i="1">
                          <a:latin typeface="Cambria Math"/>
                          <a:cs typeface="+mj-cs"/>
                        </a:rPr>
                        <m:t>𝐋</m:t>
                      </m:r>
                    </m:oMath>
                  </a14:m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 </a:t>
                  </a:r>
                  <a:endParaRPr lang="ar-SA" sz="2800" b="1" dirty="0">
                    <a:latin typeface="ae_AlMateen" panose="02060803050605020204" pitchFamily="18" charset="-78"/>
                    <a:cs typeface="+mj-cs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800" b="1" i="1"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dPr>
                        <m:e>
                          <m:r>
                            <a:rPr lang="en-US" sz="2800" b="1" i="0">
                              <a:latin typeface="Cambria Math"/>
                              <a:cs typeface="+mj-cs"/>
                            </a:rPr>
                            <m:t>𝐍</m:t>
                          </m:r>
                          <m:r>
                            <a:rPr lang="en-US" sz="2800" b="1" i="0" smtClean="0">
                              <a:latin typeface="Cambria Math"/>
                              <a:cs typeface="+mj-cs"/>
                            </a:rPr>
                            <m:t>𝐇</m:t>
                          </m:r>
                          <m:r>
                            <a:rPr lang="en-US" sz="2800" b="1" i="0" baseline="-25000" smtClean="0">
                              <a:latin typeface="Cambria Math"/>
                              <a:cs typeface="+mj-cs"/>
                            </a:rPr>
                            <m:t>𝟑</m:t>
                          </m:r>
                        </m:e>
                      </m:d>
                      <m:r>
                        <a:rPr lang="ar-SA" sz="2800" b="1" i="0">
                          <a:latin typeface="Cambria Math"/>
                          <a:cs typeface="+mj-cs"/>
                        </a:rPr>
                        <m:t>=</m:t>
                      </m:r>
                      <m:r>
                        <a:rPr lang="ar-SA" sz="2800" b="1" i="0">
                          <a:latin typeface="Cambria Math"/>
                          <a:cs typeface="+mj-cs"/>
                        </a:rPr>
                        <m:t>𝟎</m:t>
                      </m:r>
                      <m:r>
                        <a:rPr lang="en-US" sz="2800" b="1" i="0">
                          <a:latin typeface="Cambria Math"/>
                          <a:cs typeface="+mj-cs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cs typeface="+mj-cs"/>
                        </a:rPr>
                        <m:t>𝟗𝟑𝟑</m:t>
                      </m:r>
                      <m:r>
                        <a:rPr lang="en-US" sz="2800" b="1" i="0">
                          <a:latin typeface="Cambria Math"/>
                          <a:cs typeface="+mj-cs"/>
                        </a:rPr>
                        <m:t>𝐦𝐨𝐥</m:t>
                      </m:r>
                      <m:r>
                        <a:rPr lang="en-US" sz="2800" b="1" i="0">
                          <a:latin typeface="Cambria Math"/>
                          <a:cs typeface="+mj-cs"/>
                        </a:rPr>
                        <m:t>/</m:t>
                      </m:r>
                      <m:r>
                        <a:rPr lang="en-US" sz="2800" b="1" i="0">
                          <a:latin typeface="Cambria Math"/>
                          <a:cs typeface="+mj-cs"/>
                        </a:rPr>
                        <m:t>𝐋</m:t>
                      </m:r>
                    </m:oMath>
                  </a14:m>
                  <a:r>
                    <a:rPr lang="en-US" sz="2800" b="1" dirty="0">
                      <a:latin typeface="ae_AlMateen" panose="02060803050605020204" pitchFamily="18" charset="-78"/>
                      <a:cs typeface="+mj-cs"/>
                    </a:rPr>
                    <a:t> </a:t>
                  </a:r>
                  <a:endParaRPr lang="ar-SA" sz="2800" b="1" dirty="0">
                    <a:latin typeface="ae_AlMateen" panose="02060803050605020204" pitchFamily="18" charset="-78"/>
                    <a:cs typeface="+mj-cs"/>
                  </a:endParaRPr>
                </a:p>
              </p:txBody>
            </p:sp>
          </mc:Choice>
          <mc:Fallback xmlns="">
            <p:sp>
              <p:nvSpPr>
                <p:cNvPr id="6" name="مربع نص 16">
                  <a:extLst>
                    <a:ext uri="{FF2B5EF4-FFF2-40B4-BE49-F238E27FC236}">
                      <a16:creationId xmlns:a16="http://schemas.microsoft.com/office/drawing/2014/main" id="{55620CC9-96FC-4ADD-9858-F6FCCCA14B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414" y="2164103"/>
                  <a:ext cx="11123125" cy="3323987"/>
                </a:xfrm>
                <a:prstGeom prst="rect">
                  <a:avLst/>
                </a:prstGeom>
                <a:blipFill>
                  <a:blip r:embed="rId2"/>
                  <a:stretch>
                    <a:fillRect r="-127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 descr="image">
              <a:extLst>
                <a:ext uri="{FF2B5EF4-FFF2-40B4-BE49-F238E27FC236}">
                  <a16:creationId xmlns:a16="http://schemas.microsoft.com/office/drawing/2014/main" id="{4229D8B3-A211-4DF9-B575-C4238AF54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17" t="1" r="45032" b="-2889"/>
            <a:stretch/>
          </p:blipFill>
          <p:spPr bwMode="auto">
            <a:xfrm>
              <a:off x="7212897" y="2337831"/>
              <a:ext cx="579061" cy="46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808F6DAD-D288-4981-929A-7E9AAEB4F65F}"/>
                  </a:ext>
                </a:extLst>
              </p:cNvPr>
              <p:cNvSpPr/>
              <p:nvPr/>
            </p:nvSpPr>
            <p:spPr>
              <a:xfrm>
                <a:off x="5733209" y="4564959"/>
                <a:ext cx="5979570" cy="163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smtClean="0">
                          <a:solidFill>
                            <a:srgbClr val="FF0000"/>
                          </a:solidFill>
                          <a:latin typeface="Cambria Math"/>
                          <a:cs typeface="+mj-cs"/>
                        </a:rPr>
                        <m:t>𝐊</m:t>
                      </m:r>
                      <m:r>
                        <a:rPr lang="en-US" sz="3200" b="1" baseline="-25000">
                          <a:solidFill>
                            <a:srgbClr val="FF0000"/>
                          </a:solidFill>
                          <a:latin typeface="Cambria Math"/>
                          <a:cs typeface="+mj-cs"/>
                        </a:rPr>
                        <m:t>𝐞𝐪</m:t>
                      </m:r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𝐍𝐇</m:t>
                              </m:r>
                              <m:r>
                                <a:rPr lang="en-US" sz="3200" b="1" baseline="-250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200" b="1" baseline="52000">
                              <a:solidFill>
                                <a:schemeClr val="tx1"/>
                              </a:solidFill>
                              <a:latin typeface="Cambria Math"/>
                              <a:cs typeface="+mj-cs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𝐍</m:t>
                              </m:r>
                              <m:r>
                                <a:rPr lang="en-US" sz="3200" b="1" baseline="-250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𝐇</m:t>
                              </m:r>
                              <m:r>
                                <a:rPr lang="en-US" sz="3200" b="1" baseline="-250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baseline="48000">
                              <a:solidFill>
                                <a:schemeClr val="tx1"/>
                              </a:solidFill>
                              <a:latin typeface="Cambria Math"/>
                              <a:cs typeface="+mj-cs"/>
                            </a:rPr>
                            <m:t>𝟑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/>
                          <a:cs typeface="+mj-cs"/>
                        </a:rPr>
                        <m:t>=</m:t>
                      </m:r>
                      <m:r>
                        <a:rPr lang="en-US" sz="3200" b="1" smtClean="0">
                          <a:solidFill>
                            <a:srgbClr val="FF0000"/>
                          </a:solidFill>
                          <a:latin typeface="Cambria Math"/>
                          <a:cs typeface="+mj-cs"/>
                        </a:rPr>
                        <m:t>𝟎</m:t>
                      </m:r>
                      <m:r>
                        <a:rPr lang="en-US" sz="3200" b="1" smtClean="0">
                          <a:solidFill>
                            <a:srgbClr val="FF0000"/>
                          </a:solidFill>
                          <a:latin typeface="Cambria Math"/>
                          <a:cs typeface="+mj-cs"/>
                        </a:rPr>
                        <m:t>.</m:t>
                      </m:r>
                      <m:r>
                        <a:rPr lang="en-US" sz="3200" b="1" smtClean="0">
                          <a:solidFill>
                            <a:srgbClr val="FF0000"/>
                          </a:solidFill>
                          <a:latin typeface="Cambria Math"/>
                          <a:cs typeface="+mj-cs"/>
                        </a:rPr>
                        <m:t>𝟑𝟗𝟗</m:t>
                      </m:r>
                    </m:oMath>
                  </m:oMathPara>
                </a14:m>
                <a:endParaRPr lang="ar-SA" sz="3200" b="1" dirty="0">
                  <a:solidFill>
                    <a:srgbClr val="FF0000"/>
                  </a:solidFill>
                  <a:latin typeface="ae_AlMateen" panose="02060803050605020204" pitchFamily="18" charset="-78"/>
                  <a:cs typeface="+mj-cs"/>
                </a:endParaRPr>
              </a:p>
            </p:txBody>
          </p:sp>
        </mc:Choice>
        <mc:Fallback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808F6DAD-D288-4981-929A-7E9AAEB4F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09" y="4564959"/>
                <a:ext cx="5979570" cy="1633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EB8196E1-5973-48AB-8922-44797351EF16}"/>
              </a:ext>
            </a:extLst>
          </p:cNvPr>
          <p:cNvSpPr/>
          <p:nvPr/>
        </p:nvSpPr>
        <p:spPr>
          <a:xfrm>
            <a:off x="10616018" y="182276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157B59AE-F828-4531-8EFE-AAF8E0050266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12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331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500744B-32F0-4A65-BA79-AEF5E19240C5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13</a:t>
            </a:fld>
            <a:endParaRPr b="1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0FD55DF-795A-4C84-99FA-5C4FCF4C6A42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7E1BED8-3071-4977-B4C2-7D82E92AE9E2}"/>
              </a:ext>
            </a:extLst>
          </p:cNvPr>
          <p:cNvSpPr/>
          <p:nvPr/>
        </p:nvSpPr>
        <p:spPr>
          <a:xfrm>
            <a:off x="7150441" y="4297133"/>
            <a:ext cx="8851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 </a:t>
            </a:r>
            <a:endParaRPr lang="en-US" sz="32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F0F7982A-AA12-4E66-AFD1-6D7D12ED2967}"/>
                  </a:ext>
                </a:extLst>
              </p:cNvPr>
              <p:cNvSpPr/>
              <p:nvPr/>
            </p:nvSpPr>
            <p:spPr>
              <a:xfrm>
                <a:off x="5823008" y="5451056"/>
                <a:ext cx="3854197" cy="991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/>
                        </a:rPr>
                        <m:t>𝐊</m:t>
                      </m:r>
                      <m:r>
                        <a:rPr lang="en-US" sz="2800" b="1" baseline="-25000">
                          <a:latin typeface="Cambria Math"/>
                        </a:rPr>
                        <m:t>𝐞𝐪</m:t>
                      </m:r>
                      <m:r>
                        <a:rPr lang="en-US" sz="2800" b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𝐍𝐎</m:t>
                              </m:r>
                              <m:r>
                                <a:rPr lang="en-US" sz="2800" b="1" baseline="-2500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baseline="50000">
                              <a:latin typeface="Cambria Math"/>
                            </a:rPr>
                            <m:t>𝟐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latin typeface="Cambria Math"/>
                                </a:rPr>
                                <m:t>𝐍</m:t>
                              </m:r>
                              <m:r>
                                <a:rPr lang="en-US" sz="2800" b="1" baseline="-2500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800" b="1">
                                  <a:latin typeface="Cambria Math"/>
                                </a:rPr>
                                <m:t>𝐎</m:t>
                              </m:r>
                              <m:r>
                                <a:rPr lang="en-US" sz="2800" b="1" baseline="-25000">
                                  <a:latin typeface="Cambria Math"/>
                                </a:rPr>
                                <m:t>𝟒</m:t>
                              </m:r>
                            </m:e>
                          </m:d>
                        </m:den>
                      </m:f>
                      <m:r>
                        <a:rPr lang="ar-SA" sz="2800" b="1">
                          <a:latin typeface="Cambria Math"/>
                        </a:rPr>
                        <m:t>=</m:t>
                      </m:r>
                      <m:r>
                        <a:rPr lang="en-US" sz="28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𝟐𝟏𝟑</m:t>
                      </m:r>
                    </m:oMath>
                  </m:oMathPara>
                </a14:m>
                <a:endParaRPr lang="ar-SA" sz="2800" b="1" dirty="0"/>
              </a:p>
            </p:txBody>
          </p:sp>
        </mc:Choice>
        <mc:Fallback xmlns="">
          <p:sp>
            <p:nvSpPr>
              <p:cNvPr id="5" name="مستطيل 4">
                <a:extLst>
                  <a:ext uri="{FF2B5EF4-FFF2-40B4-BE49-F238E27FC236}">
                    <a16:creationId xmlns:a16="http://schemas.microsoft.com/office/drawing/2014/main" id="{F0F7982A-AA12-4E66-AFD1-6D7D12ED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08" y="5451056"/>
                <a:ext cx="3854197" cy="991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4E77362C-3A16-477F-9D82-52ED231CE5FF}"/>
                  </a:ext>
                </a:extLst>
              </p:cNvPr>
              <p:cNvSpPr/>
              <p:nvPr/>
            </p:nvSpPr>
            <p:spPr>
              <a:xfrm>
                <a:off x="1433647" y="1690706"/>
                <a:ext cx="8778721" cy="1473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ar-SA" sz="3200" b="1" dirty="0">
                    <a:latin typeface="ae_AlMateen" panose="02060803050605020204" pitchFamily="18" charset="-78"/>
                    <a:cs typeface="+mj-cs"/>
                  </a:rPr>
                  <a:t>احسب قيمة </a:t>
                </a:r>
                <a:r>
                  <a:rPr lang="en-US" sz="3200" b="1" dirty="0">
                    <a:latin typeface="ae_AlMateen" panose="02060803050605020204" pitchFamily="18" charset="-78"/>
                    <a:cs typeface="+mj-cs"/>
                  </a:rPr>
                  <a:t>K</a:t>
                </a:r>
                <a:r>
                  <a:rPr lang="en-US" sz="3200" b="1" baseline="-25000" dirty="0">
                    <a:latin typeface="ae_AlMateen" panose="02060803050605020204" pitchFamily="18" charset="-78"/>
                    <a:cs typeface="+mj-cs"/>
                  </a:rPr>
                  <a:t>eq</a:t>
                </a:r>
                <a:r>
                  <a:rPr lang="en-US" sz="3200" b="1" dirty="0">
                    <a:latin typeface="ae_AlMateen" panose="02060803050605020204" pitchFamily="18" charset="-78"/>
                    <a:cs typeface="+mj-cs"/>
                  </a:rPr>
                  <a:t> </a:t>
                </a:r>
                <a:r>
                  <a:rPr lang="ar-SA" sz="3200" b="1" dirty="0">
                    <a:latin typeface="ae_AlMateen" panose="02060803050605020204" pitchFamily="18" charset="-78"/>
                    <a:cs typeface="+mj-cs"/>
                  </a:rPr>
                  <a:t> للاتزان : </a:t>
                </a:r>
                <a:r>
                  <a:rPr lang="ar-SA" sz="3200" b="1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N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2</a:t>
                </a:r>
                <a:r>
                  <a:rPr lang="en-US" sz="3200" b="1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4(g) </a:t>
                </a:r>
                <a:r>
                  <a:rPr lang="en-US" sz="3200" b="1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⇌</m:t>
                    </m:r>
                  </m:oMath>
                </a14:m>
                <a:r>
                  <a:rPr lang="en-US" sz="3600" b="1" baseline="-25000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  </a:t>
                </a:r>
                <a:r>
                  <a:rPr lang="en-US" sz="3200" b="1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2NO</a:t>
                </a:r>
                <a:r>
                  <a:rPr lang="en-US" sz="3200" b="1" baseline="-25000" dirty="0">
                    <a:solidFill>
                      <a:srgbClr val="002060"/>
                    </a:solidFill>
                    <a:latin typeface="ae_AlMateen" panose="02060803050605020204" pitchFamily="18" charset="-78"/>
                  </a:rPr>
                  <a:t>2(g)     </a:t>
                </a:r>
                <a:endParaRPr lang="ar-SA" sz="3200" b="1" dirty="0">
                  <a:latin typeface="ae_AlMateen" panose="02060803050605020204" pitchFamily="18" charset="-78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r-SA" sz="2800" b="1" dirty="0">
                    <a:solidFill>
                      <a:srgbClr val="FF0000"/>
                    </a:solidFill>
                    <a:latin typeface="ae_AlMateen" panose="02060803050605020204" pitchFamily="18" charset="-78"/>
                    <a:cs typeface="+mj-cs"/>
                  </a:rPr>
                  <a:t>علماً بأن تراكيز المواد عند الاتزان </a:t>
                </a:r>
              </a:p>
            </p:txBody>
          </p:sp>
        </mc:Choice>
        <mc:Fallback xmlns=""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4E77362C-3A16-477F-9D82-52ED231CE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47" y="1690706"/>
                <a:ext cx="8778721" cy="1473096"/>
              </a:xfrm>
              <a:prstGeom prst="rect">
                <a:avLst/>
              </a:prstGeom>
              <a:blipFill>
                <a:blip r:embed="rId3"/>
                <a:stretch>
                  <a:fillRect r="-1806" b="-1074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3C2C5182-5478-4D99-B5EE-A0799A2B0672}"/>
                  </a:ext>
                </a:extLst>
              </p:cNvPr>
              <p:cNvSpPr/>
              <p:nvPr/>
            </p:nvSpPr>
            <p:spPr>
              <a:xfrm>
                <a:off x="2196548" y="3193201"/>
                <a:ext cx="90677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e_AlMateen" panose="02060803050605020204" pitchFamily="18" charset="-78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𝐍</m:t>
                          </m:r>
                          <m:r>
                            <a:rPr lang="en-US" sz="2400" b="1" baseline="-25000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𝟐</m:t>
                          </m:r>
                          <m:r>
                            <a:rPr lang="en-US" sz="2400" b="1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𝐎</m:t>
                          </m:r>
                          <m:r>
                            <a:rPr lang="en-US" sz="2400" b="1" baseline="-25000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𝟒</m:t>
                          </m:r>
                        </m:e>
                      </m:d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=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𝟎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.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𝟎𝟏𝟖𝟓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 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𝐌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      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ae_AlMateen" panose="02060803050605020204" pitchFamily="18" charset="-78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𝐍𝐎</m:t>
                          </m:r>
                          <m:r>
                            <a:rPr lang="en-US" sz="2400" b="1" baseline="-25000">
                              <a:solidFill>
                                <a:srgbClr val="0000CC"/>
                              </a:solidFill>
                              <a:latin typeface="Cambria Math"/>
                              <a:cs typeface="ae_AlMateen" panose="02060803050605020204" pitchFamily="18" charset="-78"/>
                            </a:rPr>
                            <m:t>𝟐</m:t>
                          </m:r>
                        </m:e>
                      </m:d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=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𝟎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.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𝟎𝟔𝟐𝟕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 </m:t>
                      </m:r>
                      <m:r>
                        <a:rPr lang="en-US" sz="2400" b="1">
                          <a:solidFill>
                            <a:srgbClr val="0000CC"/>
                          </a:solidFill>
                          <a:latin typeface="Cambria Math"/>
                          <a:cs typeface="ae_AlMateen" panose="02060803050605020204" pitchFamily="18" charset="-78"/>
                        </a:rPr>
                        <m:t>𝐌</m:t>
                      </m:r>
                    </m:oMath>
                  </m:oMathPara>
                </a14:m>
                <a:endParaRPr lang="ar-SA" sz="2400" b="1" dirty="0">
                  <a:solidFill>
                    <a:srgbClr val="0000CC"/>
                  </a:solidFill>
                  <a:latin typeface="ae_AlMateen" panose="02060803050605020204" pitchFamily="18" charset="-78"/>
                  <a:cs typeface="ae_AlMateen" panose="02060803050605020204" pitchFamily="18" charset="-78"/>
                </a:endParaRP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3C2C5182-5478-4D99-B5EE-A0799A2B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548" y="3193201"/>
                <a:ext cx="90677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مستطيل مستدير الزوايا 14">
            <a:extLst>
              <a:ext uri="{FF2B5EF4-FFF2-40B4-BE49-F238E27FC236}">
                <a16:creationId xmlns:a16="http://schemas.microsoft.com/office/drawing/2014/main" id="{01978430-5B99-4595-9FD2-E43DB7B60CA8}"/>
              </a:ext>
            </a:extLst>
          </p:cNvPr>
          <p:cNvSpPr/>
          <p:nvPr/>
        </p:nvSpPr>
        <p:spPr>
          <a:xfrm>
            <a:off x="10616018" y="182276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</p:spTree>
    <p:extLst>
      <p:ext uri="{BB962C8B-B14F-4D97-AF65-F5344CB8AC3E}">
        <p14:creationId xmlns:p14="http://schemas.microsoft.com/office/powerpoint/2010/main" val="21225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500744B-32F0-4A65-BA79-AEF5E19240C5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14</a:t>
            </a:fld>
            <a:endParaRPr b="1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0FD55DF-795A-4C84-99FA-5C4FCF4C6A42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9254EAA-D3F5-4340-A3E3-FDE4414C55E8}"/>
              </a:ext>
            </a:extLst>
          </p:cNvPr>
          <p:cNvSpPr/>
          <p:nvPr/>
        </p:nvSpPr>
        <p:spPr>
          <a:xfrm>
            <a:off x="6200041" y="4180097"/>
            <a:ext cx="8851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الحل </a:t>
            </a:r>
            <a:endParaRPr lang="en-US" sz="3200" b="1" dirty="0">
              <a:solidFill>
                <a:srgbClr val="FF0000"/>
              </a:solidFill>
              <a:latin typeface="ae_AlMateen" panose="020608030506050202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8F4E7A03-6C3D-4215-87D4-B6E2D79741BC}"/>
                  </a:ext>
                </a:extLst>
              </p:cNvPr>
              <p:cNvSpPr/>
              <p:nvPr/>
            </p:nvSpPr>
            <p:spPr>
              <a:xfrm>
                <a:off x="3541204" y="5424275"/>
                <a:ext cx="68076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SA" sz="3200" b="1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كلما زادت قيمة </a:t>
                </a:r>
                <a:r>
                  <a:rPr lang="en-US" sz="2800" b="1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K</a:t>
                </a:r>
                <a:r>
                  <a:rPr lang="en-US" sz="2800" b="1" baseline="-25000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eq</a:t>
                </a:r>
                <a:r>
                  <a:rPr lang="en-US" sz="3200" b="1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 </a:t>
                </a:r>
                <a:r>
                  <a:rPr lang="ar-SA" sz="3200" b="1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  تزداد قيمة النواتج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e_AlMateen" panose="02060803050605020204" pitchFamily="18" charset="-78"/>
                      </a:rPr>
                      <m:t>𝟒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e_AlMateen" panose="02060803050605020204" pitchFamily="18" charset="-78"/>
                      </a:rPr>
                      <m:t>.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e_AlMateen" panose="02060803050605020204" pitchFamily="18" charset="-78"/>
                      </a:rPr>
                      <m:t>𝟓</m:t>
                    </m:r>
                    <m:r>
                      <a:rPr lang="en-US" sz="3200" b="1" i="0" smtClean="0">
                        <a:latin typeface="Cambria Math"/>
                        <a:ea typeface="Cambria Math"/>
                        <a:cs typeface="ae_AlMateen" panose="02060803050605020204" pitchFamily="18" charset="-78"/>
                      </a:rPr>
                      <m:t> </m:t>
                    </m:r>
                    <m:r>
                      <a:rPr lang="ar-SA" sz="3200" b="1" i="1" smtClean="0">
                        <a:latin typeface="Cambria Math"/>
                        <a:ea typeface="Cambria Math"/>
                        <a:cs typeface="ae_AlMateen" panose="02060803050605020204" pitchFamily="18" charset="-78"/>
                      </a:rPr>
                      <m:t>⇐</m:t>
                    </m:r>
                  </m:oMath>
                </a14:m>
                <a:r>
                  <a:rPr lang="ar-SA" sz="3200" b="1" dirty="0">
                    <a:latin typeface="ae_AlMateen" panose="02060803050605020204" pitchFamily="18" charset="-78"/>
                    <a:cs typeface="ae_AlMateen" panose="02060803050605020204" pitchFamily="18" charset="-78"/>
                  </a:rPr>
                  <a:t> </a:t>
                </a:r>
              </a:p>
            </p:txBody>
          </p:sp>
        </mc:Choice>
        <mc:Fallback xmlns="">
          <p:sp>
            <p:nvSpPr>
              <p:cNvPr id="8" name="مستطيل 7">
                <a:extLst>
                  <a:ext uri="{FF2B5EF4-FFF2-40B4-BE49-F238E27FC236}">
                    <a16:creationId xmlns:a16="http://schemas.microsoft.com/office/drawing/2014/main" id="{8F4E7A03-6C3D-4215-87D4-B6E2D7974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04" y="5424275"/>
                <a:ext cx="6807633" cy="584775"/>
              </a:xfrm>
              <a:prstGeom prst="rect">
                <a:avLst/>
              </a:prstGeom>
              <a:blipFill>
                <a:blip r:embed="rId2"/>
                <a:stretch>
                  <a:fillRect l="-2865" t="-13542" r="-2238" b="-33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مستطيل 9">
            <a:extLst>
              <a:ext uri="{FF2B5EF4-FFF2-40B4-BE49-F238E27FC236}">
                <a16:creationId xmlns:a16="http://schemas.microsoft.com/office/drawing/2014/main" id="{107C2EB9-5136-42AB-AB20-48931AEE8BF8}"/>
              </a:ext>
            </a:extLst>
          </p:cNvPr>
          <p:cNvSpPr/>
          <p:nvPr/>
        </p:nvSpPr>
        <p:spPr>
          <a:xfrm>
            <a:off x="771525" y="1783436"/>
            <a:ext cx="9679429" cy="1562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قيم ثوابت الاتزان عند درجات مختلفة هي كما يلي: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0.025 ,  0.5 ,  4.5 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 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أي منها يكون تركيز النواتج فيه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أكبر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؟</a:t>
            </a:r>
          </a:p>
        </p:txBody>
      </p:sp>
      <p:sp>
        <p:nvSpPr>
          <p:cNvPr id="12" name="مستطيل مستدير الزوايا 14">
            <a:extLst>
              <a:ext uri="{FF2B5EF4-FFF2-40B4-BE49-F238E27FC236}">
                <a16:creationId xmlns:a16="http://schemas.microsoft.com/office/drawing/2014/main" id="{21E6F3DC-2D55-4398-9B7C-2BED90ABF0D6}"/>
              </a:ext>
            </a:extLst>
          </p:cNvPr>
          <p:cNvSpPr/>
          <p:nvPr/>
        </p:nvSpPr>
        <p:spPr>
          <a:xfrm>
            <a:off x="10616018" y="1822765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500744B-32F0-4A65-BA79-AEF5E19240C5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15</a:t>
            </a:fld>
            <a:endParaRPr b="1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0FD55DF-795A-4C84-99FA-5C4FCF4C6A42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4E72D61-0014-4893-A66E-8746B7DE372D}"/>
              </a:ext>
            </a:extLst>
          </p:cNvPr>
          <p:cNvSpPr/>
          <p:nvPr/>
        </p:nvSpPr>
        <p:spPr>
          <a:xfrm>
            <a:off x="2259344" y="2540668"/>
            <a:ext cx="974871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1- تبقى قيمة </a:t>
            </a:r>
            <a:r>
              <a:rPr lang="en-US" sz="32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3200" b="1" baseline="-25000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eq</a:t>
            </a:r>
            <a:r>
              <a:rPr lang="en-US" sz="32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ثابتة لتفاعل معين عند درجة حرارة معينة 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0BD35BD-F3A4-42B0-BE21-02B39B0CBE1E}"/>
              </a:ext>
            </a:extLst>
          </p:cNvPr>
          <p:cNvSpPr/>
          <p:nvPr/>
        </p:nvSpPr>
        <p:spPr>
          <a:xfrm>
            <a:off x="8398458" y="3563631"/>
            <a:ext cx="3693898" cy="7425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2- 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من خواص الاتزان :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8E40A64-CB77-4EB8-B2EF-F2E9E8607AA2}"/>
              </a:ext>
            </a:extLst>
          </p:cNvPr>
          <p:cNvSpPr/>
          <p:nvPr/>
        </p:nvSpPr>
        <p:spPr>
          <a:xfrm>
            <a:off x="700199" y="4267980"/>
            <a:ext cx="8846615" cy="22198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أولاً: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يجب أن يتم التفاعل في نظام مغلق .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ثانيًا: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يجب أن تبقى درجة الحرارة ثابتة .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ثالثًا: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توجد النواتج والمتفاعلات معًا، وهي حركة ديناميكية ثابتة .</a:t>
            </a:r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93508FE5-3474-4E87-B474-4C85BE6DC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763" y="1782061"/>
            <a:ext cx="742686" cy="469757"/>
          </a:xfrm>
          <a:prstGeom prst="rect">
            <a:avLst/>
          </a:prstGeom>
        </p:spPr>
      </p:pic>
      <p:sp>
        <p:nvSpPr>
          <p:cNvPr id="11" name="TextBox 20">
            <a:extLst>
              <a:ext uri="{FF2B5EF4-FFF2-40B4-BE49-F238E27FC236}">
                <a16:creationId xmlns:a16="http://schemas.microsoft.com/office/drawing/2014/main" id="{B71D66A4-F16A-4925-924B-31F66D7B233F}"/>
              </a:ext>
            </a:extLst>
          </p:cNvPr>
          <p:cNvSpPr txBox="1"/>
          <p:nvPr/>
        </p:nvSpPr>
        <p:spPr>
          <a:xfrm>
            <a:off x="9144000" y="1740461"/>
            <a:ext cx="220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53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الأول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A049635-5FE7-455B-A8A7-5BCA416614DB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اذا سنتعلم ؟">
            <a:extLst>
              <a:ext uri="{FF2B5EF4-FFF2-40B4-BE49-F238E27FC236}">
                <a16:creationId xmlns:a16="http://schemas.microsoft.com/office/drawing/2014/main" id="{28C24536-D2DF-41B5-B65F-57209DB13F99}"/>
              </a:ext>
            </a:extLst>
          </p:cNvPr>
          <p:cNvSpPr/>
          <p:nvPr/>
        </p:nvSpPr>
        <p:spPr>
          <a:xfrm>
            <a:off x="9020175" y="1933576"/>
            <a:ext cx="2525366" cy="4731406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51CAA3"/>
              </a:gs>
              <a:gs pos="100000">
                <a:srgbClr val="87E0C5"/>
              </a:gs>
            </a:gsLst>
            <a:lin ang="16200000"/>
          </a:gradFill>
          <a:ln>
            <a:solidFill>
              <a:srgbClr val="4AA386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rtl="1">
              <a:defRPr sz="1400">
                <a:solidFill>
                  <a:srgbClr val="FFFFFF"/>
                </a:solidFill>
              </a:defRPr>
            </a:pPr>
            <a:endParaRPr dirty="0"/>
          </a:p>
          <a:p>
            <a:pPr algn="ctr" rtl="1">
              <a:defRPr sz="3000" b="1">
                <a:solidFill>
                  <a:srgbClr val="FFFFFF"/>
                </a:solidFill>
              </a:defRPr>
            </a:pPr>
            <a:r>
              <a:rPr sz="3200" dirty="0" err="1"/>
              <a:t>سنتعلم</a:t>
            </a:r>
            <a:r>
              <a:rPr lang="ar-SA" sz="3200" dirty="0"/>
              <a:t> اليوم</a:t>
            </a:r>
            <a:r>
              <a:rPr sz="3200" dirty="0"/>
              <a:t> ؟</a:t>
            </a:r>
          </a:p>
        </p:txBody>
      </p:sp>
      <p:sp>
        <p:nvSpPr>
          <p:cNvPr id="28" name="Arrow">
            <a:extLst>
              <a:ext uri="{FF2B5EF4-FFF2-40B4-BE49-F238E27FC236}">
                <a16:creationId xmlns:a16="http://schemas.microsoft.com/office/drawing/2014/main" id="{0FD21C75-D48D-4B71-99F7-388901A11548}"/>
              </a:ext>
            </a:extLst>
          </p:cNvPr>
          <p:cNvSpPr/>
          <p:nvPr/>
        </p:nvSpPr>
        <p:spPr>
          <a:xfrm>
            <a:off x="7838329" y="3429000"/>
            <a:ext cx="1181846" cy="126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5" y="14256"/>
                </a:moveTo>
                <a:lnTo>
                  <a:pt x="14855" y="21600"/>
                </a:lnTo>
                <a:lnTo>
                  <a:pt x="0" y="10800"/>
                </a:lnTo>
                <a:lnTo>
                  <a:pt x="14855" y="0"/>
                </a:lnTo>
                <a:lnTo>
                  <a:pt x="14855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4FA592"/>
            </a:solidFill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" name="٣- أن نستدل بدليل من القرآن على اثبات القدر .">
            <a:extLst>
              <a:ext uri="{FF2B5EF4-FFF2-40B4-BE49-F238E27FC236}">
                <a16:creationId xmlns:a16="http://schemas.microsoft.com/office/drawing/2014/main" id="{FF3497FD-7572-47D3-9EE2-A21163CB154C}"/>
              </a:ext>
            </a:extLst>
          </p:cNvPr>
          <p:cNvSpPr txBox="1"/>
          <p:nvPr/>
        </p:nvSpPr>
        <p:spPr>
          <a:xfrm>
            <a:off x="707073" y="5133272"/>
            <a:ext cx="7557516" cy="820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600" b="1" dirty="0">
                <a:latin typeface="ae_AlMateen" panose="02060803050605020204" pitchFamily="18" charset="-78"/>
              </a:rPr>
              <a:t>2- تحسب قيمة ثابت الاتزان للتفاعلات الكيميائية. </a:t>
            </a:r>
          </a:p>
        </p:txBody>
      </p:sp>
      <p:sp>
        <p:nvSpPr>
          <p:cNvPr id="31" name="١ - أن نتعرف على مذهب أهل السنة والجماعة في القدر .">
            <a:extLst>
              <a:ext uri="{FF2B5EF4-FFF2-40B4-BE49-F238E27FC236}">
                <a16:creationId xmlns:a16="http://schemas.microsoft.com/office/drawing/2014/main" id="{75754C95-460E-4B4F-AD2A-506033282796}"/>
              </a:ext>
            </a:extLst>
          </p:cNvPr>
          <p:cNvSpPr txBox="1"/>
          <p:nvPr/>
        </p:nvSpPr>
        <p:spPr>
          <a:xfrm>
            <a:off x="707073" y="2630381"/>
            <a:ext cx="7557516" cy="73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</a:rPr>
              <a:t>1- تعرف قيمة ثابت الاتزان </a:t>
            </a:r>
            <a:r>
              <a:rPr lang="en-US" sz="3200" b="1" dirty="0">
                <a:latin typeface="ae_AlMateen" panose="02060803050605020204" pitchFamily="18" charset="-78"/>
              </a:rPr>
              <a:t>K</a:t>
            </a:r>
            <a:r>
              <a:rPr lang="en-US" sz="3200" b="1" baseline="-25000" dirty="0">
                <a:latin typeface="ae_AlMateen" panose="02060803050605020204" pitchFamily="18" charset="-78"/>
              </a:rPr>
              <a:t>eq</a:t>
            </a:r>
            <a:r>
              <a:rPr lang="ar-SA" sz="3200" b="1" dirty="0">
                <a:latin typeface="ae_AlMateen" panose="02060803050605020204" pitchFamily="18" charset="-78"/>
              </a:rPr>
              <a:t> للتفاعل الكيميائي.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1B389F58-3F65-4243-BAEF-FAD252BB29F6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2</a:t>
            </a:fld>
            <a:endParaRPr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B6826-95AA-4B14-B341-49BF7AA696C6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40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2C04241F-074D-490A-A085-3218F7F27011}"/>
              </a:ext>
            </a:extLst>
          </p:cNvPr>
          <p:cNvSpPr txBox="1"/>
          <p:nvPr/>
        </p:nvSpPr>
        <p:spPr>
          <a:xfrm>
            <a:off x="5678293" y="3111615"/>
            <a:ext cx="599472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ae_AlMateen" panose="02060803050605020204" pitchFamily="18" charset="-78"/>
                <a:cs typeface="+mj-cs"/>
              </a:rPr>
              <a:t>تبقى قيمة (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ae_AlMateen" panose="02060803050605020204" pitchFamily="18" charset="-78"/>
                <a:cs typeface="+mj-cs"/>
              </a:rPr>
              <a:t>eq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ae_AlMateen" panose="02060803050605020204" pitchFamily="18" charset="-78"/>
                <a:cs typeface="+mj-cs"/>
              </a:rPr>
              <a:t> ) </a:t>
            </a: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ثابتة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latin typeface="ae_AlMateen" panose="02060803050605020204" pitchFamily="18" charset="-78"/>
                <a:cs typeface="+mj-cs"/>
              </a:rPr>
              <a:t> لتفاعل معين عند درجة حرارة معينة، بغض النظر عن التراكيز الابتدائية للنواتج والمتفاعلات .</a:t>
            </a:r>
          </a:p>
        </p:txBody>
      </p:sp>
      <p:sp>
        <p:nvSpPr>
          <p:cNvPr id="10" name="مربع نص 10">
            <a:extLst>
              <a:ext uri="{FF2B5EF4-FFF2-40B4-BE49-F238E27FC236}">
                <a16:creationId xmlns:a16="http://schemas.microsoft.com/office/drawing/2014/main" id="{B3AEEFF9-F92E-4CE9-B597-B4C6EBA9DE45}"/>
              </a:ext>
            </a:extLst>
          </p:cNvPr>
          <p:cNvSpPr txBox="1"/>
          <p:nvPr/>
        </p:nvSpPr>
        <p:spPr>
          <a:xfrm>
            <a:off x="9927027" y="2202694"/>
            <a:ext cx="17459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</a:rPr>
              <a:t>التهيئة</a:t>
            </a:r>
          </a:p>
        </p:txBody>
      </p:sp>
      <p:pic>
        <p:nvPicPr>
          <p:cNvPr id="11" name="Picture 2">
            <a:hlinkClick r:id="rId2"/>
            <a:extLst>
              <a:ext uri="{FF2B5EF4-FFF2-40B4-BE49-F238E27FC236}">
                <a16:creationId xmlns:a16="http://schemas.microsoft.com/office/drawing/2014/main" id="{4DE89100-15AD-4BCF-8B6B-A56E5CC22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5" b="4789"/>
          <a:stretch/>
        </p:blipFill>
        <p:spPr bwMode="auto">
          <a:xfrm>
            <a:off x="365761" y="4453769"/>
            <a:ext cx="3110886" cy="22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hlinkClick r:id="rId2"/>
            <a:extLst>
              <a:ext uri="{FF2B5EF4-FFF2-40B4-BE49-F238E27FC236}">
                <a16:creationId xmlns:a16="http://schemas.microsoft.com/office/drawing/2014/main" id="{17D1E8C5-7FE3-4B3B-8D80-8C6A202DC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65" b="12740"/>
          <a:stretch/>
        </p:blipFill>
        <p:spPr bwMode="auto">
          <a:xfrm>
            <a:off x="518982" y="2060502"/>
            <a:ext cx="2957665" cy="2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304DA3A1-9B6E-47ED-8307-6C38C6C03D8C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3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E75C322-5FA5-467E-8DD4-93289A84C74A}"/>
              </a:ext>
            </a:extLst>
          </p:cNvPr>
          <p:cNvSpPr txBox="1"/>
          <p:nvPr/>
        </p:nvSpPr>
        <p:spPr>
          <a:xfrm>
            <a:off x="7181850" y="1781004"/>
            <a:ext cx="43903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ثابت الاتزان </a:t>
            </a:r>
            <a:r>
              <a:rPr lang="en-US" sz="36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28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eq</a:t>
            </a:r>
            <a:endParaRPr lang="ar-SA" sz="3600" b="1" dirty="0">
              <a:solidFill>
                <a:srgbClr val="C0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01F52A-CA98-4D4A-8235-96BB3143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4822901"/>
            <a:ext cx="6267450" cy="168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- تمثل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[A]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[B ]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التراكيز المولارية  للمتفاعلات</a:t>
            </a: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-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[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C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]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و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[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D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]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التراكيز المولارية للنواتج</a:t>
            </a: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- تمثل الاسس 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a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و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b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و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c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و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d</a:t>
            </a:r>
            <a:r>
              <a:rPr kumimoji="0" lang="en-US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2800F0"/>
                </a:solidFill>
                <a:effectLst/>
                <a:latin typeface="ae_AlMateen" panose="02060803050605020204" pitchFamily="18" charset="-78"/>
                <a:cs typeface="+mj-cs"/>
              </a:rPr>
              <a:t> معاملات المعادلة الموزونة 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id="{DA10AFA0-8561-4FFC-9837-666242EF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4" y="5228436"/>
            <a:ext cx="359428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14">
            <a:extLst>
              <a:ext uri="{FF2B5EF4-FFF2-40B4-BE49-F238E27FC236}">
                <a16:creationId xmlns:a16="http://schemas.microsoft.com/office/drawing/2014/main" id="{864FF3BE-4956-4452-98D9-6EA4EDC99446}"/>
              </a:ext>
            </a:extLst>
          </p:cNvPr>
          <p:cNvSpPr txBox="1"/>
          <p:nvPr/>
        </p:nvSpPr>
        <p:spPr>
          <a:xfrm>
            <a:off x="438150" y="2609455"/>
            <a:ext cx="10991997" cy="14811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هو القيمة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العددية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لنسبة تراكيز النواتج إلى تراكيز المتفاعلات ويرفع كل تركيز إلى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أس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 مساو للمعامل الخاص به في المعادلة الموزونة. 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DC66A16-12AF-4539-9C63-F78CEA07D4E5}"/>
              </a:ext>
            </a:extLst>
          </p:cNvPr>
          <p:cNvSpPr txBox="1">
            <a:spLocks noGrp="1"/>
          </p:cNvSpPr>
          <p:nvPr/>
        </p:nvSpPr>
        <p:spPr>
          <a:xfrm>
            <a:off x="11620500" y="6299612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4</a:t>
            </a:fld>
            <a:endParaRPr b="1" dirty="0"/>
          </a:p>
        </p:txBody>
      </p:sp>
      <p:pic>
        <p:nvPicPr>
          <p:cNvPr id="13" name="Picture 2" descr="image">
            <a:extLst>
              <a:ext uri="{FF2B5EF4-FFF2-40B4-BE49-F238E27FC236}">
                <a16:creationId xmlns:a16="http://schemas.microsoft.com/office/drawing/2014/main" id="{1A5C15A9-FAD1-4539-8384-6291A9B0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50" y="4202283"/>
            <a:ext cx="4740149" cy="50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BE1FCB7-D172-446A-9373-96D00A276DFB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82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B8A441-8EBB-41DA-8F16-7698F658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069" y="2583137"/>
            <a:ext cx="11029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لشرح النظرية التي تقول (</a:t>
            </a:r>
            <a:r>
              <a:rPr lang="ar-SA" sz="2400" b="1" dirty="0">
                <a:latin typeface="ae_AlMateen" panose="02060803050605020204" pitchFamily="18" charset="-78"/>
                <a:cs typeface="+mj-cs"/>
              </a:rPr>
              <a:t>أن قيمة </a:t>
            </a:r>
            <a:r>
              <a:rPr lang="en-US" sz="24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400" b="1" dirty="0" err="1"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2400" b="1" baseline="-25000" dirty="0" err="1">
                <a:latin typeface="ae_AlMateen" panose="02060803050605020204" pitchFamily="18" charset="-78"/>
                <a:cs typeface="+mj-cs"/>
              </a:rPr>
              <a:t>eq</a:t>
            </a:r>
            <a:r>
              <a:rPr lang="ar-SA" sz="2400" b="1" dirty="0">
                <a:latin typeface="ae_AlMateen" panose="02060803050605020204" pitchFamily="18" charset="-78"/>
                <a:cs typeface="+mj-cs"/>
              </a:rPr>
              <a:t>ثابتة لتفاعل معين عند درجة حرارة معينة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) نستخدم المثال التالي :</a:t>
            </a:r>
            <a:r>
              <a:rPr kumimoji="0" lang="ar-SA" altLang="ar-SA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e_AlMateen" panose="02060803050605020204" pitchFamily="18" charset="-78"/>
                <a:cs typeface="+mj-cs"/>
              </a:rPr>
              <a:t>  </a:t>
            </a:r>
          </a:p>
        </p:txBody>
      </p:sp>
      <p:pic>
        <p:nvPicPr>
          <p:cNvPr id="6" name="Picture 4" descr="image">
            <a:extLst>
              <a:ext uri="{FF2B5EF4-FFF2-40B4-BE49-F238E27FC236}">
                <a16:creationId xmlns:a16="http://schemas.microsoft.com/office/drawing/2014/main" id="{164F08B8-D19A-4ACB-ABC7-F534B730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22" y="3119084"/>
            <a:ext cx="3476576" cy="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45A01AD-6933-4DBC-B7C2-FE5637F0B931}"/>
              </a:ext>
            </a:extLst>
          </p:cNvPr>
          <p:cNvSpPr/>
          <p:nvPr/>
        </p:nvSpPr>
        <p:spPr>
          <a:xfrm>
            <a:off x="7204724" y="3119084"/>
            <a:ext cx="114486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e_AlMateen" panose="02060803050605020204" pitchFamily="18" charset="-78"/>
              </a:rPr>
              <a:t>2HI</a:t>
            </a:r>
            <a:r>
              <a:rPr lang="en-US" sz="2000" dirty="0">
                <a:latin typeface="ae_AlMateen" panose="02060803050605020204" pitchFamily="18" charset="-78"/>
              </a:rPr>
              <a:t>(g)</a:t>
            </a:r>
            <a:endParaRPr lang="ar-SA" sz="20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0ACE4B6-0515-4031-8B75-3EB64EE07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993" r="26193" b="25291"/>
          <a:stretch/>
        </p:blipFill>
        <p:spPr bwMode="auto">
          <a:xfrm>
            <a:off x="1818718" y="3703859"/>
            <a:ext cx="9082216" cy="3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89D1B77-2A02-404F-A1A0-E0B4D2071DDF}"/>
              </a:ext>
            </a:extLst>
          </p:cNvPr>
          <p:cNvSpPr txBox="1"/>
          <p:nvPr/>
        </p:nvSpPr>
        <p:spPr>
          <a:xfrm>
            <a:off x="9048750" y="1781004"/>
            <a:ext cx="25234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ثوابت الاتزان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73F2B2A5-EF81-499A-A8A3-01BF0EF78A94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5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1178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A8B1C87-2702-4F5A-B4A9-C817BF330772}"/>
              </a:ext>
            </a:extLst>
          </p:cNvPr>
          <p:cNvSpPr/>
          <p:nvPr/>
        </p:nvSpPr>
        <p:spPr>
          <a:xfrm>
            <a:off x="8722773" y="1715061"/>
            <a:ext cx="3290777" cy="6612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يلخص الجدول 1-4 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0B3D686-BC85-48AF-AB8B-0A18FCC65744}"/>
              </a:ext>
            </a:extLst>
          </p:cNvPr>
          <p:cNvSpPr/>
          <p:nvPr/>
        </p:nvSpPr>
        <p:spPr>
          <a:xfrm>
            <a:off x="703236" y="1749283"/>
            <a:ext cx="8983364" cy="1133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:</a:t>
            </a:r>
            <a:r>
              <a:rPr lang="ar-SA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نتائج تلك التجارب في المحاولة الأولى وضع </a:t>
            </a:r>
            <a:r>
              <a:rPr lang="en-US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1.0000 </a:t>
            </a:r>
            <a:r>
              <a:rPr lang="en-US" sz="2400" b="1" dirty="0" err="1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mol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من</a:t>
            </a:r>
            <a:r>
              <a:rPr lang="ar-SA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400" b="1" dirty="0">
                <a:latin typeface="ae_AlMateen" panose="02060803050605020204" pitchFamily="18" charset="-78"/>
                <a:cs typeface="+mj-cs"/>
              </a:rPr>
              <a:t>H</a:t>
            </a:r>
            <a:r>
              <a:rPr lang="en-US" sz="2400" b="1" baseline="-25000" dirty="0">
                <a:latin typeface="ae_AlMateen" panose="02060803050605020204" pitchFamily="18" charset="-78"/>
                <a:cs typeface="+mj-cs"/>
              </a:rPr>
              <a:t>2</a:t>
            </a:r>
            <a:r>
              <a:rPr lang="ar-SA" sz="2400" b="1" baseline="-25000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و</a:t>
            </a:r>
            <a:r>
              <a:rPr lang="ar-SA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2.0000 mol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من  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I</a:t>
            </a:r>
            <a:r>
              <a:rPr lang="en-US" sz="2400" b="1" baseline="-25000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2</a:t>
            </a:r>
            <a:r>
              <a:rPr lang="ar-SA" sz="2400" b="1" baseline="-25000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في وعاء حجمه</a:t>
            </a:r>
            <a:r>
              <a:rPr lang="en-US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1.0000 L</a:t>
            </a:r>
            <a:r>
              <a:rPr lang="en-US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 </a:t>
            </a:r>
            <a:r>
              <a:rPr lang="ar-SA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وليس هناك أي كمية من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400" b="1" dirty="0">
                <a:latin typeface="ae_AlMateen" panose="02060803050605020204" pitchFamily="18" charset="-78"/>
                <a:cs typeface="+mj-cs"/>
              </a:rPr>
              <a:t>HI</a:t>
            </a:r>
            <a:r>
              <a:rPr lang="en-US" sz="24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في بداية المحاولة </a:t>
            </a:r>
            <a:r>
              <a:rPr lang="en-US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1</a:t>
            </a:r>
            <a:endParaRPr lang="ar-SA" sz="2400" b="1" dirty="0">
              <a:solidFill>
                <a:srgbClr val="0000CC"/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FA31AC-AE35-4CAD-8C88-5F8FC89D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9" y="2824180"/>
            <a:ext cx="3749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11CB02E-1980-429E-9B50-7606045F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993" r="26193" b="25291"/>
          <a:stretch/>
        </p:blipFill>
        <p:spPr bwMode="auto">
          <a:xfrm>
            <a:off x="1818718" y="3703859"/>
            <a:ext cx="9082216" cy="3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C9E1D305-A87A-4C99-856C-0FAAA0BBD1DD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6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6511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5BEF8C5-E55A-4D71-8981-B11A55E7B4B3}"/>
              </a:ext>
            </a:extLst>
          </p:cNvPr>
          <p:cNvSpPr/>
          <p:nvPr/>
        </p:nvSpPr>
        <p:spPr>
          <a:xfrm>
            <a:off x="807676" y="1715061"/>
            <a:ext cx="11084648" cy="19534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في بداية المحاولة </a:t>
            </a:r>
            <a:r>
              <a:rPr lang="en-US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2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فقط</a:t>
            </a:r>
            <a:r>
              <a:rPr lang="en-US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en-US" sz="2800" b="1" dirty="0">
                <a:latin typeface="ae_AlMateen" panose="02060803050605020204" pitchFamily="18" charset="-78"/>
                <a:cs typeface="+mj-cs"/>
              </a:rPr>
              <a:t>HI</a:t>
            </a:r>
            <a:r>
              <a:rPr lang="en-US" sz="2800" b="1" dirty="0">
                <a:solidFill>
                  <a:srgbClr val="0070C0"/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كان موجودًا .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latin typeface="ae_AlMateen" panose="02060803050605020204" pitchFamily="18" charset="-78"/>
                <a:cs typeface="+mj-cs"/>
              </a:rPr>
              <a:t> أما في المحاولة </a:t>
            </a:r>
            <a:r>
              <a:rPr lang="en-US" sz="2800" b="1" dirty="0">
                <a:latin typeface="ae_AlMateen" panose="02060803050605020204" pitchFamily="18" charset="-78"/>
                <a:cs typeface="+mj-cs"/>
              </a:rPr>
              <a:t>3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فكان لكل مادة من المواد الثلاث التركيز الابتدائي نفسه وأجريت التفاعلات جميعها في درجة حرارة </a:t>
            </a:r>
            <a:r>
              <a:rPr lang="en-US" sz="2800" b="1" dirty="0">
                <a:latin typeface="ae_AlMateen" panose="02060803050605020204" pitchFamily="18" charset="-78"/>
                <a:cs typeface="+mj-cs"/>
              </a:rPr>
              <a:t>731K</a:t>
            </a:r>
            <a:endParaRPr lang="ar-SA" sz="2800" b="1" dirty="0"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392AFD-8A17-43CD-8F65-C7C547BC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6" y="3025712"/>
            <a:ext cx="3749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44027BF1-5B13-4D64-89E7-769E0074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993" r="26193" b="25291"/>
          <a:stretch/>
        </p:blipFill>
        <p:spPr bwMode="auto">
          <a:xfrm>
            <a:off x="1818718" y="3703859"/>
            <a:ext cx="9082216" cy="3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7B6CE47F-808F-465C-8B61-DA0C590F71E7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7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9957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A2A4358-313A-4FEC-8982-E11B4568CCD2}"/>
              </a:ext>
            </a:extLst>
          </p:cNvPr>
          <p:cNvSpPr/>
          <p:nvPr/>
        </p:nvSpPr>
        <p:spPr>
          <a:xfrm>
            <a:off x="9247458" y="1715061"/>
            <a:ext cx="22156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تراكيز الاتزان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984EF4C-CC22-4A17-8C29-4ECB9348A83B}"/>
              </a:ext>
            </a:extLst>
          </p:cNvPr>
          <p:cNvSpPr/>
          <p:nvPr/>
        </p:nvSpPr>
        <p:spPr>
          <a:xfrm>
            <a:off x="445273" y="2142670"/>
            <a:ext cx="11569148" cy="11335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sz="2400" b="1" dirty="0">
                <a:latin typeface="ae_AlMateen" panose="02060803050605020204" pitchFamily="18" charset="-78"/>
                <a:cs typeface="+mj-cs"/>
              </a:rPr>
              <a:t>تم تحديد تركيز كل مادة تجريبيًّا عند الاتزان لاحظ أن تراكيز الاتزان في التجارب الثلاث </a:t>
            </a:r>
            <a:r>
              <a:rPr lang="ar-SA" sz="24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ليست متساوية</a:t>
            </a:r>
            <a:r>
              <a:rPr lang="ar-SA" sz="2400" b="1" dirty="0">
                <a:latin typeface="ae_AlMateen" panose="02060803050605020204" pitchFamily="18" charset="-78"/>
                <a:cs typeface="+mj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SA" sz="2400" b="1" dirty="0">
                <a:latin typeface="ae_AlMateen" panose="02060803050605020204" pitchFamily="18" charset="-78"/>
                <a:cs typeface="+mj-cs"/>
              </a:rPr>
              <a:t> لكن عند التعويض بدل تراكيز الاتزان في معادلة ثابت الاتزان تم الحصول على قيمة </a:t>
            </a:r>
            <a:r>
              <a:rPr lang="en-US" sz="2400" b="1" dirty="0"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2400" b="1" baseline="-25000" dirty="0">
                <a:latin typeface="ae_AlMateen" panose="02060803050605020204" pitchFamily="18" charset="-78"/>
                <a:cs typeface="+mj-cs"/>
              </a:rPr>
              <a:t>eq</a:t>
            </a:r>
            <a:r>
              <a:rPr lang="en-US" sz="2400" b="1" dirty="0">
                <a:latin typeface="ae_AlMateen" panose="02060803050605020204" pitchFamily="18" charset="-78"/>
                <a:cs typeface="+mj-cs"/>
              </a:rPr>
              <a:t> </a:t>
            </a:r>
            <a:r>
              <a:rPr lang="ar-SA" sz="2400" b="1" dirty="0"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نفسها</a:t>
            </a:r>
            <a:r>
              <a:rPr lang="ar-SA" sz="2400" b="1" dirty="0">
                <a:latin typeface="ae_AlMateen" panose="02060803050605020204" pitchFamily="18" charset="-78"/>
                <a:cs typeface="+mj-cs"/>
              </a:rPr>
              <a:t> في المحاولات الثلاث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394A22C-87BB-4EE8-87ED-081827FBE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993" r="26193" b="25291"/>
          <a:stretch/>
        </p:blipFill>
        <p:spPr bwMode="auto">
          <a:xfrm>
            <a:off x="1818718" y="3703859"/>
            <a:ext cx="9082216" cy="303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6AFEBB3C-4761-4B28-A2C6-4247D29523B6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8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745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130286"/>
            <a:ext cx="525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atin typeface="Sakkal Majalla" panose="02000000000000000000" pitchFamily="2" charset="-78"/>
                <a:cs typeface="+mj-cs"/>
              </a:rPr>
              <a:t>ثوابت الاتزان الكيميائي</a:t>
            </a:r>
            <a:endParaRPr lang="en-US" sz="3200" b="1" dirty="0"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7780927-4A6A-40C3-99F6-AE6D700981E4}"/>
              </a:ext>
            </a:extLst>
          </p:cNvPr>
          <p:cNvSpPr/>
          <p:nvPr/>
        </p:nvSpPr>
        <p:spPr>
          <a:xfrm>
            <a:off x="9622465" y="1920763"/>
            <a:ext cx="20903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قيمة </a:t>
            </a:r>
            <a:r>
              <a:rPr lang="en-US" sz="40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k</a:t>
            </a:r>
            <a:r>
              <a:rPr lang="en-US" sz="4000" b="1" baseline="-25000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eq</a:t>
            </a:r>
            <a:endParaRPr lang="ar-SA" sz="4000" b="1" baseline="-25000" dirty="0">
              <a:solidFill>
                <a:srgbClr val="C0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342323C-7153-4D39-A3FD-3095726CC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3296015"/>
            <a:ext cx="8817913" cy="22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رغم أن نظام الاتزان له قيمة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k</a:t>
            </a:r>
            <a:r>
              <a:rPr kumimoji="0" lang="en-US" altLang="ar-SA" sz="32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eq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 ثابتة عند درجة حرارة معينة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sz="3200" b="1" dirty="0">
                <a:solidFill>
                  <a:srgbClr val="000000"/>
                </a:solidFill>
                <a:latin typeface="ae_AlMateen" panose="02060803050605020204" pitchFamily="18" charset="-78"/>
                <a:cs typeface="+mj-cs"/>
              </a:rPr>
              <a:t>-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إلا أن له عددًا غير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محدودًا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e_AlMateen" panose="02060803050605020204" pitchFamily="18" charset="-78"/>
                <a:cs typeface="+mj-cs"/>
              </a:rPr>
              <a:t> من مواقع الاتزان.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ar-SA" sz="3200" b="1" dirty="0">
                <a:latin typeface="ae_AlMateen" panose="02060803050605020204" pitchFamily="18" charset="-78"/>
                <a:cs typeface="+mj-cs"/>
              </a:rPr>
              <a:t>-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effectLst/>
                <a:latin typeface="ae_AlMateen" panose="02060803050605020204" pitchFamily="18" charset="-78"/>
                <a:cs typeface="+mj-cs"/>
              </a:rPr>
              <a:t>والتي تعتمد على التراكيز 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e_AlMateen" panose="02060803050605020204" pitchFamily="18" charset="-78"/>
                <a:cs typeface="+mj-cs"/>
              </a:rPr>
              <a:t>الابتدائية</a:t>
            </a:r>
            <a:r>
              <a:rPr kumimoji="0" lang="ar-SA" altLang="ar-SA" sz="3200" b="1" i="0" u="none" strike="noStrike" cap="none" normalizeH="0" baseline="0" dirty="0">
                <a:ln>
                  <a:noFill/>
                </a:ln>
                <a:effectLst/>
                <a:latin typeface="ae_AlMateen" panose="02060803050605020204" pitchFamily="18" charset="-78"/>
                <a:cs typeface="+mj-cs"/>
              </a:rPr>
              <a:t> المتفاعلات والنواتج 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994F7CF-2D22-4190-A21F-9EA975A74F95}"/>
              </a:ext>
            </a:extLst>
          </p:cNvPr>
          <p:cNvSpPr txBox="1">
            <a:spLocks noGrp="1"/>
          </p:cNvSpPr>
          <p:nvPr/>
        </p:nvSpPr>
        <p:spPr>
          <a:xfrm>
            <a:off x="11712779" y="6442225"/>
            <a:ext cx="2952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A8E9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F386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b="1" smtClean="0"/>
              <a:pPr/>
              <a:t>9</a:t>
            </a:fld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532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651</Words>
  <Application>Microsoft Office PowerPoint</Application>
  <PresentationFormat>شاشة عريضة</PresentationFormat>
  <Paragraphs>107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Cambria Math</vt:lpstr>
      <vt:lpstr>Sakkal Majalla</vt:lpstr>
      <vt:lpstr>Calibri Light</vt:lpstr>
      <vt:lpstr>Arial</vt:lpstr>
      <vt:lpstr>Calibri</vt:lpstr>
      <vt:lpstr>ae_AlMateen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7</cp:revision>
  <dcterms:created xsi:type="dcterms:W3CDTF">2020-09-01T14:46:23Z</dcterms:created>
  <dcterms:modified xsi:type="dcterms:W3CDTF">2020-12-07T09:02:23Z</dcterms:modified>
</cp:coreProperties>
</file>