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1" r:id="rId1"/>
  </p:sldMasterIdLst>
  <p:notesMasterIdLst>
    <p:notesMasterId r:id="rId19"/>
  </p:notesMasterIdLst>
  <p:sldIdLst>
    <p:sldId id="287" r:id="rId2"/>
    <p:sldId id="306" r:id="rId3"/>
    <p:sldId id="288" r:id="rId4"/>
    <p:sldId id="289" r:id="rId5"/>
    <p:sldId id="290" r:id="rId6"/>
    <p:sldId id="256" r:id="rId7"/>
    <p:sldId id="282" r:id="rId8"/>
    <p:sldId id="291" r:id="rId9"/>
    <p:sldId id="285" r:id="rId10"/>
    <p:sldId id="286" r:id="rId11"/>
    <p:sldId id="299" r:id="rId12"/>
    <p:sldId id="300" r:id="rId13"/>
    <p:sldId id="301" r:id="rId14"/>
    <p:sldId id="302" r:id="rId15"/>
    <p:sldId id="303" r:id="rId16"/>
    <p:sldId id="305" r:id="rId17"/>
    <p:sldId id="296" r:id="rId18"/>
  </p:sldIdLst>
  <p:sldSz cx="9144000" cy="6858000" type="screen4x3"/>
  <p:notesSz cx="6858000" cy="9144000"/>
  <p:defaultTextStyle>
    <a:defPPr>
      <a:defRPr lang="en-US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66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559" autoAdjust="0"/>
    <p:restoredTop sz="94599" autoAdjust="0"/>
  </p:normalViewPr>
  <p:slideViewPr>
    <p:cSldViewPr>
      <p:cViewPr varScale="1">
        <p:scale>
          <a:sx n="69" d="100"/>
          <a:sy n="69" d="100"/>
        </p:scale>
        <p:origin x="142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6E8C711-E7C6-44E4-B321-1C44B0A61579}" type="datetimeFigureOut">
              <a:rPr lang="en-US"/>
              <a:pPr>
                <a:defRPr/>
              </a:pPr>
              <a:t>12/8/2022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A8214F2-0DBF-4197-8B1B-067F48866B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812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7170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1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8483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5347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9525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4353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5259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12/8/2022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51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12/8/2022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16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12/8/2022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513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rtl="0"/>
            <a:fld id="{00000000-1234-1234-1234-123412341234}" type="slidenum">
              <a:rPr lang="en-GB" smtClean="0"/>
              <a:pPr algn="r"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10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12/8/2022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041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12/8/2022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33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12/8/2022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40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12/8/2022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269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12/8/2022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28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12/8/2022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04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12/8/2022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8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12/8/2022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87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12/8/2022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5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>
    <p:strips/>
    <p:sndAc>
      <p:stSnd>
        <p:snd r:embed="rId14" name="cashreg.wav"/>
      </p:stSnd>
    </p:sndAc>
  </p:transition>
  <p:timing>
    <p:tnLst>
      <p:par>
        <p:cTn id="1" dur="indefinite" restart="never" nodeType="tmRoot"/>
      </p:par>
    </p:tnLst>
  </p:timing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18" Type="http://schemas.openxmlformats.org/officeDocument/2006/relationships/hyperlink" Target="https://www.liveworksheets.com/ds2085432lf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38.jpe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1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jpeg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152464" y="921338"/>
            <a:ext cx="4631323" cy="322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4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81000"/>
            <a:ext cx="8229599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/>
    <p:sndAc>
      <p:stSnd>
        <p:snd r:embed="rId2" name="cashreg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5A0D26EA-66CF-4A95-8187-C827412C6B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0647DF4-CBF6-4EBB-9A34-7336BF1FCA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مقدمة توم وجيري">
            <a:hlinkClick r:id="" action="ppaction://media"/>
            <a:extLst>
              <a:ext uri="{FF2B5EF4-FFF2-40B4-BE49-F238E27FC236}">
                <a16:creationId xmlns:a16="http://schemas.microsoft.com/office/drawing/2014/main" id="{87076575-5643-4022-8551-E1F3525F72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99629" y="3509963"/>
            <a:ext cx="365522" cy="365522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76200" y="152400"/>
            <a:ext cx="2667000" cy="190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600" b="1" dirty="0" smtClean="0">
                <a:solidFill>
                  <a:srgbClr val="C00000"/>
                </a:solidFill>
              </a:rPr>
              <a:t>نشاط </a:t>
            </a:r>
            <a:endParaRPr lang="ar-SA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999510"/>
      </p:ext>
    </p:extLst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D1CD8777-8574-45A0-85A6-CF1382FC0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9165933-79E5-454B-B139-EC5DD336C7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81154" y="4230832"/>
            <a:ext cx="723880" cy="88126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914793F-AB40-413B-A649-CCDF74CEBD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2899" flipH="1">
            <a:off x="6653528" y="3489614"/>
            <a:ext cx="2407346" cy="183226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E023462F-838B-4D29-A148-1C1680E252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188" y="2023818"/>
            <a:ext cx="2578369" cy="3242861"/>
          </a:xfrm>
          <a:prstGeom prst="rect">
            <a:avLst/>
          </a:prstGeom>
        </p:spPr>
      </p:pic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7252B43A-B0AF-4F87-BBB7-AAEBB3FD50FE}"/>
              </a:ext>
            </a:extLst>
          </p:cNvPr>
          <p:cNvSpPr/>
          <p:nvPr/>
        </p:nvSpPr>
        <p:spPr>
          <a:xfrm>
            <a:off x="6349012" y="2011904"/>
            <a:ext cx="912044" cy="544398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12</a:t>
            </a:r>
            <a:endParaRPr lang="ar-KW" sz="2400" b="1" dirty="0"/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08697A04-871C-4913-9C88-8FD340297788}"/>
              </a:ext>
            </a:extLst>
          </p:cNvPr>
          <p:cNvSpPr/>
          <p:nvPr/>
        </p:nvSpPr>
        <p:spPr>
          <a:xfrm>
            <a:off x="7565536" y="2011904"/>
            <a:ext cx="912044" cy="544398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10</a:t>
            </a:r>
            <a:endParaRPr lang="ar-KW" sz="2400" b="1" dirty="0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4450772F-E2BB-44F2-BCEE-72DA60741240}"/>
              </a:ext>
            </a:extLst>
          </p:cNvPr>
          <p:cNvSpPr txBox="1"/>
          <p:nvPr/>
        </p:nvSpPr>
        <p:spPr>
          <a:xfrm>
            <a:off x="5534582" y="1192357"/>
            <a:ext cx="2640466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dirty="0"/>
              <a:t>كم عدد الفراش ؟</a:t>
            </a:r>
            <a:endParaRPr lang="ar-KW" sz="3600" dirty="0"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1046" y="944329"/>
            <a:ext cx="2600325" cy="99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54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-0.55625 0.031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12" y="15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صوت هروب مضح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-0.54986 0.07338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00" y="365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صاد 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D1CD8777-8574-45A0-85A6-CF1382FC0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9165933-79E5-454B-B139-EC5DD336C7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81154" y="4230832"/>
            <a:ext cx="723880" cy="88126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914793F-AB40-413B-A649-CCDF74CEBD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2899" flipH="1">
            <a:off x="6653528" y="3489614"/>
            <a:ext cx="2407346" cy="183226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E023462F-838B-4D29-A148-1C1680E252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188" y="2023818"/>
            <a:ext cx="2578369" cy="3242861"/>
          </a:xfrm>
          <a:prstGeom prst="rect">
            <a:avLst/>
          </a:prstGeom>
        </p:spPr>
      </p:pic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7252B43A-B0AF-4F87-BBB7-AAEBB3FD50FE}"/>
              </a:ext>
            </a:extLst>
          </p:cNvPr>
          <p:cNvSpPr/>
          <p:nvPr/>
        </p:nvSpPr>
        <p:spPr>
          <a:xfrm>
            <a:off x="8017497" y="2023817"/>
            <a:ext cx="912044" cy="544398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صح</a:t>
            </a:r>
            <a:endParaRPr lang="ar-KW" sz="2400" b="1" dirty="0"/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08697A04-871C-4913-9C88-8FD340297788}"/>
              </a:ext>
            </a:extLst>
          </p:cNvPr>
          <p:cNvSpPr/>
          <p:nvPr/>
        </p:nvSpPr>
        <p:spPr>
          <a:xfrm>
            <a:off x="6818793" y="2023817"/>
            <a:ext cx="912044" cy="544398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خطأ</a:t>
            </a:r>
            <a:endParaRPr lang="ar-KW" sz="2400" b="1" dirty="0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4450772F-E2BB-44F2-BCEE-72DA60741240}"/>
              </a:ext>
            </a:extLst>
          </p:cNvPr>
          <p:cNvSpPr txBox="1"/>
          <p:nvPr/>
        </p:nvSpPr>
        <p:spPr>
          <a:xfrm>
            <a:off x="5587452" y="1159528"/>
            <a:ext cx="3082896" cy="55399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000" b="1" dirty="0"/>
              <a:t>عدد التفاح يساوي 11 </a:t>
            </a:r>
            <a:endParaRPr lang="ar-KW" sz="3000" b="1" dirty="0"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8425" y="971550"/>
            <a:ext cx="2711053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492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-0.55625 0.031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12" y="15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صوت هروب مضح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-0.54986 0.07338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00" y="365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صاد 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D1CD8777-8574-45A0-85A6-CF1382FC0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9165933-79E5-454B-B139-EC5DD336C7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81154" y="4230832"/>
            <a:ext cx="723880" cy="88126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914793F-AB40-413B-A649-CCDF74CEBD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2899" flipH="1">
            <a:off x="6653528" y="3489614"/>
            <a:ext cx="2407346" cy="183226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E023462F-838B-4D29-A148-1C1680E252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188" y="2023818"/>
            <a:ext cx="2578369" cy="3242861"/>
          </a:xfrm>
          <a:prstGeom prst="rect">
            <a:avLst/>
          </a:prstGeom>
        </p:spPr>
      </p:pic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7252B43A-B0AF-4F87-BBB7-AAEBB3FD50FE}"/>
              </a:ext>
            </a:extLst>
          </p:cNvPr>
          <p:cNvSpPr/>
          <p:nvPr/>
        </p:nvSpPr>
        <p:spPr>
          <a:xfrm>
            <a:off x="8017497" y="2023817"/>
            <a:ext cx="912044" cy="544398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700" b="1" dirty="0"/>
              <a:t>9</a:t>
            </a:r>
            <a:endParaRPr lang="ar-KW" sz="2700" b="1" dirty="0"/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08697A04-871C-4913-9C88-8FD340297788}"/>
              </a:ext>
            </a:extLst>
          </p:cNvPr>
          <p:cNvSpPr/>
          <p:nvPr/>
        </p:nvSpPr>
        <p:spPr>
          <a:xfrm>
            <a:off x="6818793" y="2023817"/>
            <a:ext cx="912044" cy="544398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700" b="1" dirty="0"/>
              <a:t>11</a:t>
            </a:r>
            <a:endParaRPr lang="ar-KW" sz="2700" b="1" dirty="0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4450772F-E2BB-44F2-BCEE-72DA60741240}"/>
              </a:ext>
            </a:extLst>
          </p:cNvPr>
          <p:cNvSpPr txBox="1"/>
          <p:nvPr/>
        </p:nvSpPr>
        <p:spPr>
          <a:xfrm>
            <a:off x="5976760" y="1108554"/>
            <a:ext cx="2941831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b="1" dirty="0"/>
              <a:t>العدد الذي يقع </a:t>
            </a:r>
          </a:p>
          <a:p>
            <a:r>
              <a:rPr lang="ar-SA" sz="2400" b="1" dirty="0"/>
              <a:t>بين العددان 10 و 12 هو :</a:t>
            </a:r>
            <a:endParaRPr lang="ar-KW" sz="2400" b="1" dirty="0"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5937" y="973809"/>
            <a:ext cx="3122060" cy="109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51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-0.55625 0.031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12" y="15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صوت هروب مضح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-0.54986 0.07338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00" y="365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صاد 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D1CD8777-8574-45A0-85A6-CF1382FC0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9165933-79E5-454B-B139-EC5DD336C7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81154" y="4230832"/>
            <a:ext cx="723880" cy="88126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914793F-AB40-413B-A649-CCDF74CEBD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2899" flipH="1">
            <a:off x="6653528" y="3489614"/>
            <a:ext cx="2407346" cy="183226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E023462F-838B-4D29-A148-1C1680E252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188" y="2023818"/>
            <a:ext cx="2578369" cy="3242861"/>
          </a:xfrm>
          <a:prstGeom prst="rect">
            <a:avLst/>
          </a:prstGeom>
        </p:spPr>
      </p:pic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7252B43A-B0AF-4F87-BBB7-AAEBB3FD50FE}"/>
              </a:ext>
            </a:extLst>
          </p:cNvPr>
          <p:cNvSpPr/>
          <p:nvPr/>
        </p:nvSpPr>
        <p:spPr>
          <a:xfrm>
            <a:off x="6609680" y="1925425"/>
            <a:ext cx="912044" cy="544398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700" b="1" dirty="0" smtClean="0"/>
              <a:t>12</a:t>
            </a:r>
            <a:endParaRPr lang="ar-KW" sz="2700" b="1" dirty="0"/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08697A04-871C-4913-9C88-8FD340297788}"/>
              </a:ext>
            </a:extLst>
          </p:cNvPr>
          <p:cNvSpPr/>
          <p:nvPr/>
        </p:nvSpPr>
        <p:spPr>
          <a:xfrm>
            <a:off x="7648829" y="1925425"/>
            <a:ext cx="912044" cy="544398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700" b="1" dirty="0" smtClean="0"/>
              <a:t>10</a:t>
            </a:r>
            <a:endParaRPr lang="ar-KW" sz="2700" b="1" dirty="0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4450772F-E2BB-44F2-BCEE-72DA60741240}"/>
              </a:ext>
            </a:extLst>
          </p:cNvPr>
          <p:cNvSpPr txBox="1"/>
          <p:nvPr/>
        </p:nvSpPr>
        <p:spPr>
          <a:xfrm>
            <a:off x="3777482" y="1069717"/>
            <a:ext cx="4254691" cy="71558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050" b="1" dirty="0"/>
              <a:t>العدد </a:t>
            </a:r>
            <a:r>
              <a:rPr lang="ar-SA" sz="4050" b="1" dirty="0" smtClean="0"/>
              <a:t>11 </a:t>
            </a:r>
            <a:r>
              <a:rPr lang="ar-SA" sz="4050" b="1" dirty="0"/>
              <a:t>يأتي بعد العدد </a:t>
            </a:r>
            <a:endParaRPr lang="ar-KW" sz="4050" b="1" dirty="0"/>
          </a:p>
        </p:txBody>
      </p:sp>
    </p:spTree>
    <p:extLst>
      <p:ext uri="{BB962C8B-B14F-4D97-AF65-F5344CB8AC3E}">
        <p14:creationId xmlns:p14="http://schemas.microsoft.com/office/powerpoint/2010/main" val="738397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-0.55625 0.031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12" y="15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صوت هروب مضح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-0.54986 0.07338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00" y="365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صاد 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357451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955" y="671776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7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/>
          <p:cNvSpPr/>
          <p:nvPr/>
        </p:nvSpPr>
        <p:spPr>
          <a:xfrm>
            <a:off x="3129447" y="920921"/>
            <a:ext cx="4432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ورقة عمل تفاعلية 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1" name="مستطيل 20">
            <a:hlinkClick r:id="rId18"/>
          </p:cNvPr>
          <p:cNvSpPr/>
          <p:nvPr/>
        </p:nvSpPr>
        <p:spPr>
          <a:xfrm>
            <a:off x="1416451" y="3932677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dirty="0"/>
              <a:t>https://www.liveworksheets.com/ds2085432lf</a:t>
            </a:r>
          </a:p>
        </p:txBody>
      </p:sp>
      <p:pic>
        <p:nvPicPr>
          <p:cNvPr id="1026" name="Picture 2" descr="المحاضره الرابعه اختيار من متعدد liveworksheets-الانشطه_التفاعليه_السحابيه.  - YouTube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110" y="2007783"/>
            <a:ext cx="3031088" cy="170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84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230" y="563446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2060054" y="1460205"/>
            <a:ext cx="4067139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الواجب فقرة</a:t>
            </a:r>
          </a:p>
          <a:p>
            <a:pPr algn="ctr"/>
            <a:r>
              <a:rPr lang="ar-SA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4 , 5 , </a:t>
            </a:r>
            <a:r>
              <a:rPr lang="ar-SA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6</a:t>
            </a:r>
            <a:r>
              <a:rPr lang="ar-SA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ar-SA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+ النشاط المنزلي</a:t>
            </a:r>
          </a:p>
          <a:p>
            <a:pPr algn="ctr"/>
            <a:r>
              <a:rPr lang="ar-S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964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4" descr="اللهم احفظ بلاد الحرمين من عبث العابثين وكيد الظالمين | vip20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49394"/>
            <a:ext cx="5745162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صورة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52"/>
          <a:stretch>
            <a:fillRect/>
          </a:stretch>
        </p:blipFill>
        <p:spPr bwMode="auto">
          <a:xfrm>
            <a:off x="323850" y="2460481"/>
            <a:ext cx="4103688" cy="40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227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" descr="أذكارك in 2020 | Birthday cake, Birthday, Desserts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941810" y="1036542"/>
            <a:ext cx="4611390" cy="3149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9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600200" y="912040"/>
            <a:ext cx="5378655" cy="3871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8">
            <a:alphaModFix/>
          </a:blip>
          <a:srcRect l="49052"/>
          <a:stretch/>
        </p:blipFill>
        <p:spPr>
          <a:xfrm>
            <a:off x="965813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559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صورة 20" descr="Image_011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592425" y="1045796"/>
            <a:ext cx="5258352" cy="3229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2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362200" y="76200"/>
            <a:ext cx="6705600" cy="5791200"/>
            <a:chOff x="1417" y="1356"/>
            <a:chExt cx="2668" cy="2047"/>
          </a:xfr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Freeform 4"/>
            <p:cNvSpPr>
              <a:spLocks/>
            </p:cNvSpPr>
            <p:nvPr/>
          </p:nvSpPr>
          <p:spPr bwMode="auto">
            <a:xfrm>
              <a:off x="2241" y="1356"/>
              <a:ext cx="1844" cy="1948"/>
            </a:xfrm>
            <a:custGeom>
              <a:avLst/>
              <a:gdLst>
                <a:gd name="T0" fmla="*/ 0 w 1844"/>
                <a:gd name="T1" fmla="*/ 932 h 1948"/>
                <a:gd name="T2" fmla="*/ 1844 w 1844"/>
                <a:gd name="T3" fmla="*/ 0 h 1948"/>
                <a:gd name="T4" fmla="*/ 1844 w 1844"/>
                <a:gd name="T5" fmla="*/ 4 h 1948"/>
                <a:gd name="T6" fmla="*/ 312 w 1844"/>
                <a:gd name="T7" fmla="*/ 1948 h 1948"/>
                <a:gd name="T8" fmla="*/ 0 w 1844"/>
                <a:gd name="T9" fmla="*/ 932 h 19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44"/>
                <a:gd name="T16" fmla="*/ 0 h 1948"/>
                <a:gd name="T17" fmla="*/ 1844 w 1844"/>
                <a:gd name="T18" fmla="*/ 1948 h 19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44" h="1948">
                  <a:moveTo>
                    <a:pt x="0" y="932"/>
                  </a:moveTo>
                  <a:lnTo>
                    <a:pt x="1844" y="0"/>
                  </a:lnTo>
                  <a:lnTo>
                    <a:pt x="1844" y="4"/>
                  </a:lnTo>
                  <a:lnTo>
                    <a:pt x="312" y="1948"/>
                  </a:lnTo>
                  <a:lnTo>
                    <a:pt x="0" y="9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  <a:sp3d prstMaterial="softEdge">
              <a:bevelT w="127000" prst="artDeco"/>
            </a:sp3d>
          </p:spPr>
          <p:txBody>
            <a:bodyPr/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pitchFamily="34" charset="0"/>
              </a:endParaRPr>
            </a:p>
          </p:txBody>
        </p:sp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2354" y="1360"/>
              <a:ext cx="1731" cy="1350"/>
            </a:xfrm>
            <a:custGeom>
              <a:avLst/>
              <a:gdLst>
                <a:gd name="T0" fmla="*/ 1692 w 1692"/>
                <a:gd name="T1" fmla="*/ 0 h 1318"/>
                <a:gd name="T2" fmla="*/ 0 w 1692"/>
                <a:gd name="T3" fmla="*/ 1318 h 1318"/>
                <a:gd name="T4" fmla="*/ 398 w 1692"/>
                <a:gd name="T5" fmla="*/ 1314 h 1318"/>
                <a:gd name="T6" fmla="*/ 1692 w 1692"/>
                <a:gd name="T7" fmla="*/ 0 h 13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92"/>
                <a:gd name="T13" fmla="*/ 0 h 1318"/>
                <a:gd name="T14" fmla="*/ 1692 w 1692"/>
                <a:gd name="T15" fmla="*/ 1318 h 13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92" h="1318">
                  <a:moveTo>
                    <a:pt x="1692" y="0"/>
                  </a:moveTo>
                  <a:lnTo>
                    <a:pt x="0" y="1318"/>
                  </a:lnTo>
                  <a:lnTo>
                    <a:pt x="398" y="1314"/>
                  </a:lnTo>
                  <a:lnTo>
                    <a:pt x="1692" y="0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  <a:effectLst/>
            <a:sp3d prstMaterial="softEdge">
              <a:bevelT w="127000" prst="artDeco"/>
            </a:sp3d>
          </p:spPr>
          <p:txBody>
            <a:bodyPr/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pitchFamily="34" charset="0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417" y="2247"/>
              <a:ext cx="1698" cy="1156"/>
            </a:xfrm>
            <a:custGeom>
              <a:avLst/>
              <a:gdLst>
                <a:gd name="T0" fmla="*/ 540 w 1080"/>
                <a:gd name="T1" fmla="*/ 0 h 998"/>
                <a:gd name="T2" fmla="*/ 388 w 1080"/>
                <a:gd name="T3" fmla="*/ 382 h 998"/>
                <a:gd name="T4" fmla="*/ 0 w 1080"/>
                <a:gd name="T5" fmla="*/ 382 h 998"/>
                <a:gd name="T6" fmla="*/ 310 w 1080"/>
                <a:gd name="T7" fmla="*/ 614 h 998"/>
                <a:gd name="T8" fmla="*/ 234 w 1080"/>
                <a:gd name="T9" fmla="*/ 998 h 998"/>
                <a:gd name="T10" fmla="*/ 540 w 1080"/>
                <a:gd name="T11" fmla="*/ 768 h 998"/>
                <a:gd name="T12" fmla="*/ 846 w 1080"/>
                <a:gd name="T13" fmla="*/ 998 h 998"/>
                <a:gd name="T14" fmla="*/ 770 w 1080"/>
                <a:gd name="T15" fmla="*/ 614 h 998"/>
                <a:gd name="T16" fmla="*/ 1080 w 1080"/>
                <a:gd name="T17" fmla="*/ 382 h 998"/>
                <a:gd name="T18" fmla="*/ 692 w 1080"/>
                <a:gd name="T19" fmla="*/ 382 h 998"/>
                <a:gd name="T20" fmla="*/ 540 w 1080"/>
                <a:gd name="T21" fmla="*/ 0 h 9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80"/>
                <a:gd name="T34" fmla="*/ 0 h 998"/>
                <a:gd name="T35" fmla="*/ 1080 w 1080"/>
                <a:gd name="T36" fmla="*/ 998 h 9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80" h="998">
                  <a:moveTo>
                    <a:pt x="540" y="0"/>
                  </a:moveTo>
                  <a:lnTo>
                    <a:pt x="388" y="382"/>
                  </a:lnTo>
                  <a:lnTo>
                    <a:pt x="0" y="382"/>
                  </a:lnTo>
                  <a:lnTo>
                    <a:pt x="310" y="614"/>
                  </a:lnTo>
                  <a:lnTo>
                    <a:pt x="234" y="998"/>
                  </a:lnTo>
                  <a:lnTo>
                    <a:pt x="540" y="768"/>
                  </a:lnTo>
                  <a:lnTo>
                    <a:pt x="846" y="998"/>
                  </a:lnTo>
                  <a:lnTo>
                    <a:pt x="770" y="614"/>
                  </a:lnTo>
                  <a:lnTo>
                    <a:pt x="1080" y="382"/>
                  </a:lnTo>
                  <a:lnTo>
                    <a:pt x="692" y="382"/>
                  </a:lnTo>
                  <a:lnTo>
                    <a:pt x="54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33CC"/>
                </a:gs>
                <a:gs pos="20000">
                  <a:srgbClr val="002060"/>
                </a:gs>
                <a:gs pos="50000">
                  <a:srgbClr val="00B0F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  <a:effectLst/>
            <a:sp3d prstMaterial="softEdge">
              <a:bevelT w="127000" prst="artDeco"/>
            </a:sp3d>
          </p:spPr>
          <p:txBody>
            <a:bodyPr/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76200" y="990600"/>
            <a:ext cx="3200400" cy="5791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11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8938" y="2090738"/>
            <a:ext cx="250666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400" b="1" dirty="0">
                <a:solidFill>
                  <a:schemeClr val="bg1"/>
                </a:solidFill>
                <a:latin typeface="Calibri" pitchFamily="34" charset="0"/>
              </a:rPr>
              <a:t>الفصل </a:t>
            </a:r>
            <a:r>
              <a:rPr lang="ar-SA" sz="4400" b="1" dirty="0" smtClean="0">
                <a:solidFill>
                  <a:schemeClr val="bg1"/>
                </a:solidFill>
                <a:latin typeface="Calibri" pitchFamily="34" charset="0"/>
              </a:rPr>
              <a:t>الخامس</a:t>
            </a:r>
            <a:endParaRPr lang="en-US" sz="44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055" name="Picture 9" descr="gegfg2wrbjh1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0" y="4191000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ستطيل 9"/>
          <p:cNvSpPr/>
          <p:nvPr/>
        </p:nvSpPr>
        <p:spPr>
          <a:xfrm>
            <a:off x="3705271" y="3829148"/>
            <a:ext cx="1455848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الأعداد </a:t>
            </a:r>
          </a:p>
          <a:p>
            <a:pPr algn="ctr"/>
            <a:r>
              <a:rPr lang="ar-SA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حتى 20</a:t>
            </a:r>
          </a:p>
          <a:p>
            <a:pPr algn="ctr"/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trips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78 - blip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discuss,student,Learn,classroom,books,pupils vector,discuss vector,learning  vector,Pupils clipart,discuss… | Student cartoon, Education technology  learning, Cartoo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2650" y="387457"/>
            <a:ext cx="2514600" cy="3054274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3899611" y="228600"/>
            <a:ext cx="408797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نشاهد المقطع لنتعرف على درسنا </a:t>
            </a:r>
            <a:r>
              <a:rPr lang="ar-SA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ar-SA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IMG_743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47250" y="1888109"/>
            <a:ext cx="6344350" cy="3903091"/>
          </a:xfrm>
          <a:prstGeom prst="rect">
            <a:avLst/>
          </a:prstGeom>
        </p:spPr>
      </p:pic>
    </p:spTree>
  </p:cSld>
  <p:clrMapOvr>
    <a:masterClrMapping/>
  </p:clrMapOvr>
  <p:transition>
    <p:strips/>
    <p:sndAc>
      <p:stSnd>
        <p:snd r:embed="rId4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847" y="2225251"/>
            <a:ext cx="3991502" cy="4874628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2630494" y="748409"/>
            <a:ext cx="4572000" cy="349018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اليوم : الخميس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التاريخ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  :14 </a:t>
            </a: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/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5 </a:t>
            </a: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/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1444هـ</a:t>
            </a:r>
            <a:endParaRPr lang="ar-SA" sz="2400" b="1" cap="all" dirty="0">
              <a:ln w="0"/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المادة</a:t>
            </a: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 : رياضيات 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الفصل </a:t>
            </a:r>
            <a:r>
              <a:rPr lang="ar-SA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الخامس</a:t>
            </a: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الأعداد حتى 20</a:t>
            </a:r>
            <a:endParaRPr lang="ar-SA" sz="2400" b="1" cap="all" dirty="0">
              <a:ln w="0"/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موضوع الدرس </a:t>
            </a:r>
            <a:r>
              <a:rPr lang="ar-SA" sz="2400" b="1" cap="all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:العددان 11 – 12</a:t>
            </a:r>
            <a:endParaRPr lang="ar-SA" sz="2400" b="1" cap="all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فكرة الدرس والهدف منه : 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 تسمية العددان وكتابتهما وتميزهما باستخدام أشياء ملموسة </a:t>
            </a:r>
            <a:endParaRPr lang="ar-SA" sz="2400" b="1" cap="all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1352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75" y="79406"/>
            <a:ext cx="8382000" cy="6724650"/>
          </a:xfrm>
          <a:prstGeom prst="rect">
            <a:avLst/>
          </a:prstGeom>
        </p:spPr>
      </p:pic>
    </p:spTree>
  </p:cSld>
  <p:clrMapOvr>
    <a:masterClrMapping/>
  </p:clrMapOvr>
  <p:transition>
    <p:strips/>
    <p:sndAc>
      <p:stSnd>
        <p:snd r:embed="rId2" name="cashreg.wav"/>
      </p:stSnd>
    </p:sndAc>
  </p:transition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869</TotalTime>
  <Words>98</Words>
  <Application>Microsoft Office PowerPoint</Application>
  <PresentationFormat>عرض على الشاشة (4:3)</PresentationFormat>
  <Paragraphs>31</Paragraphs>
  <Slides>17</Slides>
  <Notes>7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3" baseType="lpstr">
      <vt:lpstr>Akhbar MT</vt:lpstr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رياضيات أولى ب - الفصل الرابع</dc:title>
  <dc:subject>تهيئة الفصل الرابع</dc:subject>
  <dc:creator>ا/بندر الحازمي</dc:creator>
  <cp:keywords>حقيبة إنجاز المعلم والمعلمة</cp:keywords>
  <cp:lastModifiedBy>HP</cp:lastModifiedBy>
  <cp:revision>277</cp:revision>
  <dcterms:created xsi:type="dcterms:W3CDTF">2006-08-16T00:00:00Z</dcterms:created>
  <dcterms:modified xsi:type="dcterms:W3CDTF">2022-12-07T21:13:16Z</dcterms:modified>
</cp:coreProperties>
</file>