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67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0BF"/>
    <a:srgbClr val="B78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DC6D-FE76-4DBD-9A4E-3533389F8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2A235-7DB3-4EFB-B492-386263D5D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ED40-0E1C-44E6-B5F7-3D1903B4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70802-EAC8-4FEA-B9A5-28247790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C69F5-C51A-4801-8E7B-E434B81A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99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A34A-7CA6-43E0-9075-EA0E9684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EDB92-EEA2-45D9-91C8-CDCAD0C9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231C2-E16A-43AD-959A-2CB4F3A7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30CC7-FDDF-4B05-9CE5-D3833A72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FD8A-E4BB-4CA6-A90D-0A02971F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29937-E244-41A1-A3F1-92DAF52E5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F0CF8-84C3-4D34-923E-ACD608C28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6632-B602-41A7-8417-A61A485C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57B53-7F41-4B33-9048-783A7F02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C0EF-FB35-49E9-894B-83834E55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34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EB32-880B-4A98-AB36-288F62BB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DA65-216F-475E-B573-285DD87BB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7D33-44D8-402A-90D4-552A3852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942AB-1D2B-4B33-B09E-48754742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A2102-D3A7-465F-80CD-CAC7A059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83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CCAE-BC06-488C-B308-F75CEB9D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23F39-C83F-43B3-8C5B-98C1621ED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E226E-058C-4CE2-AC9D-69FB7FF6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852D-FDE4-4702-B5B1-89EC49EC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3C45C-2870-471E-8716-A9405F6F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9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5CFB-F7FE-476B-8651-50B86991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BA6D-0AE7-49B0-B494-2C5251A20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0E6E0-8275-494F-A32A-04FD55DED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E996F-9F1D-43C6-A607-54F091DB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CF043-7648-4D95-A410-6E8FBF81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1B0A-FB48-47AB-B762-4F6E87C0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43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8446-9A24-4E3A-8FD3-54352386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28606-1D06-468E-81ED-38C707109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CE89C-AC99-4142-88F6-87ABE87A3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9A7BB-5FD1-4437-A0CE-7287B4FBB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5EA31-51FC-4DF6-9401-C034A6892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0186D-2059-4821-B870-F92CD9A4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044F5D-3B97-4E81-A0B9-946FB3BC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01350-E075-4D5D-A701-7A3C9B3F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999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CACA-2B51-4D5B-AE6A-8BE8C7F5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EE0-F4E1-4E25-83D7-25B042CD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17962-74A6-430D-8279-EDBB063B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05007-F3A1-472D-88F5-495B15C6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79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B36AB-A28C-450A-9DD2-73CECC1B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46854-10D2-4FA4-81C6-7D2E5D20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4DB9-689B-4D08-905F-7CABDA40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38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935E-89BB-4E7B-B00E-BD3F1F16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B3B1-366C-42C2-A95F-F4FE0AE00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7B036-83F0-4DCC-BA00-8E2F6FCC6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9F62C-BC76-446F-B31E-738C926E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44E23-630E-4417-8601-4F34620C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72EEA-6C1C-4E47-8E34-F41E86D3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78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B181-8D79-4C6C-9B13-125F2B86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C35CD-62B5-4CED-B89E-F0103635B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57990-6A39-4128-92F2-76A27A3E4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91295-C89E-4369-9834-0FE85A3B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075A9-5EF7-473A-B861-1C947502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6B88B-89AF-4D8E-85DE-4FFC2A64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6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DB027-D389-4636-A2CC-DABE9499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5DBC-1616-4773-8E30-0BCCB1FD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675C3-1820-43E6-BD8F-13019CEAA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32600-E46D-44C0-97E7-0E846239B073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7AA0D-FD17-46C6-A034-1F49AF278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47745-2EDE-4384-83A7-AAF3AC704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2351-FA40-45B2-ACFF-0132D158B4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22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r8exams.blogspot.com/2017/03/english-grammar-shortcuts-by-angel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pedia.org/wiki/File:2009-03-20_Red_car_NB_on_S_Lasalle_St_in_Durham.jpg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ectorstock.com/royalty-free-vector/cute-boy-cartoon-posing-vector-4414496" TargetMode="Externa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condoit.wordpress.com/category/fu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singledropintheocean.com/2013/11/02/goal-review-november-20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heart-p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magazine.keycaribe.com/lifestyle/which-caribbean-countries-speak-englis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pixabay.com/en/boy-football-soccer-guy-kid-man-16010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girl-character-people-person-152498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pixabay.com/en/cute-girl-cartoon-257986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EE250-747D-4B89-98C0-C13C6CE26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" b="3647"/>
          <a:stretch/>
        </p:blipFill>
        <p:spPr>
          <a:xfrm>
            <a:off x="20" y="-70329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24BCE-DFA8-4D13-8801-BA6B14F46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691" y="2350205"/>
            <a:ext cx="4221238" cy="2700997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U 2</a:t>
            </a:r>
            <a:br>
              <a:rPr lang="en-US" sz="6600" b="1" dirty="0"/>
            </a:br>
            <a:r>
              <a:rPr lang="en-US" sz="6600" b="1" dirty="0"/>
              <a:t> What’s school like? </a:t>
            </a:r>
            <a:endParaRPr lang="ar-SA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C1C7-152B-408A-A1E6-B34C1EEB7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4961" y="5543577"/>
            <a:ext cx="4330262" cy="683284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Grammar </a:t>
            </a:r>
            <a:endParaRPr lang="ar-SA" sz="4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A0B007-7EF8-4732-A689-21C47CE89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1878" y="843218"/>
            <a:ext cx="5171564" cy="51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8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CAFF23-2F7E-41AD-B3AE-12F6213B8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8" t="40029" r="20480" b="18104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BF8A6-804D-4485-AE69-C1E0FEC74510}"/>
              </a:ext>
            </a:extLst>
          </p:cNvPr>
          <p:cNvSpPr txBox="1"/>
          <p:nvPr/>
        </p:nvSpPr>
        <p:spPr>
          <a:xfrm>
            <a:off x="265044" y="172278"/>
            <a:ext cx="44527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Ahmed’s schedule </a:t>
            </a:r>
            <a:endParaRPr lang="ar-SA" sz="4000" b="1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4A1E8-85C0-451B-9E5B-F93206C32AA1}"/>
              </a:ext>
            </a:extLst>
          </p:cNvPr>
          <p:cNvSpPr/>
          <p:nvPr/>
        </p:nvSpPr>
        <p:spPr>
          <a:xfrm>
            <a:off x="4439478" y="159025"/>
            <a:ext cx="7646505" cy="92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71F916-FF66-425C-88B1-7DA0D828F8EC}"/>
              </a:ext>
            </a:extLst>
          </p:cNvPr>
          <p:cNvSpPr/>
          <p:nvPr/>
        </p:nvSpPr>
        <p:spPr>
          <a:xfrm>
            <a:off x="106017" y="965202"/>
            <a:ext cx="4331937" cy="5720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1" name="Graphic 10" descr="Arrow Straight">
            <a:extLst>
              <a:ext uri="{FF2B5EF4-FFF2-40B4-BE49-F238E27FC236}">
                <a16:creationId xmlns:a16="http://schemas.microsoft.com/office/drawing/2014/main" id="{42DE1ABD-2429-4680-A5AA-373D95840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6118" y="842629"/>
            <a:ext cx="914400" cy="914400"/>
          </a:xfrm>
          <a:prstGeom prst="rect">
            <a:avLst/>
          </a:prstGeom>
        </p:spPr>
      </p:pic>
      <p:pic>
        <p:nvPicPr>
          <p:cNvPr id="12" name="Graphic 11" descr="Arrow Straight">
            <a:extLst>
              <a:ext uri="{FF2B5EF4-FFF2-40B4-BE49-F238E27FC236}">
                <a16:creationId xmlns:a16="http://schemas.microsoft.com/office/drawing/2014/main" id="{1E1DEB26-2048-486A-8F1C-78FE85DA7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7116" y="1339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C150D-15DC-46F5-AD70-FD53C655E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7" t="34283" r="47250" b="42526"/>
          <a:stretch/>
        </p:blipFill>
        <p:spPr>
          <a:xfrm>
            <a:off x="335839" y="1382150"/>
            <a:ext cx="11520322" cy="4093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DAE5E-625A-47CC-A903-65CBE27F4E5C}"/>
              </a:ext>
            </a:extLst>
          </p:cNvPr>
          <p:cNvSpPr txBox="1"/>
          <p:nvPr/>
        </p:nvSpPr>
        <p:spPr>
          <a:xfrm>
            <a:off x="7739270" y="2425148"/>
            <a:ext cx="44527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No, he doesn’t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EAF7D-2B82-495E-BC59-FEDF67448B8C}"/>
              </a:ext>
            </a:extLst>
          </p:cNvPr>
          <p:cNvSpPr txBox="1"/>
          <p:nvPr/>
        </p:nvSpPr>
        <p:spPr>
          <a:xfrm>
            <a:off x="8991601" y="3116223"/>
            <a:ext cx="44527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Yes, he does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0D6F3-BA9A-43D9-B56B-C8598F60599B}"/>
              </a:ext>
            </a:extLst>
          </p:cNvPr>
          <p:cNvSpPr txBox="1"/>
          <p:nvPr/>
        </p:nvSpPr>
        <p:spPr>
          <a:xfrm>
            <a:off x="8365436" y="3848078"/>
            <a:ext cx="44527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No, he doesn’t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4CC415-6337-4E5E-A4E9-9684257B0BA9}"/>
              </a:ext>
            </a:extLst>
          </p:cNvPr>
          <p:cNvSpPr txBox="1"/>
          <p:nvPr/>
        </p:nvSpPr>
        <p:spPr>
          <a:xfrm>
            <a:off x="7570589" y="4891074"/>
            <a:ext cx="44527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Yes, he does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-154735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8C48B4-1D89-42E0-9564-9EBDCCF89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77" t="34844" r="9396" b="49954"/>
          <a:stretch/>
        </p:blipFill>
        <p:spPr>
          <a:xfrm>
            <a:off x="1004642" y="0"/>
            <a:ext cx="10182716" cy="3750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C818C-B6A8-4B45-AFA5-A0D162ED12B2}"/>
              </a:ext>
            </a:extLst>
          </p:cNvPr>
          <p:cNvSpPr txBox="1"/>
          <p:nvPr/>
        </p:nvSpPr>
        <p:spPr>
          <a:xfrm>
            <a:off x="1194987" y="3989551"/>
            <a:ext cx="7803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He has science last on Tuesday.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D88C9-C019-47EF-97DC-EF09564B19BE}"/>
              </a:ext>
            </a:extLst>
          </p:cNvPr>
          <p:cNvSpPr txBox="1"/>
          <p:nvPr/>
        </p:nvSpPr>
        <p:spPr>
          <a:xfrm>
            <a:off x="1194986" y="4717227"/>
            <a:ext cx="7803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He has French three times a week.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5A1B1-134C-4178-87DD-FF913E5D286B}"/>
              </a:ext>
            </a:extLst>
          </p:cNvPr>
          <p:cNvSpPr txBox="1"/>
          <p:nvPr/>
        </p:nvSpPr>
        <p:spPr>
          <a:xfrm>
            <a:off x="1194985" y="5444903"/>
            <a:ext cx="7803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He has English, math and science everyday.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5D0A0-1C4C-49AD-BA0C-32C87FE16AC0}"/>
              </a:ext>
            </a:extLst>
          </p:cNvPr>
          <p:cNvSpPr txBox="1"/>
          <p:nvPr/>
        </p:nvSpPr>
        <p:spPr>
          <a:xfrm>
            <a:off x="1194984" y="6176719"/>
            <a:ext cx="7803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He teaches history.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278A519-27FF-425E-9AE6-B142D633E445}"/>
              </a:ext>
            </a:extLst>
          </p:cNvPr>
          <p:cNvGrpSpPr/>
          <p:nvPr/>
        </p:nvGrpSpPr>
        <p:grpSpPr>
          <a:xfrm>
            <a:off x="920358" y="4000449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0D007633-E7BF-42DC-98E6-F5C7D93AF754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35C878C-78AB-4E02-B81F-9DEAFE5F6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مجموعة 9">
            <a:extLst>
              <a:ext uri="{FF2B5EF4-FFF2-40B4-BE49-F238E27FC236}">
                <a16:creationId xmlns:a16="http://schemas.microsoft.com/office/drawing/2014/main" id="{C6CDF656-AFF1-41EB-B153-F9E499FEFA50}"/>
              </a:ext>
            </a:extLst>
          </p:cNvPr>
          <p:cNvGrpSpPr/>
          <p:nvPr/>
        </p:nvGrpSpPr>
        <p:grpSpPr>
          <a:xfrm>
            <a:off x="920358" y="4767662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مستطيل: زوايا مستديرة 10">
              <a:extLst>
                <a:ext uri="{FF2B5EF4-FFF2-40B4-BE49-F238E27FC236}">
                  <a16:creationId xmlns:a16="http://schemas.microsoft.com/office/drawing/2014/main" id="{B96D7391-5B0B-4D27-8B48-836879F9D10F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CC0083A-EA7C-40FF-85A7-CC9BFFEA1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مجموعة 9">
            <a:extLst>
              <a:ext uri="{FF2B5EF4-FFF2-40B4-BE49-F238E27FC236}">
                <a16:creationId xmlns:a16="http://schemas.microsoft.com/office/drawing/2014/main" id="{5E7C2DA0-00C1-412F-8867-4D07DAEA35D8}"/>
              </a:ext>
            </a:extLst>
          </p:cNvPr>
          <p:cNvGrpSpPr/>
          <p:nvPr/>
        </p:nvGrpSpPr>
        <p:grpSpPr>
          <a:xfrm>
            <a:off x="1004641" y="5456737"/>
            <a:ext cx="7596019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مستطيل: زوايا مستديرة 10">
              <a:extLst>
                <a:ext uri="{FF2B5EF4-FFF2-40B4-BE49-F238E27FC236}">
                  <a16:creationId xmlns:a16="http://schemas.microsoft.com/office/drawing/2014/main" id="{A19DEEAC-8B2C-4D96-8496-7C02383CE2D1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7A1B1D7B-2227-4165-B5D2-9A3850D2D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مجموعة 9">
            <a:extLst>
              <a:ext uri="{FF2B5EF4-FFF2-40B4-BE49-F238E27FC236}">
                <a16:creationId xmlns:a16="http://schemas.microsoft.com/office/drawing/2014/main" id="{97EEFEA8-EBE4-434E-B8D7-311F797D7108}"/>
              </a:ext>
            </a:extLst>
          </p:cNvPr>
          <p:cNvGrpSpPr/>
          <p:nvPr/>
        </p:nvGrpSpPr>
        <p:grpSpPr>
          <a:xfrm>
            <a:off x="1061151" y="6169069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مستطيل: زوايا مستديرة 10">
              <a:extLst>
                <a:ext uri="{FF2B5EF4-FFF2-40B4-BE49-F238E27FC236}">
                  <a16:creationId xmlns:a16="http://schemas.microsoft.com/office/drawing/2014/main" id="{6AB173AE-4EF4-4F74-8ECC-7A53F48FE93D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F42CCED-F78D-4DA7-B3EA-EEA9CF27C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79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169E1-ED04-40AE-A5ED-9A3ABDE98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04" t="40234" r="36750" b="39653"/>
          <a:stretch/>
        </p:blipFill>
        <p:spPr>
          <a:xfrm>
            <a:off x="442226" y="401439"/>
            <a:ext cx="11307548" cy="26447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906141-2B1C-40BF-BB10-39210D5E48C7}"/>
              </a:ext>
            </a:extLst>
          </p:cNvPr>
          <p:cNvSpPr/>
          <p:nvPr/>
        </p:nvSpPr>
        <p:spPr>
          <a:xfrm>
            <a:off x="4625009" y="1269405"/>
            <a:ext cx="2319130" cy="90879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3D687B-2EAD-4B83-AB47-B545752F34FA}"/>
              </a:ext>
            </a:extLst>
          </p:cNvPr>
          <p:cNvSpPr/>
          <p:nvPr/>
        </p:nvSpPr>
        <p:spPr>
          <a:xfrm>
            <a:off x="8653670" y="1269405"/>
            <a:ext cx="1603513" cy="90879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E51E6-4F73-4A1F-85EB-C99C99EF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44139" y="3247637"/>
            <a:ext cx="4190028" cy="2792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2CBC3-8A4F-4A35-B87A-4574DE037331}"/>
              </a:ext>
            </a:extLst>
          </p:cNvPr>
          <p:cNvSpPr txBox="1"/>
          <p:nvPr/>
        </p:nvSpPr>
        <p:spPr>
          <a:xfrm>
            <a:off x="650119" y="3811837"/>
            <a:ext cx="56454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/>
              <a:t>This is </a:t>
            </a:r>
            <a:r>
              <a:rPr lang="en-US" sz="6000" u="sng" dirty="0"/>
              <a:t>a red car</a:t>
            </a:r>
            <a:endParaRPr lang="ar-SA" sz="60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D6739-C933-425C-8E0C-189B56D23BBC}"/>
              </a:ext>
            </a:extLst>
          </p:cNvPr>
          <p:cNvSpPr txBox="1"/>
          <p:nvPr/>
        </p:nvSpPr>
        <p:spPr>
          <a:xfrm>
            <a:off x="650119" y="5024954"/>
            <a:ext cx="56454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/>
              <a:t>This car </a:t>
            </a:r>
            <a:r>
              <a:rPr lang="en-US" sz="6000" u="sng" dirty="0"/>
              <a:t>is red</a:t>
            </a:r>
            <a:endParaRPr lang="ar-SA" sz="6000" u="sng" dirty="0"/>
          </a:p>
        </p:txBody>
      </p:sp>
    </p:spTree>
    <p:extLst>
      <p:ext uri="{BB962C8B-B14F-4D97-AF65-F5344CB8AC3E}">
        <p14:creationId xmlns:p14="http://schemas.microsoft.com/office/powerpoint/2010/main" val="23993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169E1-ED04-40AE-A5ED-9A3ABDE98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04" t="40234" r="36750" b="39653"/>
          <a:stretch/>
        </p:blipFill>
        <p:spPr>
          <a:xfrm>
            <a:off x="442226" y="401439"/>
            <a:ext cx="11307548" cy="26447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906141-2B1C-40BF-BB10-39210D5E48C7}"/>
              </a:ext>
            </a:extLst>
          </p:cNvPr>
          <p:cNvSpPr/>
          <p:nvPr/>
        </p:nvSpPr>
        <p:spPr>
          <a:xfrm>
            <a:off x="4625009" y="1269405"/>
            <a:ext cx="2319130" cy="90879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3D687B-2EAD-4B83-AB47-B545752F34FA}"/>
              </a:ext>
            </a:extLst>
          </p:cNvPr>
          <p:cNvSpPr/>
          <p:nvPr/>
        </p:nvSpPr>
        <p:spPr>
          <a:xfrm>
            <a:off x="8653670" y="1269405"/>
            <a:ext cx="1603513" cy="90879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E51E6-4F73-4A1F-85EB-C99C99EF6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7158"/>
          <a:stretch/>
        </p:blipFill>
        <p:spPr>
          <a:xfrm>
            <a:off x="8653670" y="3151526"/>
            <a:ext cx="2340043" cy="3351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2CBC3-8A4F-4A35-B87A-4574DE037331}"/>
              </a:ext>
            </a:extLst>
          </p:cNvPr>
          <p:cNvSpPr txBox="1"/>
          <p:nvPr/>
        </p:nvSpPr>
        <p:spPr>
          <a:xfrm>
            <a:off x="650118" y="3811837"/>
            <a:ext cx="72746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/>
              <a:t>He has </a:t>
            </a:r>
            <a:r>
              <a:rPr lang="en-US" sz="6000" u="sng" dirty="0"/>
              <a:t>a short hair</a:t>
            </a:r>
            <a:endParaRPr lang="ar-SA" sz="60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D6739-C933-425C-8E0C-189B56D23BBC}"/>
              </a:ext>
            </a:extLst>
          </p:cNvPr>
          <p:cNvSpPr txBox="1"/>
          <p:nvPr/>
        </p:nvSpPr>
        <p:spPr>
          <a:xfrm>
            <a:off x="650118" y="5024954"/>
            <a:ext cx="695662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/>
              <a:t>His hair </a:t>
            </a:r>
            <a:r>
              <a:rPr lang="en-US" sz="6000" u="sng" dirty="0"/>
              <a:t>is short</a:t>
            </a:r>
            <a:endParaRPr lang="ar-SA" sz="6000" u="sng" dirty="0"/>
          </a:p>
        </p:txBody>
      </p:sp>
    </p:spTree>
    <p:extLst>
      <p:ext uri="{BB962C8B-B14F-4D97-AF65-F5344CB8AC3E}">
        <p14:creationId xmlns:p14="http://schemas.microsoft.com/office/powerpoint/2010/main" val="18499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A6134-D273-410D-850B-0EB7C5141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27" t="23201" r="22904" b="39037"/>
          <a:stretch/>
        </p:blipFill>
        <p:spPr>
          <a:xfrm>
            <a:off x="733150" y="492202"/>
            <a:ext cx="10725699" cy="58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0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EEC26-2B37-4764-8BB9-CC7E02D0C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12" t="64022" r="24185" b="11537"/>
          <a:stretch/>
        </p:blipFill>
        <p:spPr>
          <a:xfrm>
            <a:off x="0" y="556592"/>
            <a:ext cx="12190476" cy="5744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AC343-DC96-4D07-A7C5-130731633101}"/>
              </a:ext>
            </a:extLst>
          </p:cNvPr>
          <p:cNvSpPr txBox="1"/>
          <p:nvPr/>
        </p:nvSpPr>
        <p:spPr>
          <a:xfrm>
            <a:off x="490331" y="2332381"/>
            <a:ext cx="1391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teaches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23B8E-3C8D-4129-8426-E559D67EC02B}"/>
              </a:ext>
            </a:extLst>
          </p:cNvPr>
          <p:cNvSpPr txBox="1"/>
          <p:nvPr/>
        </p:nvSpPr>
        <p:spPr>
          <a:xfrm>
            <a:off x="3902765" y="2332381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Short black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47205-051B-4495-AD05-C6FC43F80AF6}"/>
              </a:ext>
            </a:extLst>
          </p:cNvPr>
          <p:cNvSpPr txBox="1"/>
          <p:nvPr/>
        </p:nvSpPr>
        <p:spPr>
          <a:xfrm>
            <a:off x="5158411" y="2848732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tall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C5565-56D3-4996-91A0-DD5346005A46}"/>
              </a:ext>
            </a:extLst>
          </p:cNvPr>
          <p:cNvSpPr txBox="1"/>
          <p:nvPr/>
        </p:nvSpPr>
        <p:spPr>
          <a:xfrm>
            <a:off x="8010938" y="2848247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brown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0414D-61C1-4D92-8DC7-4DC3851E1645}"/>
              </a:ext>
            </a:extLst>
          </p:cNvPr>
          <p:cNvSpPr txBox="1"/>
          <p:nvPr/>
        </p:nvSpPr>
        <p:spPr>
          <a:xfrm>
            <a:off x="3220278" y="3405314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wears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CC9B8-BB31-4009-A3B1-EE3106290F5A}"/>
              </a:ext>
            </a:extLst>
          </p:cNvPr>
          <p:cNvSpPr txBox="1"/>
          <p:nvPr/>
        </p:nvSpPr>
        <p:spPr>
          <a:xfrm>
            <a:off x="2358887" y="3928534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teach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DA868-03AD-40A3-90FC-4E9F9C05DCD1}"/>
              </a:ext>
            </a:extLst>
          </p:cNvPr>
          <p:cNvSpPr txBox="1"/>
          <p:nvPr/>
        </p:nvSpPr>
        <p:spPr>
          <a:xfrm>
            <a:off x="7274681" y="3928049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black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ED649-B55A-412D-9F25-8472C3AFB864}"/>
              </a:ext>
            </a:extLst>
          </p:cNvPr>
          <p:cNvSpPr txBox="1"/>
          <p:nvPr/>
        </p:nvSpPr>
        <p:spPr>
          <a:xfrm>
            <a:off x="2324232" y="4451269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Short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3AC86-A2AF-4E17-9CFD-64B45C0B9EB4}"/>
              </a:ext>
            </a:extLst>
          </p:cNvPr>
          <p:cNvSpPr txBox="1"/>
          <p:nvPr/>
        </p:nvSpPr>
        <p:spPr>
          <a:xfrm>
            <a:off x="5051629" y="4974489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Short brown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7447F4-75F4-4E51-BB60-53CA1CCDDFEE}"/>
              </a:ext>
            </a:extLst>
          </p:cNvPr>
          <p:cNvSpPr txBox="1"/>
          <p:nvPr/>
        </p:nvSpPr>
        <p:spPr>
          <a:xfrm>
            <a:off x="662609" y="5497224"/>
            <a:ext cx="2087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highlight>
                  <a:srgbClr val="000000"/>
                </a:highlight>
              </a:rPr>
              <a:t>speak</a:t>
            </a:r>
            <a:endParaRPr lang="ar-SA" sz="2800" b="1" dirty="0">
              <a:solidFill>
                <a:srgbClr val="0070C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30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7B27F-3AA2-4E2B-8FAF-53A620F572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45" t="28105" r="34294" b="30329"/>
          <a:stretch/>
        </p:blipFill>
        <p:spPr>
          <a:xfrm>
            <a:off x="-1" y="0"/>
            <a:ext cx="12188951" cy="6858000"/>
          </a:xfrm>
          <a:prstGeom prst="rect">
            <a:avLst/>
          </a:prstGeom>
        </p:spPr>
      </p:pic>
      <p:pic>
        <p:nvPicPr>
          <p:cNvPr id="4" name="SG Bk 2 F-SA_2020_10">
            <a:hlinkClick r:id="" action="ppaction://media"/>
            <a:extLst>
              <a:ext uri="{FF2B5EF4-FFF2-40B4-BE49-F238E27FC236}">
                <a16:creationId xmlns:a16="http://schemas.microsoft.com/office/drawing/2014/main" id="{E50CF569-CFCD-41AF-8709-59AEEBB09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5312" y="407504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9B312-2038-4463-84AF-66E0B118A47A}"/>
              </a:ext>
            </a:extLst>
          </p:cNvPr>
          <p:cNvSpPr txBox="1"/>
          <p:nvPr/>
        </p:nvSpPr>
        <p:spPr>
          <a:xfrm>
            <a:off x="1591023" y="2181819"/>
            <a:ext cx="1205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no</a:t>
            </a:r>
            <a:endParaRPr lang="ar-SA" sz="4400" u="sng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D2341-F80D-4D3C-BB81-7C27EDFF448A}"/>
              </a:ext>
            </a:extLst>
          </p:cNvPr>
          <p:cNvSpPr txBox="1"/>
          <p:nvPr/>
        </p:nvSpPr>
        <p:spPr>
          <a:xfrm>
            <a:off x="1591023" y="2659559"/>
            <a:ext cx="1205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no</a:t>
            </a:r>
            <a:endParaRPr lang="ar-SA" sz="4400" u="sng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F1CF5-AC8A-496B-B08C-C46C13349970}"/>
              </a:ext>
            </a:extLst>
          </p:cNvPr>
          <p:cNvSpPr txBox="1"/>
          <p:nvPr/>
        </p:nvSpPr>
        <p:spPr>
          <a:xfrm>
            <a:off x="1589497" y="3093003"/>
            <a:ext cx="1205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yes</a:t>
            </a:r>
            <a:endParaRPr lang="ar-SA" sz="4400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B7CA5-255F-4B37-BFF9-808D4DE46543}"/>
              </a:ext>
            </a:extLst>
          </p:cNvPr>
          <p:cNvSpPr txBox="1"/>
          <p:nvPr/>
        </p:nvSpPr>
        <p:spPr>
          <a:xfrm>
            <a:off x="1587971" y="3526447"/>
            <a:ext cx="1205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yes</a:t>
            </a:r>
            <a:endParaRPr lang="ar-SA" sz="4400" u="sng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BFAC1-0F79-489D-B652-C210B32F071C}"/>
              </a:ext>
            </a:extLst>
          </p:cNvPr>
          <p:cNvSpPr txBox="1"/>
          <p:nvPr/>
        </p:nvSpPr>
        <p:spPr>
          <a:xfrm>
            <a:off x="1587971" y="4729332"/>
            <a:ext cx="1205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no</a:t>
            </a:r>
            <a:endParaRPr lang="ar-SA" sz="4400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7192F-8F87-48FC-91E7-358F304F1D8B}"/>
              </a:ext>
            </a:extLst>
          </p:cNvPr>
          <p:cNvSpPr txBox="1"/>
          <p:nvPr/>
        </p:nvSpPr>
        <p:spPr>
          <a:xfrm>
            <a:off x="1586445" y="5162776"/>
            <a:ext cx="1205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yes</a:t>
            </a:r>
            <a:endParaRPr lang="ar-SA" sz="4400" u="sng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90004-7535-4204-9D85-919A636A0496}"/>
              </a:ext>
            </a:extLst>
          </p:cNvPr>
          <p:cNvSpPr txBox="1"/>
          <p:nvPr/>
        </p:nvSpPr>
        <p:spPr>
          <a:xfrm>
            <a:off x="1586445" y="5565176"/>
            <a:ext cx="1205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no</a:t>
            </a:r>
            <a:endParaRPr lang="ar-SA" sz="44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B38FD-F7CE-4776-9695-0A215F0DB322}"/>
              </a:ext>
            </a:extLst>
          </p:cNvPr>
          <p:cNvSpPr txBox="1"/>
          <p:nvPr/>
        </p:nvSpPr>
        <p:spPr>
          <a:xfrm>
            <a:off x="1584919" y="5980940"/>
            <a:ext cx="1205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yes</a:t>
            </a:r>
            <a:endParaRPr lang="ar-SA" sz="4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AA789B-F8ED-45A2-8CC2-15776B8B90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63" t="51112" r="32880" b="33228"/>
          <a:stretch/>
        </p:blipFill>
        <p:spPr>
          <a:xfrm>
            <a:off x="195408" y="1572039"/>
            <a:ext cx="11801183" cy="3713922"/>
          </a:xfrm>
          <a:prstGeom prst="rect">
            <a:avLst/>
          </a:prstGeom>
        </p:spPr>
      </p:pic>
      <p:pic>
        <p:nvPicPr>
          <p:cNvPr id="4" name="SG Bk 2 F-SA_2020_11">
            <a:hlinkClick r:id="" action="ppaction://media"/>
            <a:extLst>
              <a:ext uri="{FF2B5EF4-FFF2-40B4-BE49-F238E27FC236}">
                <a16:creationId xmlns:a16="http://schemas.microsoft.com/office/drawing/2014/main" id="{AE2CF41F-4542-4D86-8C44-123F51595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1983" y="657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-56261"/>
            <a:ext cx="12191980" cy="6857990"/>
          </a:xfrm>
          <a:prstGeom prst="rect">
            <a:avLst/>
          </a:prstGeom>
        </p:spPr>
      </p:pic>
      <p:pic>
        <p:nvPicPr>
          <p:cNvPr id="4" name="Picture 3" descr="A picture containing text, monitor, computer&#10;&#10;Description automatically generated">
            <a:extLst>
              <a:ext uri="{FF2B5EF4-FFF2-40B4-BE49-F238E27FC236}">
                <a16:creationId xmlns:a16="http://schemas.microsoft.com/office/drawing/2014/main" id="{3806CF9F-60A9-43DF-B87F-183D5265D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799" y="270971"/>
            <a:ext cx="4764855" cy="47648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0CC5E3-18A7-4563-B280-6AEDB035A5F9}"/>
              </a:ext>
            </a:extLst>
          </p:cNvPr>
          <p:cNvSpPr/>
          <p:nvPr/>
        </p:nvSpPr>
        <p:spPr>
          <a:xfrm>
            <a:off x="5247023" y="2781362"/>
            <a:ext cx="670728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 94</a:t>
            </a:r>
          </a:p>
        </p:txBody>
      </p:sp>
    </p:spTree>
    <p:extLst>
      <p:ext uri="{BB962C8B-B14F-4D97-AF65-F5344CB8AC3E}">
        <p14:creationId xmlns:p14="http://schemas.microsoft.com/office/powerpoint/2010/main" val="353668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-56261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3A95F-9E78-4B75-B657-1FA8A51F8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948" b="26359"/>
          <a:stretch/>
        </p:blipFill>
        <p:spPr>
          <a:xfrm>
            <a:off x="0" y="-112532"/>
            <a:ext cx="12188952" cy="2078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F864C4-A342-49EE-A053-DDF3C9A795DD}"/>
              </a:ext>
            </a:extLst>
          </p:cNvPr>
          <p:cNvSpPr txBox="1"/>
          <p:nvPr/>
        </p:nvSpPr>
        <p:spPr>
          <a:xfrm>
            <a:off x="1179440" y="2320654"/>
            <a:ext cx="103764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Use present simple in affirmative and negative form and questions.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B5289-B0D5-47EC-AC58-1171C680426D}"/>
              </a:ext>
            </a:extLst>
          </p:cNvPr>
          <p:cNvSpPr txBox="1"/>
          <p:nvPr/>
        </p:nvSpPr>
        <p:spPr>
          <a:xfrm>
            <a:off x="1179439" y="3875667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Use adjectives with noun and verb to be correctly.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876A7-C1CA-46F1-AB19-67C35239D546}"/>
              </a:ext>
            </a:extLst>
          </p:cNvPr>
          <p:cNvSpPr txBox="1"/>
          <p:nvPr/>
        </p:nvSpPr>
        <p:spPr>
          <a:xfrm>
            <a:off x="1179438" y="4784349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Listen for specific details about people.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6C433-7C87-4985-9789-B32C5C7B2DDC}"/>
              </a:ext>
            </a:extLst>
          </p:cNvPr>
          <p:cNvSpPr txBox="1"/>
          <p:nvPr/>
        </p:nvSpPr>
        <p:spPr>
          <a:xfrm>
            <a:off x="1179437" y="5785364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de-DE" sz="3600" dirty="0">
                <a:ln>
                  <a:solidFill>
                    <a:srgbClr val="002060"/>
                  </a:solidFill>
                </a:ln>
              </a:rPr>
              <a:t>Pronounce the third person singular verb ending -es</a:t>
            </a:r>
            <a:r>
              <a:rPr lang="en-US" sz="3600" dirty="0">
                <a:ln>
                  <a:solidFill>
                    <a:srgbClr val="002060"/>
                  </a:solidFill>
                </a:ln>
              </a:rPr>
              <a:t>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6463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-267278"/>
            <a:ext cx="12191980" cy="7125277"/>
          </a:xfrm>
          <a:prstGeom prst="rect">
            <a:avLst/>
          </a:prstGeom>
        </p:spPr>
      </p:pic>
      <p:pic>
        <p:nvPicPr>
          <p:cNvPr id="1028" name="Picture 4" descr="Today I Am Grateful For: Gratitude Journal with Modern Pink and Cream Cover  Design for 3 Minutes a Day to a Happier You by NOT A BOOK">
            <a:extLst>
              <a:ext uri="{FF2B5EF4-FFF2-40B4-BE49-F238E27FC236}">
                <a16:creationId xmlns:a16="http://schemas.microsoft.com/office/drawing/2014/main" id="{AB1F0F40-551E-4BE9-9828-84A9EEBDE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2" y="121568"/>
            <a:ext cx="7118252" cy="58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7DB1C110-32A7-444B-A88F-3ACA4694E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75322" y="3282466"/>
            <a:ext cx="4015154" cy="40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-154736"/>
            <a:ext cx="12191980" cy="7012735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ACB81A4-1146-4CBB-A0A5-515F50DA4A3C}"/>
              </a:ext>
            </a:extLst>
          </p:cNvPr>
          <p:cNvSpPr/>
          <p:nvPr/>
        </p:nvSpPr>
        <p:spPr>
          <a:xfrm>
            <a:off x="4028661" y="463826"/>
            <a:ext cx="6798365" cy="2319130"/>
          </a:xfrm>
          <a:prstGeom prst="wedgeEllipseCallout">
            <a:avLst>
              <a:gd name="adj1" fmla="val -61391"/>
              <a:gd name="adj2" fmla="val 13366"/>
            </a:avLst>
          </a:prstGeom>
          <a:solidFill>
            <a:srgbClr val="B782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badi" panose="020B0604020104020204" pitchFamily="34" charset="0"/>
              </a:rPr>
              <a:t>What do usually do in the evening? </a:t>
            </a:r>
            <a:endParaRPr lang="ar-SA" sz="40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591C4-758A-4298-8C76-A78A740A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32" y="703385"/>
            <a:ext cx="1743986" cy="615460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76AD4A-592E-4F07-8829-C53460BDD69E}"/>
              </a:ext>
            </a:extLst>
          </p:cNvPr>
          <p:cNvSpPr/>
          <p:nvPr/>
        </p:nvSpPr>
        <p:spPr>
          <a:xfrm>
            <a:off x="5102087" y="3246782"/>
            <a:ext cx="6215269" cy="80838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I </a:t>
            </a:r>
            <a:r>
              <a:rPr lang="en-US" sz="4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make</a:t>
            </a:r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 dinner</a:t>
            </a:r>
            <a:endParaRPr lang="ar-SA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9F8F0-FED4-4BE1-9426-51C002E206C0}"/>
              </a:ext>
            </a:extLst>
          </p:cNvPr>
          <p:cNvSpPr/>
          <p:nvPr/>
        </p:nvSpPr>
        <p:spPr>
          <a:xfrm>
            <a:off x="5102086" y="4386469"/>
            <a:ext cx="6215269" cy="80838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She </a:t>
            </a:r>
            <a:r>
              <a:rPr lang="en-US" sz="4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does</a:t>
            </a:r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 her homework</a:t>
            </a:r>
            <a:endParaRPr lang="ar-SA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37FD6D-69AB-4619-BBC6-8E4214DDA5CD}"/>
              </a:ext>
            </a:extLst>
          </p:cNvPr>
          <p:cNvSpPr/>
          <p:nvPr/>
        </p:nvSpPr>
        <p:spPr>
          <a:xfrm>
            <a:off x="5102086" y="5526156"/>
            <a:ext cx="6215269" cy="80838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I </a:t>
            </a:r>
            <a:r>
              <a:rPr lang="en-US" sz="4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study</a:t>
            </a:r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 / </a:t>
            </a:r>
            <a:r>
              <a:rPr lang="en-US" sz="4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drink</a:t>
            </a:r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 water</a:t>
            </a:r>
            <a:endParaRPr lang="ar-SA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BD5B13-D0B3-4B2F-8E4B-41231123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AD5E3"/>
              </a:clrFrom>
              <a:clrTo>
                <a:srgbClr val="9AD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513" t="628" r="32191" b="134"/>
          <a:stretch/>
        </p:blipFill>
        <p:spPr>
          <a:xfrm>
            <a:off x="1230494" y="0"/>
            <a:ext cx="2804793" cy="37028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29A98-4EB4-4745-A1D3-A44B0AE0A1B6}"/>
              </a:ext>
            </a:extLst>
          </p:cNvPr>
          <p:cNvSpPr/>
          <p:nvPr/>
        </p:nvSpPr>
        <p:spPr>
          <a:xfrm>
            <a:off x="225288" y="4678017"/>
            <a:ext cx="3810000" cy="80838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I </a:t>
            </a:r>
            <a:r>
              <a:rPr lang="en-US" sz="4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speak</a:t>
            </a:r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 English</a:t>
            </a:r>
            <a:endParaRPr lang="ar-SA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24E928-3603-47DF-8F32-D30B4462A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AD5E3"/>
              </a:clrFrom>
              <a:clrTo>
                <a:srgbClr val="9AD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513" t="628" r="32191" b="134"/>
          <a:stretch/>
        </p:blipFill>
        <p:spPr>
          <a:xfrm>
            <a:off x="8156713" y="166816"/>
            <a:ext cx="2804793" cy="37028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20563C-5F6C-4566-AAE9-93A42199C4ED}"/>
              </a:ext>
            </a:extLst>
          </p:cNvPr>
          <p:cNvSpPr/>
          <p:nvPr/>
        </p:nvSpPr>
        <p:spPr>
          <a:xfrm>
            <a:off x="7096538" y="4678017"/>
            <a:ext cx="4870174" cy="80838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I </a:t>
            </a:r>
            <a:r>
              <a:rPr lang="en-US" sz="4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don’t speak</a:t>
            </a:r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 English</a:t>
            </a:r>
            <a:endParaRPr lang="ar-SA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AC418D18-1DF8-4CEB-A53C-0352EC6F6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6713" y="487605"/>
            <a:ext cx="3702818" cy="37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D5B13-D0B3-4B2F-8E4B-412311230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230494" y="395709"/>
            <a:ext cx="2804793" cy="285838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29A98-4EB4-4745-A1D3-A44B0AE0A1B6}"/>
              </a:ext>
            </a:extLst>
          </p:cNvPr>
          <p:cNvSpPr/>
          <p:nvPr/>
        </p:nvSpPr>
        <p:spPr>
          <a:xfrm>
            <a:off x="225288" y="4678017"/>
            <a:ext cx="4638260" cy="80838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He </a:t>
            </a:r>
            <a:r>
              <a:rPr lang="en-US" sz="4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plays </a:t>
            </a:r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football</a:t>
            </a:r>
            <a:endParaRPr lang="ar-SA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20563C-5F6C-4566-AAE9-93A42199C4ED}"/>
              </a:ext>
            </a:extLst>
          </p:cNvPr>
          <p:cNvSpPr/>
          <p:nvPr/>
        </p:nvSpPr>
        <p:spPr>
          <a:xfrm>
            <a:off x="6096000" y="4678017"/>
            <a:ext cx="5870712" cy="80838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He </a:t>
            </a:r>
            <a:r>
              <a:rPr lang="en-US" sz="4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doesn’t play</a:t>
            </a:r>
            <a:r>
              <a:rPr lang="en-US" sz="4000" b="1" dirty="0">
                <a:solidFill>
                  <a:srgbClr val="7030A0"/>
                </a:solidFill>
                <a:latin typeface="Abadi" panose="020B0604020104020204" pitchFamily="34" charset="0"/>
              </a:rPr>
              <a:t> football</a:t>
            </a:r>
            <a:endParaRPr lang="ar-SA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8DCB48-98EF-43E3-92AB-9BBF3C2A3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451007" y="457384"/>
            <a:ext cx="2804793" cy="2858387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AC418D18-1DF8-4CEB-A53C-0352EC6F6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894" y="35168"/>
            <a:ext cx="3702818" cy="37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DE3B9-AADA-4980-9F4A-FC2C22C6F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73" t="25048" r="32942" b="39859"/>
          <a:stretch/>
        </p:blipFill>
        <p:spPr>
          <a:xfrm>
            <a:off x="0" y="402396"/>
            <a:ext cx="12191999" cy="53521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664DB8-97F7-4C0C-9654-9FB50E38552E}"/>
              </a:ext>
            </a:extLst>
          </p:cNvPr>
          <p:cNvSpPr/>
          <p:nvPr/>
        </p:nvSpPr>
        <p:spPr>
          <a:xfrm>
            <a:off x="132522" y="1669774"/>
            <a:ext cx="2663687" cy="702365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AECCAE-16E3-4969-8F68-4D163EBD2F31}"/>
              </a:ext>
            </a:extLst>
          </p:cNvPr>
          <p:cNvSpPr/>
          <p:nvPr/>
        </p:nvSpPr>
        <p:spPr>
          <a:xfrm>
            <a:off x="6095999" y="1656522"/>
            <a:ext cx="2663687" cy="7023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5A16F4-8152-446A-86EC-9B18C0CE7282}"/>
              </a:ext>
            </a:extLst>
          </p:cNvPr>
          <p:cNvCxnSpPr/>
          <p:nvPr/>
        </p:nvCxnSpPr>
        <p:spPr>
          <a:xfrm>
            <a:off x="3273287" y="2743200"/>
            <a:ext cx="30082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20636A-0CC0-42F9-A2DA-607B9BAEABFE}"/>
              </a:ext>
            </a:extLst>
          </p:cNvPr>
          <p:cNvCxnSpPr/>
          <p:nvPr/>
        </p:nvCxnSpPr>
        <p:spPr>
          <a:xfrm>
            <a:off x="3399183" y="4909930"/>
            <a:ext cx="30082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9DE797-C660-45C8-A242-C313A35A07A6}"/>
              </a:ext>
            </a:extLst>
          </p:cNvPr>
          <p:cNvCxnSpPr>
            <a:cxnSpLocks/>
          </p:cNvCxnSpPr>
          <p:nvPr/>
        </p:nvCxnSpPr>
        <p:spPr>
          <a:xfrm>
            <a:off x="4777408" y="3836503"/>
            <a:ext cx="1815549" cy="0"/>
          </a:xfrm>
          <a:prstGeom prst="straightConnector1">
            <a:avLst/>
          </a:prstGeom>
          <a:ln w="57150">
            <a:solidFill>
              <a:srgbClr val="E65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82803-6162-413C-9B17-8877F080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5" t="41056" r="22327" b="34522"/>
          <a:stretch/>
        </p:blipFill>
        <p:spPr>
          <a:xfrm>
            <a:off x="0" y="545939"/>
            <a:ext cx="12192000" cy="41394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5A366DD-71AA-4B8D-B53E-88D00A6D7BE6}"/>
              </a:ext>
            </a:extLst>
          </p:cNvPr>
          <p:cNvSpPr/>
          <p:nvPr/>
        </p:nvSpPr>
        <p:spPr>
          <a:xfrm>
            <a:off x="106019" y="742122"/>
            <a:ext cx="2040834" cy="7023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3C652C-46E2-4620-8FF8-35E7A97DB0B8}"/>
              </a:ext>
            </a:extLst>
          </p:cNvPr>
          <p:cNvSpPr/>
          <p:nvPr/>
        </p:nvSpPr>
        <p:spPr>
          <a:xfrm>
            <a:off x="4293704" y="2544417"/>
            <a:ext cx="914400" cy="7023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169593-5774-4992-9120-7EB18E38B9E0}"/>
              </a:ext>
            </a:extLst>
          </p:cNvPr>
          <p:cNvSpPr/>
          <p:nvPr/>
        </p:nvSpPr>
        <p:spPr>
          <a:xfrm>
            <a:off x="8435009" y="2544417"/>
            <a:ext cx="914400" cy="7023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59B01-732D-47B6-A977-FBBA93BB747C}"/>
              </a:ext>
            </a:extLst>
          </p:cNvPr>
          <p:cNvSpPr/>
          <p:nvPr/>
        </p:nvSpPr>
        <p:spPr>
          <a:xfrm>
            <a:off x="6374296" y="2080591"/>
            <a:ext cx="1033669" cy="202758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9D915B-24C9-4456-86E0-8285673EF506}"/>
              </a:ext>
            </a:extLst>
          </p:cNvPr>
          <p:cNvSpPr/>
          <p:nvPr/>
        </p:nvSpPr>
        <p:spPr>
          <a:xfrm>
            <a:off x="10547207" y="1881807"/>
            <a:ext cx="1326741" cy="20275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AAC72-81DC-4C6F-80C1-2086C3F7A0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59" t="26559" r="27446" b="60681"/>
          <a:stretch/>
        </p:blipFill>
        <p:spPr>
          <a:xfrm>
            <a:off x="1113183" y="5039853"/>
            <a:ext cx="9965633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3B5DA-8F22-4F66-9280-E1B3BF45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983A6EB-C07B-4953-AE2D-F5AA64EC9EEC}"/>
              </a:ext>
            </a:extLst>
          </p:cNvPr>
          <p:cNvSpPr/>
          <p:nvPr/>
        </p:nvSpPr>
        <p:spPr>
          <a:xfrm>
            <a:off x="1808172" y="443944"/>
            <a:ext cx="4505739" cy="2623930"/>
          </a:xfrm>
          <a:prstGeom prst="wedgeEllipseCallout">
            <a:avLst>
              <a:gd name="adj1" fmla="val -38480"/>
              <a:gd name="adj2" fmla="val 84722"/>
            </a:avLst>
          </a:prstGeom>
          <a:solidFill>
            <a:srgbClr val="E65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9EF0E01-E46F-4BE8-A7D2-103D5E61B28E}"/>
              </a:ext>
            </a:extLst>
          </p:cNvPr>
          <p:cNvSpPr/>
          <p:nvPr/>
        </p:nvSpPr>
        <p:spPr>
          <a:xfrm>
            <a:off x="5838191" y="1977876"/>
            <a:ext cx="4505739" cy="2623930"/>
          </a:xfrm>
          <a:prstGeom prst="wedgeEllipseCallout">
            <a:avLst>
              <a:gd name="adj1" fmla="val 32108"/>
              <a:gd name="adj2" fmla="val 71086"/>
            </a:avLst>
          </a:prstGeom>
          <a:solidFill>
            <a:srgbClr val="E65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50929F-1249-49C0-A99B-D4E9058806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9555" y="3511808"/>
            <a:ext cx="1964086" cy="308764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0297B0-2839-4388-AFBE-30BEE773D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40232" y="3809989"/>
            <a:ext cx="2462213" cy="304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CC8898-F969-41AF-8864-2B21FB944988}"/>
              </a:ext>
            </a:extLst>
          </p:cNvPr>
          <p:cNvSpPr txBox="1"/>
          <p:nvPr/>
        </p:nvSpPr>
        <p:spPr>
          <a:xfrm>
            <a:off x="2046710" y="1094190"/>
            <a:ext cx="402866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/>
              <a:t>Do you …………………….? </a:t>
            </a:r>
            <a:endParaRPr lang="ar-SA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FDD727-1A93-4C32-94D4-857DCF995782}"/>
              </a:ext>
            </a:extLst>
          </p:cNvPr>
          <p:cNvSpPr txBox="1"/>
          <p:nvPr/>
        </p:nvSpPr>
        <p:spPr>
          <a:xfrm>
            <a:off x="6096000" y="2616653"/>
            <a:ext cx="4028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/>
              <a:t>Yes/No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337578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  <wetp:taskpane dockstate="right" visibility="0" width="350" row="1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0C481A6E-F71C-4B0D-8077-9F6D7C91BE81}">
  <we:reference id="wa104374274" version="1.0.0.0" store="en-US" storeType="OMEX"/>
  <we:alternateReferences>
    <we:reference id="wa104374274" version="1.0.0.0" store="wa104374274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CC45D46-6FA3-4B5B-BE43-EDFF0CDE4E98}">
  <we:reference id="wa104380907" version="3.0.0.0" store="en-U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173</Words>
  <Application>Microsoft Office PowerPoint</Application>
  <PresentationFormat>Widescreen</PresentationFormat>
  <Paragraphs>48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Office Theme</vt:lpstr>
      <vt:lpstr>U 2  What’s school like?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2  What’s school like?</dc:title>
  <dc:creator>نورا العتيبي</dc:creator>
  <cp:lastModifiedBy>نورا العتيبي</cp:lastModifiedBy>
  <cp:revision>12</cp:revision>
  <dcterms:created xsi:type="dcterms:W3CDTF">2021-01-30T15:49:29Z</dcterms:created>
  <dcterms:modified xsi:type="dcterms:W3CDTF">2021-01-30T18:03:52Z</dcterms:modified>
</cp:coreProperties>
</file>