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905" r:id="rId2"/>
    <p:sldId id="972" r:id="rId3"/>
    <p:sldId id="926" r:id="rId4"/>
    <p:sldId id="928" r:id="rId5"/>
    <p:sldId id="929" r:id="rId6"/>
    <p:sldId id="973" r:id="rId7"/>
    <p:sldId id="991" r:id="rId8"/>
    <p:sldId id="983" r:id="rId9"/>
    <p:sldId id="984" r:id="rId10"/>
    <p:sldId id="985" r:id="rId11"/>
    <p:sldId id="988" r:id="rId12"/>
    <p:sldId id="989" r:id="rId13"/>
    <p:sldId id="974" r:id="rId14"/>
    <p:sldId id="948" r:id="rId15"/>
    <p:sldId id="949" r:id="rId16"/>
    <p:sldId id="971" r:id="rId17"/>
    <p:sldId id="967" r:id="rId18"/>
    <p:sldId id="992" r:id="rId19"/>
    <p:sldId id="966" r:id="rId20"/>
    <p:sldId id="990" r:id="rId21"/>
    <p:sldId id="980" r:id="rId22"/>
    <p:sldId id="925" r:id="rId23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76" autoAdjust="0"/>
    <p:restoredTop sz="86933" autoAdjust="0"/>
  </p:normalViewPr>
  <p:slideViewPr>
    <p:cSldViewPr>
      <p:cViewPr varScale="1">
        <p:scale>
          <a:sx n="64" d="100"/>
          <a:sy n="64" d="100"/>
        </p:scale>
        <p:origin x="8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26/05/44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4.gif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33.gif"/><Relationship Id="rId5" Type="http://schemas.openxmlformats.org/officeDocument/2006/relationships/audio" Target="../media/audio5.wav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33.gif"/><Relationship Id="rId5" Type="http://schemas.openxmlformats.org/officeDocument/2006/relationships/audio" Target="../media/audio5.wav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33.gif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3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42.pn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11.png"/><Relationship Id="rId18" Type="http://schemas.openxmlformats.org/officeDocument/2006/relationships/hyperlink" Target="https://wordwall.net/resource/2691263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45.png"/><Relationship Id="rId2" Type="http://schemas.openxmlformats.org/officeDocument/2006/relationships/image" Target="../media/image1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1.png"/><Relationship Id="rId4" Type="http://schemas.openxmlformats.org/officeDocument/2006/relationships/hyperlink" Target="https://ar.oryxlearning.com/question/maths/2nd-grade/add-2-two-digit-numbers-with-regroup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7.jpe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://pngimg.com/download/43464" TargetMode="External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17" Type="http://schemas.openxmlformats.org/officeDocument/2006/relationships/hyperlink" Target="http://www.pngall.com/filmstrip-png" TargetMode="External"/><Relationship Id="rId2" Type="http://schemas.microsoft.com/office/2007/relationships/media" Target="../media/media1.mp3"/><Relationship Id="rId16" Type="http://schemas.openxmlformats.org/officeDocument/2006/relationships/image" Target="../media/image28.png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slide" Target="slide9.xml"/><Relationship Id="rId5" Type="http://schemas.microsoft.com/office/2007/relationships/hdphoto" Target="../media/hdphoto1.wdp"/><Relationship Id="rId15" Type="http://schemas.openxmlformats.org/officeDocument/2006/relationships/hyperlink" Target="http://www.pngall.com/popcorn-png" TargetMode="External"/><Relationship Id="rId10" Type="http://schemas.openxmlformats.org/officeDocument/2006/relationships/hyperlink" Target="http://www.audiolibrogratis.com/2013/01/neuromarketing-seducir-al-consumidor.html" TargetMode="External"/><Relationship Id="rId4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12" Type="http://schemas.openxmlformats.org/officeDocument/2006/relationships/image" Target="../media/image2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5.wav"/><Relationship Id="rId11" Type="http://schemas.openxmlformats.org/officeDocument/2006/relationships/image" Target="../media/image33.gif"/><Relationship Id="rId5" Type="http://schemas.openxmlformats.org/officeDocument/2006/relationships/audio" Target="../media/audio4.wav"/><Relationship Id="rId10" Type="http://schemas.openxmlformats.org/officeDocument/2006/relationships/image" Target="../media/image32.png"/><Relationship Id="rId4" Type="http://schemas.openxmlformats.org/officeDocument/2006/relationships/audio" Target="../media/audio3.wav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6.deviantart.net/fs71/f/2012/083/a/8/cine_png_by_isfe_by_tutorialesisfe-d4tu7d3.png">
            <a:extLst>
              <a:ext uri="{FF2B5EF4-FFF2-40B4-BE49-F238E27FC236}">
                <a16:creationId xmlns:a16="http://schemas.microsoft.com/office/drawing/2014/main" id="{F350A08F-2417-4938-9786-25B8E10D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9559"/>
            <a:ext cx="12192000" cy="76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1EFCA57-5BBA-4930-96B6-1FEA1D54FCF3}"/>
              </a:ext>
            </a:extLst>
          </p:cNvPr>
          <p:cNvGrpSpPr/>
          <p:nvPr/>
        </p:nvGrpSpPr>
        <p:grpSpPr>
          <a:xfrm>
            <a:off x="31839" y="2867048"/>
            <a:ext cx="5919697" cy="2917218"/>
            <a:chOff x="31839" y="3267282"/>
            <a:chExt cx="5919697" cy="2106593"/>
          </a:xfrm>
        </p:grpSpPr>
        <p:pic>
          <p:nvPicPr>
            <p:cNvPr id="2052" name="Picture 4" descr="Movie, Film Director, Cinematography, Video Recording, - Cinema Ticket Icon  Png, Transparent Png - kindpng">
              <a:extLst>
                <a:ext uri="{FF2B5EF4-FFF2-40B4-BE49-F238E27FC236}">
                  <a16:creationId xmlns:a16="http://schemas.microsoft.com/office/drawing/2014/main" id="{DA5D5D12-0715-4D5D-A05E-347394085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902" b="35890" l="21628" r="81628">
                          <a14:foregroundMark x1="27558" y1="15798" x2="25581" y2="23160"/>
                          <a14:foregroundMark x1="25581" y1="23160" x2="25581" y2="23313"/>
                          <a14:foregroundMark x1="25000" y1="14571" x2="22907" y2="22239"/>
                          <a14:foregroundMark x1="22907" y1="22239" x2="29302" y2="35890"/>
                          <a14:foregroundMark x1="29302" y1="35890" x2="41395" y2="31902"/>
                          <a14:foregroundMark x1="41395" y1="31902" x2="44419" y2="31902"/>
                          <a14:foregroundMark x1="80116" y1="26840" x2="80116" y2="26840"/>
                          <a14:foregroundMark x1="81395" y1="26840" x2="81395" y2="26840"/>
                          <a14:foregroundMark x1="81744" y1="22853" x2="80000" y2="30368"/>
                          <a14:foregroundMark x1="80000" y1="30368" x2="78256" y2="32209"/>
                          <a14:foregroundMark x1="35465" y1="20092" x2="25581" y2="25153"/>
                          <a14:foregroundMark x1="30930" y1="32362" x2="34535" y2="31135"/>
                          <a14:foregroundMark x1="22209" y1="23313" x2="22209" y2="23313"/>
                          <a14:foregroundMark x1="31860" y1="15031" x2="31860" y2="15031"/>
                          <a14:foregroundMark x1="32442" y1="13650" x2="32442" y2="13650"/>
                          <a14:foregroundMark x1="28605" y1="26994" x2="32558" y2="24080"/>
                          <a14:foregroundMark x1="30349" y1="26994" x2="29651" y2="34816"/>
                          <a14:foregroundMark x1="22326" y1="13497" x2="22326" y2="13497"/>
                          <a14:foregroundMark x1="22093" y1="13650" x2="22093" y2="13650"/>
                          <a14:foregroundMark x1="21744" y1="13957" x2="21744" y2="13957"/>
                          <a14:foregroundMark x1="25000" y1="13344" x2="24419" y2="15031"/>
                          <a14:foregroundMark x1="25930" y1="13957" x2="31744" y2="12577"/>
                          <a14:foregroundMark x1="31744" y1="12577" x2="34535" y2="16718"/>
                          <a14:foregroundMark x1="34767" y1="11350" x2="34767" y2="11350"/>
                          <a14:foregroundMark x1="34651" y1="11656" x2="35116" y2="11503"/>
                          <a14:foregroundMark x1="30116" y1="9356" x2="30116" y2="9356"/>
                          <a14:foregroundMark x1="30698" y1="9356" x2="30349" y2="9202"/>
                          <a14:foregroundMark x1="28023" y1="8896" x2="26395" y2="8896"/>
                          <a14:foregroundMark x1="24186" y1="7822" x2="24302" y2="9049"/>
                          <a14:foregroundMark x1="29884" y1="9509" x2="30233" y2="8896"/>
                          <a14:foregroundMark x1="29767" y1="9202" x2="29419" y2="9202"/>
                          <a14:foregroundMark x1="21744" y1="11963" x2="21977" y2="13190"/>
                          <a14:foregroundMark x1="22558" y1="8436" x2="23837" y2="8436"/>
                          <a14:foregroundMark x1="22209" y1="7669" x2="24070" y2="7822"/>
                          <a14:foregroundMark x1="23837" y1="6902" x2="23837" y2="7975"/>
                          <a14:foregroundMark x1="33837" y1="12423" x2="34419" y2="124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67" t="4290" r="16747" b="61789"/>
            <a:stretch/>
          </p:blipFill>
          <p:spPr bwMode="auto">
            <a:xfrm>
              <a:off x="31839" y="3267282"/>
              <a:ext cx="5919697" cy="2106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0101E7-6A23-492F-8734-45F1620CC977}"/>
                </a:ext>
              </a:extLst>
            </p:cNvPr>
            <p:cNvSpPr/>
            <p:nvPr/>
          </p:nvSpPr>
          <p:spPr>
            <a:xfrm>
              <a:off x="1838227" y="4223208"/>
              <a:ext cx="3289954" cy="527901"/>
            </a:xfrm>
            <a:prstGeom prst="rect">
              <a:avLst/>
            </a:prstGeom>
            <a:solidFill>
              <a:srgbClr val="F29D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5441D9C-99BB-4CFB-82A7-511C1DCB7CF3}"/>
              </a:ext>
            </a:extLst>
          </p:cNvPr>
          <p:cNvSpPr/>
          <p:nvPr/>
        </p:nvSpPr>
        <p:spPr>
          <a:xfrm>
            <a:off x="1963049" y="4000562"/>
            <a:ext cx="29290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bg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إذا كان ناتج الآحاد</a:t>
            </a:r>
          </a:p>
          <a:p>
            <a:pPr algn="ctr"/>
            <a:r>
              <a:rPr lang="ar-SA" sz="3600" b="1" dirty="0">
                <a:ln/>
                <a:solidFill>
                  <a:schemeClr val="bg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600" b="1" dirty="0" smtClean="0">
                <a:ln/>
                <a:solidFill>
                  <a:schemeClr val="bg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أقل من عشرة</a:t>
            </a:r>
            <a:endParaRPr lang="en-US" sz="3600" b="1" dirty="0">
              <a:ln/>
              <a:solidFill>
                <a:schemeClr val="bg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en-US" sz="3600" b="1" cap="none" spc="0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5BD724-639F-4DC7-9323-40FB7D9F5DA4}"/>
              </a:ext>
            </a:extLst>
          </p:cNvPr>
          <p:cNvGrpSpPr/>
          <p:nvPr/>
        </p:nvGrpSpPr>
        <p:grpSpPr>
          <a:xfrm>
            <a:off x="6096000" y="3419858"/>
            <a:ext cx="6044104" cy="2163555"/>
            <a:chOff x="6409490" y="3699503"/>
            <a:chExt cx="5555432" cy="15554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1317CE-98F8-442A-A4EE-93088DFB4B5B}"/>
                </a:ext>
              </a:extLst>
            </p:cNvPr>
            <p:cNvGrpSpPr/>
            <p:nvPr/>
          </p:nvGrpSpPr>
          <p:grpSpPr>
            <a:xfrm>
              <a:off x="6409490" y="3699503"/>
              <a:ext cx="5555432" cy="1555424"/>
              <a:chOff x="6409490" y="3699503"/>
              <a:chExt cx="5555432" cy="1555424"/>
            </a:xfrm>
          </p:grpSpPr>
          <p:pic>
            <p:nvPicPr>
              <p:cNvPr id="2054" name="Picture 6" descr="Movie, Film Director, Cinematography, Video Recording, - Cinema Ticket Icon  Png, Transparent Png - kindpng">
                <a:extLst>
                  <a:ext uri="{FF2B5EF4-FFF2-40B4-BE49-F238E27FC236}">
                    <a16:creationId xmlns:a16="http://schemas.microsoft.com/office/drawing/2014/main" id="{4ABE49D5-5097-4FD9-9E60-D064658CC5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2945" b="63037" l="21628" r="80000">
                            <a14:foregroundMark x1="23488" y1="50920" x2="29070" y2="55521"/>
                            <a14:foregroundMark x1="26279" y1="43098" x2="26279" y2="43098"/>
                            <a14:foregroundMark x1="24302" y1="55828" x2="24302" y2="55828"/>
                            <a14:foregroundMark x1="23140" y1="56135" x2="26860" y2="57209"/>
                            <a14:foregroundMark x1="22674" y1="55982" x2="22674" y2="55982"/>
                            <a14:foregroundMark x1="24419" y1="60583" x2="31628" y2="62730"/>
                            <a14:foregroundMark x1="31628" y1="62730" x2="44535" y2="60429"/>
                            <a14:foregroundMark x1="44535" y1="60429" x2="45349" y2="60429"/>
                            <a14:foregroundMark x1="27209" y1="61963" x2="27558" y2="61963"/>
                            <a14:foregroundMark x1="27558" y1="61963" x2="31628" y2="59049"/>
                            <a14:foregroundMark x1="28256" y1="60736" x2="28256" y2="61503"/>
                            <a14:foregroundMark x1="28256" y1="61503" x2="28256" y2="61503"/>
                            <a14:foregroundMark x1="27674" y1="61043" x2="27674" y2="61043"/>
                            <a14:foregroundMark x1="35581" y1="61043" x2="52558" y2="59049"/>
                            <a14:foregroundMark x1="48256" y1="48926" x2="62674" y2="46319"/>
                            <a14:foregroundMark x1="62674" y1="46319" x2="57093" y2="49080"/>
                            <a14:foregroundMark x1="57093" y1="49080" x2="47791" y2="48466"/>
                            <a14:foregroundMark x1="48605" y1="49080" x2="61047" y2="47853"/>
                            <a14:foregroundMark x1="61047" y1="47853" x2="61163" y2="47853"/>
                            <a14:foregroundMark x1="59767" y1="48773" x2="56977" y2="52454"/>
                            <a14:foregroundMark x1="79767" y1="50153" x2="79767" y2="50153"/>
                            <a14:foregroundMark x1="80116" y1="52454" x2="80116" y2="52454"/>
                            <a14:foregroundMark x1="80116" y1="54908" x2="80116" y2="61043"/>
                            <a14:foregroundMark x1="80000" y1="62423" x2="35116" y2="62883"/>
                            <a14:foregroundMark x1="25465" y1="59663" x2="25465" y2="59663"/>
                            <a14:foregroundMark x1="21628" y1="53528" x2="21628" y2="53528"/>
                            <a14:foregroundMark x1="27558" y1="60736" x2="28605" y2="61043"/>
                            <a14:foregroundMark x1="28837" y1="46166" x2="28837" y2="46166"/>
                            <a14:foregroundMark x1="28837" y1="44785" x2="28837" y2="44785"/>
                            <a14:foregroundMark x1="28837" y1="44939" x2="30465" y2="49387"/>
                            <a14:foregroundMark x1="33953" y1="48313" x2="37907" y2="50920"/>
                            <a14:foregroundMark x1="61744" y1="46319" x2="61744" y2="46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3" t="40627" r="18429" b="34327"/>
              <a:stretch/>
            </p:blipFill>
            <p:spPr bwMode="auto">
              <a:xfrm>
                <a:off x="6409490" y="3699503"/>
                <a:ext cx="5555432" cy="1555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EEDCA9-41AD-4AB3-A770-B4BC64F7B2A3}"/>
                  </a:ext>
                </a:extLst>
              </p:cNvPr>
              <p:cNvSpPr/>
              <p:nvPr/>
            </p:nvSpPr>
            <p:spPr>
              <a:xfrm>
                <a:off x="8334865" y="4109894"/>
                <a:ext cx="3289954" cy="785437"/>
              </a:xfrm>
              <a:prstGeom prst="rect">
                <a:avLst/>
              </a:prstGeom>
              <a:solidFill>
                <a:srgbClr val="BB21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A7090A-C1D3-4281-AE7C-DC938F7D3C05}"/>
                </a:ext>
              </a:extLst>
            </p:cNvPr>
            <p:cNvSpPr/>
            <p:nvPr/>
          </p:nvSpPr>
          <p:spPr>
            <a:xfrm>
              <a:off x="8296372" y="4146437"/>
              <a:ext cx="3366939" cy="701685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https://camo.githubusercontent.com/852cd0958675090d530851681c27bbf1397a77fb/687474703a2f2f692e696d6775722e636f6d2f4f72467a5366512e676966">
            <a:extLst>
              <a:ext uri="{FF2B5EF4-FFF2-40B4-BE49-F238E27FC236}">
                <a16:creationId xmlns:a16="http://schemas.microsoft.com/office/drawing/2014/main" id="{95EE9214-AEA7-44D6-A98C-ACF34D3323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79" y="447101"/>
            <a:ext cx="7167114" cy="262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579125-6C23-4DB5-B368-3E721332A5AF}"/>
              </a:ext>
            </a:extLst>
          </p:cNvPr>
          <p:cNvSpPr/>
          <p:nvPr/>
        </p:nvSpPr>
        <p:spPr>
          <a:xfrm>
            <a:off x="8515906" y="3956172"/>
            <a:ext cx="2929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solidFill>
                  <a:schemeClr val="bg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إذا كان ناتج الآحاد</a:t>
            </a:r>
          </a:p>
          <a:p>
            <a:pPr algn="ctr"/>
            <a:r>
              <a:rPr lang="ar-SA" sz="3600" b="1" dirty="0" smtClean="0">
                <a:ln/>
                <a:solidFill>
                  <a:schemeClr val="bg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عشرة فأكثر </a:t>
            </a:r>
            <a:endParaRPr lang="en-US" sz="3600" b="1" cap="none" spc="0" dirty="0">
              <a:ln/>
              <a:solidFill>
                <a:schemeClr val="bg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8D682-4C73-43A7-997A-1E1AE3D39788}"/>
              </a:ext>
            </a:extLst>
          </p:cNvPr>
          <p:cNvSpPr/>
          <p:nvPr/>
        </p:nvSpPr>
        <p:spPr>
          <a:xfrm>
            <a:off x="2367979" y="440071"/>
            <a:ext cx="7167113" cy="262890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81E77-54B3-4FC6-A2EB-90FF735F013C}"/>
              </a:ext>
            </a:extLst>
          </p:cNvPr>
          <p:cNvSpPr/>
          <p:nvPr/>
        </p:nvSpPr>
        <p:spPr>
          <a:xfrm>
            <a:off x="3320323" y="964403"/>
            <a:ext cx="50288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متى استعمل إعادة التجميع في الجمع ؟ </a:t>
            </a:r>
            <a:endParaRPr lang="en-US" sz="5400" b="1" cap="none" spc="0" dirty="0"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Super 8 Projector Sound Effects &amp; Old Film Animation Motion Graphic">
            <a:hlinkClick r:id="" action="ppaction://media"/>
            <a:extLst>
              <a:ext uri="{FF2B5EF4-FFF2-40B4-BE49-F238E27FC236}">
                <a16:creationId xmlns:a16="http://schemas.microsoft.com/office/drawing/2014/main" id="{5DD9DF4B-3157-47C0-BEF4-F3661B7951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3" end="35383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90251" y="1958688"/>
            <a:ext cx="487363" cy="4873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BEF6697-AA15-41ED-9986-1287997F82D3}"/>
              </a:ext>
            </a:extLst>
          </p:cNvPr>
          <p:cNvSpPr/>
          <p:nvPr/>
        </p:nvSpPr>
        <p:spPr>
          <a:xfrm>
            <a:off x="31839" y="6420618"/>
            <a:ext cx="20409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اعداد المعلمة: أمل السنان</a:t>
            </a:r>
            <a:endParaRPr lang="en-US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6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7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7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47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6.deviantart.net/fs71/f/2012/083/a/8/cine_png_by_isfe_by_tutorialesisfe-d4tu7d3.png">
            <a:extLst>
              <a:ext uri="{FF2B5EF4-FFF2-40B4-BE49-F238E27FC236}">
                <a16:creationId xmlns:a16="http://schemas.microsoft.com/office/drawing/2014/main" id="{F350A08F-2417-4938-9786-25B8E10D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9559"/>
            <a:ext cx="12192000" cy="76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E9ED299-FCB0-4B1A-9D84-1F63AB9F02A3}"/>
              </a:ext>
            </a:extLst>
          </p:cNvPr>
          <p:cNvGrpSpPr/>
          <p:nvPr/>
        </p:nvGrpSpPr>
        <p:grpSpPr>
          <a:xfrm>
            <a:off x="2829612" y="5321172"/>
            <a:ext cx="6532776" cy="1470582"/>
            <a:chOff x="2829612" y="5321172"/>
            <a:chExt cx="6532776" cy="1470582"/>
          </a:xfrm>
        </p:grpSpPr>
        <p:pic>
          <p:nvPicPr>
            <p:cNvPr id="2056" name="Picture 8" descr="Movie, Film Director, Cinematography, Video Recording, - Cinema Ticket Icon  Png, Transparent Png - kindpng">
              <a:extLst>
                <a:ext uri="{FF2B5EF4-FFF2-40B4-BE49-F238E27FC236}">
                  <a16:creationId xmlns:a16="http://schemas.microsoft.com/office/drawing/2014/main" id="{69484C47-8441-4928-9209-4A82C22CC0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3160" b="92945" l="19070" r="80465">
                          <a14:foregroundMark x1="20233" y1="90491" x2="26395" y2="90337"/>
                          <a14:foregroundMark x1="26395" y1="90337" x2="32093" y2="86963"/>
                          <a14:foregroundMark x1="32093" y1="86963" x2="36977" y2="80982"/>
                          <a14:foregroundMark x1="36977" y1="80982" x2="36977" y2="80982"/>
                          <a14:foregroundMark x1="19302" y1="92945" x2="19302" y2="92945"/>
                          <a14:foregroundMark x1="27209" y1="81442" x2="25930" y2="86350"/>
                          <a14:foregroundMark x1="76744" y1="77761" x2="76744" y2="77761"/>
                          <a14:foregroundMark x1="79302" y1="76840" x2="79302" y2="76840"/>
                          <a14:foregroundMark x1="70465" y1="79448" x2="76047" y2="84049"/>
                          <a14:foregroundMark x1="78023" y1="86350" x2="80116" y2="88037"/>
                          <a14:foregroundMark x1="80465" y1="78067" x2="80465" y2="78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0" t="70834" r="18429" b="5487"/>
            <a:stretch/>
          </p:blipFill>
          <p:spPr bwMode="auto">
            <a:xfrm>
              <a:off x="2829612" y="5321172"/>
              <a:ext cx="6532776" cy="147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CE9F1A-827D-433A-9198-F97C812EA30E}"/>
                </a:ext>
              </a:extLst>
            </p:cNvPr>
            <p:cNvSpPr/>
            <p:nvPr/>
          </p:nvSpPr>
          <p:spPr>
            <a:xfrm>
              <a:off x="5280581" y="5784266"/>
              <a:ext cx="3448639" cy="445479"/>
            </a:xfrm>
            <a:prstGeom prst="rect">
              <a:avLst/>
            </a:prstGeom>
            <a:solidFill>
              <a:srgbClr val="4D7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A8A05F3-521D-4F67-9D0E-645363FF1BCC}"/>
              </a:ext>
            </a:extLst>
          </p:cNvPr>
          <p:cNvSpPr/>
          <p:nvPr/>
        </p:nvSpPr>
        <p:spPr>
          <a:xfrm>
            <a:off x="5881770" y="5731731"/>
            <a:ext cx="1574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30 قطعة</a:t>
            </a:r>
            <a:endParaRPr lang="en-US" sz="3600" b="1" cap="none" spc="0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5BD724-639F-4DC7-9323-40FB7D9F5DA4}"/>
              </a:ext>
            </a:extLst>
          </p:cNvPr>
          <p:cNvGrpSpPr/>
          <p:nvPr/>
        </p:nvGrpSpPr>
        <p:grpSpPr>
          <a:xfrm>
            <a:off x="6096000" y="3669093"/>
            <a:ext cx="6044104" cy="1555424"/>
            <a:chOff x="6409490" y="3699503"/>
            <a:chExt cx="5555432" cy="15554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1317CE-98F8-442A-A4EE-93088DFB4B5B}"/>
                </a:ext>
              </a:extLst>
            </p:cNvPr>
            <p:cNvGrpSpPr/>
            <p:nvPr/>
          </p:nvGrpSpPr>
          <p:grpSpPr>
            <a:xfrm>
              <a:off x="6409490" y="3699503"/>
              <a:ext cx="5555432" cy="1555424"/>
              <a:chOff x="6409490" y="3699503"/>
              <a:chExt cx="5555432" cy="1555424"/>
            </a:xfrm>
          </p:grpSpPr>
          <p:pic>
            <p:nvPicPr>
              <p:cNvPr id="2054" name="Picture 6" descr="Movie, Film Director, Cinematography, Video Recording, - Cinema Ticket Icon  Png, Transparent Png - kindpng">
                <a:extLst>
                  <a:ext uri="{FF2B5EF4-FFF2-40B4-BE49-F238E27FC236}">
                    <a16:creationId xmlns:a16="http://schemas.microsoft.com/office/drawing/2014/main" id="{4ABE49D5-5097-4FD9-9E60-D064658CC5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2945" b="63037" l="21628" r="80000">
                            <a14:foregroundMark x1="23488" y1="50920" x2="29070" y2="55521"/>
                            <a14:foregroundMark x1="26279" y1="43098" x2="26279" y2="43098"/>
                            <a14:foregroundMark x1="24302" y1="55828" x2="24302" y2="55828"/>
                            <a14:foregroundMark x1="23140" y1="56135" x2="26860" y2="57209"/>
                            <a14:foregroundMark x1="22674" y1="55982" x2="22674" y2="55982"/>
                            <a14:foregroundMark x1="24419" y1="60583" x2="31628" y2="62730"/>
                            <a14:foregroundMark x1="31628" y1="62730" x2="44535" y2="60429"/>
                            <a14:foregroundMark x1="44535" y1="60429" x2="45349" y2="60429"/>
                            <a14:foregroundMark x1="27209" y1="61963" x2="27558" y2="61963"/>
                            <a14:foregroundMark x1="27558" y1="61963" x2="31628" y2="59049"/>
                            <a14:foregroundMark x1="28256" y1="60736" x2="28256" y2="61503"/>
                            <a14:foregroundMark x1="28256" y1="61503" x2="28256" y2="61503"/>
                            <a14:foregroundMark x1="27674" y1="61043" x2="27674" y2="61043"/>
                            <a14:foregroundMark x1="35581" y1="61043" x2="52558" y2="59049"/>
                            <a14:foregroundMark x1="48256" y1="48926" x2="62674" y2="46319"/>
                            <a14:foregroundMark x1="62674" y1="46319" x2="57093" y2="49080"/>
                            <a14:foregroundMark x1="57093" y1="49080" x2="47791" y2="48466"/>
                            <a14:foregroundMark x1="48605" y1="49080" x2="61047" y2="47853"/>
                            <a14:foregroundMark x1="61047" y1="47853" x2="61163" y2="47853"/>
                            <a14:foregroundMark x1="59767" y1="48773" x2="56977" y2="52454"/>
                            <a14:foregroundMark x1="79767" y1="50153" x2="79767" y2="50153"/>
                            <a14:foregroundMark x1="80116" y1="52454" x2="80116" y2="52454"/>
                            <a14:foregroundMark x1="80116" y1="54908" x2="80116" y2="61043"/>
                            <a14:foregroundMark x1="80000" y1="62423" x2="35116" y2="62883"/>
                            <a14:foregroundMark x1="25465" y1="59663" x2="25465" y2="59663"/>
                            <a14:foregroundMark x1="21628" y1="53528" x2="21628" y2="53528"/>
                            <a14:foregroundMark x1="27558" y1="60736" x2="28605" y2="61043"/>
                            <a14:foregroundMark x1="28837" y1="46166" x2="28837" y2="46166"/>
                            <a14:foregroundMark x1="28837" y1="44785" x2="28837" y2="44785"/>
                            <a14:foregroundMark x1="28837" y1="44939" x2="30465" y2="49387"/>
                            <a14:foregroundMark x1="33953" y1="48313" x2="37907" y2="50920"/>
                            <a14:foregroundMark x1="61744" y1="46319" x2="61744" y2="46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3" t="40627" r="18429" b="34327"/>
              <a:stretch/>
            </p:blipFill>
            <p:spPr bwMode="auto">
              <a:xfrm>
                <a:off x="6409490" y="3699503"/>
                <a:ext cx="5555432" cy="1555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EEDCA9-41AD-4AB3-A770-B4BC64F7B2A3}"/>
                  </a:ext>
                </a:extLst>
              </p:cNvPr>
              <p:cNvSpPr/>
              <p:nvPr/>
            </p:nvSpPr>
            <p:spPr>
              <a:xfrm>
                <a:off x="8334865" y="4109894"/>
                <a:ext cx="3289954" cy="785437"/>
              </a:xfrm>
              <a:prstGeom prst="rect">
                <a:avLst/>
              </a:prstGeom>
              <a:solidFill>
                <a:srgbClr val="BB21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A7090A-C1D3-4281-AE7C-DC938F7D3C05}"/>
                </a:ext>
              </a:extLst>
            </p:cNvPr>
            <p:cNvSpPr/>
            <p:nvPr/>
          </p:nvSpPr>
          <p:spPr>
            <a:xfrm>
              <a:off x="8296372" y="4146437"/>
              <a:ext cx="3366939" cy="701685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https://camo.githubusercontent.com/852cd0958675090d530851681c27bbf1397a77fb/687474703a2f2f692e696d6775722e636f6d2f4f72467a5366512e676966">
            <a:extLst>
              <a:ext uri="{FF2B5EF4-FFF2-40B4-BE49-F238E27FC236}">
                <a16:creationId xmlns:a16="http://schemas.microsoft.com/office/drawing/2014/main" id="{95EE9214-AEA7-44D6-A98C-ACF34D3323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79" y="447101"/>
            <a:ext cx="7167114" cy="262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579125-6C23-4DB5-B368-3E721332A5AF}"/>
              </a:ext>
            </a:extLst>
          </p:cNvPr>
          <p:cNvSpPr/>
          <p:nvPr/>
        </p:nvSpPr>
        <p:spPr>
          <a:xfrm>
            <a:off x="9337245" y="4201791"/>
            <a:ext cx="1574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21 قطعة</a:t>
            </a:r>
            <a:endParaRPr lang="en-US" sz="3600" b="1" cap="none" spc="0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8D682-4C73-43A7-997A-1E1AE3D39788}"/>
              </a:ext>
            </a:extLst>
          </p:cNvPr>
          <p:cNvSpPr/>
          <p:nvPr/>
        </p:nvSpPr>
        <p:spPr>
          <a:xfrm>
            <a:off x="2367979" y="440071"/>
            <a:ext cx="7167113" cy="262890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Super 8 Projector Sound Effects &amp; Old Film Animation Motion Graphic">
            <a:hlinkClick r:id="" action="ppaction://media"/>
            <a:extLst>
              <a:ext uri="{FF2B5EF4-FFF2-40B4-BE49-F238E27FC236}">
                <a16:creationId xmlns:a16="http://schemas.microsoft.com/office/drawing/2014/main" id="{5DD9DF4B-3157-47C0-BEF4-F3661B7951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3" end="35383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90251" y="1958688"/>
            <a:ext cx="487363" cy="4873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3BF0FB-C701-4CFD-968B-EE8D8FC9A8CF}"/>
              </a:ext>
            </a:extLst>
          </p:cNvPr>
          <p:cNvSpPr/>
          <p:nvPr/>
        </p:nvSpPr>
        <p:spPr>
          <a:xfrm>
            <a:off x="31839" y="6420618"/>
            <a:ext cx="20409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اعداد المعلمة: أمل السنان</a:t>
            </a:r>
            <a:endParaRPr lang="en-US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1624" y="757616"/>
            <a:ext cx="6527036" cy="20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7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47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47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6.deviantart.net/fs71/f/2012/083/a/8/cine_png_by_isfe_by_tutorialesisfe-d4tu7d3.png">
            <a:extLst>
              <a:ext uri="{FF2B5EF4-FFF2-40B4-BE49-F238E27FC236}">
                <a16:creationId xmlns:a16="http://schemas.microsoft.com/office/drawing/2014/main" id="{F350A08F-2417-4938-9786-25B8E10D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9559"/>
            <a:ext cx="12192000" cy="76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camo.githubusercontent.com/852cd0958675090d530851681c27bbf1397a77fb/687474703a2f2f692e696d6775722e636f6d2f4f72467a5366512e676966">
            <a:extLst>
              <a:ext uri="{FF2B5EF4-FFF2-40B4-BE49-F238E27FC236}">
                <a16:creationId xmlns:a16="http://schemas.microsoft.com/office/drawing/2014/main" id="{95EE9214-AEA7-44D6-A98C-ACF34D3323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79" y="447101"/>
            <a:ext cx="7167114" cy="262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58D682-4C73-43A7-997A-1E1AE3D39788}"/>
              </a:ext>
            </a:extLst>
          </p:cNvPr>
          <p:cNvSpPr/>
          <p:nvPr/>
        </p:nvSpPr>
        <p:spPr>
          <a:xfrm>
            <a:off x="2367979" y="440071"/>
            <a:ext cx="7167113" cy="262890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81E77-54B3-4FC6-A2EB-90FF735F013C}"/>
              </a:ext>
            </a:extLst>
          </p:cNvPr>
          <p:cNvSpPr/>
          <p:nvPr/>
        </p:nvSpPr>
        <p:spPr>
          <a:xfrm>
            <a:off x="4044643" y="1279040"/>
            <a:ext cx="3813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النهاية</a:t>
            </a:r>
            <a:endParaRPr lang="en-US" sz="5400" b="1" cap="none" spc="0" dirty="0">
              <a:ln/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" name="Super 8 Projector Sound Effects &amp; Old Film Animation Motion Graphic">
            <a:hlinkClick r:id="" action="ppaction://media"/>
            <a:extLst>
              <a:ext uri="{FF2B5EF4-FFF2-40B4-BE49-F238E27FC236}">
                <a16:creationId xmlns:a16="http://schemas.microsoft.com/office/drawing/2014/main" id="{5DD9DF4B-3157-47C0-BEF4-F3661B7951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3" end="35383.41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251" y="1958688"/>
            <a:ext cx="487363" cy="48736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EE2B9D5-DE62-4DDC-A5FE-DBD795D119D3}"/>
              </a:ext>
            </a:extLst>
          </p:cNvPr>
          <p:cNvSpPr/>
          <p:nvPr/>
        </p:nvSpPr>
        <p:spPr>
          <a:xfrm>
            <a:off x="31839" y="6420618"/>
            <a:ext cx="20409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اعداد المعلمة: أمل السنان</a:t>
            </a:r>
            <a:endParaRPr lang="en-US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2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7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47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580393" y="193556"/>
            <a:ext cx="73516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لنتعرف على درسنا لهذا اليوم :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034329"/>
            <a:ext cx="4498750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244097" y="1107669"/>
            <a:ext cx="57038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أوجدي ناتج الجمع التالي</a:t>
            </a:r>
          </a:p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24 + 17</a:t>
            </a:r>
          </a:p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48949" y="2902779"/>
            <a:ext cx="701185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ما الأرقام التي وضعت في منزلة الآحاد ؟ </a:t>
            </a:r>
          </a:p>
          <a:p>
            <a:pPr algn="ctr"/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48546" y="4087719"/>
            <a:ext cx="768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وما الأرقام التي وضعت </a:t>
            </a:r>
            <a:r>
              <a:rPr lang="ar-SA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في منزلة </a:t>
            </a:r>
            <a:r>
              <a:rPr lang="ar-SA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العشرات ؟ </a:t>
            </a:r>
            <a:endParaRPr lang="ar-SA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67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2500313" y="768023"/>
            <a:ext cx="9451946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3157788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26/ 5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الخامس: جمع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</a:t>
            </a:r>
            <a:r>
              <a:rPr lang="ar-SA" sz="28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جمع عددين مكونين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28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بإعادة التجميع </a:t>
            </a:r>
            <a:endParaRPr lang="ar-SA" sz="2800" b="1" cap="all" dirty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الهدف : </a:t>
            </a:r>
            <a:endParaRPr lang="ar-SA" sz="36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8500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24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882310" y="2764728"/>
            <a:ext cx="1906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ما مفرد رقمين ؟ 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71" y="1843610"/>
            <a:ext cx="1366127" cy="9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863" y="2884162"/>
            <a:ext cx="4279102" cy="353283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65303" y="3291201"/>
            <a:ext cx="1556957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4968793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4" y="1248189"/>
            <a:ext cx="6867525" cy="40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462048" y="768022"/>
            <a:ext cx="10490212" cy="4968793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6791" y="1231931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00313" y="1201361"/>
            <a:ext cx="7988175" cy="39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35" y="1881305"/>
            <a:ext cx="4498750" cy="48746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15880" y="1484295"/>
            <a:ext cx="5691988" cy="103994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119340" y="2967335"/>
            <a:ext cx="3953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أجمع الآحاد أولًا 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8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35" y="1881305"/>
            <a:ext cx="4498750" cy="487462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375166" y="1534322"/>
            <a:ext cx="576792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تطبيق 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باستخدام سبورتك </a:t>
            </a:r>
          </a:p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أوجدي ناتج جمع العددين</a:t>
            </a:r>
          </a:p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14 + 35</a:t>
            </a:r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16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learning tools: word wal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94" y="1553445"/>
            <a:ext cx="2786082" cy="23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hlinkClick r:id="rId18"/>
          </p:cNvPr>
          <p:cNvSpPr/>
          <p:nvPr/>
        </p:nvSpPr>
        <p:spPr>
          <a:xfrm>
            <a:off x="4321025" y="4020711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https://wordwall.net/resource/26912639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0017968" y="619944"/>
            <a:ext cx="1537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ختامًا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79335" y="596607"/>
            <a:ext cx="7260321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2075">
            <a:solidFill>
              <a:schemeClr val="tx1"/>
            </a:solidFill>
            <a:beve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علمتني الرياضيات </a:t>
            </a:r>
            <a:endParaRPr lang="ar-SA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 الحياة جمع وطرح وقسمة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فاجمع أحبابك وأصحابك حولك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وطرح من نفسك الأنانية والبخل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وقسم حبك بالتساوي عليهم </a:t>
            </a:r>
          </a:p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تصبح عندئذ من السعداء </a:t>
            </a:r>
          </a:p>
          <a:p>
            <a:pPr algn="ctr"/>
            <a:endParaRPr lang="ar-S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9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056440" y="61994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واجب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647" y="260648"/>
            <a:ext cx="5110996" cy="6048672"/>
          </a:xfrm>
          <a:prstGeom prst="rect">
            <a:avLst/>
          </a:prstGeom>
        </p:spPr>
      </p:pic>
      <p:sp>
        <p:nvSpPr>
          <p:cNvPr id="2" name="مستطيل 1">
            <a:hlinkClick r:id="rId4"/>
          </p:cNvPr>
          <p:cNvSpPr/>
          <p:nvPr/>
        </p:nvSpPr>
        <p:spPr>
          <a:xfrm>
            <a:off x="248033" y="386544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https://ar.oryxlearning.com/question/maths/2nd-grade/add-2-two-digit-numbers-with-regrouping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45" y="1889795"/>
            <a:ext cx="4498750" cy="487462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1384" y="770643"/>
            <a:ext cx="2885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نشاط إثرائي</a:t>
            </a:r>
          </a:p>
          <a:p>
            <a:pPr algn="ctr"/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954485"/>
            <a:ext cx="314096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716798" y="3359220"/>
            <a:ext cx="52902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جمع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5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89795"/>
            <a:ext cx="4498750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0056440" y="61994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واجب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3" y="404664"/>
            <a:ext cx="8241148" cy="54755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300634" y="4383961"/>
            <a:ext cx="5097870" cy="13234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ناتج جمع الآحاد أقل من عشرة</a:t>
            </a:r>
          </a:p>
          <a:p>
            <a:pPr algn="ctr"/>
            <a:r>
              <a:rPr lang="ar-SA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لذلك أخطأت بإعادة التجميع</a:t>
            </a:r>
            <a:endParaRPr lang="ar-SA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21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cs317929.vk.me/v317929102/5efd/LgK-qOy4P-Q.jpg">
            <a:extLst>
              <a:ext uri="{FF2B5EF4-FFF2-40B4-BE49-F238E27FC236}">
                <a16:creationId xmlns:a16="http://schemas.microsoft.com/office/drawing/2014/main" id="{F947B627-B982-479C-AC99-321E5AEE8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539" l="5795" r="95530">
                        <a14:foregroundMark x1="21026" y1="26514" x2="29636" y2="12526"/>
                        <a14:foregroundMark x1="32616" y1="10021" x2="45033" y2="5846"/>
                        <a14:foregroundMark x1="43212" y1="33194" x2="43212" y2="47182"/>
                        <a14:backgroundMark x1="80132" y1="71608" x2="77318" y2="76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5" r="8040"/>
          <a:stretch/>
        </p:blipFill>
        <p:spPr bwMode="auto">
          <a:xfrm>
            <a:off x="4654296" y="10"/>
            <a:ext cx="75377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nescape delivery in Kuwait | Cinescape menu | Talabat">
            <a:extLst>
              <a:ext uri="{FF2B5EF4-FFF2-40B4-BE49-F238E27FC236}">
                <a16:creationId xmlns:a16="http://schemas.microsoft.com/office/drawing/2014/main" id="{37F00951-EF09-43CB-B72E-15CD5E6A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7725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up, coffee, beverage, food&#10;&#10;Description automatically generated">
            <a:extLst>
              <a:ext uri="{FF2B5EF4-FFF2-40B4-BE49-F238E27FC236}">
                <a16:creationId xmlns:a16="http://schemas.microsoft.com/office/drawing/2014/main" id="{95C67E20-6272-46F2-B88A-68DC31B83E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472793" y="4994927"/>
            <a:ext cx="1722033" cy="1546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C466C-C75B-4C1B-8945-34454D7DCBAC}"/>
              </a:ext>
            </a:extLst>
          </p:cNvPr>
          <p:cNvSpPr txBox="1"/>
          <p:nvPr/>
        </p:nvSpPr>
        <p:spPr>
          <a:xfrm>
            <a:off x="4136994" y="5149049"/>
            <a:ext cx="4106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8" name="Rectangle: Rounded Corners 7">
            <a:hlinkClick r:id="rId11" action="ppaction://hlinksldjump"/>
            <a:extLst>
              <a:ext uri="{FF2B5EF4-FFF2-40B4-BE49-F238E27FC236}">
                <a16:creationId xmlns:a16="http://schemas.microsoft.com/office/drawing/2014/main" id="{40CFD69D-F708-485C-BEBB-81ED8062EFB5}"/>
              </a:ext>
            </a:extLst>
          </p:cNvPr>
          <p:cNvSpPr/>
          <p:nvPr/>
        </p:nvSpPr>
        <p:spPr>
          <a:xfrm>
            <a:off x="4847208" y="4740676"/>
            <a:ext cx="2263806" cy="6392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BD810-5016-4B40-8E5C-762C90C69BF1}"/>
              </a:ext>
            </a:extLst>
          </p:cNvPr>
          <p:cNvSpPr/>
          <p:nvPr/>
        </p:nvSpPr>
        <p:spPr>
          <a:xfrm>
            <a:off x="5424312" y="4721364"/>
            <a:ext cx="1109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KW" sz="4000" b="1" cap="none" spc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fsaneh Font" panose="02000700000000000000" pitchFamily="2" charset="-78"/>
                <a:cs typeface="Akhbar MT" pitchFamily="2" charset="-78"/>
              </a:rPr>
              <a:t>دخول </a:t>
            </a:r>
            <a:endParaRPr lang="en-US" sz="4000" b="1" cap="none" spc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latin typeface="Afsaneh Font" panose="02000700000000000000" pitchFamily="2" charset="-78"/>
              <a:cs typeface="Akhbar MT" pitchFamily="2" charset="-78"/>
            </a:endParaRPr>
          </a:p>
        </p:txBody>
      </p:sp>
      <p:pic>
        <p:nvPicPr>
          <p:cNvPr id="14" name="Picture 13" descr="A picture containing flower, popcorn, white, plant&#10;&#10;Description automatically generated">
            <a:extLst>
              <a:ext uri="{FF2B5EF4-FFF2-40B4-BE49-F238E27FC236}">
                <a16:creationId xmlns:a16="http://schemas.microsoft.com/office/drawing/2014/main" id="{F7567D5D-ED49-4BDB-B85F-6F8A94168B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2678601" y="6141764"/>
            <a:ext cx="736322" cy="697275"/>
          </a:xfrm>
          <a:prstGeom prst="rect">
            <a:avLst/>
          </a:prstGeom>
        </p:spPr>
      </p:pic>
      <p:pic>
        <p:nvPicPr>
          <p:cNvPr id="17" name="Picture 16" descr="A close-up of a mushroom&#10;&#10;Description automatically generated with low confidence">
            <a:extLst>
              <a:ext uri="{FF2B5EF4-FFF2-40B4-BE49-F238E27FC236}">
                <a16:creationId xmlns:a16="http://schemas.microsoft.com/office/drawing/2014/main" id="{FCCA2ADB-B97F-4560-B749-04FB0F45DA0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1564339" y="6372001"/>
            <a:ext cx="440996" cy="326207"/>
          </a:xfrm>
          <a:prstGeom prst="rect">
            <a:avLst/>
          </a:prstGeom>
        </p:spPr>
      </p:pic>
      <p:pic>
        <p:nvPicPr>
          <p:cNvPr id="26" name="Picture 25" descr="A picture containing flower, popcorn, white, plant&#10;&#10;Description automatically generated">
            <a:extLst>
              <a:ext uri="{FF2B5EF4-FFF2-40B4-BE49-F238E27FC236}">
                <a16:creationId xmlns:a16="http://schemas.microsoft.com/office/drawing/2014/main" id="{9AF45847-55E1-4098-8E4F-F825C2E9396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 rot="19458604">
            <a:off x="8641" y="6203255"/>
            <a:ext cx="747698" cy="708048"/>
          </a:xfrm>
          <a:prstGeom prst="rect">
            <a:avLst/>
          </a:prstGeom>
        </p:spPr>
      </p:pic>
      <p:pic>
        <p:nvPicPr>
          <p:cNvPr id="27" name="Picture 26" descr="A close-up of a mushroom&#10;&#10;Description automatically generated with low confidence">
            <a:extLst>
              <a:ext uri="{FF2B5EF4-FFF2-40B4-BE49-F238E27FC236}">
                <a16:creationId xmlns:a16="http://schemas.microsoft.com/office/drawing/2014/main" id="{50C2F1CD-6703-4B5A-95C5-02F07575631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tretch>
            <a:fillRect/>
          </a:stretch>
        </p:blipFill>
        <p:spPr>
          <a:xfrm>
            <a:off x="-55731" y="5978660"/>
            <a:ext cx="440996" cy="3262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FFD90C-E7B1-4134-8DEA-C8B5021D2D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 rot="19754561">
            <a:off x="-360912" y="277303"/>
            <a:ext cx="5255440" cy="15698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F0DF1F-0E8C-48CA-AB7E-1BACB1BC0C5D}"/>
              </a:ext>
            </a:extLst>
          </p:cNvPr>
          <p:cNvSpPr txBox="1"/>
          <p:nvPr/>
        </p:nvSpPr>
        <p:spPr>
          <a:xfrm>
            <a:off x="150000" y="5756796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3FD31F-0BBA-4A55-8B40-3D4C41B3E7F6}"/>
              </a:ext>
            </a:extLst>
          </p:cNvPr>
          <p:cNvSpPr/>
          <p:nvPr/>
        </p:nvSpPr>
        <p:spPr>
          <a:xfrm>
            <a:off x="2613353" y="5866976"/>
            <a:ext cx="20409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اعداد المعلمة: أمل السنان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5" name="Super 8 Projector Sound Effects &amp; Old Film Animation Motion Graphic">
            <a:hlinkClick r:id="" action="ppaction://media"/>
            <a:extLst>
              <a:ext uri="{FF2B5EF4-FFF2-40B4-BE49-F238E27FC236}">
                <a16:creationId xmlns:a16="http://schemas.microsoft.com/office/drawing/2014/main" id="{1482F60E-D004-40D1-B9E1-10874ABC65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3" end="35383.4166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090251" y="1958688"/>
            <a:ext cx="487363" cy="487363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40373" y="2051418"/>
            <a:ext cx="46281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 الدرس السابق</a:t>
            </a:r>
          </a:p>
          <a:p>
            <a:pPr algn="ctr"/>
            <a:r>
              <a:rPr lang="ar-SA" sz="4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باستخدام</a:t>
            </a:r>
          </a:p>
          <a:p>
            <a:pPr algn="ctr"/>
            <a:r>
              <a:rPr lang="ar-SA" sz="4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قالب السينما</a:t>
            </a:r>
            <a:endParaRPr lang="ar-SA" sz="4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2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6.deviantart.net/fs71/f/2012/083/a/8/cine_png_by_isfe_by_tutorialesisfe-d4tu7d3.png">
            <a:extLst>
              <a:ext uri="{FF2B5EF4-FFF2-40B4-BE49-F238E27FC236}">
                <a16:creationId xmlns:a16="http://schemas.microsoft.com/office/drawing/2014/main" id="{F350A08F-2417-4938-9786-25B8E10D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9559"/>
            <a:ext cx="12192000" cy="76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1EFCA57-5BBA-4930-96B6-1FEA1D54FCF3}"/>
              </a:ext>
            </a:extLst>
          </p:cNvPr>
          <p:cNvGrpSpPr/>
          <p:nvPr/>
        </p:nvGrpSpPr>
        <p:grpSpPr>
          <a:xfrm>
            <a:off x="31839" y="3274258"/>
            <a:ext cx="5919697" cy="2106593"/>
            <a:chOff x="31839" y="3267282"/>
            <a:chExt cx="5919697" cy="2106593"/>
          </a:xfrm>
        </p:grpSpPr>
        <p:pic>
          <p:nvPicPr>
            <p:cNvPr id="2052" name="Picture 4" descr="Movie, Film Director, Cinematography, Video Recording, - Cinema Ticket Icon  Png, Transparent Png - kindpng">
              <a:extLst>
                <a:ext uri="{FF2B5EF4-FFF2-40B4-BE49-F238E27FC236}">
                  <a16:creationId xmlns:a16="http://schemas.microsoft.com/office/drawing/2014/main" id="{DA5D5D12-0715-4D5D-A05E-3473940858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902" b="35890" l="21628" r="81628">
                          <a14:foregroundMark x1="27558" y1="15798" x2="25581" y2="23160"/>
                          <a14:foregroundMark x1="25581" y1="23160" x2="25581" y2="23313"/>
                          <a14:foregroundMark x1="25000" y1="14571" x2="22907" y2="22239"/>
                          <a14:foregroundMark x1="22907" y1="22239" x2="29302" y2="35890"/>
                          <a14:foregroundMark x1="29302" y1="35890" x2="41395" y2="31902"/>
                          <a14:foregroundMark x1="41395" y1="31902" x2="44419" y2="31902"/>
                          <a14:foregroundMark x1="80116" y1="26840" x2="80116" y2="26840"/>
                          <a14:foregroundMark x1="81395" y1="26840" x2="81395" y2="26840"/>
                          <a14:foregroundMark x1="81744" y1="22853" x2="80000" y2="30368"/>
                          <a14:foregroundMark x1="80000" y1="30368" x2="78256" y2="32209"/>
                          <a14:foregroundMark x1="35465" y1="20092" x2="25581" y2="25153"/>
                          <a14:foregroundMark x1="30930" y1="32362" x2="34535" y2="31135"/>
                          <a14:foregroundMark x1="22209" y1="23313" x2="22209" y2="23313"/>
                          <a14:foregroundMark x1="31860" y1="15031" x2="31860" y2="15031"/>
                          <a14:foregroundMark x1="32442" y1="13650" x2="32442" y2="13650"/>
                          <a14:foregroundMark x1="28605" y1="26994" x2="32558" y2="24080"/>
                          <a14:foregroundMark x1="30349" y1="26994" x2="29651" y2="34816"/>
                          <a14:foregroundMark x1="22326" y1="13497" x2="22326" y2="13497"/>
                          <a14:foregroundMark x1="22093" y1="13650" x2="22093" y2="13650"/>
                          <a14:foregroundMark x1="21744" y1="13957" x2="21744" y2="13957"/>
                          <a14:foregroundMark x1="25000" y1="13344" x2="24419" y2="15031"/>
                          <a14:foregroundMark x1="25930" y1="13957" x2="31744" y2="12577"/>
                          <a14:foregroundMark x1="31744" y1="12577" x2="34535" y2="16718"/>
                          <a14:foregroundMark x1="34767" y1="11350" x2="34767" y2="11350"/>
                          <a14:foregroundMark x1="34651" y1="11656" x2="35116" y2="11503"/>
                          <a14:foregroundMark x1="30116" y1="9356" x2="30116" y2="9356"/>
                          <a14:foregroundMark x1="30698" y1="9356" x2="30349" y2="9202"/>
                          <a14:foregroundMark x1="28023" y1="8896" x2="26395" y2="8896"/>
                          <a14:foregroundMark x1="24186" y1="7822" x2="24302" y2="9049"/>
                          <a14:foregroundMark x1="29884" y1="9509" x2="30233" y2="8896"/>
                          <a14:foregroundMark x1="29767" y1="9202" x2="29419" y2="9202"/>
                          <a14:foregroundMark x1="21744" y1="11963" x2="21977" y2="13190"/>
                          <a14:foregroundMark x1="22558" y1="8436" x2="23837" y2="8436"/>
                          <a14:foregroundMark x1="22209" y1="7669" x2="24070" y2="7822"/>
                          <a14:foregroundMark x1="23837" y1="6902" x2="23837" y2="7975"/>
                          <a14:foregroundMark x1="33837" y1="12423" x2="34419" y2="124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67" t="4290" r="16747" b="61789"/>
            <a:stretch/>
          </p:blipFill>
          <p:spPr bwMode="auto">
            <a:xfrm>
              <a:off x="31839" y="3267282"/>
              <a:ext cx="5919697" cy="2106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0101E7-6A23-492F-8734-45F1620CC977}"/>
                </a:ext>
              </a:extLst>
            </p:cNvPr>
            <p:cNvSpPr/>
            <p:nvPr/>
          </p:nvSpPr>
          <p:spPr>
            <a:xfrm>
              <a:off x="1838227" y="4223208"/>
              <a:ext cx="3289954" cy="527901"/>
            </a:xfrm>
            <a:prstGeom prst="rect">
              <a:avLst/>
            </a:prstGeom>
            <a:solidFill>
              <a:srgbClr val="F29D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5441D9C-99BB-4CFB-82A7-511C1DCB7CF3}"/>
              </a:ext>
            </a:extLst>
          </p:cNvPr>
          <p:cNvSpPr/>
          <p:nvPr/>
        </p:nvSpPr>
        <p:spPr>
          <a:xfrm>
            <a:off x="3103049" y="4193646"/>
            <a:ext cx="643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نعم</a:t>
            </a:r>
            <a:endParaRPr lang="en-US" sz="3600" b="1" cap="none" spc="0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5BD724-639F-4DC7-9323-40FB7D9F5DA4}"/>
              </a:ext>
            </a:extLst>
          </p:cNvPr>
          <p:cNvGrpSpPr/>
          <p:nvPr/>
        </p:nvGrpSpPr>
        <p:grpSpPr>
          <a:xfrm>
            <a:off x="6220407" y="3669093"/>
            <a:ext cx="5919697" cy="1555424"/>
            <a:chOff x="6409490" y="3699503"/>
            <a:chExt cx="5555432" cy="15554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1317CE-98F8-442A-A4EE-93088DFB4B5B}"/>
                </a:ext>
              </a:extLst>
            </p:cNvPr>
            <p:cNvGrpSpPr/>
            <p:nvPr/>
          </p:nvGrpSpPr>
          <p:grpSpPr>
            <a:xfrm>
              <a:off x="6409490" y="3699503"/>
              <a:ext cx="5555432" cy="1555424"/>
              <a:chOff x="6409490" y="3699503"/>
              <a:chExt cx="5555432" cy="1555424"/>
            </a:xfrm>
          </p:grpSpPr>
          <p:pic>
            <p:nvPicPr>
              <p:cNvPr id="2054" name="Picture 6" descr="Movie, Film Director, Cinematography, Video Recording, - Cinema Ticket Icon  Png, Transparent Png - kindpng">
                <a:extLst>
                  <a:ext uri="{FF2B5EF4-FFF2-40B4-BE49-F238E27FC236}">
                    <a16:creationId xmlns:a16="http://schemas.microsoft.com/office/drawing/2014/main" id="{4ABE49D5-5097-4FD9-9E60-D064658CC5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2945" b="63037" l="21628" r="80000">
                            <a14:foregroundMark x1="23488" y1="50920" x2="29070" y2="55521"/>
                            <a14:foregroundMark x1="26279" y1="43098" x2="26279" y2="43098"/>
                            <a14:foregroundMark x1="24302" y1="55828" x2="24302" y2="55828"/>
                            <a14:foregroundMark x1="23140" y1="56135" x2="26860" y2="57209"/>
                            <a14:foregroundMark x1="22674" y1="55982" x2="22674" y2="55982"/>
                            <a14:foregroundMark x1="24419" y1="60583" x2="31628" y2="62730"/>
                            <a14:foregroundMark x1="31628" y1="62730" x2="44535" y2="60429"/>
                            <a14:foregroundMark x1="44535" y1="60429" x2="45349" y2="60429"/>
                            <a14:foregroundMark x1="27209" y1="61963" x2="27558" y2="61963"/>
                            <a14:foregroundMark x1="27558" y1="61963" x2="31628" y2="59049"/>
                            <a14:foregroundMark x1="28256" y1="60736" x2="28256" y2="61503"/>
                            <a14:foregroundMark x1="28256" y1="61503" x2="28256" y2="61503"/>
                            <a14:foregroundMark x1="27674" y1="61043" x2="27674" y2="61043"/>
                            <a14:foregroundMark x1="35581" y1="61043" x2="52558" y2="59049"/>
                            <a14:foregroundMark x1="48256" y1="48926" x2="62674" y2="46319"/>
                            <a14:foregroundMark x1="62674" y1="46319" x2="57093" y2="49080"/>
                            <a14:foregroundMark x1="57093" y1="49080" x2="47791" y2="48466"/>
                            <a14:foregroundMark x1="48605" y1="49080" x2="61047" y2="47853"/>
                            <a14:foregroundMark x1="61047" y1="47853" x2="61163" y2="47853"/>
                            <a14:foregroundMark x1="59767" y1="48773" x2="56977" y2="52454"/>
                            <a14:foregroundMark x1="79767" y1="50153" x2="79767" y2="50153"/>
                            <a14:foregroundMark x1="80116" y1="52454" x2="80116" y2="52454"/>
                            <a14:foregroundMark x1="80116" y1="54908" x2="80116" y2="61043"/>
                            <a14:foregroundMark x1="80000" y1="62423" x2="35116" y2="62883"/>
                            <a14:foregroundMark x1="25465" y1="59663" x2="25465" y2="59663"/>
                            <a14:foregroundMark x1="21628" y1="53528" x2="21628" y2="53528"/>
                            <a14:foregroundMark x1="27558" y1="60736" x2="28605" y2="61043"/>
                            <a14:foregroundMark x1="28837" y1="46166" x2="28837" y2="46166"/>
                            <a14:foregroundMark x1="28837" y1="44785" x2="28837" y2="44785"/>
                            <a14:foregroundMark x1="28837" y1="44939" x2="30465" y2="49387"/>
                            <a14:foregroundMark x1="33953" y1="48313" x2="37907" y2="50920"/>
                            <a14:foregroundMark x1="61744" y1="46319" x2="61744" y2="46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73" t="40627" r="18429" b="34327"/>
              <a:stretch/>
            </p:blipFill>
            <p:spPr bwMode="auto">
              <a:xfrm>
                <a:off x="6409490" y="3699503"/>
                <a:ext cx="5555432" cy="15554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7EEDCA9-41AD-4AB3-A770-B4BC64F7B2A3}"/>
                  </a:ext>
                </a:extLst>
              </p:cNvPr>
              <p:cNvSpPr/>
              <p:nvPr/>
            </p:nvSpPr>
            <p:spPr>
              <a:xfrm>
                <a:off x="8334865" y="4109894"/>
                <a:ext cx="3289954" cy="785437"/>
              </a:xfrm>
              <a:prstGeom prst="rect">
                <a:avLst/>
              </a:prstGeom>
              <a:solidFill>
                <a:srgbClr val="BB21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A7090A-C1D3-4281-AE7C-DC938F7D3C05}"/>
                </a:ext>
              </a:extLst>
            </p:cNvPr>
            <p:cNvSpPr/>
            <p:nvPr/>
          </p:nvSpPr>
          <p:spPr>
            <a:xfrm>
              <a:off x="8296372" y="4146437"/>
              <a:ext cx="3366939" cy="701685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https://camo.githubusercontent.com/852cd0958675090d530851681c27bbf1397a77fb/687474703a2f2f692e696d6775722e636f6d2f4f72467a5366512e676966">
            <a:extLst>
              <a:ext uri="{FF2B5EF4-FFF2-40B4-BE49-F238E27FC236}">
                <a16:creationId xmlns:a16="http://schemas.microsoft.com/office/drawing/2014/main" id="{95EE9214-AEA7-44D6-A98C-ACF34D3323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79" y="447101"/>
            <a:ext cx="7167114" cy="262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C579125-6C23-4DB5-B368-3E721332A5AF}"/>
              </a:ext>
            </a:extLst>
          </p:cNvPr>
          <p:cNvSpPr/>
          <p:nvPr/>
        </p:nvSpPr>
        <p:spPr>
          <a:xfrm>
            <a:off x="9919933" y="4201791"/>
            <a:ext cx="4090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 smtClean="0">
                <a:ln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لا</a:t>
            </a:r>
            <a:endParaRPr lang="en-US" sz="3600" b="1" cap="none" spc="0" dirty="0">
              <a:ln/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8D682-4C73-43A7-997A-1E1AE3D39788}"/>
              </a:ext>
            </a:extLst>
          </p:cNvPr>
          <p:cNvSpPr/>
          <p:nvPr/>
        </p:nvSpPr>
        <p:spPr>
          <a:xfrm>
            <a:off x="2367980" y="430302"/>
            <a:ext cx="7167113" cy="2628907"/>
          </a:xfrm>
          <a:prstGeom prst="rect">
            <a:avLst/>
          </a:prstGeo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Super 8 Projector Sound Effects &amp; Old Film Animation Motion Graphic">
            <a:hlinkClick r:id="" action="ppaction://media"/>
            <a:extLst>
              <a:ext uri="{FF2B5EF4-FFF2-40B4-BE49-F238E27FC236}">
                <a16:creationId xmlns:a16="http://schemas.microsoft.com/office/drawing/2014/main" id="{5DD9DF4B-3157-47C0-BEF4-F3661B7951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3" end="35383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90251" y="1958688"/>
            <a:ext cx="487363" cy="48736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BD88859-F44F-4BF2-9EAD-503E7680E4B6}"/>
              </a:ext>
            </a:extLst>
          </p:cNvPr>
          <p:cNvSpPr/>
          <p:nvPr/>
        </p:nvSpPr>
        <p:spPr>
          <a:xfrm>
            <a:off x="31839" y="6420618"/>
            <a:ext cx="20409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اعداد المعلمة: أمل السنان</a:t>
            </a:r>
            <a:endParaRPr lang="en-US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7648" y="802397"/>
            <a:ext cx="6192688" cy="83837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880570" y="1773339"/>
            <a:ext cx="2141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62</a:t>
            </a:r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8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77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  <p:bldP spid="17" grpId="1"/>
      <p:bldP spid="19" grpId="0"/>
      <p:bldP spid="19" grpId="1"/>
      <p:bldP spid="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8037</TotalTime>
  <Words>244</Words>
  <Application>Microsoft Office PowerPoint</Application>
  <PresentationFormat>شاشة عريضة</PresentationFormat>
  <Paragraphs>67</Paragraphs>
  <Slides>22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Afsaneh Font</vt:lpstr>
      <vt:lpstr>Akhbar MT</vt:lpstr>
      <vt:lpstr>Andalus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440</cp:revision>
  <dcterms:created xsi:type="dcterms:W3CDTF">2011-10-11T14:23:14Z</dcterms:created>
  <dcterms:modified xsi:type="dcterms:W3CDTF">2022-12-19T18:25:01Z</dcterms:modified>
</cp:coreProperties>
</file>