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64" r:id="rId3"/>
    <p:sldId id="298" r:id="rId4"/>
    <p:sldId id="259" r:id="rId5"/>
    <p:sldId id="263" r:id="rId6"/>
    <p:sldId id="281" r:id="rId7"/>
    <p:sldId id="282" r:id="rId8"/>
    <p:sldId id="277" r:id="rId9"/>
    <p:sldId id="279" r:id="rId10"/>
    <p:sldId id="284" r:id="rId11"/>
    <p:sldId id="310" r:id="rId12"/>
    <p:sldId id="311" r:id="rId13"/>
    <p:sldId id="312" r:id="rId14"/>
    <p:sldId id="304" r:id="rId15"/>
    <p:sldId id="297" r:id="rId16"/>
    <p:sldId id="265" r:id="rId17"/>
  </p:sldIdLst>
  <p:sldSz cx="12190413" cy="6859588"/>
  <p:notesSz cx="6858000" cy="9144000"/>
  <p:embeddedFontLst>
    <p:embeddedFont>
      <p:font typeface="굴림체" panose="020B0609000101010101" pitchFamily="49" charset="-127"/>
      <p:regular r:id="rId20"/>
    </p:embeddedFont>
    <p:embeddedFont>
      <p:font typeface="맑은 고딕" panose="020B0503020000020004" pitchFamily="34" charset="-127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Noto Sans" panose="020B0502040504020204" pitchFamily="34" charset="0"/>
      <p:regular r:id="rId37"/>
      <p:bold r:id="rId38"/>
      <p:italic r:id="rId39"/>
      <p:boldItalic r:id="rId40"/>
    </p:embeddedFont>
    <p:embeddedFont>
      <p:font typeface="Oregano" panose="03060702040602030A04" pitchFamily="66" charset="0"/>
      <p:regular r:id="rId41"/>
      <p:italic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792" autoAdjust="0"/>
  </p:normalViewPr>
  <p:slideViewPr>
    <p:cSldViewPr>
      <p:cViewPr varScale="1">
        <p:scale>
          <a:sx n="69" d="100"/>
          <a:sy n="69" d="100"/>
        </p:scale>
        <p:origin x="628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F7C6D-E2F7-43BE-AF42-E21B9E7F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2303026" y="2286823"/>
            <a:ext cx="3125992" cy="39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85C3CC-E036-4E5D-B09E-8A2A660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57" y="2493690"/>
            <a:ext cx="6120914" cy="2438611"/>
          </a:xfrm>
          <a:prstGeom prst="rect">
            <a:avLst/>
          </a:prstGeom>
        </p:spPr>
      </p:pic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6169928" y="4932301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Conversation &amp; Reading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6605AF1-9F42-43C8-965F-528CB362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6" y="1557586"/>
            <a:ext cx="8409610" cy="2340794"/>
          </a:xfrm>
          <a:prstGeom prst="rect">
            <a:avLst/>
          </a:prstGeom>
        </p:spPr>
      </p:pic>
      <p:pic>
        <p:nvPicPr>
          <p:cNvPr id="6" name="صورة 3">
            <a:extLst>
              <a:ext uri="{FF2B5EF4-FFF2-40B4-BE49-F238E27FC236}">
                <a16:creationId xmlns:a16="http://schemas.microsoft.com/office/drawing/2014/main" id="{EDE8E270-4047-4C39-BB85-932E9138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6" y="4376687"/>
            <a:ext cx="8654111" cy="17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4D0C5CF-06EE-4AF5-979F-5BA614CB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61" y="1557586"/>
            <a:ext cx="2421873" cy="11140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9C3CD5D-AD8C-4585-879A-B5B77E29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34" y="1341562"/>
            <a:ext cx="5739558" cy="53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13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36E2A10-02D0-48C9-8CAD-888755E7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" y="117426"/>
            <a:ext cx="9865096" cy="6687940"/>
          </a:xfrm>
          <a:prstGeom prst="rect">
            <a:avLst/>
          </a:prstGeom>
        </p:spPr>
      </p:pic>
      <p:pic>
        <p:nvPicPr>
          <p:cNvPr id="6" name="SG Bk 2 F-SA_2020_07">
            <a:hlinkClick r:id="" action="ppaction://media"/>
            <a:extLst>
              <a:ext uri="{FF2B5EF4-FFF2-40B4-BE49-F238E27FC236}">
                <a16:creationId xmlns:a16="http://schemas.microsoft.com/office/drawing/2014/main" id="{8E035D23-F7F3-4D2A-99BD-8221A0D97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718" y="333450"/>
            <a:ext cx="1144248" cy="11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DA025ED-880F-4EB4-801D-FD2E21F1C041}"/>
              </a:ext>
            </a:extLst>
          </p:cNvPr>
          <p:cNvSpPr txBox="1"/>
          <p:nvPr/>
        </p:nvSpPr>
        <p:spPr>
          <a:xfrm>
            <a:off x="2350790" y="3220070"/>
            <a:ext cx="10657184" cy="3353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1. Omar lives in Tabuk, Saudi Arabia.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2. He plays football for his school.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3. He’s a good player./He’s a striker.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4. He wants to be a professional football player.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5. He is going to a football school.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6. His parents support him, but they want him to go to a university. </a:t>
            </a:r>
            <a:endParaRPr lang="ar-S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47F350-C02C-4927-A417-EB52455B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4" y="477466"/>
            <a:ext cx="4974005" cy="2758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15DBE-6F25-4A75-8CF0-024BDE4312EF}"/>
              </a:ext>
            </a:extLst>
          </p:cNvPr>
          <p:cNvSpPr txBox="1"/>
          <p:nvPr/>
        </p:nvSpPr>
        <p:spPr>
          <a:xfrm>
            <a:off x="0" y="4007588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931800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83BC44A-1C7F-4FF9-9EE6-7572A2AA2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0" y="2061642"/>
            <a:ext cx="8437999" cy="15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부제목 7">
            <a:extLst>
              <a:ext uri="{FF2B5EF4-FFF2-40B4-BE49-F238E27FC236}">
                <a16:creationId xmlns:a16="http://schemas.microsoft.com/office/drawing/2014/main" id="{EB850798-2148-4129-AB21-010F69EEB100}"/>
              </a:ext>
            </a:extLst>
          </p:cNvPr>
          <p:cNvSpPr txBox="1">
            <a:spLocks/>
          </p:cNvSpPr>
          <p:nvPr/>
        </p:nvSpPr>
        <p:spPr>
          <a:xfrm>
            <a:off x="4156422" y="4005858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Page 91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76" y="0"/>
            <a:ext cx="6173334" cy="67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255685" y="253281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doctor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13394" y="297662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836084" y="297662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13394" y="3173636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lawyer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62556" y="3331926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teacher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885281" y="395742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07970" y="395742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73610" y="4168483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are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200733" y="4168483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646556" y="432677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is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81132" y="4326774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200733" y="4696969"/>
            <a:ext cx="1184832" cy="340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12" b="1" dirty="0">
                <a:solidFill>
                  <a:srgbClr val="D60093"/>
                </a:solidFill>
                <a:latin typeface="Comic Sans MS" panose="030F0702030302020204" pitchFamily="66" charset="0"/>
              </a:rPr>
              <a:t>works</a:t>
            </a:r>
            <a:endParaRPr lang="ar-SA" sz="1612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3904783" y="5856917"/>
            <a:ext cx="461243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4" name="شكل بيضاوي 23"/>
          <p:cNvSpPr/>
          <p:nvPr/>
        </p:nvSpPr>
        <p:spPr>
          <a:xfrm>
            <a:off x="3773611" y="6067971"/>
            <a:ext cx="239784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5" name="شكل بيضاوي 24"/>
          <p:cNvSpPr/>
          <p:nvPr/>
        </p:nvSpPr>
        <p:spPr>
          <a:xfrm>
            <a:off x="4605810" y="6331789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6" name="شكل بيضاوي 25"/>
          <p:cNvSpPr/>
          <p:nvPr/>
        </p:nvSpPr>
        <p:spPr>
          <a:xfrm>
            <a:off x="3879137" y="6542843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7" name="شكل بيضاوي 26"/>
          <p:cNvSpPr/>
          <p:nvPr/>
        </p:nvSpPr>
        <p:spPr>
          <a:xfrm>
            <a:off x="7191223" y="5856917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8" name="شكل بيضاوي 27"/>
          <p:cNvSpPr/>
          <p:nvPr/>
        </p:nvSpPr>
        <p:spPr>
          <a:xfrm>
            <a:off x="6833896" y="6067971"/>
            <a:ext cx="49524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29" name="شكل بيضاوي 28"/>
          <p:cNvSpPr/>
          <p:nvPr/>
        </p:nvSpPr>
        <p:spPr>
          <a:xfrm>
            <a:off x="6558061" y="6331789"/>
            <a:ext cx="46285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  <p:sp>
        <p:nvSpPr>
          <p:cNvPr id="30" name="شكل بيضاوي 29"/>
          <p:cNvSpPr/>
          <p:nvPr/>
        </p:nvSpPr>
        <p:spPr>
          <a:xfrm>
            <a:off x="6781132" y="6542843"/>
            <a:ext cx="275835" cy="21105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65"/>
          </a:p>
        </p:txBody>
      </p:sp>
    </p:spTree>
    <p:extLst>
      <p:ext uri="{BB962C8B-B14F-4D97-AF65-F5344CB8AC3E}">
        <p14:creationId xmlns:p14="http://schemas.microsoft.com/office/powerpoint/2010/main" val="31861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843" y="225657"/>
            <a:ext cx="2204450" cy="913391"/>
            <a:chOff x="6854095" y="965509"/>
            <a:chExt cx="2204737" cy="913509"/>
          </a:xfrm>
        </p:grpSpPr>
        <p:sp>
          <p:nvSpPr>
            <p:cNvPr id="17" name="TextBox 16"/>
            <p:cNvSpPr txBox="1"/>
            <p:nvPr/>
          </p:nvSpPr>
          <p:spPr>
            <a:xfrm>
              <a:off x="6854095" y="1247995"/>
              <a:ext cx="2204737" cy="63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09" rtl="1" latinLnBrk="0"/>
              <a:r>
                <a:rPr lang="en-US" sz="3500" b="1" dirty="0">
                  <a:solidFill>
                    <a:srgbClr val="383838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7494" y="1452157"/>
            <a:ext cx="1906637" cy="183137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1774726" y="1390773"/>
            <a:ext cx="1956322" cy="189275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941358" y="1291228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354498" y="1277379"/>
            <a:ext cx="2198688" cy="212725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 rtl="1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3" y="4724919"/>
            <a:ext cx="881119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3"/>
            <a:ext cx="649692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2" y="5756504"/>
            <a:ext cx="5639531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3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58902" y="2832297"/>
            <a:ext cx="2547020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Day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58990" y="400585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4">
            <a:extLst>
              <a:ext uri="{FF2B5EF4-FFF2-40B4-BE49-F238E27FC236}">
                <a16:creationId xmlns:a16="http://schemas.microsoft.com/office/drawing/2014/main" id="{6115CB83-3057-4593-B0A9-C755896A5B2C}"/>
              </a:ext>
            </a:extLst>
          </p:cNvPr>
          <p:cNvSpPr txBox="1">
            <a:spLocks/>
          </p:cNvSpPr>
          <p:nvPr/>
        </p:nvSpPr>
        <p:spPr>
          <a:xfrm>
            <a:off x="3516808" y="387722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dirty="0"/>
              <a:t>Date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949D-CB4A-402F-ABC8-84952608FAF0}"/>
              </a:ext>
            </a:extLst>
          </p:cNvPr>
          <p:cNvSpPr/>
          <p:nvPr/>
        </p:nvSpPr>
        <p:spPr>
          <a:xfrm>
            <a:off x="1990750" y="1536452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4A725E"/>
                  </a:solidFill>
                  <a:prstDash val="solid"/>
                </a:ln>
                <a:solidFill>
                  <a:srgbClr val="4A725E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22225">
                <a:solidFill>
                  <a:srgbClr val="4A725E"/>
                </a:solidFill>
                <a:prstDash val="solid"/>
              </a:ln>
              <a:solidFill>
                <a:srgbClr val="4A725E"/>
              </a:solidFill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63158" y="65544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51190" y="1598014"/>
            <a:ext cx="5472608" cy="33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read a conversation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practice making a conversation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03 Identify the main idea of reading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04 answer questions after reading about it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05 talk about their future job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pexslm.com/wp-content/upLoads/2011/07/people-from-different-professions.jpg">
            <a:extLst>
              <a:ext uri="{FF2B5EF4-FFF2-40B4-BE49-F238E27FC236}">
                <a16:creationId xmlns:a16="http://schemas.microsoft.com/office/drawing/2014/main" id="{8A4EFA78-1954-4248-ABBD-33D65A8D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1470" y="5069118"/>
            <a:ext cx="3054054" cy="1632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3A8061-7457-46CD-A8A3-4BC49EB0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867" y="1845618"/>
            <a:ext cx="8768379" cy="45094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E8BA277-BF53-4060-839E-A6F52CE41DB9}"/>
              </a:ext>
            </a:extLst>
          </p:cNvPr>
          <p:cNvSpPr txBox="1"/>
          <p:nvPr/>
        </p:nvSpPr>
        <p:spPr>
          <a:xfrm>
            <a:off x="190550" y="1341562"/>
            <a:ext cx="44262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are the people? </a:t>
            </a:r>
          </a:p>
          <a:p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their names? 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084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9905122-A742-449C-95AF-AEF0F9C86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" y="197835"/>
            <a:ext cx="10009112" cy="6463917"/>
          </a:xfrm>
          <a:prstGeom prst="rect">
            <a:avLst/>
          </a:prstGeom>
        </p:spPr>
      </p:pic>
      <p:pic>
        <p:nvPicPr>
          <p:cNvPr id="5" name="SG Bk 2 F-SA_2020_06">
            <a:hlinkClick r:id="" action="ppaction://media"/>
            <a:extLst>
              <a:ext uri="{FF2B5EF4-FFF2-40B4-BE49-F238E27FC236}">
                <a16:creationId xmlns:a16="http://schemas.microsoft.com/office/drawing/2014/main" id="{1C49C698-A8C6-4E8B-B73A-DC22F5D78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1750" y="1341562"/>
            <a:ext cx="998083" cy="9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F5C1817-F8A9-4AA1-87FE-5EF75C99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74" y="1989634"/>
            <a:ext cx="7928292" cy="441763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F020EDB-8C74-4383-874E-110F3AFACC2A}"/>
              </a:ext>
            </a:extLst>
          </p:cNvPr>
          <p:cNvSpPr txBox="1"/>
          <p:nvPr/>
        </p:nvSpPr>
        <p:spPr>
          <a:xfrm>
            <a:off x="249595" y="1341562"/>
            <a:ext cx="79282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does a flight attendant work?</a:t>
            </a:r>
          </a:p>
          <a:p>
            <a:r>
              <a:rPr lang="en-US" sz="36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does a flight attendant do ? 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37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15CD5F0-B96B-4C95-8F0C-3D1BD01DFBB3}"/>
              </a:ext>
            </a:extLst>
          </p:cNvPr>
          <p:cNvSpPr txBox="1"/>
          <p:nvPr/>
        </p:nvSpPr>
        <p:spPr>
          <a:xfrm>
            <a:off x="-97482" y="1269554"/>
            <a:ext cx="5064491" cy="13853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1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likes ending number 1 ? </a:t>
            </a:r>
            <a:endParaRPr lang="ar-SA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1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likes ending number 2?</a:t>
            </a:r>
          </a:p>
          <a:p>
            <a:pPr algn="ctr"/>
            <a:r>
              <a:rPr lang="en-US" sz="2801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Who likes ending number 3?</a:t>
            </a:r>
            <a:endParaRPr lang="ar-SA" sz="2801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27F9A6-F5D3-4CF7-8FD6-32C3F6BE52DB}"/>
              </a:ext>
            </a:extLst>
          </p:cNvPr>
          <p:cNvSpPr txBox="1"/>
          <p:nvPr/>
        </p:nvSpPr>
        <p:spPr>
          <a:xfrm>
            <a:off x="2062758" y="6022082"/>
            <a:ext cx="7835627" cy="4617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Remember there is no right or wrong answer to this. </a:t>
            </a:r>
            <a:endParaRPr lang="ar-SA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9EAB949-3ACF-441C-AED5-558E73B5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85" y="2565698"/>
            <a:ext cx="7867257" cy="32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1FA136E-1A46-4BEA-BF52-0D3E66945D10}"/>
              </a:ext>
            </a:extLst>
          </p:cNvPr>
          <p:cNvSpPr txBox="1"/>
          <p:nvPr/>
        </p:nvSpPr>
        <p:spPr>
          <a:xfrm>
            <a:off x="5375126" y="4155000"/>
            <a:ext cx="6365268" cy="224728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1. Adel and Steve are students.</a:t>
            </a:r>
          </a:p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2. He wants to be a flight attendant.</a:t>
            </a:r>
          </a:p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3. Yes, it is. He likes to travel and meet lots of different people.</a:t>
            </a:r>
          </a:p>
          <a:p>
            <a:r>
              <a:rPr lang="en-US" sz="280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4. Steve is good with computers.</a:t>
            </a:r>
            <a:endParaRPr lang="ar-SA" sz="280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4799CD0-F22E-402F-8354-56B14772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1431534"/>
            <a:ext cx="6365268" cy="2546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5D3AE-721E-4127-88A4-0FB394986077}"/>
              </a:ext>
            </a:extLst>
          </p:cNvPr>
          <p:cNvSpPr txBox="1"/>
          <p:nvPr/>
        </p:nvSpPr>
        <p:spPr>
          <a:xfrm>
            <a:off x="2525360" y="4725938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1285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12961</TotalTime>
  <Words>264</Words>
  <Application>Microsoft Office PowerPoint</Application>
  <PresentationFormat>Custom</PresentationFormat>
  <Paragraphs>50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Noto Sans</vt:lpstr>
      <vt:lpstr>Calibri</vt:lpstr>
      <vt:lpstr>맑은 고딕</vt:lpstr>
      <vt:lpstr>Century Gothic</vt:lpstr>
      <vt:lpstr>Calibri Light</vt:lpstr>
      <vt:lpstr>Oregano</vt:lpstr>
      <vt:lpstr>Arial</vt:lpstr>
      <vt:lpstr>StagSans-Light</vt:lpstr>
      <vt:lpstr>굴림체</vt:lpstr>
      <vt:lpstr>Comic Sans MS</vt:lpstr>
      <vt:lpstr>Poppins</vt:lpstr>
      <vt:lpstr>Office 테마</vt:lpstr>
      <vt:lpstr>PowerPoint Presentation</vt:lpstr>
      <vt:lpstr>PowerPoint Presentation</vt:lpstr>
      <vt:lpstr>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نادية بنت الغامدي</cp:lastModifiedBy>
  <cp:revision>8</cp:revision>
  <dcterms:created xsi:type="dcterms:W3CDTF">2010-02-01T08:03:16Z</dcterms:created>
  <dcterms:modified xsi:type="dcterms:W3CDTF">2022-01-09T20:09:39Z</dcterms:modified>
  <cp:category>www.slidemembers.com</cp:category>
</cp:coreProperties>
</file>