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av" ContentType="audio/x-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notesMasterIdLst>
    <p:notesMasterId r:id="rId23"/>
  </p:notesMasterIdLst>
  <p:sldIdLst>
    <p:sldId id="256" r:id="rId2"/>
    <p:sldId id="257" r:id="rId3"/>
    <p:sldId id="271" r:id="rId4"/>
    <p:sldId id="260" r:id="rId5"/>
    <p:sldId id="281" r:id="rId6"/>
    <p:sldId id="284" r:id="rId7"/>
    <p:sldId id="286" r:id="rId8"/>
    <p:sldId id="287" r:id="rId9"/>
    <p:sldId id="288" r:id="rId10"/>
    <p:sldId id="289" r:id="rId11"/>
    <p:sldId id="301" r:id="rId12"/>
    <p:sldId id="292" r:id="rId13"/>
    <p:sldId id="298" r:id="rId14"/>
    <p:sldId id="293" r:id="rId15"/>
    <p:sldId id="299" r:id="rId16"/>
    <p:sldId id="294" r:id="rId17"/>
    <p:sldId id="295" r:id="rId18"/>
    <p:sldId id="300" r:id="rId19"/>
    <p:sldId id="282" r:id="rId20"/>
    <p:sldId id="285" r:id="rId21"/>
    <p:sldId id="296" r:id="rId22"/>
  </p:sldIdLst>
  <p:sldSz cx="12192000" cy="6858000"/>
  <p:notesSz cx="6858000" cy="9144000"/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77FF"/>
    <a:srgbClr val="BFE7DE"/>
    <a:srgbClr val="56C1A9"/>
    <a:srgbClr val="FCFCFF"/>
    <a:srgbClr val="009900"/>
    <a:srgbClr val="338977"/>
    <a:srgbClr val="84D2C1"/>
    <a:srgbClr val="FFF8E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نمط متوسط 2 - تميي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نمط متوسط 2 - تمييز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3B4B98B0-60AC-42C2-AFA5-B58CD77FA1E5}" styleName="نمط فاتح 1 - تمييز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5FD0F851-EC5A-4D38-B0AD-8093EC10F338}" styleName="نمط فاتح 1 - تمييز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BC89EF96-8CEA-46FF-86C4-4CE0E7609802}" styleName="نمط فاتح 3 - تمييز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9CF1AB2-1976-4502-BF36-3FF5EA218861}" styleName="نمط متوسط 4 - تمييز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BDBED569-4797-4DF1-A0F4-6AAB3CD982D8}" styleName="نمط فاتح 3 - تمييز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69012ECD-51FC-41F1-AA8D-1B2483CD663E}" styleName="نمط فاتح 2 - تمييز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 horzBarState="maximized">
    <p:restoredLeft sz="85007" autoAdjust="0"/>
    <p:restoredTop sz="94660"/>
  </p:normalViewPr>
  <p:slideViewPr>
    <p:cSldViewPr snapToGrid="0">
      <p:cViewPr>
        <p:scale>
          <a:sx n="80" d="100"/>
          <a:sy n="80" d="100"/>
        </p:scale>
        <p:origin x="708" y="-2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رأس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78FD5E76-4F92-40E2-AD9B-4181D04A2760}" type="datetimeFigureOut">
              <a:rPr lang="ar-SA" smtClean="0"/>
              <a:t>04/06/44</a:t>
            </a:fld>
            <a:endParaRPr lang="ar-SA"/>
          </a:p>
        </p:txBody>
      </p:sp>
      <p:sp>
        <p:nvSpPr>
          <p:cNvPr id="4" name="عنصر نائب لصورة الشريحة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ar-SA"/>
          </a:p>
        </p:txBody>
      </p:sp>
      <p:sp>
        <p:nvSpPr>
          <p:cNvPr id="5" name="عنصر نائب للملاحظات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1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7341A092-0A9E-4D8B-B3DA-C57A8ABE570F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8828975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2F9632DF-F653-4F1D-9D75-CDFAF72B2C1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وان فرعي 2">
            <a:extLst>
              <a:ext uri="{FF2B5EF4-FFF2-40B4-BE49-F238E27FC236}">
                <a16:creationId xmlns:a16="http://schemas.microsoft.com/office/drawing/2014/main" id="{8E95A695-03BC-495B-B86C-FDCA5FB19C7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ar-SA"/>
              <a:t>انقر لتحرير نمط العنوان الفرعي للشكل الرئيسي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63F7BF41-CDCF-44CD-8983-5B8BE2DDD7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13E02B-C089-49E1-BAB6-969592AAE934}" type="datetimeFigureOut">
              <a:rPr lang="ar-SA" smtClean="0"/>
              <a:t>04/06/44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53EEE65B-DD73-46D7-B5BD-5A859E0516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37C56F95-F665-4156-874D-A187AFB54B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75C88D-0669-418F-AF8B-844F55001586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5040125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61FE2D70-9CD1-4321-B41F-4985C0D842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عنوان العمودي 2">
            <a:extLst>
              <a:ext uri="{FF2B5EF4-FFF2-40B4-BE49-F238E27FC236}">
                <a16:creationId xmlns:a16="http://schemas.microsoft.com/office/drawing/2014/main" id="{0677360F-FBE4-4978-B41F-A5F47214401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3BBBFC27-2885-454A-8AE5-FB6C2208D1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13E02B-C089-49E1-BAB6-969592AAE934}" type="datetimeFigureOut">
              <a:rPr lang="ar-SA" smtClean="0"/>
              <a:t>04/06/44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7B6181F9-02EF-493E-8277-394F515789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3AFEC4C9-A5DF-4A53-92A4-7A194BB7E4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75C88D-0669-418F-AF8B-844F55001586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735244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>
            <a:extLst>
              <a:ext uri="{FF2B5EF4-FFF2-40B4-BE49-F238E27FC236}">
                <a16:creationId xmlns:a16="http://schemas.microsoft.com/office/drawing/2014/main" id="{2E63530D-A0CF-420C-8266-FDFFCA1BD33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عنوان العمودي 2">
            <a:extLst>
              <a:ext uri="{FF2B5EF4-FFF2-40B4-BE49-F238E27FC236}">
                <a16:creationId xmlns:a16="http://schemas.microsoft.com/office/drawing/2014/main" id="{1F0AE52F-B42B-49BD-A8E1-41F443568E5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9955E87A-BF7A-48D3-ABFE-01EF4913A0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13E02B-C089-49E1-BAB6-969592AAE934}" type="datetimeFigureOut">
              <a:rPr lang="ar-SA" smtClean="0"/>
              <a:t>04/06/44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2B0913B2-6C86-4DB1-873A-8689FF8E44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F4720E7C-D2B0-4980-B16B-4A4BDD7D22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75C88D-0669-418F-AF8B-844F55001586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2545644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4171D51C-BC3D-47B5-8A8B-19E662CC91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697ED0E2-4CF7-453C-B08D-05477F05B12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CC3C43CB-94FD-455E-AE82-D1D9AAD7CE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13E02B-C089-49E1-BAB6-969592AAE934}" type="datetimeFigureOut">
              <a:rPr lang="ar-SA" smtClean="0"/>
              <a:t>04/06/44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70BC3088-18B8-449B-BA12-E45A1A8232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670B272E-09AB-42C5-9945-CCFA5A0131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75C88D-0669-418F-AF8B-844F55001586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42264562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0D922BF3-0B03-49DF-8371-060420505E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9631C08F-19AF-4F92-A649-98EFC7BBF45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D152B235-3037-444F-9153-466E12D35A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13E02B-C089-49E1-BAB6-969592AAE934}" type="datetimeFigureOut">
              <a:rPr lang="ar-SA" smtClean="0"/>
              <a:t>04/06/44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23D03DCE-7DB8-4691-928D-0C5EC673F6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1A7B22D4-3456-4809-BF0B-7E9D661ED1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75C88D-0669-418F-AF8B-844F55001586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4650566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0956BA46-26EE-46CA-8FBD-51A8C418C3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243FF41E-07A1-4C95-B10A-64FEE74EF0E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محتوى 3">
            <a:extLst>
              <a:ext uri="{FF2B5EF4-FFF2-40B4-BE49-F238E27FC236}">
                <a16:creationId xmlns:a16="http://schemas.microsoft.com/office/drawing/2014/main" id="{CEEC3460-0FE2-402B-9B5E-3BE7CF2DA3C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F4891CE4-29C0-4E7E-93A0-E872664A59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13E02B-C089-49E1-BAB6-969592AAE934}" type="datetimeFigureOut">
              <a:rPr lang="ar-SA" smtClean="0"/>
              <a:t>04/06/44</a:t>
            </a:fld>
            <a:endParaRPr lang="ar-SA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D0E83A20-A93E-4CC8-833B-8DA4A5B984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05AB1572-1BAC-40D9-B9E0-2BFD5972A3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75C88D-0669-418F-AF8B-844F55001586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8208263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E11145FD-F98A-4367-864D-9610AE88E6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DB7E4F4F-FF78-44CB-A137-45E69168106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عنصر نائب للمحتوى 3">
            <a:extLst>
              <a:ext uri="{FF2B5EF4-FFF2-40B4-BE49-F238E27FC236}">
                <a16:creationId xmlns:a16="http://schemas.microsoft.com/office/drawing/2014/main" id="{B08F6AC9-EDE8-46E3-9587-20C66904CEC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5" name="عنصر نائب للنص 4">
            <a:extLst>
              <a:ext uri="{FF2B5EF4-FFF2-40B4-BE49-F238E27FC236}">
                <a16:creationId xmlns:a16="http://schemas.microsoft.com/office/drawing/2014/main" id="{A57A0F66-1A7B-43CF-8F73-3335E3DC1D8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6" name="عنصر نائب للمحتوى 5">
            <a:extLst>
              <a:ext uri="{FF2B5EF4-FFF2-40B4-BE49-F238E27FC236}">
                <a16:creationId xmlns:a16="http://schemas.microsoft.com/office/drawing/2014/main" id="{4C51524D-189A-41DB-A766-06A1DD35C56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7" name="عنصر نائب للتاريخ 6">
            <a:extLst>
              <a:ext uri="{FF2B5EF4-FFF2-40B4-BE49-F238E27FC236}">
                <a16:creationId xmlns:a16="http://schemas.microsoft.com/office/drawing/2014/main" id="{CB13DF21-0A3C-46BC-98D6-CED440BA2F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13E02B-C089-49E1-BAB6-969592AAE934}" type="datetimeFigureOut">
              <a:rPr lang="ar-SA" smtClean="0"/>
              <a:t>04/06/44</a:t>
            </a:fld>
            <a:endParaRPr lang="ar-SA"/>
          </a:p>
        </p:txBody>
      </p:sp>
      <p:sp>
        <p:nvSpPr>
          <p:cNvPr id="8" name="عنصر نائب للتذييل 7">
            <a:extLst>
              <a:ext uri="{FF2B5EF4-FFF2-40B4-BE49-F238E27FC236}">
                <a16:creationId xmlns:a16="http://schemas.microsoft.com/office/drawing/2014/main" id="{45935473-0D00-4614-969F-B72E2A5E0A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9" name="عنصر نائب لرقم الشريحة 8">
            <a:extLst>
              <a:ext uri="{FF2B5EF4-FFF2-40B4-BE49-F238E27FC236}">
                <a16:creationId xmlns:a16="http://schemas.microsoft.com/office/drawing/2014/main" id="{AC771750-162E-4E79-B5A0-D64959E500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75C88D-0669-418F-AF8B-844F55001586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8642336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45BA807D-A499-4B2F-9750-8C15D18101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تاريخ 2">
            <a:extLst>
              <a:ext uri="{FF2B5EF4-FFF2-40B4-BE49-F238E27FC236}">
                <a16:creationId xmlns:a16="http://schemas.microsoft.com/office/drawing/2014/main" id="{15858A1A-B85F-4268-A27D-D096282FB0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13E02B-C089-49E1-BAB6-969592AAE934}" type="datetimeFigureOut">
              <a:rPr lang="ar-SA" smtClean="0"/>
              <a:t>04/06/44</a:t>
            </a:fld>
            <a:endParaRPr lang="ar-SA"/>
          </a:p>
        </p:txBody>
      </p:sp>
      <p:sp>
        <p:nvSpPr>
          <p:cNvPr id="4" name="عنصر نائب للتذييل 3">
            <a:extLst>
              <a:ext uri="{FF2B5EF4-FFF2-40B4-BE49-F238E27FC236}">
                <a16:creationId xmlns:a16="http://schemas.microsoft.com/office/drawing/2014/main" id="{5BC572FA-1E80-4E39-92E8-D788368584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عنصر نائب لرقم الشريحة 4">
            <a:extLst>
              <a:ext uri="{FF2B5EF4-FFF2-40B4-BE49-F238E27FC236}">
                <a16:creationId xmlns:a16="http://schemas.microsoft.com/office/drawing/2014/main" id="{0EAA1FF1-7839-459D-8B9C-1CB395FD06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75C88D-0669-418F-AF8B-844F55001586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9735416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>
            <a:extLst>
              <a:ext uri="{FF2B5EF4-FFF2-40B4-BE49-F238E27FC236}">
                <a16:creationId xmlns:a16="http://schemas.microsoft.com/office/drawing/2014/main" id="{338770C5-4863-40A0-AFFD-B593D0C331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13E02B-C089-49E1-BAB6-969592AAE934}" type="datetimeFigureOut">
              <a:rPr lang="ar-SA" smtClean="0"/>
              <a:t>04/06/44</a:t>
            </a:fld>
            <a:endParaRPr lang="ar-SA"/>
          </a:p>
        </p:txBody>
      </p:sp>
      <p:sp>
        <p:nvSpPr>
          <p:cNvPr id="3" name="عنصر نائب للتذييل 2">
            <a:extLst>
              <a:ext uri="{FF2B5EF4-FFF2-40B4-BE49-F238E27FC236}">
                <a16:creationId xmlns:a16="http://schemas.microsoft.com/office/drawing/2014/main" id="{F44CEF2B-F1E8-46EF-A4D5-03D844B2AD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A0A5697B-439E-4B66-9562-7594EAE99E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75C88D-0669-418F-AF8B-844F55001586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196900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59AC65BF-D8E2-4BF9-88B8-81AAF938AC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CDB2F96A-195F-4985-B4E4-E13146D8DEC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نص 3">
            <a:extLst>
              <a:ext uri="{FF2B5EF4-FFF2-40B4-BE49-F238E27FC236}">
                <a16:creationId xmlns:a16="http://schemas.microsoft.com/office/drawing/2014/main" id="{EBFAC79A-325C-41F9-B09F-684AA38F5F3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964ADA45-075A-42BF-8EF0-D764DB5D7D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13E02B-C089-49E1-BAB6-969592AAE934}" type="datetimeFigureOut">
              <a:rPr lang="ar-SA" smtClean="0"/>
              <a:t>04/06/44</a:t>
            </a:fld>
            <a:endParaRPr lang="ar-SA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4FDE2C79-B8A7-4D34-B51A-9BE29EF729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704369F3-5DA8-49C1-8938-4ABAFB5A86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75C88D-0669-418F-AF8B-844F55001586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4163262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CEA6BAF6-1A9D-46C0-9A9C-DB67C6A2F1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صورة 2">
            <a:extLst>
              <a:ext uri="{FF2B5EF4-FFF2-40B4-BE49-F238E27FC236}">
                <a16:creationId xmlns:a16="http://schemas.microsoft.com/office/drawing/2014/main" id="{C99F2AD5-DC0C-41AE-A689-0F1933D189A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SA"/>
          </a:p>
        </p:txBody>
      </p:sp>
      <p:sp>
        <p:nvSpPr>
          <p:cNvPr id="4" name="عنصر نائب للنص 3">
            <a:extLst>
              <a:ext uri="{FF2B5EF4-FFF2-40B4-BE49-F238E27FC236}">
                <a16:creationId xmlns:a16="http://schemas.microsoft.com/office/drawing/2014/main" id="{CFB9D005-8FBA-4107-A5A8-D6CB8339F95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7A49CF92-4998-4360-A9D3-104924B3CC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13E02B-C089-49E1-BAB6-969592AAE934}" type="datetimeFigureOut">
              <a:rPr lang="ar-SA" smtClean="0"/>
              <a:t>04/06/44</a:t>
            </a:fld>
            <a:endParaRPr lang="ar-SA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DE04A67E-8886-45B1-9AD3-65C82CD8B8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FEE72C8D-3CAB-48BE-BD7D-741CADF319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75C88D-0669-418F-AF8B-844F55001586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1523605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>
            <a:extLst>
              <a:ext uri="{FF2B5EF4-FFF2-40B4-BE49-F238E27FC236}">
                <a16:creationId xmlns:a16="http://schemas.microsoft.com/office/drawing/2014/main" id="{28A8D47C-460C-4834-B655-9FABD029C9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1FC5BFE7-1B8C-443B-9A2F-77F9DB34BF3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C264083A-58BE-43A5-AA79-6B874A5B9D7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13E02B-C089-49E1-BAB6-969592AAE934}" type="datetimeFigureOut">
              <a:rPr lang="ar-SA" smtClean="0"/>
              <a:t>04/06/44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545DE266-14E2-4A05-A125-2260C6B6FA2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6A59D682-53A8-48FF-8A75-92CF94FA297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75C88D-0669-418F-AF8B-844F55001586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6287405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r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A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microsoft.com/office/2007/relationships/hdphoto" Target="../media/hdphoto1.wdp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microsoft.com/office/2007/relationships/hdphoto" Target="../media/hdphoto2.wdp"/><Relationship Id="rId7" Type="http://schemas.openxmlformats.org/officeDocument/2006/relationships/image" Target="../media/image9.jp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microsoft.com/office/2007/relationships/hdphoto" Target="../media/hdphoto3.wdp"/><Relationship Id="rId4" Type="http://schemas.openxmlformats.org/officeDocument/2006/relationships/image" Target="../media/image7.png"/><Relationship Id="rId9" Type="http://schemas.microsoft.com/office/2007/relationships/hdphoto" Target="../media/hdphoto4.wdp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microsoft.com/office/2007/relationships/hdphoto" Target="../media/hdphoto5.wdp"/><Relationship Id="rId7" Type="http://schemas.openxmlformats.org/officeDocument/2006/relationships/image" Target="../media/image17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3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مربع نص 24">
            <a:extLst>
              <a:ext uri="{FF2B5EF4-FFF2-40B4-BE49-F238E27FC236}">
                <a16:creationId xmlns:a16="http://schemas.microsoft.com/office/drawing/2014/main" id="{B3155DC9-0C4B-48C1-BB4D-581C18239F4D}"/>
              </a:ext>
            </a:extLst>
          </p:cNvPr>
          <p:cNvSpPr txBox="1"/>
          <p:nvPr/>
        </p:nvSpPr>
        <p:spPr>
          <a:xfrm>
            <a:off x="5081663" y="934730"/>
            <a:ext cx="4565103" cy="646986"/>
          </a:xfrm>
          <a:prstGeom prst="roundRect">
            <a:avLst/>
          </a:prstGeom>
          <a:solidFill>
            <a:srgbClr val="84D2C1"/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ar-BH" sz="3200" b="1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الماد</a:t>
            </a:r>
            <a:r>
              <a:rPr lang="ar-SA" sz="3200" b="1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ّ</a:t>
            </a:r>
            <a:r>
              <a:rPr lang="ar-BH" sz="3200" b="1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ة</a:t>
            </a:r>
            <a:r>
              <a:rPr lang="ar-SA" sz="3200" b="1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BH" sz="3200" b="1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علوم</a:t>
            </a:r>
            <a:endParaRPr lang="en-US" sz="3200" b="1" dirty="0">
              <a:solidFill>
                <a:schemeClr val="bg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26" name="مربع نص 25">
            <a:extLst>
              <a:ext uri="{FF2B5EF4-FFF2-40B4-BE49-F238E27FC236}">
                <a16:creationId xmlns:a16="http://schemas.microsoft.com/office/drawing/2014/main" id="{18210D04-C028-4264-A93D-D0A14DD0C7B8}"/>
              </a:ext>
            </a:extLst>
          </p:cNvPr>
          <p:cNvSpPr txBox="1"/>
          <p:nvPr/>
        </p:nvSpPr>
        <p:spPr>
          <a:xfrm>
            <a:off x="5081663" y="1581716"/>
            <a:ext cx="4565103" cy="646986"/>
          </a:xfrm>
          <a:prstGeom prst="roundRect">
            <a:avLst/>
          </a:prstGeom>
          <a:solidFill>
            <a:srgbClr val="84D2C1"/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>
            <a:spAutoFit/>
          </a:bodyPr>
          <a:lstStyle/>
          <a:p>
            <a:pPr algn="ctr" rtl="1"/>
            <a:r>
              <a:rPr lang="ar-BH" sz="3200" b="1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الصف</a:t>
            </a:r>
            <a:r>
              <a:rPr lang="ar-SA" sz="3200" b="1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ّ الرابع</a:t>
            </a:r>
            <a:endParaRPr lang="en-US" sz="3200" b="1" dirty="0">
              <a:solidFill>
                <a:schemeClr val="bg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27" name="مربع نص 26">
            <a:extLst>
              <a:ext uri="{FF2B5EF4-FFF2-40B4-BE49-F238E27FC236}">
                <a16:creationId xmlns:a16="http://schemas.microsoft.com/office/drawing/2014/main" id="{372A4C68-7474-46BC-ACA9-A852EC940362}"/>
              </a:ext>
            </a:extLst>
          </p:cNvPr>
          <p:cNvSpPr txBox="1"/>
          <p:nvPr/>
        </p:nvSpPr>
        <p:spPr>
          <a:xfrm>
            <a:off x="5081663" y="2234531"/>
            <a:ext cx="4565103" cy="646986"/>
          </a:xfrm>
          <a:prstGeom prst="roundRect">
            <a:avLst/>
          </a:prstGeom>
          <a:solidFill>
            <a:srgbClr val="84D2C1"/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>
            <a:spAutoFit/>
          </a:bodyPr>
          <a:lstStyle/>
          <a:p>
            <a:pPr algn="ctr"/>
            <a:r>
              <a:rPr lang="ar-SA" sz="3200" b="1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الفصل الدراسي الثاني</a:t>
            </a:r>
            <a:endParaRPr lang="en-US" sz="3200" b="1" dirty="0">
              <a:solidFill>
                <a:schemeClr val="bg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28" name="مربع نص 27">
            <a:extLst>
              <a:ext uri="{FF2B5EF4-FFF2-40B4-BE49-F238E27FC236}">
                <a16:creationId xmlns:a16="http://schemas.microsoft.com/office/drawing/2014/main" id="{DC3B5B23-6230-4717-AD86-2A967E1E3C8E}"/>
              </a:ext>
            </a:extLst>
          </p:cNvPr>
          <p:cNvSpPr txBox="1"/>
          <p:nvPr/>
        </p:nvSpPr>
        <p:spPr>
          <a:xfrm>
            <a:off x="5081661" y="2887346"/>
            <a:ext cx="4565103" cy="646986"/>
          </a:xfrm>
          <a:prstGeom prst="roundRect">
            <a:avLst/>
          </a:prstGeom>
          <a:solidFill>
            <a:srgbClr val="84D2C1"/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>
            <a:spAutoFit/>
          </a:bodyPr>
          <a:lstStyle/>
          <a:p>
            <a:pPr algn="ctr"/>
            <a:r>
              <a:rPr lang="ar-SA" sz="3200" b="1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الوحدة الثالثة صحة الانسان </a:t>
            </a:r>
            <a:endParaRPr lang="en-US" sz="3200" b="1" dirty="0">
              <a:solidFill>
                <a:schemeClr val="bg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29" name="مربع نص 28">
            <a:extLst>
              <a:ext uri="{FF2B5EF4-FFF2-40B4-BE49-F238E27FC236}">
                <a16:creationId xmlns:a16="http://schemas.microsoft.com/office/drawing/2014/main" id="{666D293B-8DF7-4D48-887D-87C4BB1C053F}"/>
              </a:ext>
            </a:extLst>
          </p:cNvPr>
          <p:cNvSpPr txBox="1"/>
          <p:nvPr/>
        </p:nvSpPr>
        <p:spPr>
          <a:xfrm>
            <a:off x="5081663" y="3534332"/>
            <a:ext cx="4565103" cy="646986"/>
          </a:xfrm>
          <a:prstGeom prst="roundRect">
            <a:avLst/>
          </a:prstGeom>
          <a:solidFill>
            <a:srgbClr val="84D2C1"/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>
            <a:spAutoFit/>
          </a:bodyPr>
          <a:lstStyle/>
          <a:p>
            <a:pPr algn="ctr"/>
            <a:r>
              <a:rPr lang="ar-SA" sz="3200" b="1" kern="1200" dirty="0">
                <a:solidFill>
                  <a:schemeClr val="bg1"/>
                </a:solidFill>
                <a:latin typeface="Sakkal Majalla" panose="02000000000000000000" pitchFamily="2" charset="-78"/>
                <a:ea typeface="+mn-ea"/>
                <a:cs typeface="Sakkal Majalla" panose="02000000000000000000" pitchFamily="2" charset="-78"/>
              </a:rPr>
              <a:t>الفصل الخامس  </a:t>
            </a:r>
            <a:r>
              <a:rPr lang="ar-SA" sz="3200" b="1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التغذية و الصحة </a:t>
            </a:r>
            <a:endParaRPr lang="ar-BH" sz="3200" b="1" dirty="0">
              <a:solidFill>
                <a:schemeClr val="bg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7" name="مربع نص 6">
            <a:extLst>
              <a:ext uri="{FF2B5EF4-FFF2-40B4-BE49-F238E27FC236}">
                <a16:creationId xmlns:a16="http://schemas.microsoft.com/office/drawing/2014/main" id="{FF9EDD62-8BE2-43CC-B04E-C7489E78B1C4}"/>
              </a:ext>
            </a:extLst>
          </p:cNvPr>
          <p:cNvSpPr txBox="1"/>
          <p:nvPr/>
        </p:nvSpPr>
        <p:spPr>
          <a:xfrm>
            <a:off x="168442" y="758236"/>
            <a:ext cx="986590" cy="408623"/>
          </a:xfrm>
          <a:prstGeom prst="roundRect">
            <a:avLst/>
          </a:prstGeom>
          <a:solidFill>
            <a:srgbClr val="C00000"/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ar-SA" b="1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الجزء2</a:t>
            </a:r>
            <a:endParaRPr lang="en-US" b="1" dirty="0">
              <a:solidFill>
                <a:schemeClr val="bg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0548612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26" grpId="0" animBg="1"/>
      <p:bldP spid="27" grpId="0" animBg="1"/>
      <p:bldP spid="28" grpId="0" animBg="1"/>
      <p:bldP spid="29" grpId="0" animBg="1"/>
      <p:bldP spid="7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ربع نص 1">
            <a:extLst>
              <a:ext uri="{FF2B5EF4-FFF2-40B4-BE49-F238E27FC236}">
                <a16:creationId xmlns:a16="http://schemas.microsoft.com/office/drawing/2014/main" id="{570B2DCB-07B0-4395-9EB7-E6719F9D59AA}"/>
              </a:ext>
            </a:extLst>
          </p:cNvPr>
          <p:cNvSpPr txBox="1"/>
          <p:nvPr/>
        </p:nvSpPr>
        <p:spPr>
          <a:xfrm>
            <a:off x="9444279" y="132522"/>
            <a:ext cx="1438946" cy="374571"/>
          </a:xfrm>
          <a:prstGeom prst="roundRect">
            <a:avLst/>
          </a:prstGeom>
          <a:solidFill>
            <a:srgbClr val="56C1A9"/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>
            <a:spAutoFit/>
          </a:bodyPr>
          <a:lstStyle/>
          <a:p>
            <a:pPr algn="ctr"/>
            <a:r>
              <a:rPr lang="ar-SA" sz="1600" b="1" dirty="0">
                <a:solidFill>
                  <a:schemeClr val="bg1"/>
                </a:solidFill>
                <a:latin typeface="Sakkal Majalla" panose="02000000000000000000" pitchFamily="2" charset="-78"/>
                <a:cs typeface="+mj-cs"/>
              </a:rPr>
              <a:t>الغذاء و التغذية </a:t>
            </a:r>
            <a:endParaRPr lang="en-US" sz="1600" b="1" dirty="0">
              <a:solidFill>
                <a:schemeClr val="bg1"/>
              </a:solidFill>
              <a:latin typeface="Sakkal Majalla" panose="02000000000000000000" pitchFamily="2" charset="-78"/>
              <a:cs typeface="+mj-cs"/>
            </a:endParaRPr>
          </a:p>
        </p:txBody>
      </p:sp>
      <p:sp>
        <p:nvSpPr>
          <p:cNvPr id="3" name="مربع نص 2">
            <a:extLst>
              <a:ext uri="{FF2B5EF4-FFF2-40B4-BE49-F238E27FC236}">
                <a16:creationId xmlns:a16="http://schemas.microsoft.com/office/drawing/2014/main" id="{D37FDE68-E307-4C83-9613-C39449EAE7CE}"/>
              </a:ext>
            </a:extLst>
          </p:cNvPr>
          <p:cNvSpPr txBox="1"/>
          <p:nvPr/>
        </p:nvSpPr>
        <p:spPr>
          <a:xfrm>
            <a:off x="10959548" y="132523"/>
            <a:ext cx="1113183" cy="374571"/>
          </a:xfrm>
          <a:prstGeom prst="roundRect">
            <a:avLst/>
          </a:prstGeom>
          <a:solidFill>
            <a:srgbClr val="56C1A9"/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>
            <a:spAutoFit/>
          </a:bodyPr>
          <a:lstStyle/>
          <a:p>
            <a:pPr algn="ctr"/>
            <a:r>
              <a:rPr lang="ar-SA" sz="1600" b="1" dirty="0">
                <a:solidFill>
                  <a:schemeClr val="bg1"/>
                </a:solidFill>
                <a:latin typeface="Sakkal Majalla" panose="02000000000000000000" pitchFamily="2" charset="-78"/>
                <a:cs typeface="+mj-cs"/>
              </a:rPr>
              <a:t>الدرس الثاني </a:t>
            </a:r>
            <a:endParaRPr lang="en-US" sz="1600" b="1" dirty="0">
              <a:solidFill>
                <a:schemeClr val="bg1"/>
              </a:solidFill>
              <a:latin typeface="Sakkal Majalla" panose="02000000000000000000" pitchFamily="2" charset="-78"/>
              <a:cs typeface="+mj-cs"/>
            </a:endParaRPr>
          </a:p>
        </p:txBody>
      </p:sp>
      <p:sp>
        <p:nvSpPr>
          <p:cNvPr id="4" name="مربع نص 3">
            <a:extLst>
              <a:ext uri="{FF2B5EF4-FFF2-40B4-BE49-F238E27FC236}">
                <a16:creationId xmlns:a16="http://schemas.microsoft.com/office/drawing/2014/main" id="{4889FD3A-6D75-43B5-80CE-A57538E9229C}"/>
              </a:ext>
            </a:extLst>
          </p:cNvPr>
          <p:cNvSpPr txBox="1"/>
          <p:nvPr/>
        </p:nvSpPr>
        <p:spPr>
          <a:xfrm>
            <a:off x="56198" y="132521"/>
            <a:ext cx="4582063" cy="306467"/>
          </a:xfrm>
          <a:prstGeom prst="roundRect">
            <a:avLst/>
          </a:prstGeom>
          <a:solidFill>
            <a:srgbClr val="56C1A9"/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>
            <a:spAutoFit/>
          </a:bodyPr>
          <a:lstStyle/>
          <a:p>
            <a:pPr algn="ctr"/>
            <a:r>
              <a:rPr lang="ar-SA" sz="1200" b="1">
                <a:solidFill>
                  <a:schemeClr val="bg1"/>
                </a:solidFill>
                <a:latin typeface="Sakkal Majalla" panose="02000000000000000000" pitchFamily="2" charset="-78"/>
                <a:cs typeface="+mj-cs"/>
              </a:rPr>
              <a:t>علوم الصفّ الرابع   - الوحدة الثالثة صحة الانسان    الفصل الخامس  التغذية و الصحة </a:t>
            </a:r>
            <a:endParaRPr lang="ar-SA" sz="1200" b="1" dirty="0">
              <a:solidFill>
                <a:schemeClr val="bg1"/>
              </a:solidFill>
              <a:latin typeface="Sakkal Majalla" panose="02000000000000000000" pitchFamily="2" charset="-78"/>
              <a:cs typeface="+mj-cs"/>
            </a:endParaRPr>
          </a:p>
        </p:txBody>
      </p:sp>
      <p:sp>
        <p:nvSpPr>
          <p:cNvPr id="5" name="الأسئلة">
            <a:extLst>
              <a:ext uri="{FF2B5EF4-FFF2-40B4-BE49-F238E27FC236}">
                <a16:creationId xmlns:a16="http://schemas.microsoft.com/office/drawing/2014/main" id="{73F5A505-BAFC-4BFF-BF95-03A0B9E7A372}"/>
              </a:ext>
            </a:extLst>
          </p:cNvPr>
          <p:cNvSpPr/>
          <p:nvPr/>
        </p:nvSpPr>
        <p:spPr>
          <a:xfrm>
            <a:off x="3483087" y="1175006"/>
            <a:ext cx="8335874" cy="1008636"/>
          </a:xfrm>
          <a:prstGeom prst="roundRect">
            <a:avLst/>
          </a:prstGeom>
          <a:solidFill>
            <a:srgbClr val="C0000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b="1" dirty="0">
                <a:solidFill>
                  <a:schemeClr val="bg1"/>
                </a:solidFill>
              </a:rPr>
              <a:t>مجموعة الغذاء التي تساعد في النمو و تعويض الانسجة التالفة في الجسم.</a:t>
            </a:r>
          </a:p>
        </p:txBody>
      </p:sp>
      <p:sp>
        <p:nvSpPr>
          <p:cNvPr id="6" name="صحيح">
            <a:extLst>
              <a:ext uri="{FF2B5EF4-FFF2-40B4-BE49-F238E27FC236}">
                <a16:creationId xmlns:a16="http://schemas.microsoft.com/office/drawing/2014/main" id="{3DB7FE24-44CA-43B6-A1E2-26591FA5C735}"/>
              </a:ext>
            </a:extLst>
          </p:cNvPr>
          <p:cNvSpPr/>
          <p:nvPr/>
        </p:nvSpPr>
        <p:spPr>
          <a:xfrm>
            <a:off x="4851966" y="2824898"/>
            <a:ext cx="5638800" cy="585775"/>
          </a:xfrm>
          <a:prstGeom prst="roundRect">
            <a:avLst>
              <a:gd name="adj" fmla="val 29296"/>
            </a:avLst>
          </a:prstGeom>
          <a:solidFill>
            <a:srgbClr val="84D2C1"/>
          </a:solidFill>
          <a:ln w="19050"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800" b="1">
                <a:solidFill>
                  <a:schemeClr val="bg1"/>
                </a:solidFill>
              </a:rPr>
              <a:t>البروتينات .</a:t>
            </a:r>
            <a:endParaRPr lang="ar-SA" sz="2800" b="1" dirty="0">
              <a:solidFill>
                <a:schemeClr val="bg1"/>
              </a:solidFill>
            </a:endParaRPr>
          </a:p>
        </p:txBody>
      </p:sp>
      <p:sp>
        <p:nvSpPr>
          <p:cNvPr id="7" name="خطأ 1">
            <a:extLst>
              <a:ext uri="{FF2B5EF4-FFF2-40B4-BE49-F238E27FC236}">
                <a16:creationId xmlns:a16="http://schemas.microsoft.com/office/drawing/2014/main" id="{B7610F7D-3117-4203-95D6-CE11FC5FAC2F}"/>
              </a:ext>
            </a:extLst>
          </p:cNvPr>
          <p:cNvSpPr/>
          <p:nvPr/>
        </p:nvSpPr>
        <p:spPr>
          <a:xfrm>
            <a:off x="4851966" y="3621646"/>
            <a:ext cx="5638800" cy="585775"/>
          </a:xfrm>
          <a:prstGeom prst="roundRect">
            <a:avLst>
              <a:gd name="adj" fmla="val 29296"/>
            </a:avLst>
          </a:prstGeom>
          <a:solidFill>
            <a:srgbClr val="84D2C1"/>
          </a:solidFill>
          <a:ln w="19050"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800" b="1">
                <a:solidFill>
                  <a:schemeClr val="bg1"/>
                </a:solidFill>
              </a:rPr>
              <a:t>الفيتامينات</a:t>
            </a:r>
            <a:endParaRPr lang="ar-SA" sz="2800" b="1" dirty="0">
              <a:solidFill>
                <a:schemeClr val="bg1"/>
              </a:solidFill>
            </a:endParaRPr>
          </a:p>
        </p:txBody>
      </p:sp>
      <p:sp>
        <p:nvSpPr>
          <p:cNvPr id="8" name="خطأ 2">
            <a:extLst>
              <a:ext uri="{FF2B5EF4-FFF2-40B4-BE49-F238E27FC236}">
                <a16:creationId xmlns:a16="http://schemas.microsoft.com/office/drawing/2014/main" id="{153A29F9-471D-42BC-9BC6-7D9798E14467}"/>
              </a:ext>
            </a:extLst>
          </p:cNvPr>
          <p:cNvSpPr/>
          <p:nvPr/>
        </p:nvSpPr>
        <p:spPr>
          <a:xfrm>
            <a:off x="4865642" y="4418394"/>
            <a:ext cx="5638800" cy="585775"/>
          </a:xfrm>
          <a:prstGeom prst="roundRect">
            <a:avLst>
              <a:gd name="adj" fmla="val 29296"/>
            </a:avLst>
          </a:prstGeom>
          <a:solidFill>
            <a:srgbClr val="84D2C1"/>
          </a:solidFill>
          <a:ln w="19050"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800" b="1" dirty="0">
                <a:solidFill>
                  <a:schemeClr val="bg1"/>
                </a:solidFill>
              </a:rPr>
              <a:t>الكربوهيدرات </a:t>
            </a:r>
          </a:p>
        </p:txBody>
      </p:sp>
    </p:spTree>
    <p:extLst>
      <p:ext uri="{BB962C8B-B14F-4D97-AF65-F5344CB8AC3E}">
        <p14:creationId xmlns:p14="http://schemas.microsoft.com/office/powerpoint/2010/main" val="11296817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" presetClass="entr" presetSubtype="4" decel="4000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decel="4000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4" decel="40000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mph" presetSubtype="2" repeatCount="2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6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8000"/>
                                      </p:to>
                                    </p:animClr>
                                    <p:set>
                                      <p:cBhvr>
                                        <p:cTn id="27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8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إجابة صحيحة 00_00_01-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mph" presetSubtype="2" repeatCount="2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3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34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5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إجابة خاطئة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>
                      <p:stCondLst>
                        <p:cond delay="0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mph" presetSubtype="2" repeatCount="2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0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41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2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إجابة خاطئة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ربع نص 1">
            <a:extLst>
              <a:ext uri="{FF2B5EF4-FFF2-40B4-BE49-F238E27FC236}">
                <a16:creationId xmlns:a16="http://schemas.microsoft.com/office/drawing/2014/main" id="{570B2DCB-07B0-4395-9EB7-E6719F9D59AA}"/>
              </a:ext>
            </a:extLst>
          </p:cNvPr>
          <p:cNvSpPr txBox="1"/>
          <p:nvPr/>
        </p:nvSpPr>
        <p:spPr>
          <a:xfrm>
            <a:off x="9444279" y="132522"/>
            <a:ext cx="1438946" cy="374571"/>
          </a:xfrm>
          <a:prstGeom prst="roundRect">
            <a:avLst/>
          </a:prstGeom>
          <a:solidFill>
            <a:srgbClr val="56C1A9"/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>
            <a:spAutoFit/>
          </a:bodyPr>
          <a:lstStyle/>
          <a:p>
            <a:pPr algn="ctr"/>
            <a:r>
              <a:rPr lang="ar-SA" sz="1600" b="1" dirty="0">
                <a:solidFill>
                  <a:schemeClr val="bg1"/>
                </a:solidFill>
                <a:latin typeface="Sakkal Majalla" panose="02000000000000000000" pitchFamily="2" charset="-78"/>
                <a:cs typeface="+mj-cs"/>
              </a:rPr>
              <a:t>الغذاء و التغذية </a:t>
            </a:r>
            <a:endParaRPr lang="en-US" sz="1600" b="1" dirty="0">
              <a:solidFill>
                <a:schemeClr val="bg1"/>
              </a:solidFill>
              <a:latin typeface="Sakkal Majalla" panose="02000000000000000000" pitchFamily="2" charset="-78"/>
              <a:cs typeface="+mj-cs"/>
            </a:endParaRPr>
          </a:p>
        </p:txBody>
      </p:sp>
      <p:sp>
        <p:nvSpPr>
          <p:cNvPr id="3" name="مربع نص 2">
            <a:extLst>
              <a:ext uri="{FF2B5EF4-FFF2-40B4-BE49-F238E27FC236}">
                <a16:creationId xmlns:a16="http://schemas.microsoft.com/office/drawing/2014/main" id="{D37FDE68-E307-4C83-9613-C39449EAE7CE}"/>
              </a:ext>
            </a:extLst>
          </p:cNvPr>
          <p:cNvSpPr txBox="1"/>
          <p:nvPr/>
        </p:nvSpPr>
        <p:spPr>
          <a:xfrm>
            <a:off x="10959548" y="132523"/>
            <a:ext cx="1113183" cy="374571"/>
          </a:xfrm>
          <a:prstGeom prst="roundRect">
            <a:avLst/>
          </a:prstGeom>
          <a:solidFill>
            <a:srgbClr val="56C1A9"/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>
            <a:spAutoFit/>
          </a:bodyPr>
          <a:lstStyle/>
          <a:p>
            <a:pPr algn="ctr"/>
            <a:r>
              <a:rPr lang="ar-SA" sz="1600" b="1" dirty="0">
                <a:solidFill>
                  <a:schemeClr val="bg1"/>
                </a:solidFill>
                <a:latin typeface="Sakkal Majalla" panose="02000000000000000000" pitchFamily="2" charset="-78"/>
                <a:cs typeface="+mj-cs"/>
              </a:rPr>
              <a:t>الدرس الثاني </a:t>
            </a:r>
            <a:endParaRPr lang="en-US" sz="1600" b="1" dirty="0">
              <a:solidFill>
                <a:schemeClr val="bg1"/>
              </a:solidFill>
              <a:latin typeface="Sakkal Majalla" panose="02000000000000000000" pitchFamily="2" charset="-78"/>
              <a:cs typeface="+mj-cs"/>
            </a:endParaRPr>
          </a:p>
        </p:txBody>
      </p:sp>
      <p:sp>
        <p:nvSpPr>
          <p:cNvPr id="4" name="مربع نص 3">
            <a:extLst>
              <a:ext uri="{FF2B5EF4-FFF2-40B4-BE49-F238E27FC236}">
                <a16:creationId xmlns:a16="http://schemas.microsoft.com/office/drawing/2014/main" id="{4889FD3A-6D75-43B5-80CE-A57538E9229C}"/>
              </a:ext>
            </a:extLst>
          </p:cNvPr>
          <p:cNvSpPr txBox="1"/>
          <p:nvPr/>
        </p:nvSpPr>
        <p:spPr>
          <a:xfrm>
            <a:off x="56198" y="132521"/>
            <a:ext cx="4582063" cy="306467"/>
          </a:xfrm>
          <a:prstGeom prst="roundRect">
            <a:avLst/>
          </a:prstGeom>
          <a:solidFill>
            <a:srgbClr val="56C1A9"/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>
            <a:spAutoFit/>
          </a:bodyPr>
          <a:lstStyle/>
          <a:p>
            <a:pPr algn="ctr"/>
            <a:r>
              <a:rPr lang="ar-SA" sz="1200" b="1">
                <a:solidFill>
                  <a:schemeClr val="bg1"/>
                </a:solidFill>
                <a:latin typeface="Sakkal Majalla" panose="02000000000000000000" pitchFamily="2" charset="-78"/>
                <a:cs typeface="+mj-cs"/>
              </a:rPr>
              <a:t>علوم الصفّ الرابع   - الوحدة الثالثة صحة الانسان    الفصل الخامس  التغذية و الصحة </a:t>
            </a:r>
            <a:endParaRPr lang="ar-SA" sz="1200" b="1" dirty="0">
              <a:solidFill>
                <a:schemeClr val="bg1"/>
              </a:solidFill>
              <a:latin typeface="Sakkal Majalla" panose="02000000000000000000" pitchFamily="2" charset="-78"/>
              <a:cs typeface="+mj-cs"/>
            </a:endParaRPr>
          </a:p>
        </p:txBody>
      </p:sp>
      <p:sp>
        <p:nvSpPr>
          <p:cNvPr id="9" name="مربع نص 8">
            <a:extLst>
              <a:ext uri="{FF2B5EF4-FFF2-40B4-BE49-F238E27FC236}">
                <a16:creationId xmlns:a16="http://schemas.microsoft.com/office/drawing/2014/main" id="{8BAEE182-A9A6-4EEA-9B35-4FB37F911B57}"/>
              </a:ext>
            </a:extLst>
          </p:cNvPr>
          <p:cNvSpPr txBox="1"/>
          <p:nvPr/>
        </p:nvSpPr>
        <p:spPr>
          <a:xfrm>
            <a:off x="5943599" y="2918222"/>
            <a:ext cx="3753854" cy="646986"/>
          </a:xfrm>
          <a:prstGeom prst="roundRect">
            <a:avLst/>
          </a:prstGeom>
          <a:solidFill>
            <a:srgbClr val="EBFDFF"/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>
            <a:spAutoFit/>
          </a:bodyPr>
          <a:lstStyle/>
          <a:p>
            <a:pPr algn="ctr"/>
            <a:r>
              <a:rPr lang="ar-SA" sz="3200" b="1" dirty="0">
                <a:solidFill>
                  <a:srgbClr val="C00000"/>
                </a:solidFill>
                <a:latin typeface="Sakkal Majalla" panose="02000000000000000000" pitchFamily="2" charset="-78"/>
                <a:cs typeface="+mj-cs"/>
              </a:rPr>
              <a:t>مجموعات المواد الغذائية </a:t>
            </a:r>
          </a:p>
        </p:txBody>
      </p:sp>
    </p:spTree>
    <p:extLst>
      <p:ext uri="{BB962C8B-B14F-4D97-AF65-F5344CB8AC3E}">
        <p14:creationId xmlns:p14="http://schemas.microsoft.com/office/powerpoint/2010/main" val="13574992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ربع نص 1">
            <a:extLst>
              <a:ext uri="{FF2B5EF4-FFF2-40B4-BE49-F238E27FC236}">
                <a16:creationId xmlns:a16="http://schemas.microsoft.com/office/drawing/2014/main" id="{570B2DCB-07B0-4395-9EB7-E6719F9D59AA}"/>
              </a:ext>
            </a:extLst>
          </p:cNvPr>
          <p:cNvSpPr txBox="1"/>
          <p:nvPr/>
        </p:nvSpPr>
        <p:spPr>
          <a:xfrm>
            <a:off x="9444279" y="132522"/>
            <a:ext cx="1438946" cy="374571"/>
          </a:xfrm>
          <a:prstGeom prst="roundRect">
            <a:avLst/>
          </a:prstGeom>
          <a:solidFill>
            <a:srgbClr val="56C1A9"/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>
            <a:spAutoFit/>
          </a:bodyPr>
          <a:lstStyle/>
          <a:p>
            <a:pPr algn="ctr"/>
            <a:r>
              <a:rPr lang="ar-SA" sz="1600" b="1" dirty="0">
                <a:solidFill>
                  <a:schemeClr val="bg1"/>
                </a:solidFill>
                <a:latin typeface="Sakkal Majalla" panose="02000000000000000000" pitchFamily="2" charset="-78"/>
                <a:cs typeface="+mj-cs"/>
              </a:rPr>
              <a:t>الغذاء و التغذية </a:t>
            </a:r>
            <a:endParaRPr lang="en-US" sz="1600" b="1" dirty="0">
              <a:solidFill>
                <a:schemeClr val="bg1"/>
              </a:solidFill>
              <a:latin typeface="Sakkal Majalla" panose="02000000000000000000" pitchFamily="2" charset="-78"/>
              <a:cs typeface="+mj-cs"/>
            </a:endParaRPr>
          </a:p>
        </p:txBody>
      </p:sp>
      <p:sp>
        <p:nvSpPr>
          <p:cNvPr id="3" name="مربع نص 2">
            <a:extLst>
              <a:ext uri="{FF2B5EF4-FFF2-40B4-BE49-F238E27FC236}">
                <a16:creationId xmlns:a16="http://schemas.microsoft.com/office/drawing/2014/main" id="{D37FDE68-E307-4C83-9613-C39449EAE7CE}"/>
              </a:ext>
            </a:extLst>
          </p:cNvPr>
          <p:cNvSpPr txBox="1"/>
          <p:nvPr/>
        </p:nvSpPr>
        <p:spPr>
          <a:xfrm>
            <a:off x="10959548" y="132523"/>
            <a:ext cx="1113183" cy="374571"/>
          </a:xfrm>
          <a:prstGeom prst="roundRect">
            <a:avLst/>
          </a:prstGeom>
          <a:solidFill>
            <a:srgbClr val="56C1A9"/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>
            <a:spAutoFit/>
          </a:bodyPr>
          <a:lstStyle/>
          <a:p>
            <a:pPr algn="ctr"/>
            <a:r>
              <a:rPr lang="ar-SA" sz="1600" b="1" dirty="0">
                <a:solidFill>
                  <a:schemeClr val="bg1"/>
                </a:solidFill>
                <a:latin typeface="Sakkal Majalla" panose="02000000000000000000" pitchFamily="2" charset="-78"/>
                <a:cs typeface="+mj-cs"/>
              </a:rPr>
              <a:t>الدرس الثاني </a:t>
            </a:r>
            <a:endParaRPr lang="en-US" sz="1600" b="1" dirty="0">
              <a:solidFill>
                <a:schemeClr val="bg1"/>
              </a:solidFill>
              <a:latin typeface="Sakkal Majalla" panose="02000000000000000000" pitchFamily="2" charset="-78"/>
              <a:cs typeface="+mj-cs"/>
            </a:endParaRPr>
          </a:p>
        </p:txBody>
      </p:sp>
      <p:sp>
        <p:nvSpPr>
          <p:cNvPr id="4" name="مربع نص 3">
            <a:extLst>
              <a:ext uri="{FF2B5EF4-FFF2-40B4-BE49-F238E27FC236}">
                <a16:creationId xmlns:a16="http://schemas.microsoft.com/office/drawing/2014/main" id="{4889FD3A-6D75-43B5-80CE-A57538E9229C}"/>
              </a:ext>
            </a:extLst>
          </p:cNvPr>
          <p:cNvSpPr txBox="1"/>
          <p:nvPr/>
        </p:nvSpPr>
        <p:spPr>
          <a:xfrm>
            <a:off x="56198" y="132521"/>
            <a:ext cx="4582063" cy="306467"/>
          </a:xfrm>
          <a:prstGeom prst="roundRect">
            <a:avLst/>
          </a:prstGeom>
          <a:solidFill>
            <a:srgbClr val="56C1A9"/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>
            <a:spAutoFit/>
          </a:bodyPr>
          <a:lstStyle/>
          <a:p>
            <a:pPr algn="ctr"/>
            <a:r>
              <a:rPr lang="ar-SA" sz="1200" b="1">
                <a:solidFill>
                  <a:schemeClr val="bg1"/>
                </a:solidFill>
                <a:latin typeface="Sakkal Majalla" panose="02000000000000000000" pitchFamily="2" charset="-78"/>
                <a:cs typeface="+mj-cs"/>
              </a:rPr>
              <a:t>علوم الصفّ الرابع   - الوحدة الثالثة صحة الانسان    الفصل الخامس  التغذية و الصحة </a:t>
            </a:r>
            <a:endParaRPr lang="ar-SA" sz="1200" b="1" dirty="0">
              <a:solidFill>
                <a:schemeClr val="bg1"/>
              </a:solidFill>
              <a:latin typeface="Sakkal Majalla" panose="02000000000000000000" pitchFamily="2" charset="-78"/>
              <a:cs typeface="+mj-cs"/>
            </a:endParaRPr>
          </a:p>
        </p:txBody>
      </p:sp>
      <p:sp>
        <p:nvSpPr>
          <p:cNvPr id="9" name="Round Same Side Corner Rectangle 58">
            <a:extLst>
              <a:ext uri="{FF2B5EF4-FFF2-40B4-BE49-F238E27FC236}">
                <a16:creationId xmlns:a16="http://schemas.microsoft.com/office/drawing/2014/main" id="{990C8953-3E54-4199-BED0-23BBB714B6B6}"/>
              </a:ext>
            </a:extLst>
          </p:cNvPr>
          <p:cNvSpPr/>
          <p:nvPr/>
        </p:nvSpPr>
        <p:spPr>
          <a:xfrm rot="10800000">
            <a:off x="9409481" y="846771"/>
            <a:ext cx="45719" cy="627996"/>
          </a:xfrm>
          <a:prstGeom prst="round2SameRect">
            <a:avLst>
              <a:gd name="adj1" fmla="val 50000"/>
              <a:gd name="adj2" fmla="val 50000"/>
            </a:avLst>
          </a:prstGeom>
          <a:solidFill>
            <a:srgbClr val="33897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5291" tIns="47645" rIns="95291" bIns="47645" rtlCol="0" anchor="ctr"/>
          <a:lstStyle/>
          <a:p>
            <a:pPr algn="ctr" defTabSz="943788" rtl="0"/>
            <a:endParaRPr lang="bg-BG" sz="2000" dirty="0">
              <a:solidFill>
                <a:prstClr val="white"/>
              </a:solidFill>
              <a:latin typeface="Lato Light"/>
              <a:cs typeface="+mj-cs"/>
            </a:endParaRPr>
          </a:p>
        </p:txBody>
      </p:sp>
      <p:sp>
        <p:nvSpPr>
          <p:cNvPr id="10" name="مربع نص 9">
            <a:extLst>
              <a:ext uri="{FF2B5EF4-FFF2-40B4-BE49-F238E27FC236}">
                <a16:creationId xmlns:a16="http://schemas.microsoft.com/office/drawing/2014/main" id="{5E2A00D3-2F9A-4111-963B-9CA013BD9CA0}"/>
              </a:ext>
            </a:extLst>
          </p:cNvPr>
          <p:cNvSpPr txBox="1"/>
          <p:nvPr/>
        </p:nvSpPr>
        <p:spPr>
          <a:xfrm>
            <a:off x="10146547" y="703721"/>
            <a:ext cx="1926184" cy="510778"/>
          </a:xfrm>
          <a:prstGeom prst="roundRect">
            <a:avLst/>
          </a:prstGeom>
          <a:solidFill>
            <a:srgbClr val="EBFDFF"/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>
            <a:spAutoFit/>
          </a:bodyPr>
          <a:lstStyle/>
          <a:p>
            <a:pPr algn="ctr"/>
            <a:r>
              <a:rPr lang="ar-SA" sz="2400" b="1">
                <a:solidFill>
                  <a:srgbClr val="C00000"/>
                </a:solidFill>
                <a:latin typeface="Sakkal Majalla" panose="02000000000000000000" pitchFamily="2" charset="-78"/>
                <a:cs typeface="+mj-cs"/>
              </a:rPr>
              <a:t>الأملاح المعدنية</a:t>
            </a:r>
          </a:p>
        </p:txBody>
      </p:sp>
      <p:sp>
        <p:nvSpPr>
          <p:cNvPr id="11" name="مربع نص 10">
            <a:extLst>
              <a:ext uri="{FF2B5EF4-FFF2-40B4-BE49-F238E27FC236}">
                <a16:creationId xmlns:a16="http://schemas.microsoft.com/office/drawing/2014/main" id="{78C988AA-0810-4F51-9FE0-4100E4C1C7BA}"/>
              </a:ext>
            </a:extLst>
          </p:cNvPr>
          <p:cNvSpPr txBox="1"/>
          <p:nvPr/>
        </p:nvSpPr>
        <p:spPr>
          <a:xfrm>
            <a:off x="3248168" y="746752"/>
            <a:ext cx="6129138" cy="1004530"/>
          </a:xfrm>
          <a:prstGeom prst="roundRect">
            <a:avLst/>
          </a:prstGeom>
          <a:solidFill>
            <a:srgbClr val="FFF8E8"/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anchor="t">
            <a:spAutoFit/>
          </a:bodyPr>
          <a:lstStyle/>
          <a:p>
            <a:pPr algn="ctr">
              <a:spcAft>
                <a:spcPts val="600"/>
              </a:spcAft>
            </a:pPr>
            <a:r>
              <a:rPr lang="ar-SA" sz="2400" b="1" dirty="0">
                <a:solidFill>
                  <a:srgbClr val="002060"/>
                </a:solidFill>
                <a:latin typeface="Sakkal Majalla" panose="02000000000000000000" pitchFamily="2" charset="-78"/>
                <a:cs typeface="+mj-cs"/>
              </a:rPr>
              <a:t>تساعد في تكوين العظام وخلايا الدم الجديدة</a:t>
            </a:r>
          </a:p>
          <a:p>
            <a:pPr algn="ctr">
              <a:spcAft>
                <a:spcPts val="600"/>
              </a:spcAft>
            </a:pPr>
            <a:r>
              <a:rPr lang="ar-SA" sz="2400" b="1" dirty="0">
                <a:solidFill>
                  <a:srgbClr val="002060"/>
                </a:solidFill>
                <a:latin typeface="Sakkal Majalla" panose="02000000000000000000" pitchFamily="2" charset="-78"/>
                <a:cs typeface="+mj-cs"/>
              </a:rPr>
              <a:t> ومنها الكالسيوم والحديد. </a:t>
            </a:r>
          </a:p>
        </p:txBody>
      </p:sp>
      <p:cxnSp>
        <p:nvCxnSpPr>
          <p:cNvPr id="12" name="ตัวเชื่อมต่อตรง 237">
            <a:extLst>
              <a:ext uri="{FF2B5EF4-FFF2-40B4-BE49-F238E27FC236}">
                <a16:creationId xmlns:a16="http://schemas.microsoft.com/office/drawing/2014/main" id="{CB257829-DEB1-47E5-9A05-F84F355251E7}"/>
              </a:ext>
            </a:extLst>
          </p:cNvPr>
          <p:cNvCxnSpPr>
            <a:cxnSpLocks/>
          </p:cNvCxnSpPr>
          <p:nvPr/>
        </p:nvCxnSpPr>
        <p:spPr>
          <a:xfrm rot="10800000" flipV="1">
            <a:off x="9464515" y="877131"/>
            <a:ext cx="617682" cy="283638"/>
          </a:xfrm>
          <a:prstGeom prst="bentConnector3">
            <a:avLst>
              <a:gd name="adj1" fmla="val 50000"/>
            </a:avLst>
          </a:prstGeom>
          <a:ln w="28575">
            <a:solidFill>
              <a:srgbClr val="338977"/>
            </a:solidFill>
            <a:prstDash val="sysDot"/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مربع نص 12">
            <a:extLst>
              <a:ext uri="{FF2B5EF4-FFF2-40B4-BE49-F238E27FC236}">
                <a16:creationId xmlns:a16="http://schemas.microsoft.com/office/drawing/2014/main" id="{B134C5F8-4358-4654-B399-13009F536940}"/>
              </a:ext>
            </a:extLst>
          </p:cNvPr>
          <p:cNvSpPr txBox="1"/>
          <p:nvPr/>
        </p:nvSpPr>
        <p:spPr>
          <a:xfrm>
            <a:off x="4870273" y="2205052"/>
            <a:ext cx="3956694" cy="578882"/>
          </a:xfrm>
          <a:prstGeom prst="roundRect">
            <a:avLst/>
          </a:prstGeom>
          <a:solidFill>
            <a:schemeClr val="tx2">
              <a:lumMod val="20000"/>
              <a:lumOff val="80000"/>
              <a:alpha val="39000"/>
            </a:schemeClr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>
            <a:spAutoFit/>
          </a:bodyPr>
          <a:lstStyle/>
          <a:p>
            <a:pPr algn="ctr"/>
            <a:r>
              <a:rPr lang="ar-SA" sz="2800" b="1" dirty="0">
                <a:solidFill>
                  <a:srgbClr val="00206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مصادرها:</a:t>
            </a:r>
          </a:p>
        </p:txBody>
      </p:sp>
      <p:sp>
        <p:nvSpPr>
          <p:cNvPr id="14" name="مربع نص 13">
            <a:extLst>
              <a:ext uri="{FF2B5EF4-FFF2-40B4-BE49-F238E27FC236}">
                <a16:creationId xmlns:a16="http://schemas.microsoft.com/office/drawing/2014/main" id="{CA7C8779-ED16-422A-BB5C-A339694C350E}"/>
              </a:ext>
            </a:extLst>
          </p:cNvPr>
          <p:cNvSpPr txBox="1"/>
          <p:nvPr/>
        </p:nvSpPr>
        <p:spPr>
          <a:xfrm>
            <a:off x="9853700" y="3140909"/>
            <a:ext cx="1437713" cy="442674"/>
          </a:xfrm>
          <a:prstGeom prst="roundRect">
            <a:avLst/>
          </a:prstGeom>
          <a:solidFill>
            <a:srgbClr val="FFF8E8"/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>
            <a:spAutoFit/>
          </a:bodyPr>
          <a:lstStyle/>
          <a:p>
            <a:pPr algn="ctr"/>
            <a:r>
              <a:rPr lang="ar-SA" sz="2000" b="1">
                <a:solidFill>
                  <a:srgbClr val="002060"/>
                </a:solidFill>
                <a:latin typeface="Sakkal Majalla" panose="02000000000000000000" pitchFamily="2" charset="-78"/>
                <a:cs typeface="+mj-cs"/>
              </a:rPr>
              <a:t>اللحوم</a:t>
            </a:r>
          </a:p>
        </p:txBody>
      </p:sp>
      <p:sp>
        <p:nvSpPr>
          <p:cNvPr id="17" name="مربع نص 16">
            <a:extLst>
              <a:ext uri="{FF2B5EF4-FFF2-40B4-BE49-F238E27FC236}">
                <a16:creationId xmlns:a16="http://schemas.microsoft.com/office/drawing/2014/main" id="{5B22328C-46EA-41FB-8114-9A484EDB78C7}"/>
              </a:ext>
            </a:extLst>
          </p:cNvPr>
          <p:cNvSpPr txBox="1"/>
          <p:nvPr/>
        </p:nvSpPr>
        <p:spPr>
          <a:xfrm>
            <a:off x="7962360" y="3449610"/>
            <a:ext cx="1585658" cy="442674"/>
          </a:xfrm>
          <a:prstGeom prst="roundRect">
            <a:avLst/>
          </a:prstGeom>
          <a:solidFill>
            <a:srgbClr val="FFF8E8"/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>
            <a:spAutoFit/>
          </a:bodyPr>
          <a:lstStyle/>
          <a:p>
            <a:pPr algn="ctr"/>
            <a:r>
              <a:rPr lang="ar-SA" sz="2000" b="1" dirty="0">
                <a:solidFill>
                  <a:srgbClr val="002060"/>
                </a:solidFill>
                <a:latin typeface="Sakkal Majalla" panose="02000000000000000000" pitchFamily="2" charset="-78"/>
                <a:cs typeface="+mj-cs"/>
              </a:rPr>
              <a:t>الخضروات</a:t>
            </a:r>
          </a:p>
        </p:txBody>
      </p:sp>
      <p:sp>
        <p:nvSpPr>
          <p:cNvPr id="18" name="مربع نص 17">
            <a:extLst>
              <a:ext uri="{FF2B5EF4-FFF2-40B4-BE49-F238E27FC236}">
                <a16:creationId xmlns:a16="http://schemas.microsoft.com/office/drawing/2014/main" id="{7AA055AB-00FE-4E03-9617-9F5CFED6D764}"/>
              </a:ext>
            </a:extLst>
          </p:cNvPr>
          <p:cNvSpPr txBox="1"/>
          <p:nvPr/>
        </p:nvSpPr>
        <p:spPr>
          <a:xfrm>
            <a:off x="5888219" y="3449610"/>
            <a:ext cx="1585658" cy="442674"/>
          </a:xfrm>
          <a:prstGeom prst="roundRect">
            <a:avLst/>
          </a:prstGeom>
          <a:solidFill>
            <a:srgbClr val="FFF8E8"/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>
            <a:spAutoFit/>
          </a:bodyPr>
          <a:lstStyle/>
          <a:p>
            <a:pPr algn="ctr"/>
            <a:r>
              <a:rPr lang="ar-SA" sz="2000" b="1" dirty="0">
                <a:solidFill>
                  <a:srgbClr val="002060"/>
                </a:solidFill>
                <a:latin typeface="Sakkal Majalla" panose="02000000000000000000" pitchFamily="2" charset="-78"/>
                <a:cs typeface="+mj-cs"/>
              </a:rPr>
              <a:t>منتجات الالبان </a:t>
            </a:r>
          </a:p>
        </p:txBody>
      </p:sp>
      <p:sp>
        <p:nvSpPr>
          <p:cNvPr id="19" name="Round Same Side Corner Rectangle 58">
            <a:extLst>
              <a:ext uri="{FF2B5EF4-FFF2-40B4-BE49-F238E27FC236}">
                <a16:creationId xmlns:a16="http://schemas.microsoft.com/office/drawing/2014/main" id="{7EC7B22E-2D44-451C-AC5A-BD46974B25B3}"/>
              </a:ext>
            </a:extLst>
          </p:cNvPr>
          <p:cNvSpPr/>
          <p:nvPr/>
        </p:nvSpPr>
        <p:spPr>
          <a:xfrm rot="5400000">
            <a:off x="6393410" y="1891054"/>
            <a:ext cx="45719" cy="627996"/>
          </a:xfrm>
          <a:prstGeom prst="round2SameRect">
            <a:avLst>
              <a:gd name="adj1" fmla="val 50000"/>
              <a:gd name="adj2" fmla="val 50000"/>
            </a:avLst>
          </a:prstGeom>
          <a:solidFill>
            <a:srgbClr val="33897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5291" tIns="47645" rIns="95291" bIns="47645" rtlCol="0" anchor="ctr"/>
          <a:lstStyle/>
          <a:p>
            <a:pPr algn="ctr" defTabSz="943788" rtl="0"/>
            <a:endParaRPr lang="bg-BG" sz="2000" dirty="0">
              <a:solidFill>
                <a:prstClr val="white"/>
              </a:solidFill>
              <a:latin typeface="Lato Light"/>
              <a:cs typeface="+mj-cs"/>
            </a:endParaRPr>
          </a:p>
        </p:txBody>
      </p:sp>
      <p:cxnSp>
        <p:nvCxnSpPr>
          <p:cNvPr id="20" name="ตัวเชื่อมต่อตรง 237">
            <a:extLst>
              <a:ext uri="{FF2B5EF4-FFF2-40B4-BE49-F238E27FC236}">
                <a16:creationId xmlns:a16="http://schemas.microsoft.com/office/drawing/2014/main" id="{9468DB06-E930-4992-A8ED-4D3E676E250C}"/>
              </a:ext>
            </a:extLst>
          </p:cNvPr>
          <p:cNvCxnSpPr>
            <a:cxnSpLocks/>
          </p:cNvCxnSpPr>
          <p:nvPr/>
        </p:nvCxnSpPr>
        <p:spPr>
          <a:xfrm rot="16200000" flipH="1">
            <a:off x="6187563" y="1988886"/>
            <a:ext cx="457413" cy="1"/>
          </a:xfrm>
          <a:prstGeom prst="bentConnector3">
            <a:avLst>
              <a:gd name="adj1" fmla="val 50000"/>
            </a:avLst>
          </a:prstGeom>
          <a:ln w="28575">
            <a:solidFill>
              <a:srgbClr val="338977"/>
            </a:solidFill>
            <a:prstDash val="sysDot"/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Round Same Side Corner Rectangle 58">
            <a:extLst>
              <a:ext uri="{FF2B5EF4-FFF2-40B4-BE49-F238E27FC236}">
                <a16:creationId xmlns:a16="http://schemas.microsoft.com/office/drawing/2014/main" id="{5A161166-F5D9-41E7-9329-00C7E9792F2C}"/>
              </a:ext>
            </a:extLst>
          </p:cNvPr>
          <p:cNvSpPr/>
          <p:nvPr/>
        </p:nvSpPr>
        <p:spPr>
          <a:xfrm rot="5400000">
            <a:off x="8770867" y="3080227"/>
            <a:ext cx="45719" cy="627996"/>
          </a:xfrm>
          <a:prstGeom prst="round2SameRect">
            <a:avLst>
              <a:gd name="adj1" fmla="val 50000"/>
              <a:gd name="adj2" fmla="val 50000"/>
            </a:avLst>
          </a:prstGeom>
          <a:solidFill>
            <a:srgbClr val="33897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5291" tIns="47645" rIns="95291" bIns="47645" rtlCol="0" anchor="ctr"/>
          <a:lstStyle/>
          <a:p>
            <a:pPr algn="ctr" defTabSz="943788" rtl="0"/>
            <a:endParaRPr lang="bg-BG" sz="2000" dirty="0">
              <a:solidFill>
                <a:prstClr val="white"/>
              </a:solidFill>
              <a:latin typeface="Lato Light"/>
              <a:cs typeface="+mj-cs"/>
            </a:endParaRPr>
          </a:p>
        </p:txBody>
      </p:sp>
      <p:cxnSp>
        <p:nvCxnSpPr>
          <p:cNvPr id="22" name="ตัวเชื่อมต่อตรง 237">
            <a:extLst>
              <a:ext uri="{FF2B5EF4-FFF2-40B4-BE49-F238E27FC236}">
                <a16:creationId xmlns:a16="http://schemas.microsoft.com/office/drawing/2014/main" id="{056787E5-024E-4589-9A94-FE9F1128DCCD}"/>
              </a:ext>
            </a:extLst>
          </p:cNvPr>
          <p:cNvCxnSpPr>
            <a:cxnSpLocks/>
          </p:cNvCxnSpPr>
          <p:nvPr/>
        </p:nvCxnSpPr>
        <p:spPr>
          <a:xfrm rot="5400000">
            <a:off x="8432666" y="3048839"/>
            <a:ext cx="645050" cy="3"/>
          </a:xfrm>
          <a:prstGeom prst="bentConnector3">
            <a:avLst>
              <a:gd name="adj1" fmla="val 3267"/>
            </a:avLst>
          </a:prstGeom>
          <a:ln w="28575">
            <a:solidFill>
              <a:srgbClr val="338977"/>
            </a:solidFill>
            <a:prstDash val="sysDot"/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Round Same Side Corner Rectangle 58">
            <a:extLst>
              <a:ext uri="{FF2B5EF4-FFF2-40B4-BE49-F238E27FC236}">
                <a16:creationId xmlns:a16="http://schemas.microsoft.com/office/drawing/2014/main" id="{4E10BF4A-BE5F-4A54-B005-7B646D3B8F9D}"/>
              </a:ext>
            </a:extLst>
          </p:cNvPr>
          <p:cNvSpPr/>
          <p:nvPr/>
        </p:nvSpPr>
        <p:spPr>
          <a:xfrm rot="5400000">
            <a:off x="6658189" y="3089284"/>
            <a:ext cx="45719" cy="627996"/>
          </a:xfrm>
          <a:prstGeom prst="round2SameRect">
            <a:avLst>
              <a:gd name="adj1" fmla="val 50000"/>
              <a:gd name="adj2" fmla="val 50000"/>
            </a:avLst>
          </a:prstGeom>
          <a:solidFill>
            <a:srgbClr val="33897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5291" tIns="47645" rIns="95291" bIns="47645" rtlCol="0" anchor="ctr"/>
          <a:lstStyle/>
          <a:p>
            <a:pPr algn="ctr" defTabSz="943788" rtl="0"/>
            <a:endParaRPr lang="bg-BG" sz="2000" dirty="0">
              <a:solidFill>
                <a:prstClr val="white"/>
              </a:solidFill>
              <a:latin typeface="Lato Light"/>
              <a:cs typeface="+mj-cs"/>
            </a:endParaRPr>
          </a:p>
        </p:txBody>
      </p:sp>
      <p:cxnSp>
        <p:nvCxnSpPr>
          <p:cNvPr id="24" name="ตัวเชื่อมต่อตรง 237">
            <a:extLst>
              <a:ext uri="{FF2B5EF4-FFF2-40B4-BE49-F238E27FC236}">
                <a16:creationId xmlns:a16="http://schemas.microsoft.com/office/drawing/2014/main" id="{F1AE8418-094F-44E0-BC13-3373C965D35B}"/>
              </a:ext>
            </a:extLst>
          </p:cNvPr>
          <p:cNvCxnSpPr>
            <a:cxnSpLocks/>
            <a:endCxn id="23" idx="2"/>
          </p:cNvCxnSpPr>
          <p:nvPr/>
        </p:nvCxnSpPr>
        <p:spPr>
          <a:xfrm rot="5400000">
            <a:off x="6381625" y="3080998"/>
            <a:ext cx="598850" cy="1"/>
          </a:xfrm>
          <a:prstGeom prst="bentConnector3">
            <a:avLst>
              <a:gd name="adj1" fmla="val 50000"/>
            </a:avLst>
          </a:prstGeom>
          <a:ln w="28575">
            <a:solidFill>
              <a:srgbClr val="338977"/>
            </a:solidFill>
            <a:prstDash val="sysDot"/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Round Same Side Corner Rectangle 58">
            <a:extLst>
              <a:ext uri="{FF2B5EF4-FFF2-40B4-BE49-F238E27FC236}">
                <a16:creationId xmlns:a16="http://schemas.microsoft.com/office/drawing/2014/main" id="{456FF36F-D80B-404A-8242-4640DC7D41B4}"/>
              </a:ext>
            </a:extLst>
          </p:cNvPr>
          <p:cNvSpPr/>
          <p:nvPr/>
        </p:nvSpPr>
        <p:spPr>
          <a:xfrm rot="5400000">
            <a:off x="10517610" y="2715190"/>
            <a:ext cx="45719" cy="627996"/>
          </a:xfrm>
          <a:prstGeom prst="round2SameRect">
            <a:avLst>
              <a:gd name="adj1" fmla="val 50000"/>
              <a:gd name="adj2" fmla="val 50000"/>
            </a:avLst>
          </a:prstGeom>
          <a:solidFill>
            <a:srgbClr val="33897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5291" tIns="47645" rIns="95291" bIns="47645" rtlCol="0" anchor="ctr"/>
          <a:lstStyle/>
          <a:p>
            <a:pPr algn="ctr" defTabSz="943788" rtl="0"/>
            <a:endParaRPr lang="bg-BG" sz="2000" dirty="0">
              <a:solidFill>
                <a:prstClr val="white"/>
              </a:solidFill>
              <a:latin typeface="Lato Light"/>
              <a:cs typeface="+mj-cs"/>
            </a:endParaRPr>
          </a:p>
        </p:txBody>
      </p:sp>
      <p:cxnSp>
        <p:nvCxnSpPr>
          <p:cNvPr id="28" name="ตัวเชื่อมต่อตรง 237">
            <a:extLst>
              <a:ext uri="{FF2B5EF4-FFF2-40B4-BE49-F238E27FC236}">
                <a16:creationId xmlns:a16="http://schemas.microsoft.com/office/drawing/2014/main" id="{1EFBB772-9713-40E0-875F-0949F956A239}"/>
              </a:ext>
            </a:extLst>
          </p:cNvPr>
          <p:cNvCxnSpPr>
            <a:cxnSpLocks/>
          </p:cNvCxnSpPr>
          <p:nvPr/>
        </p:nvCxnSpPr>
        <p:spPr>
          <a:xfrm>
            <a:off x="8826972" y="2449202"/>
            <a:ext cx="1668510" cy="512695"/>
          </a:xfrm>
          <a:prstGeom prst="bentConnector3">
            <a:avLst>
              <a:gd name="adj1" fmla="val 96252"/>
            </a:avLst>
          </a:prstGeom>
          <a:ln w="28575">
            <a:solidFill>
              <a:srgbClr val="338977"/>
            </a:solidFill>
            <a:prstDash val="sysDot"/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3" name="Picture 4" descr="دكان البلدى | متخصصون فى الطيور واللحوم البلدى والمنتجات المصرية - اتصل بنا  0548824964">
            <a:extLst>
              <a:ext uri="{FF2B5EF4-FFF2-40B4-BE49-F238E27FC236}">
                <a16:creationId xmlns:a16="http://schemas.microsoft.com/office/drawing/2014/main" id="{F2D9FDF7-F4BD-4B85-AD85-26D2C0FE9B0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40257" y="3675252"/>
            <a:ext cx="2038581" cy="20869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4" name="Picture 13">
            <a:extLst>
              <a:ext uri="{FF2B5EF4-FFF2-40B4-BE49-F238E27FC236}">
                <a16:creationId xmlns:a16="http://schemas.microsoft.com/office/drawing/2014/main" id="{833B0F2B-251B-4DE7-ADEF-DE85AF4278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0731" y="4160619"/>
            <a:ext cx="2406408" cy="13889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6" name="Picture 8">
            <a:extLst>
              <a:ext uri="{FF2B5EF4-FFF2-40B4-BE49-F238E27FC236}">
                <a16:creationId xmlns:a16="http://schemas.microsoft.com/office/drawing/2014/main" id="{355F61AA-665F-4092-8F8A-767D0F9D5D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0922" y="3605790"/>
            <a:ext cx="2433056" cy="25302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1" name="مربع نص 50">
            <a:extLst>
              <a:ext uri="{FF2B5EF4-FFF2-40B4-BE49-F238E27FC236}">
                <a16:creationId xmlns:a16="http://schemas.microsoft.com/office/drawing/2014/main" id="{2AFB9CB3-84FF-4FCB-876C-331A6BA8ED56}"/>
              </a:ext>
            </a:extLst>
          </p:cNvPr>
          <p:cNvSpPr txBox="1"/>
          <p:nvPr/>
        </p:nvSpPr>
        <p:spPr>
          <a:xfrm>
            <a:off x="3554751" y="3436580"/>
            <a:ext cx="1585658" cy="442674"/>
          </a:xfrm>
          <a:prstGeom prst="roundRect">
            <a:avLst/>
          </a:prstGeom>
          <a:solidFill>
            <a:srgbClr val="FFF8E8"/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>
            <a:spAutoFit/>
          </a:bodyPr>
          <a:lstStyle/>
          <a:p>
            <a:pPr algn="ctr"/>
            <a:r>
              <a:rPr lang="ar-SA" sz="2000" b="1">
                <a:solidFill>
                  <a:srgbClr val="002060"/>
                </a:solidFill>
                <a:latin typeface="Sakkal Majalla" panose="02000000000000000000" pitchFamily="2" charset="-78"/>
                <a:cs typeface="+mj-cs"/>
              </a:rPr>
              <a:t>الحبوب</a:t>
            </a:r>
            <a:endParaRPr lang="ar-SA" sz="2000" b="1" dirty="0">
              <a:solidFill>
                <a:srgbClr val="002060"/>
              </a:solidFill>
              <a:latin typeface="Sakkal Majalla" panose="02000000000000000000" pitchFamily="2" charset="-78"/>
              <a:cs typeface="+mj-cs"/>
            </a:endParaRPr>
          </a:p>
        </p:txBody>
      </p:sp>
      <p:sp>
        <p:nvSpPr>
          <p:cNvPr id="52" name="Round Same Side Corner Rectangle 58">
            <a:extLst>
              <a:ext uri="{FF2B5EF4-FFF2-40B4-BE49-F238E27FC236}">
                <a16:creationId xmlns:a16="http://schemas.microsoft.com/office/drawing/2014/main" id="{E218DC70-6FBF-481F-9154-B9CE920E296E}"/>
              </a:ext>
            </a:extLst>
          </p:cNvPr>
          <p:cNvSpPr/>
          <p:nvPr/>
        </p:nvSpPr>
        <p:spPr>
          <a:xfrm rot="5400000">
            <a:off x="4360312" y="3062357"/>
            <a:ext cx="45719" cy="627996"/>
          </a:xfrm>
          <a:prstGeom prst="round2SameRect">
            <a:avLst>
              <a:gd name="adj1" fmla="val 50000"/>
              <a:gd name="adj2" fmla="val 50000"/>
            </a:avLst>
          </a:prstGeom>
          <a:solidFill>
            <a:srgbClr val="33897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5291" tIns="47645" rIns="95291" bIns="47645" rtlCol="0" anchor="ctr"/>
          <a:lstStyle/>
          <a:p>
            <a:pPr algn="ctr" defTabSz="943788" rtl="0"/>
            <a:endParaRPr lang="bg-BG" sz="2000" dirty="0">
              <a:solidFill>
                <a:prstClr val="white"/>
              </a:solidFill>
              <a:latin typeface="Lato Light"/>
              <a:cs typeface="+mj-cs"/>
            </a:endParaRPr>
          </a:p>
        </p:txBody>
      </p:sp>
      <p:cxnSp>
        <p:nvCxnSpPr>
          <p:cNvPr id="53" name="ตัวเชื่อมต่อตรง 237">
            <a:extLst>
              <a:ext uri="{FF2B5EF4-FFF2-40B4-BE49-F238E27FC236}">
                <a16:creationId xmlns:a16="http://schemas.microsoft.com/office/drawing/2014/main" id="{7479A4FF-1D27-45F2-AC65-E76EDB9DDD25}"/>
              </a:ext>
            </a:extLst>
          </p:cNvPr>
          <p:cNvCxnSpPr>
            <a:cxnSpLocks/>
          </p:cNvCxnSpPr>
          <p:nvPr/>
        </p:nvCxnSpPr>
        <p:spPr>
          <a:xfrm rot="5400000">
            <a:off x="4271607" y="2798933"/>
            <a:ext cx="710231" cy="480353"/>
          </a:xfrm>
          <a:prstGeom prst="bentConnector3">
            <a:avLst>
              <a:gd name="adj1" fmla="val 50000"/>
            </a:avLst>
          </a:prstGeom>
          <a:ln w="28575">
            <a:solidFill>
              <a:srgbClr val="338977"/>
            </a:solidFill>
            <a:prstDash val="sysDot"/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0" name="صورة 59">
            <a:extLst>
              <a:ext uri="{FF2B5EF4-FFF2-40B4-BE49-F238E27FC236}">
                <a16:creationId xmlns:a16="http://schemas.microsoft.com/office/drawing/2014/main" id="{00CED9E1-E732-418A-B2F4-EBDFE92EDEF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7475" r="94825">
                        <a14:foregroundMark x1="87675" y1="73025" x2="87675" y2="73025"/>
                        <a14:foregroundMark x1="91850" y1="75425" x2="94850" y2="77800"/>
                        <a14:foregroundMark x1="8675" y1="69050" x2="8675" y2="69050"/>
                        <a14:foregroundMark x1="7475" y1="69250" x2="7475" y2="69250"/>
                      </a14:backgroundRemoval>
                    </a14:imgEffect>
                    <a14:imgEffect>
                      <a14:colorTemperature colorTemp="47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5712" y="3431859"/>
            <a:ext cx="3040521" cy="30405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73029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50"/>
                            </p:stCondLst>
                            <p:childTnLst>
                              <p:par>
                                <p:cTn id="1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2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50"/>
                            </p:stCondLst>
                            <p:childTnLst>
                              <p:par>
                                <p:cTn id="3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0" dur="2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250"/>
                            </p:stCondLst>
                            <p:childTnLst>
                              <p:par>
                                <p:cTn id="5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5" dur="2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250"/>
                            </p:stCondLst>
                            <p:childTnLst>
                              <p:par>
                                <p:cTn id="7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0" dur="2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250"/>
                            </p:stCondLst>
                            <p:childTnLst>
                              <p:par>
                                <p:cTn id="10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3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5" dur="25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6" fill="hold">
                            <p:stCondLst>
                              <p:cond delay="250"/>
                            </p:stCondLst>
                            <p:childTnLst>
                              <p:par>
                                <p:cTn id="12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9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1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6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8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3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5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3" grpId="0" animBg="1"/>
      <p:bldP spid="14" grpId="0" animBg="1"/>
      <p:bldP spid="17" grpId="0" animBg="1"/>
      <p:bldP spid="18" grpId="0" animBg="1"/>
      <p:bldP spid="19" grpId="0" animBg="1"/>
      <p:bldP spid="21" grpId="0" animBg="1"/>
      <p:bldP spid="23" grpId="0" animBg="1"/>
      <p:bldP spid="27" grpId="0" animBg="1"/>
      <p:bldP spid="51" grpId="0" animBg="1"/>
      <p:bldP spid="5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ربع نص 1">
            <a:extLst>
              <a:ext uri="{FF2B5EF4-FFF2-40B4-BE49-F238E27FC236}">
                <a16:creationId xmlns:a16="http://schemas.microsoft.com/office/drawing/2014/main" id="{570B2DCB-07B0-4395-9EB7-E6719F9D59AA}"/>
              </a:ext>
            </a:extLst>
          </p:cNvPr>
          <p:cNvSpPr txBox="1"/>
          <p:nvPr/>
        </p:nvSpPr>
        <p:spPr>
          <a:xfrm>
            <a:off x="9444279" y="132522"/>
            <a:ext cx="1438946" cy="374571"/>
          </a:xfrm>
          <a:prstGeom prst="roundRect">
            <a:avLst/>
          </a:prstGeom>
          <a:solidFill>
            <a:srgbClr val="56C1A9"/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>
            <a:spAutoFit/>
          </a:bodyPr>
          <a:lstStyle/>
          <a:p>
            <a:pPr algn="ctr"/>
            <a:r>
              <a:rPr lang="ar-SA" sz="1600" b="1" dirty="0">
                <a:solidFill>
                  <a:schemeClr val="bg1"/>
                </a:solidFill>
                <a:latin typeface="Sakkal Majalla" panose="02000000000000000000" pitchFamily="2" charset="-78"/>
                <a:cs typeface="+mj-cs"/>
              </a:rPr>
              <a:t>الغذاء و التغذية </a:t>
            </a:r>
            <a:endParaRPr lang="en-US" sz="1600" b="1" dirty="0">
              <a:solidFill>
                <a:schemeClr val="bg1"/>
              </a:solidFill>
              <a:latin typeface="Sakkal Majalla" panose="02000000000000000000" pitchFamily="2" charset="-78"/>
              <a:cs typeface="+mj-cs"/>
            </a:endParaRPr>
          </a:p>
        </p:txBody>
      </p:sp>
      <p:sp>
        <p:nvSpPr>
          <p:cNvPr id="3" name="مربع نص 2">
            <a:extLst>
              <a:ext uri="{FF2B5EF4-FFF2-40B4-BE49-F238E27FC236}">
                <a16:creationId xmlns:a16="http://schemas.microsoft.com/office/drawing/2014/main" id="{D37FDE68-E307-4C83-9613-C39449EAE7CE}"/>
              </a:ext>
            </a:extLst>
          </p:cNvPr>
          <p:cNvSpPr txBox="1"/>
          <p:nvPr/>
        </p:nvSpPr>
        <p:spPr>
          <a:xfrm>
            <a:off x="10959548" y="132523"/>
            <a:ext cx="1113183" cy="374571"/>
          </a:xfrm>
          <a:prstGeom prst="roundRect">
            <a:avLst/>
          </a:prstGeom>
          <a:solidFill>
            <a:srgbClr val="56C1A9"/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>
            <a:spAutoFit/>
          </a:bodyPr>
          <a:lstStyle/>
          <a:p>
            <a:pPr algn="ctr"/>
            <a:r>
              <a:rPr lang="ar-SA" sz="1600" b="1" dirty="0">
                <a:solidFill>
                  <a:schemeClr val="bg1"/>
                </a:solidFill>
                <a:latin typeface="Sakkal Majalla" panose="02000000000000000000" pitchFamily="2" charset="-78"/>
                <a:cs typeface="+mj-cs"/>
              </a:rPr>
              <a:t>الدرس الثاني </a:t>
            </a:r>
            <a:endParaRPr lang="en-US" sz="1600" b="1" dirty="0">
              <a:solidFill>
                <a:schemeClr val="bg1"/>
              </a:solidFill>
              <a:latin typeface="Sakkal Majalla" panose="02000000000000000000" pitchFamily="2" charset="-78"/>
              <a:cs typeface="+mj-cs"/>
            </a:endParaRPr>
          </a:p>
        </p:txBody>
      </p:sp>
      <p:sp>
        <p:nvSpPr>
          <p:cNvPr id="4" name="مربع نص 3">
            <a:extLst>
              <a:ext uri="{FF2B5EF4-FFF2-40B4-BE49-F238E27FC236}">
                <a16:creationId xmlns:a16="http://schemas.microsoft.com/office/drawing/2014/main" id="{4889FD3A-6D75-43B5-80CE-A57538E9229C}"/>
              </a:ext>
            </a:extLst>
          </p:cNvPr>
          <p:cNvSpPr txBox="1"/>
          <p:nvPr/>
        </p:nvSpPr>
        <p:spPr>
          <a:xfrm>
            <a:off x="56198" y="132521"/>
            <a:ext cx="4582063" cy="306467"/>
          </a:xfrm>
          <a:prstGeom prst="roundRect">
            <a:avLst/>
          </a:prstGeom>
          <a:solidFill>
            <a:srgbClr val="56C1A9"/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>
            <a:spAutoFit/>
          </a:bodyPr>
          <a:lstStyle/>
          <a:p>
            <a:pPr algn="ctr"/>
            <a:r>
              <a:rPr lang="ar-SA" sz="1200" b="1">
                <a:solidFill>
                  <a:schemeClr val="bg1"/>
                </a:solidFill>
                <a:latin typeface="Sakkal Majalla" panose="02000000000000000000" pitchFamily="2" charset="-78"/>
                <a:cs typeface="+mj-cs"/>
              </a:rPr>
              <a:t>علوم الصفّ الرابع   - الوحدة الثالثة صحة الانسان    الفصل الخامس  التغذية و الصحة </a:t>
            </a:r>
            <a:endParaRPr lang="ar-SA" sz="1200" b="1" dirty="0">
              <a:solidFill>
                <a:schemeClr val="bg1"/>
              </a:solidFill>
              <a:latin typeface="Sakkal Majalla" panose="02000000000000000000" pitchFamily="2" charset="-78"/>
              <a:cs typeface="+mj-cs"/>
            </a:endParaRPr>
          </a:p>
        </p:txBody>
      </p:sp>
      <p:sp>
        <p:nvSpPr>
          <p:cNvPr id="9" name="Round Same Side Corner Rectangle 58">
            <a:extLst>
              <a:ext uri="{FF2B5EF4-FFF2-40B4-BE49-F238E27FC236}">
                <a16:creationId xmlns:a16="http://schemas.microsoft.com/office/drawing/2014/main" id="{990C8953-3E54-4199-BED0-23BBB714B6B6}"/>
              </a:ext>
            </a:extLst>
          </p:cNvPr>
          <p:cNvSpPr/>
          <p:nvPr/>
        </p:nvSpPr>
        <p:spPr>
          <a:xfrm rot="10800000">
            <a:off x="9409481" y="819876"/>
            <a:ext cx="45719" cy="627996"/>
          </a:xfrm>
          <a:prstGeom prst="round2SameRect">
            <a:avLst>
              <a:gd name="adj1" fmla="val 50000"/>
              <a:gd name="adj2" fmla="val 50000"/>
            </a:avLst>
          </a:prstGeom>
          <a:solidFill>
            <a:srgbClr val="33897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5291" tIns="47645" rIns="95291" bIns="47645" rtlCol="0" anchor="ctr"/>
          <a:lstStyle/>
          <a:p>
            <a:pPr algn="ctr" defTabSz="943788" rtl="0"/>
            <a:endParaRPr lang="bg-BG" sz="2000" dirty="0">
              <a:solidFill>
                <a:prstClr val="white"/>
              </a:solidFill>
              <a:latin typeface="Lato Light"/>
              <a:cs typeface="+mj-cs"/>
            </a:endParaRPr>
          </a:p>
        </p:txBody>
      </p:sp>
      <p:sp>
        <p:nvSpPr>
          <p:cNvPr id="10" name="مربع نص 9">
            <a:extLst>
              <a:ext uri="{FF2B5EF4-FFF2-40B4-BE49-F238E27FC236}">
                <a16:creationId xmlns:a16="http://schemas.microsoft.com/office/drawing/2014/main" id="{5E2A00D3-2F9A-4111-963B-9CA013BD9CA0}"/>
              </a:ext>
            </a:extLst>
          </p:cNvPr>
          <p:cNvSpPr txBox="1"/>
          <p:nvPr/>
        </p:nvSpPr>
        <p:spPr>
          <a:xfrm>
            <a:off x="10146547" y="703721"/>
            <a:ext cx="1926184" cy="510778"/>
          </a:xfrm>
          <a:prstGeom prst="roundRect">
            <a:avLst/>
          </a:prstGeom>
          <a:solidFill>
            <a:srgbClr val="EBFDFF"/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>
            <a:spAutoFit/>
          </a:bodyPr>
          <a:lstStyle/>
          <a:p>
            <a:pPr algn="ctr"/>
            <a:r>
              <a:rPr lang="ar-SA" sz="2400" b="1">
                <a:solidFill>
                  <a:srgbClr val="C00000"/>
                </a:solidFill>
                <a:latin typeface="Sakkal Majalla" panose="02000000000000000000" pitchFamily="2" charset="-78"/>
                <a:cs typeface="+mj-cs"/>
              </a:rPr>
              <a:t>الماء</a:t>
            </a:r>
          </a:p>
        </p:txBody>
      </p:sp>
      <p:sp>
        <p:nvSpPr>
          <p:cNvPr id="11" name="مربع نص 10">
            <a:extLst>
              <a:ext uri="{FF2B5EF4-FFF2-40B4-BE49-F238E27FC236}">
                <a16:creationId xmlns:a16="http://schemas.microsoft.com/office/drawing/2014/main" id="{78C988AA-0810-4F51-9FE0-4100E4C1C7BA}"/>
              </a:ext>
            </a:extLst>
          </p:cNvPr>
          <p:cNvSpPr txBox="1"/>
          <p:nvPr/>
        </p:nvSpPr>
        <p:spPr>
          <a:xfrm>
            <a:off x="4542962" y="854809"/>
            <a:ext cx="4802169" cy="442674"/>
          </a:xfrm>
          <a:prstGeom prst="roundRect">
            <a:avLst/>
          </a:prstGeom>
          <a:solidFill>
            <a:srgbClr val="FFF8E8"/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anchor="t">
            <a:spAutoFit/>
          </a:bodyPr>
          <a:lstStyle/>
          <a:p>
            <a:pPr algn="ctr">
              <a:spcAft>
                <a:spcPts val="600"/>
              </a:spcAft>
            </a:pPr>
            <a:r>
              <a:rPr lang="ar-SA" sz="2000" b="1" dirty="0">
                <a:solidFill>
                  <a:srgbClr val="002060"/>
                </a:solidFill>
                <a:latin typeface="Sakkal Majalla" panose="02000000000000000000" pitchFamily="2" charset="-78"/>
                <a:cs typeface="+mj-cs"/>
              </a:rPr>
              <a:t>يشكل الماء  ثلثي جسم الإنسان تقريبا، </a:t>
            </a:r>
          </a:p>
        </p:txBody>
      </p:sp>
      <p:cxnSp>
        <p:nvCxnSpPr>
          <p:cNvPr id="12" name="ตัวเชื่อมต่อตรง 237">
            <a:extLst>
              <a:ext uri="{FF2B5EF4-FFF2-40B4-BE49-F238E27FC236}">
                <a16:creationId xmlns:a16="http://schemas.microsoft.com/office/drawing/2014/main" id="{CB257829-DEB1-47E5-9A05-F84F355251E7}"/>
              </a:ext>
            </a:extLst>
          </p:cNvPr>
          <p:cNvCxnSpPr>
            <a:cxnSpLocks/>
          </p:cNvCxnSpPr>
          <p:nvPr/>
        </p:nvCxnSpPr>
        <p:spPr>
          <a:xfrm rot="10800000" flipV="1">
            <a:off x="9464515" y="877131"/>
            <a:ext cx="617682" cy="283638"/>
          </a:xfrm>
          <a:prstGeom prst="bentConnector3">
            <a:avLst>
              <a:gd name="adj1" fmla="val 50000"/>
            </a:avLst>
          </a:prstGeom>
          <a:ln w="28575">
            <a:solidFill>
              <a:srgbClr val="338977"/>
            </a:solidFill>
            <a:prstDash val="sysDot"/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مربع نص 12">
            <a:extLst>
              <a:ext uri="{FF2B5EF4-FFF2-40B4-BE49-F238E27FC236}">
                <a16:creationId xmlns:a16="http://schemas.microsoft.com/office/drawing/2014/main" id="{B134C5F8-4358-4654-B399-13009F536940}"/>
              </a:ext>
            </a:extLst>
          </p:cNvPr>
          <p:cNvSpPr txBox="1"/>
          <p:nvPr/>
        </p:nvSpPr>
        <p:spPr>
          <a:xfrm>
            <a:off x="4853586" y="2746483"/>
            <a:ext cx="4129797" cy="578882"/>
          </a:xfrm>
          <a:prstGeom prst="roundRect">
            <a:avLst/>
          </a:prstGeom>
          <a:solidFill>
            <a:schemeClr val="tx2">
              <a:lumMod val="20000"/>
              <a:lumOff val="80000"/>
              <a:alpha val="39000"/>
            </a:schemeClr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>
            <a:spAutoFit/>
          </a:bodyPr>
          <a:lstStyle/>
          <a:p>
            <a:pPr algn="ctr"/>
            <a:r>
              <a:rPr lang="ar-SA" sz="2800" b="1" dirty="0">
                <a:solidFill>
                  <a:srgbClr val="00206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مصادره</a:t>
            </a:r>
          </a:p>
        </p:txBody>
      </p:sp>
      <p:sp>
        <p:nvSpPr>
          <p:cNvPr id="14" name="مربع نص 13">
            <a:extLst>
              <a:ext uri="{FF2B5EF4-FFF2-40B4-BE49-F238E27FC236}">
                <a16:creationId xmlns:a16="http://schemas.microsoft.com/office/drawing/2014/main" id="{CA7C8779-ED16-422A-BB5C-A339694C350E}"/>
              </a:ext>
            </a:extLst>
          </p:cNvPr>
          <p:cNvSpPr txBox="1"/>
          <p:nvPr/>
        </p:nvSpPr>
        <p:spPr>
          <a:xfrm>
            <a:off x="10010116" y="3682340"/>
            <a:ext cx="1437713" cy="442674"/>
          </a:xfrm>
          <a:prstGeom prst="roundRect">
            <a:avLst/>
          </a:prstGeom>
          <a:solidFill>
            <a:srgbClr val="FFF8E8"/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>
            <a:spAutoFit/>
          </a:bodyPr>
          <a:lstStyle/>
          <a:p>
            <a:pPr algn="ctr"/>
            <a:r>
              <a:rPr lang="ar-SA" sz="2000" b="1" dirty="0">
                <a:solidFill>
                  <a:srgbClr val="002060"/>
                </a:solidFill>
                <a:latin typeface="Sakkal Majalla" panose="02000000000000000000" pitchFamily="2" charset="-78"/>
                <a:cs typeface="+mj-cs"/>
              </a:rPr>
              <a:t>الماء النقي</a:t>
            </a:r>
          </a:p>
        </p:txBody>
      </p:sp>
      <p:sp>
        <p:nvSpPr>
          <p:cNvPr id="17" name="مربع نص 16">
            <a:extLst>
              <a:ext uri="{FF2B5EF4-FFF2-40B4-BE49-F238E27FC236}">
                <a16:creationId xmlns:a16="http://schemas.microsoft.com/office/drawing/2014/main" id="{5B22328C-46EA-41FB-8114-9A484EDB78C7}"/>
              </a:ext>
            </a:extLst>
          </p:cNvPr>
          <p:cNvSpPr txBox="1"/>
          <p:nvPr/>
        </p:nvSpPr>
        <p:spPr>
          <a:xfrm>
            <a:off x="8118776" y="3991041"/>
            <a:ext cx="1585658" cy="442674"/>
          </a:xfrm>
          <a:prstGeom prst="roundRect">
            <a:avLst/>
          </a:prstGeom>
          <a:solidFill>
            <a:srgbClr val="FFF8E8"/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>
            <a:spAutoFit/>
          </a:bodyPr>
          <a:lstStyle/>
          <a:p>
            <a:pPr algn="ctr"/>
            <a:r>
              <a:rPr lang="ar-SA" sz="2000" b="1">
                <a:solidFill>
                  <a:srgbClr val="002060"/>
                </a:solidFill>
                <a:latin typeface="Sakkal Majalla" panose="02000000000000000000" pitchFamily="2" charset="-78"/>
                <a:cs typeface="+mj-cs"/>
              </a:rPr>
              <a:t>العصيرات</a:t>
            </a:r>
            <a:endParaRPr lang="ar-SA" sz="2000" b="1" dirty="0">
              <a:solidFill>
                <a:srgbClr val="002060"/>
              </a:solidFill>
              <a:latin typeface="Sakkal Majalla" panose="02000000000000000000" pitchFamily="2" charset="-78"/>
              <a:cs typeface="+mj-cs"/>
            </a:endParaRPr>
          </a:p>
        </p:txBody>
      </p:sp>
      <p:sp>
        <p:nvSpPr>
          <p:cNvPr id="18" name="مربع نص 17">
            <a:extLst>
              <a:ext uri="{FF2B5EF4-FFF2-40B4-BE49-F238E27FC236}">
                <a16:creationId xmlns:a16="http://schemas.microsoft.com/office/drawing/2014/main" id="{7AA055AB-00FE-4E03-9617-9F5CFED6D764}"/>
              </a:ext>
            </a:extLst>
          </p:cNvPr>
          <p:cNvSpPr txBox="1"/>
          <p:nvPr/>
        </p:nvSpPr>
        <p:spPr>
          <a:xfrm>
            <a:off x="6044635" y="3991041"/>
            <a:ext cx="1585658" cy="442674"/>
          </a:xfrm>
          <a:prstGeom prst="roundRect">
            <a:avLst/>
          </a:prstGeom>
          <a:solidFill>
            <a:srgbClr val="FFF8E8"/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>
            <a:spAutoFit/>
          </a:bodyPr>
          <a:lstStyle/>
          <a:p>
            <a:pPr algn="ctr"/>
            <a:r>
              <a:rPr lang="ar-SA" sz="2000" b="1">
                <a:solidFill>
                  <a:srgbClr val="002060"/>
                </a:solidFill>
                <a:latin typeface="Sakkal Majalla" panose="02000000000000000000" pitchFamily="2" charset="-78"/>
                <a:cs typeface="+mj-cs"/>
              </a:rPr>
              <a:t>الحليب</a:t>
            </a:r>
            <a:endParaRPr lang="ar-SA" sz="2000" b="1" dirty="0">
              <a:solidFill>
                <a:srgbClr val="002060"/>
              </a:solidFill>
              <a:latin typeface="Sakkal Majalla" panose="02000000000000000000" pitchFamily="2" charset="-78"/>
              <a:cs typeface="+mj-cs"/>
            </a:endParaRPr>
          </a:p>
        </p:txBody>
      </p:sp>
      <p:sp>
        <p:nvSpPr>
          <p:cNvPr id="19" name="Round Same Side Corner Rectangle 58">
            <a:extLst>
              <a:ext uri="{FF2B5EF4-FFF2-40B4-BE49-F238E27FC236}">
                <a16:creationId xmlns:a16="http://schemas.microsoft.com/office/drawing/2014/main" id="{7EC7B22E-2D44-451C-AC5A-BD46974B25B3}"/>
              </a:ext>
            </a:extLst>
          </p:cNvPr>
          <p:cNvSpPr/>
          <p:nvPr/>
        </p:nvSpPr>
        <p:spPr>
          <a:xfrm rot="5400000">
            <a:off x="6549826" y="2432485"/>
            <a:ext cx="45719" cy="627996"/>
          </a:xfrm>
          <a:prstGeom prst="round2SameRect">
            <a:avLst>
              <a:gd name="adj1" fmla="val 50000"/>
              <a:gd name="adj2" fmla="val 50000"/>
            </a:avLst>
          </a:prstGeom>
          <a:solidFill>
            <a:srgbClr val="33897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5291" tIns="47645" rIns="95291" bIns="47645" rtlCol="0" anchor="ctr"/>
          <a:lstStyle/>
          <a:p>
            <a:pPr algn="ctr" defTabSz="943788" rtl="0"/>
            <a:endParaRPr lang="bg-BG" sz="2000" dirty="0">
              <a:solidFill>
                <a:prstClr val="white"/>
              </a:solidFill>
              <a:latin typeface="Lato Light"/>
              <a:cs typeface="+mj-cs"/>
            </a:endParaRPr>
          </a:p>
        </p:txBody>
      </p:sp>
      <p:cxnSp>
        <p:nvCxnSpPr>
          <p:cNvPr id="20" name="ตัวเชื่อมต่อตรง 237">
            <a:extLst>
              <a:ext uri="{FF2B5EF4-FFF2-40B4-BE49-F238E27FC236}">
                <a16:creationId xmlns:a16="http://schemas.microsoft.com/office/drawing/2014/main" id="{9468DB06-E930-4992-A8ED-4D3E676E250C}"/>
              </a:ext>
            </a:extLst>
          </p:cNvPr>
          <p:cNvCxnSpPr>
            <a:cxnSpLocks/>
          </p:cNvCxnSpPr>
          <p:nvPr/>
        </p:nvCxnSpPr>
        <p:spPr>
          <a:xfrm rot="16200000" flipH="1">
            <a:off x="6343979" y="2470159"/>
            <a:ext cx="457413" cy="1"/>
          </a:xfrm>
          <a:prstGeom prst="bentConnector3">
            <a:avLst>
              <a:gd name="adj1" fmla="val 50000"/>
            </a:avLst>
          </a:prstGeom>
          <a:ln w="28575">
            <a:solidFill>
              <a:srgbClr val="338977"/>
            </a:solidFill>
            <a:prstDash val="sysDot"/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Round Same Side Corner Rectangle 58">
            <a:extLst>
              <a:ext uri="{FF2B5EF4-FFF2-40B4-BE49-F238E27FC236}">
                <a16:creationId xmlns:a16="http://schemas.microsoft.com/office/drawing/2014/main" id="{5A161166-F5D9-41E7-9329-00C7E9792F2C}"/>
              </a:ext>
            </a:extLst>
          </p:cNvPr>
          <p:cNvSpPr/>
          <p:nvPr/>
        </p:nvSpPr>
        <p:spPr>
          <a:xfrm rot="5400000">
            <a:off x="8927283" y="3621658"/>
            <a:ext cx="45719" cy="627996"/>
          </a:xfrm>
          <a:prstGeom prst="round2SameRect">
            <a:avLst>
              <a:gd name="adj1" fmla="val 50000"/>
              <a:gd name="adj2" fmla="val 50000"/>
            </a:avLst>
          </a:prstGeom>
          <a:solidFill>
            <a:srgbClr val="33897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5291" tIns="47645" rIns="95291" bIns="47645" rtlCol="0" anchor="ctr"/>
          <a:lstStyle/>
          <a:p>
            <a:pPr algn="ctr" defTabSz="943788" rtl="0"/>
            <a:endParaRPr lang="bg-BG" sz="2000" dirty="0">
              <a:solidFill>
                <a:prstClr val="white"/>
              </a:solidFill>
              <a:latin typeface="Lato Light"/>
              <a:cs typeface="+mj-cs"/>
            </a:endParaRPr>
          </a:p>
        </p:txBody>
      </p:sp>
      <p:cxnSp>
        <p:nvCxnSpPr>
          <p:cNvPr id="22" name="ตัวเชื่อมต่อตรง 237">
            <a:extLst>
              <a:ext uri="{FF2B5EF4-FFF2-40B4-BE49-F238E27FC236}">
                <a16:creationId xmlns:a16="http://schemas.microsoft.com/office/drawing/2014/main" id="{056787E5-024E-4589-9A94-FE9F1128DCCD}"/>
              </a:ext>
            </a:extLst>
          </p:cNvPr>
          <p:cNvCxnSpPr>
            <a:cxnSpLocks/>
          </p:cNvCxnSpPr>
          <p:nvPr/>
        </p:nvCxnSpPr>
        <p:spPr>
          <a:xfrm rot="5400000">
            <a:off x="8589082" y="3590270"/>
            <a:ext cx="645050" cy="3"/>
          </a:xfrm>
          <a:prstGeom prst="bentConnector3">
            <a:avLst>
              <a:gd name="adj1" fmla="val 3267"/>
            </a:avLst>
          </a:prstGeom>
          <a:ln w="28575">
            <a:solidFill>
              <a:srgbClr val="338977"/>
            </a:solidFill>
            <a:prstDash val="sysDot"/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Round Same Side Corner Rectangle 58">
            <a:extLst>
              <a:ext uri="{FF2B5EF4-FFF2-40B4-BE49-F238E27FC236}">
                <a16:creationId xmlns:a16="http://schemas.microsoft.com/office/drawing/2014/main" id="{4E10BF4A-BE5F-4A54-B005-7B646D3B8F9D}"/>
              </a:ext>
            </a:extLst>
          </p:cNvPr>
          <p:cNvSpPr/>
          <p:nvPr/>
        </p:nvSpPr>
        <p:spPr>
          <a:xfrm rot="5400000">
            <a:off x="6814605" y="3630715"/>
            <a:ext cx="45719" cy="627996"/>
          </a:xfrm>
          <a:prstGeom prst="round2SameRect">
            <a:avLst>
              <a:gd name="adj1" fmla="val 50000"/>
              <a:gd name="adj2" fmla="val 50000"/>
            </a:avLst>
          </a:prstGeom>
          <a:solidFill>
            <a:srgbClr val="33897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5291" tIns="47645" rIns="95291" bIns="47645" rtlCol="0" anchor="ctr"/>
          <a:lstStyle/>
          <a:p>
            <a:pPr algn="ctr" defTabSz="943788" rtl="0"/>
            <a:endParaRPr lang="bg-BG" sz="2000" dirty="0">
              <a:solidFill>
                <a:prstClr val="white"/>
              </a:solidFill>
              <a:latin typeface="Lato Light"/>
              <a:cs typeface="+mj-cs"/>
            </a:endParaRPr>
          </a:p>
        </p:txBody>
      </p:sp>
      <p:cxnSp>
        <p:nvCxnSpPr>
          <p:cNvPr id="24" name="ตัวเชื่อมต่อตรง 237">
            <a:extLst>
              <a:ext uri="{FF2B5EF4-FFF2-40B4-BE49-F238E27FC236}">
                <a16:creationId xmlns:a16="http://schemas.microsoft.com/office/drawing/2014/main" id="{F1AE8418-094F-44E0-BC13-3373C965D35B}"/>
              </a:ext>
            </a:extLst>
          </p:cNvPr>
          <p:cNvCxnSpPr>
            <a:cxnSpLocks/>
            <a:endCxn id="23" idx="2"/>
          </p:cNvCxnSpPr>
          <p:nvPr/>
        </p:nvCxnSpPr>
        <p:spPr>
          <a:xfrm rot="5400000">
            <a:off x="6538041" y="3622429"/>
            <a:ext cx="598850" cy="1"/>
          </a:xfrm>
          <a:prstGeom prst="bentConnector3">
            <a:avLst>
              <a:gd name="adj1" fmla="val 50000"/>
            </a:avLst>
          </a:prstGeom>
          <a:ln w="28575">
            <a:solidFill>
              <a:srgbClr val="338977"/>
            </a:solidFill>
            <a:prstDash val="sysDot"/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Round Same Side Corner Rectangle 58">
            <a:extLst>
              <a:ext uri="{FF2B5EF4-FFF2-40B4-BE49-F238E27FC236}">
                <a16:creationId xmlns:a16="http://schemas.microsoft.com/office/drawing/2014/main" id="{456FF36F-D80B-404A-8242-4640DC7D41B4}"/>
              </a:ext>
            </a:extLst>
          </p:cNvPr>
          <p:cNvSpPr/>
          <p:nvPr/>
        </p:nvSpPr>
        <p:spPr>
          <a:xfrm rot="5400000">
            <a:off x="10564842" y="3256621"/>
            <a:ext cx="45719" cy="627996"/>
          </a:xfrm>
          <a:prstGeom prst="round2SameRect">
            <a:avLst>
              <a:gd name="adj1" fmla="val 50000"/>
              <a:gd name="adj2" fmla="val 50000"/>
            </a:avLst>
          </a:prstGeom>
          <a:solidFill>
            <a:srgbClr val="33897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5291" tIns="47645" rIns="95291" bIns="47645" rtlCol="0" anchor="ctr"/>
          <a:lstStyle/>
          <a:p>
            <a:pPr algn="ctr" defTabSz="943788" rtl="0"/>
            <a:endParaRPr lang="bg-BG" sz="2000" dirty="0">
              <a:solidFill>
                <a:prstClr val="white"/>
              </a:solidFill>
              <a:latin typeface="Lato Light"/>
              <a:cs typeface="+mj-cs"/>
            </a:endParaRPr>
          </a:p>
        </p:txBody>
      </p:sp>
      <p:cxnSp>
        <p:nvCxnSpPr>
          <p:cNvPr id="28" name="ตัวเชื่อมต่อตรง 237">
            <a:extLst>
              <a:ext uri="{FF2B5EF4-FFF2-40B4-BE49-F238E27FC236}">
                <a16:creationId xmlns:a16="http://schemas.microsoft.com/office/drawing/2014/main" id="{1EFBB772-9713-40E0-875F-0949F956A239}"/>
              </a:ext>
            </a:extLst>
          </p:cNvPr>
          <p:cNvCxnSpPr>
            <a:cxnSpLocks/>
          </p:cNvCxnSpPr>
          <p:nvPr/>
        </p:nvCxnSpPr>
        <p:spPr>
          <a:xfrm>
            <a:off x="8983388" y="2990633"/>
            <a:ext cx="1668510" cy="512695"/>
          </a:xfrm>
          <a:prstGeom prst="bentConnector3">
            <a:avLst>
              <a:gd name="adj1" fmla="val 96252"/>
            </a:avLst>
          </a:prstGeom>
          <a:ln w="28575">
            <a:solidFill>
              <a:srgbClr val="338977"/>
            </a:solidFill>
            <a:prstDash val="sysDot"/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مربع نص 50">
            <a:extLst>
              <a:ext uri="{FF2B5EF4-FFF2-40B4-BE49-F238E27FC236}">
                <a16:creationId xmlns:a16="http://schemas.microsoft.com/office/drawing/2014/main" id="{2AFB9CB3-84FF-4FCB-876C-331A6BA8ED56}"/>
              </a:ext>
            </a:extLst>
          </p:cNvPr>
          <p:cNvSpPr txBox="1"/>
          <p:nvPr/>
        </p:nvSpPr>
        <p:spPr>
          <a:xfrm>
            <a:off x="3494970" y="3979734"/>
            <a:ext cx="2129653" cy="442674"/>
          </a:xfrm>
          <a:prstGeom prst="roundRect">
            <a:avLst/>
          </a:prstGeom>
          <a:solidFill>
            <a:srgbClr val="FFF8E8"/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>
            <a:spAutoFit/>
          </a:bodyPr>
          <a:lstStyle/>
          <a:p>
            <a:pPr algn="ctr"/>
            <a:r>
              <a:rPr lang="ar-SA" sz="2000" b="1" dirty="0">
                <a:solidFill>
                  <a:srgbClr val="002060"/>
                </a:solidFill>
                <a:latin typeface="Sakkal Majalla" panose="02000000000000000000" pitchFamily="2" charset="-78"/>
                <a:cs typeface="+mj-cs"/>
              </a:rPr>
              <a:t>الفواكه و الخضروات</a:t>
            </a:r>
          </a:p>
        </p:txBody>
      </p:sp>
      <p:sp>
        <p:nvSpPr>
          <p:cNvPr id="52" name="Round Same Side Corner Rectangle 58">
            <a:extLst>
              <a:ext uri="{FF2B5EF4-FFF2-40B4-BE49-F238E27FC236}">
                <a16:creationId xmlns:a16="http://schemas.microsoft.com/office/drawing/2014/main" id="{E218DC70-6FBF-481F-9154-B9CE920E296E}"/>
              </a:ext>
            </a:extLst>
          </p:cNvPr>
          <p:cNvSpPr/>
          <p:nvPr/>
        </p:nvSpPr>
        <p:spPr>
          <a:xfrm rot="5400000">
            <a:off x="4516728" y="3603788"/>
            <a:ext cx="45719" cy="627996"/>
          </a:xfrm>
          <a:prstGeom prst="round2SameRect">
            <a:avLst>
              <a:gd name="adj1" fmla="val 50000"/>
              <a:gd name="adj2" fmla="val 50000"/>
            </a:avLst>
          </a:prstGeom>
          <a:solidFill>
            <a:srgbClr val="33897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5291" tIns="47645" rIns="95291" bIns="47645" rtlCol="0" anchor="ctr"/>
          <a:lstStyle/>
          <a:p>
            <a:pPr algn="ctr" defTabSz="943788" rtl="0"/>
            <a:endParaRPr lang="bg-BG" sz="2000" dirty="0">
              <a:solidFill>
                <a:prstClr val="white"/>
              </a:solidFill>
              <a:latin typeface="Lato Light"/>
              <a:cs typeface="+mj-cs"/>
            </a:endParaRPr>
          </a:p>
        </p:txBody>
      </p:sp>
      <p:cxnSp>
        <p:nvCxnSpPr>
          <p:cNvPr id="53" name="ตัวเชื่อมต่อตรง 237">
            <a:extLst>
              <a:ext uri="{FF2B5EF4-FFF2-40B4-BE49-F238E27FC236}">
                <a16:creationId xmlns:a16="http://schemas.microsoft.com/office/drawing/2014/main" id="{7479A4FF-1D27-45F2-AC65-E76EDB9DDD25}"/>
              </a:ext>
            </a:extLst>
          </p:cNvPr>
          <p:cNvCxnSpPr>
            <a:cxnSpLocks/>
          </p:cNvCxnSpPr>
          <p:nvPr/>
        </p:nvCxnSpPr>
        <p:spPr>
          <a:xfrm rot="5400000">
            <a:off x="4428023" y="3340364"/>
            <a:ext cx="710231" cy="480353"/>
          </a:xfrm>
          <a:prstGeom prst="bentConnector3">
            <a:avLst>
              <a:gd name="adj1" fmla="val 50000"/>
            </a:avLst>
          </a:prstGeom>
          <a:ln w="28575">
            <a:solidFill>
              <a:srgbClr val="338977"/>
            </a:solidFill>
            <a:prstDash val="sysDot"/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1" name="صورة 30">
            <a:extLst>
              <a:ext uri="{FF2B5EF4-FFF2-40B4-BE49-F238E27FC236}">
                <a16:creationId xmlns:a16="http://schemas.microsoft.com/office/drawing/2014/main" id="{E4093DEF-9538-4357-A8C7-2B4B0DA2FD0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2655" b="95907" l="10000" r="90000">
                        <a14:foregroundMark x1="44556" y1="7412" x2="44556" y2="7412"/>
                        <a14:foregroundMark x1="49889" y1="2876" x2="49889" y2="2876"/>
                        <a14:foregroundMark x1="48889" y1="90597" x2="48889" y2="90597"/>
                        <a14:foregroundMark x1="47111" y1="93363" x2="47111" y2="93363"/>
                        <a14:foregroundMark x1="47000" y1="95907" x2="47000" y2="9590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0289" t="1491" r="37255" b="-1"/>
          <a:stretch/>
        </p:blipFill>
        <p:spPr>
          <a:xfrm>
            <a:off x="11421665" y="3805238"/>
            <a:ext cx="567640" cy="1408948"/>
          </a:xfrm>
          <a:prstGeom prst="rect">
            <a:avLst/>
          </a:prstGeom>
        </p:spPr>
      </p:pic>
      <p:pic>
        <p:nvPicPr>
          <p:cNvPr id="15" name="صورة 14">
            <a:extLst>
              <a:ext uri="{FF2B5EF4-FFF2-40B4-BE49-F238E27FC236}">
                <a16:creationId xmlns:a16="http://schemas.microsoft.com/office/drawing/2014/main" id="{DF611661-4428-4603-9DF0-BDCC4C5304C3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E2EDF0"/>
              </a:clrFrom>
              <a:clrTo>
                <a:srgbClr val="E2EDF0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7451" b="98039" l="9711" r="89463">
                        <a14:foregroundMark x1="51033" y1="7843" x2="51033" y2="7843"/>
                        <a14:foregroundMark x1="55579" y1="81176" x2="60744" y2="85882"/>
                        <a14:foregroundMark x1="52686" y1="90392" x2="41942" y2="82745"/>
                        <a14:foregroundMark x1="50413" y1="93529" x2="51033" y2="76275"/>
                        <a14:foregroundMark x1="36777" y1="16078" x2="30372" y2="19216"/>
                        <a14:foregroundMark x1="26446" y1="21569" x2="26446" y2="30784"/>
                        <a14:foregroundMark x1="59091" y1="91373" x2="59091" y2="91373"/>
                        <a14:foregroundMark x1="60124" y1="92941" x2="41736" y2="93529"/>
                        <a14:foregroundMark x1="38843" y1="88431" x2="38843" y2="95882"/>
                        <a14:foregroundMark x1="38636" y1="96667" x2="60124" y2="96078"/>
                        <a14:foregroundMark x1="60124" y1="96078" x2="61570" y2="96078"/>
                        <a14:foregroundMark x1="58058" y1="97451" x2="50413" y2="98039"/>
                        <a14:foregroundMark x1="38223" y1="97647" x2="38636" y2="93333"/>
                        <a14:foregroundMark x1="38223" y1="91373" x2="38223" y2="93333"/>
                        <a14:foregroundMark x1="60537" y1="86863" x2="61983" y2="92941"/>
                        <a14:foregroundMark x1="62190" y1="91961" x2="61570" y2="96275"/>
                        <a14:foregroundMark x1="63223" y1="92549" x2="62603" y2="95882"/>
                        <a14:foregroundMark x1="62810" y1="96863" x2="59298" y2="97451"/>
                        <a14:foregroundMark x1="63223" y1="94314" x2="62810" y2="96275"/>
                        <a14:foregroundMark x1="37810" y1="97451" x2="39050" y2="91373"/>
                        <a14:foregroundMark x1="37397" y1="95098" x2="37810" y2="9254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64026" y="4048592"/>
            <a:ext cx="2349637" cy="2125730"/>
          </a:xfrm>
          <a:prstGeom prst="rect">
            <a:avLst/>
          </a:prstGeom>
        </p:spPr>
      </p:pic>
      <p:pic>
        <p:nvPicPr>
          <p:cNvPr id="25" name="صورة 24">
            <a:extLst>
              <a:ext uri="{FF2B5EF4-FFF2-40B4-BE49-F238E27FC236}">
                <a16:creationId xmlns:a16="http://schemas.microsoft.com/office/drawing/2014/main" id="{E969B9B7-35A9-4B42-9A40-A84790EB53EF}"/>
              </a:ext>
            </a:extLst>
          </p:cNvPr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10657" y="4400510"/>
            <a:ext cx="2031033" cy="1906410"/>
          </a:xfrm>
          <a:prstGeom prst="rect">
            <a:avLst/>
          </a:prstGeom>
        </p:spPr>
      </p:pic>
      <p:pic>
        <p:nvPicPr>
          <p:cNvPr id="32" name="صورة 31">
            <a:extLst>
              <a:ext uri="{FF2B5EF4-FFF2-40B4-BE49-F238E27FC236}">
                <a16:creationId xmlns:a16="http://schemas.microsoft.com/office/drawing/2014/main" id="{8988F93D-2887-48BD-AD1B-03E4949ECB54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clrChange>
              <a:clrFrom>
                <a:srgbClr val="F1F9FB"/>
              </a:clrFrom>
              <a:clrTo>
                <a:srgbClr val="F1F9FB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839" t="6996" r="36514" b="5569"/>
          <a:stretch/>
        </p:blipFill>
        <p:spPr>
          <a:xfrm>
            <a:off x="6252416" y="4518343"/>
            <a:ext cx="1523528" cy="2127236"/>
          </a:xfrm>
          <a:prstGeom prst="rect">
            <a:avLst/>
          </a:prstGeom>
        </p:spPr>
      </p:pic>
      <p:pic>
        <p:nvPicPr>
          <p:cNvPr id="34" name="صورة 33">
            <a:extLst>
              <a:ext uri="{FF2B5EF4-FFF2-40B4-BE49-F238E27FC236}">
                <a16:creationId xmlns:a16="http://schemas.microsoft.com/office/drawing/2014/main" id="{D2966BE5-B122-483E-95D1-7861B0E744EB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2193" t="13853" r="19818" b="9496"/>
          <a:stretch/>
        </p:blipFill>
        <p:spPr>
          <a:xfrm>
            <a:off x="3596457" y="4578238"/>
            <a:ext cx="2421246" cy="1820708"/>
          </a:xfrm>
          <a:prstGeom prst="rect">
            <a:avLst/>
          </a:prstGeom>
        </p:spPr>
      </p:pic>
      <p:sp>
        <p:nvSpPr>
          <p:cNvPr id="42" name="مربع نص 41">
            <a:extLst>
              <a:ext uri="{FF2B5EF4-FFF2-40B4-BE49-F238E27FC236}">
                <a16:creationId xmlns:a16="http://schemas.microsoft.com/office/drawing/2014/main" id="{1A64B6BE-80A4-44FA-B761-34E794F49D1C}"/>
              </a:ext>
            </a:extLst>
          </p:cNvPr>
          <p:cNvSpPr txBox="1"/>
          <p:nvPr/>
        </p:nvSpPr>
        <p:spPr>
          <a:xfrm>
            <a:off x="3596457" y="1756465"/>
            <a:ext cx="6937957" cy="442674"/>
          </a:xfrm>
          <a:prstGeom prst="roundRect">
            <a:avLst/>
          </a:prstGeom>
          <a:solidFill>
            <a:srgbClr val="FFF8E8"/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anchor="t">
            <a:spAutoFit/>
          </a:bodyPr>
          <a:lstStyle/>
          <a:p>
            <a:pPr algn="ctr">
              <a:spcAft>
                <a:spcPts val="600"/>
              </a:spcAft>
            </a:pPr>
            <a:r>
              <a:rPr lang="ar-SA" sz="2000" b="1" dirty="0">
                <a:solidFill>
                  <a:srgbClr val="002060"/>
                </a:solidFill>
                <a:latin typeface="Sakkal Majalla" panose="02000000000000000000" pitchFamily="2" charset="-78"/>
                <a:cs typeface="+mj-cs"/>
              </a:rPr>
              <a:t>يساعد الجسم على الهضم و التخلص من الفضلات و حفظ درجة حرارة الجسم ثابتة.</a:t>
            </a:r>
          </a:p>
        </p:txBody>
      </p:sp>
      <p:sp>
        <p:nvSpPr>
          <p:cNvPr id="45" name="Round Same Side Corner Rectangle 58">
            <a:extLst>
              <a:ext uri="{FF2B5EF4-FFF2-40B4-BE49-F238E27FC236}">
                <a16:creationId xmlns:a16="http://schemas.microsoft.com/office/drawing/2014/main" id="{569522EE-5B16-408A-801E-15C735F1E445}"/>
              </a:ext>
            </a:extLst>
          </p:cNvPr>
          <p:cNvSpPr/>
          <p:nvPr/>
        </p:nvSpPr>
        <p:spPr>
          <a:xfrm rot="5400000">
            <a:off x="6500606" y="1380200"/>
            <a:ext cx="45719" cy="627996"/>
          </a:xfrm>
          <a:prstGeom prst="round2SameRect">
            <a:avLst>
              <a:gd name="adj1" fmla="val 50000"/>
              <a:gd name="adj2" fmla="val 50000"/>
            </a:avLst>
          </a:prstGeom>
          <a:solidFill>
            <a:srgbClr val="33897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5291" tIns="47645" rIns="95291" bIns="47645" rtlCol="0" anchor="ctr"/>
          <a:lstStyle/>
          <a:p>
            <a:pPr algn="ctr" defTabSz="943788" rtl="0"/>
            <a:endParaRPr lang="bg-BG" sz="2000" dirty="0">
              <a:solidFill>
                <a:prstClr val="white"/>
              </a:solidFill>
              <a:latin typeface="Lato Light"/>
              <a:cs typeface="+mj-cs"/>
            </a:endParaRPr>
          </a:p>
        </p:txBody>
      </p:sp>
      <p:cxnSp>
        <p:nvCxnSpPr>
          <p:cNvPr id="47" name="ตัวเชื่อมต่อตรง 237">
            <a:extLst>
              <a:ext uri="{FF2B5EF4-FFF2-40B4-BE49-F238E27FC236}">
                <a16:creationId xmlns:a16="http://schemas.microsoft.com/office/drawing/2014/main" id="{4249C5C9-E8FA-41D7-BABB-6AAB6F54B6AB}"/>
              </a:ext>
            </a:extLst>
          </p:cNvPr>
          <p:cNvCxnSpPr>
            <a:cxnSpLocks/>
          </p:cNvCxnSpPr>
          <p:nvPr/>
        </p:nvCxnSpPr>
        <p:spPr>
          <a:xfrm rot="16200000" flipH="1">
            <a:off x="6363296" y="1514573"/>
            <a:ext cx="320341" cy="1"/>
          </a:xfrm>
          <a:prstGeom prst="bentConnector3">
            <a:avLst>
              <a:gd name="adj1" fmla="val 50000"/>
            </a:avLst>
          </a:prstGeom>
          <a:ln w="28575">
            <a:solidFill>
              <a:srgbClr val="338977"/>
            </a:solidFill>
            <a:prstDash val="sysDot"/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749128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2" dur="2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250"/>
                            </p:stCondLst>
                            <p:childTnLst>
                              <p:par>
                                <p:cTn id="5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0" dur="2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250"/>
                            </p:stCondLst>
                            <p:childTnLst>
                              <p:par>
                                <p:cTn id="7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0" dur="2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250"/>
                            </p:stCondLst>
                            <p:childTnLst>
                              <p:par>
                                <p:cTn id="10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5" dur="2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6" fill="hold">
                            <p:stCondLst>
                              <p:cond delay="250"/>
                            </p:stCondLst>
                            <p:childTnLst>
                              <p:par>
                                <p:cTn id="12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6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6" fill="hold">
                      <p:stCondLst>
                        <p:cond delay="indefinite"/>
                      </p:stCondLst>
                      <p:childTnLst>
                        <p:par>
                          <p:cTn id="147" fill="hold">
                            <p:stCondLst>
                              <p:cond delay="0"/>
                            </p:stCondLst>
                            <p:childTnLst>
                              <p:par>
                                <p:cTn id="14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0" dur="25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1" fill="hold">
                            <p:stCondLst>
                              <p:cond delay="250"/>
                            </p:stCondLst>
                            <p:childTnLst>
                              <p:par>
                                <p:cTn id="15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4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6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7" fill="hold">
                      <p:stCondLst>
                        <p:cond delay="indefinite"/>
                      </p:stCondLst>
                      <p:childTnLst>
                        <p:par>
                          <p:cTn id="158" fill="hold">
                            <p:stCondLst>
                              <p:cond delay="0"/>
                            </p:stCondLst>
                            <p:childTnLst>
                              <p:par>
                                <p:cTn id="15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1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4" fill="hold">
                      <p:stCondLst>
                        <p:cond delay="indefinite"/>
                      </p:stCondLst>
                      <p:childTnLst>
                        <p:par>
                          <p:cTn id="165" fill="hold">
                            <p:stCondLst>
                              <p:cond delay="0"/>
                            </p:stCondLst>
                            <p:childTnLst>
                              <p:par>
                                <p:cTn id="16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8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0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3" grpId="0" animBg="1"/>
      <p:bldP spid="14" grpId="0" animBg="1"/>
      <p:bldP spid="17" grpId="0" animBg="1"/>
      <p:bldP spid="18" grpId="0" animBg="1"/>
      <p:bldP spid="19" grpId="0" animBg="1"/>
      <p:bldP spid="21" grpId="0" animBg="1"/>
      <p:bldP spid="23" grpId="0" animBg="1"/>
      <p:bldP spid="27" grpId="0" animBg="1"/>
      <p:bldP spid="51" grpId="0" animBg="1"/>
      <p:bldP spid="52" grpId="0" animBg="1"/>
      <p:bldP spid="42" grpId="0" animBg="1"/>
      <p:bldP spid="4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ربع نص 1">
            <a:extLst>
              <a:ext uri="{FF2B5EF4-FFF2-40B4-BE49-F238E27FC236}">
                <a16:creationId xmlns:a16="http://schemas.microsoft.com/office/drawing/2014/main" id="{570B2DCB-07B0-4395-9EB7-E6719F9D59AA}"/>
              </a:ext>
            </a:extLst>
          </p:cNvPr>
          <p:cNvSpPr txBox="1"/>
          <p:nvPr/>
        </p:nvSpPr>
        <p:spPr>
          <a:xfrm>
            <a:off x="9444279" y="132522"/>
            <a:ext cx="1438946" cy="374571"/>
          </a:xfrm>
          <a:prstGeom prst="roundRect">
            <a:avLst/>
          </a:prstGeom>
          <a:solidFill>
            <a:srgbClr val="56C1A9"/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>
            <a:spAutoFit/>
          </a:bodyPr>
          <a:lstStyle/>
          <a:p>
            <a:pPr algn="ctr"/>
            <a:r>
              <a:rPr lang="ar-SA" sz="1600" b="1" dirty="0">
                <a:solidFill>
                  <a:schemeClr val="bg1"/>
                </a:solidFill>
                <a:latin typeface="Sakkal Majalla" panose="02000000000000000000" pitchFamily="2" charset="-78"/>
                <a:cs typeface="+mj-cs"/>
              </a:rPr>
              <a:t>الغذاء و التغذية </a:t>
            </a:r>
            <a:endParaRPr lang="en-US" sz="1600" b="1" dirty="0">
              <a:solidFill>
                <a:schemeClr val="bg1"/>
              </a:solidFill>
              <a:latin typeface="Sakkal Majalla" panose="02000000000000000000" pitchFamily="2" charset="-78"/>
              <a:cs typeface="+mj-cs"/>
            </a:endParaRPr>
          </a:p>
        </p:txBody>
      </p:sp>
      <p:sp>
        <p:nvSpPr>
          <p:cNvPr id="3" name="مربع نص 2">
            <a:extLst>
              <a:ext uri="{FF2B5EF4-FFF2-40B4-BE49-F238E27FC236}">
                <a16:creationId xmlns:a16="http://schemas.microsoft.com/office/drawing/2014/main" id="{D37FDE68-E307-4C83-9613-C39449EAE7CE}"/>
              </a:ext>
            </a:extLst>
          </p:cNvPr>
          <p:cNvSpPr txBox="1"/>
          <p:nvPr/>
        </p:nvSpPr>
        <p:spPr>
          <a:xfrm>
            <a:off x="10959548" y="132523"/>
            <a:ext cx="1113183" cy="374571"/>
          </a:xfrm>
          <a:prstGeom prst="roundRect">
            <a:avLst/>
          </a:prstGeom>
          <a:solidFill>
            <a:srgbClr val="56C1A9"/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>
            <a:spAutoFit/>
          </a:bodyPr>
          <a:lstStyle/>
          <a:p>
            <a:pPr algn="ctr"/>
            <a:r>
              <a:rPr lang="ar-SA" sz="1600" b="1" dirty="0">
                <a:solidFill>
                  <a:schemeClr val="bg1"/>
                </a:solidFill>
                <a:latin typeface="Sakkal Majalla" panose="02000000000000000000" pitchFamily="2" charset="-78"/>
                <a:cs typeface="+mj-cs"/>
              </a:rPr>
              <a:t>الدرس الثاني </a:t>
            </a:r>
            <a:endParaRPr lang="en-US" sz="1600" b="1" dirty="0">
              <a:solidFill>
                <a:schemeClr val="bg1"/>
              </a:solidFill>
              <a:latin typeface="Sakkal Majalla" panose="02000000000000000000" pitchFamily="2" charset="-78"/>
              <a:cs typeface="+mj-cs"/>
            </a:endParaRPr>
          </a:p>
        </p:txBody>
      </p:sp>
      <p:sp>
        <p:nvSpPr>
          <p:cNvPr id="4" name="مربع نص 3">
            <a:extLst>
              <a:ext uri="{FF2B5EF4-FFF2-40B4-BE49-F238E27FC236}">
                <a16:creationId xmlns:a16="http://schemas.microsoft.com/office/drawing/2014/main" id="{4889FD3A-6D75-43B5-80CE-A57538E9229C}"/>
              </a:ext>
            </a:extLst>
          </p:cNvPr>
          <p:cNvSpPr txBox="1"/>
          <p:nvPr/>
        </p:nvSpPr>
        <p:spPr>
          <a:xfrm>
            <a:off x="56198" y="132521"/>
            <a:ext cx="4582063" cy="306467"/>
          </a:xfrm>
          <a:prstGeom prst="roundRect">
            <a:avLst/>
          </a:prstGeom>
          <a:solidFill>
            <a:srgbClr val="56C1A9"/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>
            <a:spAutoFit/>
          </a:bodyPr>
          <a:lstStyle/>
          <a:p>
            <a:pPr algn="ctr"/>
            <a:r>
              <a:rPr lang="ar-SA" sz="1200" b="1">
                <a:solidFill>
                  <a:schemeClr val="bg1"/>
                </a:solidFill>
                <a:latin typeface="Sakkal Majalla" panose="02000000000000000000" pitchFamily="2" charset="-78"/>
                <a:cs typeface="+mj-cs"/>
              </a:rPr>
              <a:t>علوم الصفّ الرابع   - الوحدة الثالثة صحة الانسان    الفصل الخامس  التغذية و الصحة </a:t>
            </a:r>
            <a:endParaRPr lang="ar-SA" sz="1200" b="1" dirty="0">
              <a:solidFill>
                <a:schemeClr val="bg1"/>
              </a:solidFill>
              <a:latin typeface="Sakkal Majalla" panose="02000000000000000000" pitchFamily="2" charset="-78"/>
              <a:cs typeface="+mj-cs"/>
            </a:endParaRPr>
          </a:p>
        </p:txBody>
      </p:sp>
      <p:sp>
        <p:nvSpPr>
          <p:cNvPr id="5" name="مربع نص 4">
            <a:extLst>
              <a:ext uri="{FF2B5EF4-FFF2-40B4-BE49-F238E27FC236}">
                <a16:creationId xmlns:a16="http://schemas.microsoft.com/office/drawing/2014/main" id="{2C18B25F-201E-4FEA-AB8E-E6FD4642A407}"/>
              </a:ext>
            </a:extLst>
          </p:cNvPr>
          <p:cNvSpPr txBox="1"/>
          <p:nvPr/>
        </p:nvSpPr>
        <p:spPr>
          <a:xfrm>
            <a:off x="7712579" y="3429000"/>
            <a:ext cx="4350035" cy="862935"/>
          </a:xfrm>
          <a:prstGeom prst="roundRect">
            <a:avLst>
              <a:gd name="adj" fmla="val 9449"/>
            </a:avLst>
          </a:prstGeom>
          <a:solidFill>
            <a:srgbClr val="DDF2FF"/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anchor="ctr">
            <a:spAutoFit/>
          </a:bodyPr>
          <a:lstStyle/>
          <a:p>
            <a:pPr algn="ctr" rtl="1"/>
            <a:r>
              <a:rPr lang="ar-SA" sz="2000" b="1" dirty="0">
                <a:solidFill>
                  <a:srgbClr val="002060"/>
                </a:solidFill>
                <a:effectLst/>
                <a:latin typeface="Sakkal Majalla" panose="02000000000000000000" pitchFamily="2" charset="-78"/>
                <a:ea typeface="Calibri" panose="020F0502020204030204" pitchFamily="34" charset="0"/>
              </a:rPr>
              <a:t>هو دليل يوضح أنواع الأطعمة التي يحتاجها الإنسان بشكل يومي لبناء جسم يتمتع بصحة جيدة</a:t>
            </a:r>
          </a:p>
          <a:p>
            <a:pPr algn="ctr" rtl="1"/>
            <a:endParaRPr lang="ar-SA" sz="600" b="1" dirty="0">
              <a:solidFill>
                <a:srgbClr val="002060"/>
              </a:solidFill>
              <a:effectLst/>
              <a:latin typeface="Sakkal Majalla" panose="02000000000000000000" pitchFamily="2" charset="-78"/>
              <a:ea typeface="Calibri" panose="020F0502020204030204" pitchFamily="34" charset="0"/>
            </a:endParaRPr>
          </a:p>
        </p:txBody>
      </p:sp>
      <p:pic>
        <p:nvPicPr>
          <p:cNvPr id="8" name="صورة 7">
            <a:extLst>
              <a:ext uri="{FF2B5EF4-FFF2-40B4-BE49-F238E27FC236}">
                <a16:creationId xmlns:a16="http://schemas.microsoft.com/office/drawing/2014/main" id="{3E115A74-E8D5-40D2-AAC8-1D01FC7C066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8412" r="5632" b="4293"/>
          <a:stretch/>
        </p:blipFill>
        <p:spPr>
          <a:xfrm>
            <a:off x="3115366" y="860612"/>
            <a:ext cx="4247270" cy="5446938"/>
          </a:xfrm>
          <a:prstGeom prst="rect">
            <a:avLst/>
          </a:prstGeom>
        </p:spPr>
      </p:pic>
      <p:sp>
        <p:nvSpPr>
          <p:cNvPr id="10" name="مربع نص 9">
            <a:extLst>
              <a:ext uri="{FF2B5EF4-FFF2-40B4-BE49-F238E27FC236}">
                <a16:creationId xmlns:a16="http://schemas.microsoft.com/office/drawing/2014/main" id="{8121CC9B-63B1-4889-B050-D81C971E1A4A}"/>
              </a:ext>
            </a:extLst>
          </p:cNvPr>
          <p:cNvSpPr txBox="1"/>
          <p:nvPr/>
        </p:nvSpPr>
        <p:spPr>
          <a:xfrm>
            <a:off x="7712579" y="4309213"/>
            <a:ext cx="4360151" cy="862935"/>
          </a:xfrm>
          <a:prstGeom prst="roundRect">
            <a:avLst>
              <a:gd name="adj" fmla="val 9449"/>
            </a:avLst>
          </a:prstGeom>
          <a:solidFill>
            <a:srgbClr val="DDF2FF"/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anchor="ctr">
            <a:spAutoFit/>
          </a:bodyPr>
          <a:lstStyle/>
          <a:p>
            <a:pPr algn="ctr" rtl="1"/>
            <a:r>
              <a:rPr lang="ar-SA" sz="2000" b="1" dirty="0">
                <a:solidFill>
                  <a:srgbClr val="002060"/>
                </a:solidFill>
                <a:effectLst/>
                <a:latin typeface="Sakkal Majalla" panose="02000000000000000000" pitchFamily="2" charset="-78"/>
                <a:ea typeface="Calibri" panose="020F0502020204030204" pitchFamily="34" charset="0"/>
              </a:rPr>
              <a:t>الهرم الغذائي  يقسم الأطعمة إلى خمس مجموعات رئيسة كما في الشَّكل التالي وهي</a:t>
            </a:r>
          </a:p>
          <a:p>
            <a:pPr algn="ctr" rtl="1"/>
            <a:endParaRPr lang="ar-SA" sz="600" b="1" dirty="0">
              <a:solidFill>
                <a:srgbClr val="002060"/>
              </a:solidFill>
              <a:effectLst/>
              <a:latin typeface="Sakkal Majalla" panose="02000000000000000000" pitchFamily="2" charset="-78"/>
              <a:ea typeface="Calibri" panose="020F0502020204030204" pitchFamily="34" charset="0"/>
            </a:endParaRPr>
          </a:p>
        </p:txBody>
      </p:sp>
      <p:sp>
        <p:nvSpPr>
          <p:cNvPr id="11" name="مربع نص 10">
            <a:extLst>
              <a:ext uri="{FF2B5EF4-FFF2-40B4-BE49-F238E27FC236}">
                <a16:creationId xmlns:a16="http://schemas.microsoft.com/office/drawing/2014/main" id="{84FFC637-8485-4BD9-99F9-167529876D0F}"/>
              </a:ext>
            </a:extLst>
          </p:cNvPr>
          <p:cNvSpPr txBox="1"/>
          <p:nvPr/>
        </p:nvSpPr>
        <p:spPr>
          <a:xfrm>
            <a:off x="9899568" y="713056"/>
            <a:ext cx="2163046" cy="578882"/>
          </a:xfrm>
          <a:prstGeom prst="roundRect">
            <a:avLst/>
          </a:prstGeom>
          <a:solidFill>
            <a:srgbClr val="EBFDFF"/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>
            <a:spAutoFit/>
          </a:bodyPr>
          <a:lstStyle/>
          <a:p>
            <a:pPr algn="ctr"/>
            <a:r>
              <a:rPr lang="ar-SA" sz="2400" b="1" dirty="0">
                <a:solidFill>
                  <a:srgbClr val="C00000"/>
                </a:solidFill>
                <a:latin typeface="Sakkal Majalla" panose="02000000000000000000" pitchFamily="2" charset="-78"/>
              </a:rPr>
              <a:t>الهرم الغذائي</a:t>
            </a:r>
          </a:p>
          <a:p>
            <a:pPr algn="ctr"/>
            <a:endParaRPr lang="ar-SA" sz="400" b="1" dirty="0">
              <a:solidFill>
                <a:srgbClr val="C00000"/>
              </a:solidFill>
              <a:latin typeface="Sakkal Majalla" panose="02000000000000000000" pitchFamily="2" charset="-78"/>
            </a:endParaRPr>
          </a:p>
        </p:txBody>
      </p:sp>
      <p:sp>
        <p:nvSpPr>
          <p:cNvPr id="55" name="مربع نص 54">
            <a:extLst>
              <a:ext uri="{FF2B5EF4-FFF2-40B4-BE49-F238E27FC236}">
                <a16:creationId xmlns:a16="http://schemas.microsoft.com/office/drawing/2014/main" id="{210E04EC-0D4C-4524-AEF4-AE40A45DDB37}"/>
              </a:ext>
            </a:extLst>
          </p:cNvPr>
          <p:cNvSpPr txBox="1"/>
          <p:nvPr/>
        </p:nvSpPr>
        <p:spPr>
          <a:xfrm>
            <a:off x="6713958" y="1645869"/>
            <a:ext cx="5348656" cy="1064776"/>
          </a:xfrm>
          <a:prstGeom prst="roundRect">
            <a:avLst>
              <a:gd name="adj" fmla="val 9449"/>
            </a:avLst>
          </a:prstGeom>
          <a:solidFill>
            <a:srgbClr val="DDF2FF"/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anchor="ctr">
            <a:spAutoFit/>
          </a:bodyPr>
          <a:lstStyle/>
          <a:p>
            <a:pPr algn="ctr"/>
            <a:r>
              <a:rPr lang="ar-SA" sz="2000" b="1" dirty="0">
                <a:solidFill>
                  <a:srgbClr val="002060"/>
                </a:solidFill>
                <a:latin typeface="Sakkal Majalla" panose="02000000000000000000" pitchFamily="2" charset="-78"/>
                <a:ea typeface="Calibri" panose="020F0502020204030204" pitchFamily="34" charset="0"/>
              </a:rPr>
              <a:t>يجب أن يكون الطَّعام الَّذي نتناوله مشتملا على جميع المواد الغذائيَّة بكميَّات محدَّدة باستخدام </a:t>
            </a:r>
            <a:r>
              <a:rPr lang="ar-SA" sz="2000" b="1" dirty="0">
                <a:solidFill>
                  <a:srgbClr val="C00000"/>
                </a:solidFill>
                <a:latin typeface="Sakkal Majalla" panose="02000000000000000000" pitchFamily="2" charset="-78"/>
                <a:ea typeface="Calibri" panose="020F0502020204030204" pitchFamily="34" charset="0"/>
              </a:rPr>
              <a:t>الهرم الغذائي </a:t>
            </a:r>
            <a:r>
              <a:rPr lang="ar-SA" sz="2000" b="1" dirty="0">
                <a:solidFill>
                  <a:srgbClr val="002060"/>
                </a:solidFill>
                <a:latin typeface="Sakkal Majalla" panose="02000000000000000000" pitchFamily="2" charset="-78"/>
                <a:ea typeface="Calibri" panose="020F0502020204030204" pitchFamily="34" charset="0"/>
              </a:rPr>
              <a:t>الذي يوضح أنواع الأطعمة الَّتي يحتاجها الإنسان </a:t>
            </a:r>
            <a:endParaRPr lang="ar-SA" sz="600" b="1" dirty="0">
              <a:solidFill>
                <a:srgbClr val="002060"/>
              </a:solidFill>
              <a:effectLst/>
              <a:latin typeface="Sakkal Majalla" panose="02000000000000000000" pitchFamily="2" charset="-78"/>
              <a:ea typeface="Calibri" panose="020F0502020204030204" pitchFamily="34" charset="0"/>
            </a:endParaRPr>
          </a:p>
        </p:txBody>
      </p:sp>
      <p:sp>
        <p:nvSpPr>
          <p:cNvPr id="56" name="مربع نص 55">
            <a:extLst>
              <a:ext uri="{FF2B5EF4-FFF2-40B4-BE49-F238E27FC236}">
                <a16:creationId xmlns:a16="http://schemas.microsoft.com/office/drawing/2014/main" id="{6670BCD7-5435-409E-AEF0-31D1D2B6680F}"/>
              </a:ext>
            </a:extLst>
          </p:cNvPr>
          <p:cNvSpPr txBox="1"/>
          <p:nvPr/>
        </p:nvSpPr>
        <p:spPr>
          <a:xfrm>
            <a:off x="10619164" y="2955087"/>
            <a:ext cx="1443450" cy="442674"/>
          </a:xfrm>
          <a:prstGeom prst="roundRect">
            <a:avLst/>
          </a:prstGeom>
          <a:solidFill>
            <a:srgbClr val="EBFDFF"/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>
            <a:spAutoFit/>
          </a:bodyPr>
          <a:lstStyle/>
          <a:p>
            <a:pPr algn="ctr"/>
            <a:r>
              <a:rPr lang="ar-SA" b="1" dirty="0">
                <a:solidFill>
                  <a:srgbClr val="C00000"/>
                </a:solidFill>
                <a:latin typeface="Sakkal Majalla" panose="02000000000000000000" pitchFamily="2" charset="-78"/>
              </a:rPr>
              <a:t>الهرم الغذائي</a:t>
            </a:r>
          </a:p>
          <a:p>
            <a:pPr algn="ctr"/>
            <a:endParaRPr lang="ar-SA" sz="200" b="1" dirty="0">
              <a:solidFill>
                <a:srgbClr val="C00000"/>
              </a:solidFill>
              <a:latin typeface="Sakkal Majalla" panose="020000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6725890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0" grpId="0" animBg="1"/>
      <p:bldP spid="11" grpId="0" animBg="1"/>
      <p:bldP spid="55" grpId="0" animBg="1"/>
      <p:bldP spid="56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ربع نص 1">
            <a:extLst>
              <a:ext uri="{FF2B5EF4-FFF2-40B4-BE49-F238E27FC236}">
                <a16:creationId xmlns:a16="http://schemas.microsoft.com/office/drawing/2014/main" id="{570B2DCB-07B0-4395-9EB7-E6719F9D59AA}"/>
              </a:ext>
            </a:extLst>
          </p:cNvPr>
          <p:cNvSpPr txBox="1"/>
          <p:nvPr/>
        </p:nvSpPr>
        <p:spPr>
          <a:xfrm>
            <a:off x="9444279" y="132522"/>
            <a:ext cx="1438946" cy="374571"/>
          </a:xfrm>
          <a:prstGeom prst="roundRect">
            <a:avLst/>
          </a:prstGeom>
          <a:solidFill>
            <a:srgbClr val="56C1A9"/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>
            <a:spAutoFit/>
          </a:bodyPr>
          <a:lstStyle/>
          <a:p>
            <a:pPr algn="ctr"/>
            <a:r>
              <a:rPr lang="ar-SA" sz="1600" b="1" dirty="0">
                <a:solidFill>
                  <a:schemeClr val="bg1"/>
                </a:solidFill>
                <a:latin typeface="Sakkal Majalla" panose="02000000000000000000" pitchFamily="2" charset="-78"/>
                <a:cs typeface="+mj-cs"/>
              </a:rPr>
              <a:t>الغذاء و التغذية </a:t>
            </a:r>
            <a:endParaRPr lang="en-US" sz="1600" b="1" dirty="0">
              <a:solidFill>
                <a:schemeClr val="bg1"/>
              </a:solidFill>
              <a:latin typeface="Sakkal Majalla" panose="02000000000000000000" pitchFamily="2" charset="-78"/>
              <a:cs typeface="+mj-cs"/>
            </a:endParaRPr>
          </a:p>
        </p:txBody>
      </p:sp>
      <p:sp>
        <p:nvSpPr>
          <p:cNvPr id="3" name="مربع نص 2">
            <a:extLst>
              <a:ext uri="{FF2B5EF4-FFF2-40B4-BE49-F238E27FC236}">
                <a16:creationId xmlns:a16="http://schemas.microsoft.com/office/drawing/2014/main" id="{D37FDE68-E307-4C83-9613-C39449EAE7CE}"/>
              </a:ext>
            </a:extLst>
          </p:cNvPr>
          <p:cNvSpPr txBox="1"/>
          <p:nvPr/>
        </p:nvSpPr>
        <p:spPr>
          <a:xfrm>
            <a:off x="10959548" y="132523"/>
            <a:ext cx="1113183" cy="374571"/>
          </a:xfrm>
          <a:prstGeom prst="roundRect">
            <a:avLst/>
          </a:prstGeom>
          <a:solidFill>
            <a:srgbClr val="56C1A9"/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>
            <a:spAutoFit/>
          </a:bodyPr>
          <a:lstStyle/>
          <a:p>
            <a:pPr algn="ctr"/>
            <a:r>
              <a:rPr lang="ar-SA" sz="1600" b="1" dirty="0">
                <a:solidFill>
                  <a:schemeClr val="bg1"/>
                </a:solidFill>
                <a:latin typeface="Sakkal Majalla" panose="02000000000000000000" pitchFamily="2" charset="-78"/>
                <a:cs typeface="+mj-cs"/>
              </a:rPr>
              <a:t>الدرس الثاني </a:t>
            </a:r>
            <a:endParaRPr lang="en-US" sz="1600" b="1" dirty="0">
              <a:solidFill>
                <a:schemeClr val="bg1"/>
              </a:solidFill>
              <a:latin typeface="Sakkal Majalla" panose="02000000000000000000" pitchFamily="2" charset="-78"/>
              <a:cs typeface="+mj-cs"/>
            </a:endParaRPr>
          </a:p>
        </p:txBody>
      </p:sp>
      <p:sp>
        <p:nvSpPr>
          <p:cNvPr id="4" name="مربع نص 3">
            <a:extLst>
              <a:ext uri="{FF2B5EF4-FFF2-40B4-BE49-F238E27FC236}">
                <a16:creationId xmlns:a16="http://schemas.microsoft.com/office/drawing/2014/main" id="{4889FD3A-6D75-43B5-80CE-A57538E9229C}"/>
              </a:ext>
            </a:extLst>
          </p:cNvPr>
          <p:cNvSpPr txBox="1"/>
          <p:nvPr/>
        </p:nvSpPr>
        <p:spPr>
          <a:xfrm>
            <a:off x="56198" y="132521"/>
            <a:ext cx="4582063" cy="306467"/>
          </a:xfrm>
          <a:prstGeom prst="roundRect">
            <a:avLst/>
          </a:prstGeom>
          <a:solidFill>
            <a:srgbClr val="56C1A9"/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>
            <a:spAutoFit/>
          </a:bodyPr>
          <a:lstStyle/>
          <a:p>
            <a:pPr algn="ctr"/>
            <a:r>
              <a:rPr lang="ar-SA" sz="1200" b="1">
                <a:solidFill>
                  <a:schemeClr val="bg1"/>
                </a:solidFill>
                <a:latin typeface="Sakkal Majalla" panose="02000000000000000000" pitchFamily="2" charset="-78"/>
                <a:cs typeface="+mj-cs"/>
              </a:rPr>
              <a:t>علوم الصفّ الرابع   - الوحدة الثالثة صحة الانسان    الفصل الخامس  التغذية و الصحة </a:t>
            </a:r>
            <a:endParaRPr lang="ar-SA" sz="1200" b="1" dirty="0">
              <a:solidFill>
                <a:schemeClr val="bg1"/>
              </a:solidFill>
              <a:latin typeface="Sakkal Majalla" panose="02000000000000000000" pitchFamily="2" charset="-78"/>
              <a:cs typeface="+mj-cs"/>
            </a:endParaRPr>
          </a:p>
        </p:txBody>
      </p:sp>
      <p:sp>
        <p:nvSpPr>
          <p:cNvPr id="7" name="مربع نص 6">
            <a:extLst>
              <a:ext uri="{FF2B5EF4-FFF2-40B4-BE49-F238E27FC236}">
                <a16:creationId xmlns:a16="http://schemas.microsoft.com/office/drawing/2014/main" id="{5A34C319-2CE1-4CE5-BD3E-489C05852819}"/>
              </a:ext>
            </a:extLst>
          </p:cNvPr>
          <p:cNvSpPr txBox="1"/>
          <p:nvPr/>
        </p:nvSpPr>
        <p:spPr>
          <a:xfrm>
            <a:off x="5356469" y="5199958"/>
            <a:ext cx="4564484" cy="407723"/>
          </a:xfrm>
          <a:prstGeom prst="roundRect">
            <a:avLst>
              <a:gd name="adj" fmla="val 9449"/>
            </a:avLst>
          </a:prstGeom>
          <a:solidFill>
            <a:srgbClr val="7030A0">
              <a:alpha val="9000"/>
            </a:srgb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>
            <a:spAutoFit/>
          </a:bodyPr>
          <a:lstStyle/>
          <a:p>
            <a:pPr algn="ctr" rtl="1">
              <a:lnSpc>
                <a:spcPct val="115000"/>
              </a:lnSpc>
            </a:pPr>
            <a:r>
              <a:rPr lang="ar-SA" b="1" dirty="0">
                <a:solidFill>
                  <a:srgbClr val="002060"/>
                </a:solidFill>
                <a:effectLst/>
                <a:latin typeface="Sakkal Majalla" panose="02000000000000000000" pitchFamily="2" charset="-78"/>
                <a:ea typeface="Calibri" panose="020F0502020204030204" pitchFamily="34" charset="0"/>
                <a:cs typeface="+mj-cs"/>
              </a:rPr>
              <a:t>يساعدنا الهرم الغذائي على أن نختار طعاماً صحياً </a:t>
            </a:r>
            <a:r>
              <a:rPr lang="ar-SA" b="1" dirty="0">
                <a:solidFill>
                  <a:srgbClr val="C00000"/>
                </a:solidFill>
                <a:effectLst/>
                <a:latin typeface="Sakkal Majalla" panose="02000000000000000000" pitchFamily="2" charset="-78"/>
                <a:ea typeface="Calibri" panose="020F0502020204030204" pitchFamily="34" charset="0"/>
                <a:cs typeface="+mj-cs"/>
              </a:rPr>
              <a:t>بأن</a:t>
            </a:r>
          </a:p>
        </p:txBody>
      </p:sp>
      <p:pic>
        <p:nvPicPr>
          <p:cNvPr id="8" name="صورة 7">
            <a:extLst>
              <a:ext uri="{FF2B5EF4-FFF2-40B4-BE49-F238E27FC236}">
                <a16:creationId xmlns:a16="http://schemas.microsoft.com/office/drawing/2014/main" id="{3E115A74-E8D5-40D2-AAC8-1D01FC7C066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8412" r="5632" b="4293"/>
          <a:stretch/>
        </p:blipFill>
        <p:spPr>
          <a:xfrm>
            <a:off x="5865136" y="1343470"/>
            <a:ext cx="3663320" cy="3754645"/>
          </a:xfrm>
          <a:prstGeom prst="rect">
            <a:avLst/>
          </a:prstGeom>
        </p:spPr>
      </p:pic>
      <p:sp>
        <p:nvSpPr>
          <p:cNvPr id="9" name="مربع نص 8">
            <a:extLst>
              <a:ext uri="{FF2B5EF4-FFF2-40B4-BE49-F238E27FC236}">
                <a16:creationId xmlns:a16="http://schemas.microsoft.com/office/drawing/2014/main" id="{235CC090-F3A2-470A-AA5C-DC8C16C36537}"/>
              </a:ext>
            </a:extLst>
          </p:cNvPr>
          <p:cNvSpPr txBox="1"/>
          <p:nvPr/>
        </p:nvSpPr>
        <p:spPr>
          <a:xfrm>
            <a:off x="10148168" y="4107831"/>
            <a:ext cx="1319390" cy="373260"/>
          </a:xfrm>
          <a:prstGeom prst="roundRect">
            <a:avLst>
              <a:gd name="adj" fmla="val 9449"/>
            </a:avLst>
          </a:prstGeom>
          <a:solidFill>
            <a:srgbClr val="DDF2FF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>
            <a:spAutoFit/>
          </a:bodyPr>
          <a:lstStyle/>
          <a:p>
            <a:pPr algn="ctr" rtl="1">
              <a:lnSpc>
                <a:spcPct val="115000"/>
              </a:lnSpc>
            </a:pPr>
            <a:r>
              <a:rPr lang="ar-SA" sz="1600" b="1" dirty="0">
                <a:solidFill>
                  <a:srgbClr val="002060"/>
                </a:solidFill>
                <a:effectLst/>
                <a:latin typeface="Sakkal Majalla" panose="02000000000000000000" pitchFamily="2" charset="-78"/>
                <a:ea typeface="Calibri" panose="020F0502020204030204" pitchFamily="34" charset="0"/>
                <a:cs typeface="+mj-cs"/>
              </a:rPr>
              <a:t>مجموعة الحبوب</a:t>
            </a:r>
          </a:p>
        </p:txBody>
      </p:sp>
      <p:sp>
        <p:nvSpPr>
          <p:cNvPr id="12" name="مربع نص 11">
            <a:extLst>
              <a:ext uri="{FF2B5EF4-FFF2-40B4-BE49-F238E27FC236}">
                <a16:creationId xmlns:a16="http://schemas.microsoft.com/office/drawing/2014/main" id="{B6F13519-AD4D-4B9A-8415-5F63F8EC9444}"/>
              </a:ext>
            </a:extLst>
          </p:cNvPr>
          <p:cNvSpPr txBox="1"/>
          <p:nvPr/>
        </p:nvSpPr>
        <p:spPr>
          <a:xfrm>
            <a:off x="3961575" y="3083115"/>
            <a:ext cx="2148323" cy="373260"/>
          </a:xfrm>
          <a:prstGeom prst="roundRect">
            <a:avLst>
              <a:gd name="adj" fmla="val 9449"/>
            </a:avLst>
          </a:prstGeom>
          <a:solidFill>
            <a:srgbClr val="DDF2FF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>
            <a:spAutoFit/>
          </a:bodyPr>
          <a:lstStyle/>
          <a:p>
            <a:pPr algn="ctr" rtl="1">
              <a:lnSpc>
                <a:spcPct val="115000"/>
              </a:lnSpc>
            </a:pPr>
            <a:r>
              <a:rPr lang="ar-SA" sz="1600" b="1" dirty="0">
                <a:solidFill>
                  <a:srgbClr val="002060"/>
                </a:solidFill>
                <a:effectLst/>
                <a:latin typeface="Sakkal Majalla" panose="02000000000000000000" pitchFamily="2" charset="-78"/>
                <a:ea typeface="Calibri" panose="020F0502020204030204" pitchFamily="34" charset="0"/>
                <a:cs typeface="+mj-cs"/>
              </a:rPr>
              <a:t>مجموعة الخضروات والفواكه</a:t>
            </a:r>
          </a:p>
        </p:txBody>
      </p:sp>
      <p:sp>
        <p:nvSpPr>
          <p:cNvPr id="13" name="مربع نص 12">
            <a:extLst>
              <a:ext uri="{FF2B5EF4-FFF2-40B4-BE49-F238E27FC236}">
                <a16:creationId xmlns:a16="http://schemas.microsoft.com/office/drawing/2014/main" id="{38C17412-0988-4CB2-AEDE-2F007E292B55}"/>
              </a:ext>
            </a:extLst>
          </p:cNvPr>
          <p:cNvSpPr txBox="1"/>
          <p:nvPr/>
        </p:nvSpPr>
        <p:spPr>
          <a:xfrm>
            <a:off x="9095905" y="2931744"/>
            <a:ext cx="2104526" cy="373260"/>
          </a:xfrm>
          <a:prstGeom prst="roundRect">
            <a:avLst>
              <a:gd name="adj" fmla="val 9449"/>
            </a:avLst>
          </a:prstGeom>
          <a:solidFill>
            <a:srgbClr val="DDF2FF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>
            <a:spAutoFit/>
          </a:bodyPr>
          <a:lstStyle/>
          <a:p>
            <a:pPr algn="ctr" rtl="1">
              <a:lnSpc>
                <a:spcPct val="115000"/>
              </a:lnSpc>
            </a:pPr>
            <a:r>
              <a:rPr lang="ar-SA" sz="1600" b="1" dirty="0">
                <a:solidFill>
                  <a:srgbClr val="002060"/>
                </a:solidFill>
                <a:effectLst/>
                <a:latin typeface="Sakkal Majalla" panose="02000000000000000000" pitchFamily="2" charset="-78"/>
                <a:ea typeface="Calibri" panose="020F0502020204030204" pitchFamily="34" charset="0"/>
                <a:cs typeface="+mj-cs"/>
              </a:rPr>
              <a:t> مجموعة اللُّحوم والأسماك، </a:t>
            </a:r>
          </a:p>
        </p:txBody>
      </p:sp>
      <p:sp>
        <p:nvSpPr>
          <p:cNvPr id="14" name="مربع نص 13">
            <a:extLst>
              <a:ext uri="{FF2B5EF4-FFF2-40B4-BE49-F238E27FC236}">
                <a16:creationId xmlns:a16="http://schemas.microsoft.com/office/drawing/2014/main" id="{4EAE3716-B76A-457C-9530-D20972E4AD20}"/>
              </a:ext>
            </a:extLst>
          </p:cNvPr>
          <p:cNvSpPr txBox="1"/>
          <p:nvPr/>
        </p:nvSpPr>
        <p:spPr>
          <a:xfrm>
            <a:off x="4336664" y="1967247"/>
            <a:ext cx="2109242" cy="373260"/>
          </a:xfrm>
          <a:prstGeom prst="roundRect">
            <a:avLst>
              <a:gd name="adj" fmla="val 9449"/>
            </a:avLst>
          </a:prstGeom>
          <a:solidFill>
            <a:srgbClr val="DDF2FF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>
            <a:spAutoFit/>
          </a:bodyPr>
          <a:lstStyle/>
          <a:p>
            <a:pPr algn="ctr" rtl="1">
              <a:lnSpc>
                <a:spcPct val="115000"/>
              </a:lnSpc>
            </a:pPr>
            <a:r>
              <a:rPr lang="ar-SA" sz="1600" b="1" dirty="0">
                <a:solidFill>
                  <a:srgbClr val="002060"/>
                </a:solidFill>
                <a:effectLst/>
                <a:latin typeface="Sakkal Majalla" panose="02000000000000000000" pitchFamily="2" charset="-78"/>
                <a:ea typeface="Calibri" panose="020F0502020204030204" pitchFamily="34" charset="0"/>
                <a:cs typeface="+mj-cs"/>
              </a:rPr>
              <a:t>مجموعة الحليب و مشتقَّاته، </a:t>
            </a:r>
          </a:p>
        </p:txBody>
      </p:sp>
      <p:sp>
        <p:nvSpPr>
          <p:cNvPr id="15" name="مربع نص 14">
            <a:extLst>
              <a:ext uri="{FF2B5EF4-FFF2-40B4-BE49-F238E27FC236}">
                <a16:creationId xmlns:a16="http://schemas.microsoft.com/office/drawing/2014/main" id="{09A90DB2-DCFA-444E-B30A-F012DCCA7944}"/>
              </a:ext>
            </a:extLst>
          </p:cNvPr>
          <p:cNvSpPr txBox="1"/>
          <p:nvPr/>
        </p:nvSpPr>
        <p:spPr>
          <a:xfrm>
            <a:off x="8540511" y="1531219"/>
            <a:ext cx="1725157" cy="373260"/>
          </a:xfrm>
          <a:prstGeom prst="roundRect">
            <a:avLst>
              <a:gd name="adj" fmla="val 9449"/>
            </a:avLst>
          </a:prstGeom>
          <a:solidFill>
            <a:srgbClr val="DDF2FF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>
            <a:spAutoFit/>
          </a:bodyPr>
          <a:lstStyle/>
          <a:p>
            <a:pPr algn="ctr" rtl="1">
              <a:lnSpc>
                <a:spcPct val="115000"/>
              </a:lnSpc>
            </a:pPr>
            <a:r>
              <a:rPr lang="ar-SA" sz="1600" b="1" dirty="0">
                <a:solidFill>
                  <a:srgbClr val="002060"/>
                </a:solidFill>
                <a:effectLst/>
                <a:latin typeface="Sakkal Majalla" panose="02000000000000000000" pitchFamily="2" charset="-78"/>
                <a:ea typeface="Calibri" panose="020F0502020204030204" pitchFamily="34" charset="0"/>
                <a:cs typeface="+mj-cs"/>
              </a:rPr>
              <a:t>مجموعة الدُّهون.</a:t>
            </a:r>
          </a:p>
        </p:txBody>
      </p:sp>
      <p:sp>
        <p:nvSpPr>
          <p:cNvPr id="16" name="Round Same Side Corner Rectangle 58">
            <a:extLst>
              <a:ext uri="{FF2B5EF4-FFF2-40B4-BE49-F238E27FC236}">
                <a16:creationId xmlns:a16="http://schemas.microsoft.com/office/drawing/2014/main" id="{1D23D4F1-882A-4E8C-9492-1523CB2377B5}"/>
              </a:ext>
            </a:extLst>
          </p:cNvPr>
          <p:cNvSpPr/>
          <p:nvPr/>
        </p:nvSpPr>
        <p:spPr>
          <a:xfrm>
            <a:off x="9994191" y="4076149"/>
            <a:ext cx="45719" cy="473688"/>
          </a:xfrm>
          <a:prstGeom prst="round2SameRect">
            <a:avLst>
              <a:gd name="adj1" fmla="val 50000"/>
              <a:gd name="adj2" fmla="val 50000"/>
            </a:avLst>
          </a:prstGeom>
          <a:solidFill>
            <a:srgbClr val="33897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5291" tIns="47645" rIns="95291" bIns="47645" rtlCol="0" anchor="ctr"/>
          <a:lstStyle/>
          <a:p>
            <a:pPr algn="ctr" defTabSz="943788" rtl="0"/>
            <a:endParaRPr lang="bg-BG" dirty="0">
              <a:solidFill>
                <a:prstClr val="white"/>
              </a:solidFill>
              <a:latin typeface="Lato Light"/>
            </a:endParaRPr>
          </a:p>
        </p:txBody>
      </p:sp>
      <p:cxnSp>
        <p:nvCxnSpPr>
          <p:cNvPr id="17" name="ตัวเชื่อมต่อตรง 237">
            <a:extLst>
              <a:ext uri="{FF2B5EF4-FFF2-40B4-BE49-F238E27FC236}">
                <a16:creationId xmlns:a16="http://schemas.microsoft.com/office/drawing/2014/main" id="{6DCE007E-4885-416C-A9CF-5F0109866598}"/>
              </a:ext>
            </a:extLst>
          </p:cNvPr>
          <p:cNvCxnSpPr>
            <a:cxnSpLocks/>
          </p:cNvCxnSpPr>
          <p:nvPr/>
        </p:nvCxnSpPr>
        <p:spPr>
          <a:xfrm flipV="1">
            <a:off x="9095905" y="4331925"/>
            <a:ext cx="905268" cy="208569"/>
          </a:xfrm>
          <a:prstGeom prst="bentConnector3">
            <a:avLst>
              <a:gd name="adj1" fmla="val 50000"/>
            </a:avLst>
          </a:prstGeom>
          <a:ln w="28575">
            <a:solidFill>
              <a:srgbClr val="338977"/>
            </a:solidFill>
            <a:prstDash val="sysDot"/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ound Same Side Corner Rectangle 58">
            <a:extLst>
              <a:ext uri="{FF2B5EF4-FFF2-40B4-BE49-F238E27FC236}">
                <a16:creationId xmlns:a16="http://schemas.microsoft.com/office/drawing/2014/main" id="{C5A5BA95-AC15-40B8-87A1-295E45A1B9EE}"/>
              </a:ext>
            </a:extLst>
          </p:cNvPr>
          <p:cNvSpPr/>
          <p:nvPr/>
        </p:nvSpPr>
        <p:spPr>
          <a:xfrm>
            <a:off x="9016550" y="2877520"/>
            <a:ext cx="51535" cy="501590"/>
          </a:xfrm>
          <a:prstGeom prst="round2SameRect">
            <a:avLst>
              <a:gd name="adj1" fmla="val 50000"/>
              <a:gd name="adj2" fmla="val 50000"/>
            </a:avLst>
          </a:prstGeom>
          <a:solidFill>
            <a:srgbClr val="33897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5291" tIns="47645" rIns="95291" bIns="47645" rtlCol="0" anchor="ctr"/>
          <a:lstStyle/>
          <a:p>
            <a:pPr algn="ctr" defTabSz="943788" rtl="0"/>
            <a:endParaRPr lang="bg-BG" dirty="0">
              <a:solidFill>
                <a:prstClr val="white"/>
              </a:solidFill>
              <a:latin typeface="Lato Light"/>
            </a:endParaRPr>
          </a:p>
        </p:txBody>
      </p:sp>
      <p:cxnSp>
        <p:nvCxnSpPr>
          <p:cNvPr id="21" name="ตัวเชื่อมต่อตรง 237">
            <a:extLst>
              <a:ext uri="{FF2B5EF4-FFF2-40B4-BE49-F238E27FC236}">
                <a16:creationId xmlns:a16="http://schemas.microsoft.com/office/drawing/2014/main" id="{0AE2A132-0C58-4B57-8D51-16F7A97A2AC0}"/>
              </a:ext>
            </a:extLst>
          </p:cNvPr>
          <p:cNvCxnSpPr>
            <a:cxnSpLocks/>
            <a:endCxn id="20" idx="2"/>
          </p:cNvCxnSpPr>
          <p:nvPr/>
        </p:nvCxnSpPr>
        <p:spPr>
          <a:xfrm>
            <a:off x="8355183" y="2844875"/>
            <a:ext cx="661367" cy="283440"/>
          </a:xfrm>
          <a:prstGeom prst="bentConnector3">
            <a:avLst>
              <a:gd name="adj1" fmla="val 50000"/>
            </a:avLst>
          </a:prstGeom>
          <a:ln w="28575">
            <a:solidFill>
              <a:srgbClr val="338977"/>
            </a:solidFill>
            <a:prstDash val="sysDot"/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Round Same Side Corner Rectangle 58">
            <a:extLst>
              <a:ext uri="{FF2B5EF4-FFF2-40B4-BE49-F238E27FC236}">
                <a16:creationId xmlns:a16="http://schemas.microsoft.com/office/drawing/2014/main" id="{5B11B811-F383-4F92-B960-3DBE31F700DD}"/>
              </a:ext>
            </a:extLst>
          </p:cNvPr>
          <p:cNvSpPr/>
          <p:nvPr/>
        </p:nvSpPr>
        <p:spPr>
          <a:xfrm>
            <a:off x="8494792" y="1497635"/>
            <a:ext cx="45719" cy="455020"/>
          </a:xfrm>
          <a:prstGeom prst="round2SameRect">
            <a:avLst>
              <a:gd name="adj1" fmla="val 50000"/>
              <a:gd name="adj2" fmla="val 50000"/>
            </a:avLst>
          </a:prstGeom>
          <a:solidFill>
            <a:srgbClr val="33897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5291" tIns="47645" rIns="95291" bIns="47645" rtlCol="0" anchor="ctr"/>
          <a:lstStyle/>
          <a:p>
            <a:pPr algn="ctr" defTabSz="943788" rtl="0"/>
            <a:endParaRPr lang="bg-BG" dirty="0">
              <a:solidFill>
                <a:prstClr val="white"/>
              </a:solidFill>
              <a:latin typeface="Lato Light"/>
            </a:endParaRPr>
          </a:p>
        </p:txBody>
      </p:sp>
      <p:cxnSp>
        <p:nvCxnSpPr>
          <p:cNvPr id="23" name="ตัวเชื่อมต่อตรง 237">
            <a:extLst>
              <a:ext uri="{FF2B5EF4-FFF2-40B4-BE49-F238E27FC236}">
                <a16:creationId xmlns:a16="http://schemas.microsoft.com/office/drawing/2014/main" id="{D7AED3B6-86C6-4B36-BC3F-ADDCD18715C3}"/>
              </a:ext>
            </a:extLst>
          </p:cNvPr>
          <p:cNvCxnSpPr>
            <a:cxnSpLocks/>
          </p:cNvCxnSpPr>
          <p:nvPr/>
        </p:nvCxnSpPr>
        <p:spPr>
          <a:xfrm flipV="1">
            <a:off x="7997558" y="1720221"/>
            <a:ext cx="495249" cy="355371"/>
          </a:xfrm>
          <a:prstGeom prst="bentConnector3">
            <a:avLst>
              <a:gd name="adj1" fmla="val 50000"/>
            </a:avLst>
          </a:prstGeom>
          <a:ln w="28575">
            <a:solidFill>
              <a:srgbClr val="338977"/>
            </a:solidFill>
            <a:prstDash val="sysDot"/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Round Same Side Corner Rectangle 58">
            <a:extLst>
              <a:ext uri="{FF2B5EF4-FFF2-40B4-BE49-F238E27FC236}">
                <a16:creationId xmlns:a16="http://schemas.microsoft.com/office/drawing/2014/main" id="{807EF1F1-3385-46F5-98E2-26B7F769B9B7}"/>
              </a:ext>
            </a:extLst>
          </p:cNvPr>
          <p:cNvSpPr/>
          <p:nvPr/>
        </p:nvSpPr>
        <p:spPr>
          <a:xfrm>
            <a:off x="6109898" y="3118374"/>
            <a:ext cx="45719" cy="440104"/>
          </a:xfrm>
          <a:prstGeom prst="round2SameRect">
            <a:avLst>
              <a:gd name="adj1" fmla="val 50000"/>
              <a:gd name="adj2" fmla="val 50000"/>
            </a:avLst>
          </a:prstGeom>
          <a:solidFill>
            <a:srgbClr val="33897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5291" tIns="47645" rIns="95291" bIns="47645" rtlCol="0" anchor="ctr"/>
          <a:lstStyle/>
          <a:p>
            <a:pPr algn="ctr" defTabSz="943788" rtl="0"/>
            <a:endParaRPr lang="bg-BG" dirty="0">
              <a:solidFill>
                <a:prstClr val="white"/>
              </a:solidFill>
              <a:latin typeface="Lato Light"/>
            </a:endParaRPr>
          </a:p>
        </p:txBody>
      </p:sp>
      <p:cxnSp>
        <p:nvCxnSpPr>
          <p:cNvPr id="26" name="ตัวเชื่อมต่อตรง 237">
            <a:extLst>
              <a:ext uri="{FF2B5EF4-FFF2-40B4-BE49-F238E27FC236}">
                <a16:creationId xmlns:a16="http://schemas.microsoft.com/office/drawing/2014/main" id="{44843257-E31F-4892-8A3D-83D3D1283D46}"/>
              </a:ext>
            </a:extLst>
          </p:cNvPr>
          <p:cNvCxnSpPr>
            <a:cxnSpLocks/>
          </p:cNvCxnSpPr>
          <p:nvPr/>
        </p:nvCxnSpPr>
        <p:spPr>
          <a:xfrm rot="10800000">
            <a:off x="6140180" y="3366750"/>
            <a:ext cx="445078" cy="343465"/>
          </a:xfrm>
          <a:prstGeom prst="bentConnector3">
            <a:avLst>
              <a:gd name="adj1" fmla="val 50000"/>
            </a:avLst>
          </a:prstGeom>
          <a:ln w="28575">
            <a:solidFill>
              <a:srgbClr val="338977"/>
            </a:solidFill>
            <a:prstDash val="sysDot"/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Round Same Side Corner Rectangle 58">
            <a:extLst>
              <a:ext uri="{FF2B5EF4-FFF2-40B4-BE49-F238E27FC236}">
                <a16:creationId xmlns:a16="http://schemas.microsoft.com/office/drawing/2014/main" id="{24112D38-9BFF-43F1-AE84-4D9409C16E28}"/>
              </a:ext>
            </a:extLst>
          </p:cNvPr>
          <p:cNvSpPr/>
          <p:nvPr/>
        </p:nvSpPr>
        <p:spPr>
          <a:xfrm>
            <a:off x="6483154" y="2051605"/>
            <a:ext cx="45719" cy="397634"/>
          </a:xfrm>
          <a:prstGeom prst="round2SameRect">
            <a:avLst>
              <a:gd name="adj1" fmla="val 50000"/>
              <a:gd name="adj2" fmla="val 50000"/>
            </a:avLst>
          </a:prstGeom>
          <a:solidFill>
            <a:srgbClr val="33897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5291" tIns="47645" rIns="95291" bIns="47645" rtlCol="0" anchor="ctr"/>
          <a:lstStyle/>
          <a:p>
            <a:pPr algn="ctr" defTabSz="943788" rtl="0"/>
            <a:endParaRPr lang="bg-BG" dirty="0">
              <a:solidFill>
                <a:prstClr val="white"/>
              </a:solidFill>
              <a:latin typeface="Lato Light"/>
            </a:endParaRPr>
          </a:p>
        </p:txBody>
      </p:sp>
      <p:cxnSp>
        <p:nvCxnSpPr>
          <p:cNvPr id="32" name="ตัวเชื่อมต่อตรง 237">
            <a:extLst>
              <a:ext uri="{FF2B5EF4-FFF2-40B4-BE49-F238E27FC236}">
                <a16:creationId xmlns:a16="http://schemas.microsoft.com/office/drawing/2014/main" id="{26AA53F9-3244-4CF7-84EE-1A2AF9AE9C07}"/>
              </a:ext>
            </a:extLst>
          </p:cNvPr>
          <p:cNvCxnSpPr>
            <a:cxnSpLocks/>
          </p:cNvCxnSpPr>
          <p:nvPr/>
        </p:nvCxnSpPr>
        <p:spPr>
          <a:xfrm rot="10800000">
            <a:off x="6485139" y="2261823"/>
            <a:ext cx="575723" cy="329712"/>
          </a:xfrm>
          <a:prstGeom prst="bentConnector3">
            <a:avLst>
              <a:gd name="adj1" fmla="val 50000"/>
            </a:avLst>
          </a:prstGeom>
          <a:ln w="28575">
            <a:solidFill>
              <a:srgbClr val="338977"/>
            </a:solidFill>
            <a:prstDash val="sysDot"/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مربع نص 44">
            <a:extLst>
              <a:ext uri="{FF2B5EF4-FFF2-40B4-BE49-F238E27FC236}">
                <a16:creationId xmlns:a16="http://schemas.microsoft.com/office/drawing/2014/main" id="{F7517D05-3F6B-4638-AC7C-B604D19DA047}"/>
              </a:ext>
            </a:extLst>
          </p:cNvPr>
          <p:cNvSpPr txBox="1"/>
          <p:nvPr/>
        </p:nvSpPr>
        <p:spPr>
          <a:xfrm>
            <a:off x="6171047" y="5702185"/>
            <a:ext cx="3051497" cy="407723"/>
          </a:xfrm>
          <a:prstGeom prst="roundRect">
            <a:avLst>
              <a:gd name="adj" fmla="val 9449"/>
            </a:avLst>
          </a:prstGeom>
          <a:solidFill>
            <a:srgbClr val="7030A0">
              <a:alpha val="9000"/>
            </a:srgb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>
            <a:spAutoFit/>
          </a:bodyPr>
          <a:lstStyle/>
          <a:p>
            <a:pPr algn="ctr" rtl="1">
              <a:lnSpc>
                <a:spcPct val="115000"/>
              </a:lnSpc>
            </a:pPr>
            <a:r>
              <a:rPr lang="ar-SA" b="1" dirty="0">
                <a:solidFill>
                  <a:srgbClr val="002060"/>
                </a:solidFill>
                <a:effectLst/>
                <a:latin typeface="Sakkal Majalla" panose="02000000000000000000" pitchFamily="2" charset="-78"/>
                <a:ea typeface="Calibri" panose="020F0502020204030204" pitchFamily="34" charset="0"/>
                <a:cs typeface="+mj-cs"/>
              </a:rPr>
              <a:t>نتناول </a:t>
            </a:r>
            <a:r>
              <a:rPr lang="ar-SA" b="1" dirty="0">
                <a:solidFill>
                  <a:srgbClr val="C00000"/>
                </a:solidFill>
                <a:effectLst/>
                <a:latin typeface="Sakkal Majalla" panose="02000000000000000000" pitchFamily="2" charset="-78"/>
                <a:ea typeface="Calibri" panose="020F0502020204030204" pitchFamily="34" charset="0"/>
                <a:cs typeface="+mj-cs"/>
              </a:rPr>
              <a:t>طعام أكثر من القطاع الأكبر</a:t>
            </a:r>
            <a:endParaRPr lang="ar-SA" b="1" dirty="0">
              <a:solidFill>
                <a:srgbClr val="002060"/>
              </a:solidFill>
              <a:effectLst/>
              <a:latin typeface="Sakkal Majalla" panose="02000000000000000000" pitchFamily="2" charset="-78"/>
              <a:ea typeface="Calibri" panose="020F0502020204030204" pitchFamily="34" charset="0"/>
              <a:cs typeface="+mj-cs"/>
            </a:endParaRPr>
          </a:p>
        </p:txBody>
      </p:sp>
      <p:sp>
        <p:nvSpPr>
          <p:cNvPr id="46" name="مربع نص 45">
            <a:extLst>
              <a:ext uri="{FF2B5EF4-FFF2-40B4-BE49-F238E27FC236}">
                <a16:creationId xmlns:a16="http://schemas.microsoft.com/office/drawing/2014/main" id="{5390C4AC-3848-4724-90E6-BB3EC9004187}"/>
              </a:ext>
            </a:extLst>
          </p:cNvPr>
          <p:cNvSpPr txBox="1"/>
          <p:nvPr/>
        </p:nvSpPr>
        <p:spPr>
          <a:xfrm>
            <a:off x="6189413" y="6187107"/>
            <a:ext cx="3051497" cy="407723"/>
          </a:xfrm>
          <a:prstGeom prst="roundRect">
            <a:avLst>
              <a:gd name="adj" fmla="val 9449"/>
            </a:avLst>
          </a:prstGeom>
          <a:solidFill>
            <a:srgbClr val="7030A0">
              <a:alpha val="9000"/>
            </a:srgb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>
            <a:spAutoFit/>
          </a:bodyPr>
          <a:lstStyle/>
          <a:p>
            <a:pPr algn="ctr" rtl="1">
              <a:lnSpc>
                <a:spcPct val="115000"/>
              </a:lnSpc>
            </a:pPr>
            <a:r>
              <a:rPr lang="ar-SA" b="1" dirty="0">
                <a:solidFill>
                  <a:srgbClr val="002060"/>
                </a:solidFill>
                <a:effectLst/>
                <a:latin typeface="Sakkal Majalla" panose="02000000000000000000" pitchFamily="2" charset="-78"/>
                <a:ea typeface="Calibri" panose="020F0502020204030204" pitchFamily="34" charset="0"/>
                <a:cs typeface="+mj-cs"/>
              </a:rPr>
              <a:t>و </a:t>
            </a:r>
            <a:r>
              <a:rPr lang="ar-SA" b="1" dirty="0">
                <a:solidFill>
                  <a:srgbClr val="C00000"/>
                </a:solidFill>
                <a:effectLst/>
                <a:latin typeface="Sakkal Majalla" panose="02000000000000000000" pitchFamily="2" charset="-78"/>
                <a:ea typeface="Calibri" panose="020F0502020204030204" pitchFamily="34" charset="0"/>
                <a:cs typeface="+mj-cs"/>
              </a:rPr>
              <a:t>أقل من القطاع الأصغر</a:t>
            </a:r>
            <a:r>
              <a:rPr lang="ar-SA" b="1" dirty="0">
                <a:solidFill>
                  <a:srgbClr val="002060"/>
                </a:solidFill>
                <a:effectLst/>
                <a:latin typeface="Sakkal Majalla" panose="02000000000000000000" pitchFamily="2" charset="-78"/>
                <a:ea typeface="Calibri" panose="020F0502020204030204" pitchFamily="34" charset="0"/>
                <a:cs typeface="+mj-cs"/>
              </a:rPr>
              <a:t>.</a:t>
            </a:r>
          </a:p>
        </p:txBody>
      </p:sp>
      <p:sp>
        <p:nvSpPr>
          <p:cNvPr id="27" name="مربع نص 26">
            <a:extLst>
              <a:ext uri="{FF2B5EF4-FFF2-40B4-BE49-F238E27FC236}">
                <a16:creationId xmlns:a16="http://schemas.microsoft.com/office/drawing/2014/main" id="{2F20C0AB-D929-498A-B363-A2384D562C56}"/>
              </a:ext>
            </a:extLst>
          </p:cNvPr>
          <p:cNvSpPr txBox="1"/>
          <p:nvPr/>
        </p:nvSpPr>
        <p:spPr>
          <a:xfrm>
            <a:off x="9899568" y="713056"/>
            <a:ext cx="2292432" cy="578882"/>
          </a:xfrm>
          <a:prstGeom prst="roundRect">
            <a:avLst/>
          </a:prstGeom>
          <a:solidFill>
            <a:srgbClr val="EBFDFF"/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>
            <a:spAutoFit/>
          </a:bodyPr>
          <a:lstStyle/>
          <a:p>
            <a:pPr algn="ctr"/>
            <a:r>
              <a:rPr lang="ar-SA" sz="2400" b="1" dirty="0">
                <a:solidFill>
                  <a:srgbClr val="C00000"/>
                </a:solidFill>
                <a:latin typeface="Sakkal Majalla" panose="02000000000000000000" pitchFamily="2" charset="-78"/>
              </a:rPr>
              <a:t>الهرم الغذائي</a:t>
            </a:r>
          </a:p>
          <a:p>
            <a:pPr algn="ctr"/>
            <a:endParaRPr lang="ar-SA" sz="400" b="1" dirty="0">
              <a:solidFill>
                <a:srgbClr val="C00000"/>
              </a:solidFill>
              <a:latin typeface="Sakkal Majalla" panose="020000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7939878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2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50"/>
                            </p:stCondLst>
                            <p:childTnLst>
                              <p:par>
                                <p:cTn id="1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2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250"/>
                            </p:stCondLst>
                            <p:childTnLst>
                              <p:par>
                                <p:cTn id="5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500"/>
                            </p:stCondLst>
                            <p:childTnLst>
                              <p:par>
                                <p:cTn id="7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500"/>
                            </p:stCondLst>
                            <p:childTnLst>
                              <p:par>
                                <p:cTn id="8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3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8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0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20" grpId="0" animBg="1"/>
      <p:bldP spid="22" grpId="0" animBg="1"/>
      <p:bldP spid="25" grpId="0" animBg="1"/>
      <p:bldP spid="31" grpId="0" animBg="1"/>
      <p:bldP spid="45" grpId="0" animBg="1"/>
      <p:bldP spid="46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ربع نص 1">
            <a:extLst>
              <a:ext uri="{FF2B5EF4-FFF2-40B4-BE49-F238E27FC236}">
                <a16:creationId xmlns:a16="http://schemas.microsoft.com/office/drawing/2014/main" id="{570B2DCB-07B0-4395-9EB7-E6719F9D59AA}"/>
              </a:ext>
            </a:extLst>
          </p:cNvPr>
          <p:cNvSpPr txBox="1"/>
          <p:nvPr/>
        </p:nvSpPr>
        <p:spPr>
          <a:xfrm>
            <a:off x="9444279" y="132522"/>
            <a:ext cx="1438946" cy="374571"/>
          </a:xfrm>
          <a:prstGeom prst="roundRect">
            <a:avLst/>
          </a:prstGeom>
          <a:solidFill>
            <a:srgbClr val="56C1A9"/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>
            <a:spAutoFit/>
          </a:bodyPr>
          <a:lstStyle/>
          <a:p>
            <a:pPr algn="ctr"/>
            <a:r>
              <a:rPr lang="ar-SA" sz="1600" b="1" dirty="0">
                <a:solidFill>
                  <a:schemeClr val="bg1"/>
                </a:solidFill>
                <a:latin typeface="Sakkal Majalla" panose="02000000000000000000" pitchFamily="2" charset="-78"/>
                <a:cs typeface="+mj-cs"/>
              </a:rPr>
              <a:t>الغذاء و التغذية </a:t>
            </a:r>
            <a:endParaRPr lang="en-US" sz="1600" b="1" dirty="0">
              <a:solidFill>
                <a:schemeClr val="bg1"/>
              </a:solidFill>
              <a:latin typeface="Sakkal Majalla" panose="02000000000000000000" pitchFamily="2" charset="-78"/>
              <a:cs typeface="+mj-cs"/>
            </a:endParaRPr>
          </a:p>
        </p:txBody>
      </p:sp>
      <p:sp>
        <p:nvSpPr>
          <p:cNvPr id="3" name="مربع نص 2">
            <a:extLst>
              <a:ext uri="{FF2B5EF4-FFF2-40B4-BE49-F238E27FC236}">
                <a16:creationId xmlns:a16="http://schemas.microsoft.com/office/drawing/2014/main" id="{D37FDE68-E307-4C83-9613-C39449EAE7CE}"/>
              </a:ext>
            </a:extLst>
          </p:cNvPr>
          <p:cNvSpPr txBox="1"/>
          <p:nvPr/>
        </p:nvSpPr>
        <p:spPr>
          <a:xfrm>
            <a:off x="10959548" y="132523"/>
            <a:ext cx="1113183" cy="374571"/>
          </a:xfrm>
          <a:prstGeom prst="roundRect">
            <a:avLst/>
          </a:prstGeom>
          <a:solidFill>
            <a:srgbClr val="56C1A9"/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>
            <a:spAutoFit/>
          </a:bodyPr>
          <a:lstStyle/>
          <a:p>
            <a:pPr algn="ctr"/>
            <a:r>
              <a:rPr lang="ar-SA" sz="1600" b="1" dirty="0">
                <a:solidFill>
                  <a:schemeClr val="bg1"/>
                </a:solidFill>
                <a:latin typeface="Sakkal Majalla" panose="02000000000000000000" pitchFamily="2" charset="-78"/>
                <a:cs typeface="+mj-cs"/>
              </a:rPr>
              <a:t>الدرس الثاني </a:t>
            </a:r>
            <a:endParaRPr lang="en-US" sz="1600" b="1" dirty="0">
              <a:solidFill>
                <a:schemeClr val="bg1"/>
              </a:solidFill>
              <a:latin typeface="Sakkal Majalla" panose="02000000000000000000" pitchFamily="2" charset="-78"/>
              <a:cs typeface="+mj-cs"/>
            </a:endParaRPr>
          </a:p>
        </p:txBody>
      </p:sp>
      <p:sp>
        <p:nvSpPr>
          <p:cNvPr id="4" name="مربع نص 3">
            <a:extLst>
              <a:ext uri="{FF2B5EF4-FFF2-40B4-BE49-F238E27FC236}">
                <a16:creationId xmlns:a16="http://schemas.microsoft.com/office/drawing/2014/main" id="{4889FD3A-6D75-43B5-80CE-A57538E9229C}"/>
              </a:ext>
            </a:extLst>
          </p:cNvPr>
          <p:cNvSpPr txBox="1"/>
          <p:nvPr/>
        </p:nvSpPr>
        <p:spPr>
          <a:xfrm>
            <a:off x="56198" y="132521"/>
            <a:ext cx="4582063" cy="306467"/>
          </a:xfrm>
          <a:prstGeom prst="roundRect">
            <a:avLst/>
          </a:prstGeom>
          <a:solidFill>
            <a:srgbClr val="56C1A9"/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>
            <a:spAutoFit/>
          </a:bodyPr>
          <a:lstStyle/>
          <a:p>
            <a:pPr algn="ctr"/>
            <a:r>
              <a:rPr lang="ar-SA" sz="1200" b="1">
                <a:solidFill>
                  <a:schemeClr val="bg1"/>
                </a:solidFill>
                <a:latin typeface="Sakkal Majalla" panose="02000000000000000000" pitchFamily="2" charset="-78"/>
                <a:cs typeface="+mj-cs"/>
              </a:rPr>
              <a:t>علوم الصفّ الرابع   - الوحدة الثالثة صحة الانسان    الفصل الخامس  التغذية و الصحة </a:t>
            </a:r>
            <a:endParaRPr lang="ar-SA" sz="1200" b="1" dirty="0">
              <a:solidFill>
                <a:schemeClr val="bg1"/>
              </a:solidFill>
              <a:latin typeface="Sakkal Majalla" panose="02000000000000000000" pitchFamily="2" charset="-78"/>
              <a:cs typeface="+mj-cs"/>
            </a:endParaRPr>
          </a:p>
        </p:txBody>
      </p:sp>
      <p:sp>
        <p:nvSpPr>
          <p:cNvPr id="5" name="مربع نص 4">
            <a:extLst>
              <a:ext uri="{FF2B5EF4-FFF2-40B4-BE49-F238E27FC236}">
                <a16:creationId xmlns:a16="http://schemas.microsoft.com/office/drawing/2014/main" id="{7DBFAC87-67CB-4810-A5C9-E1162327F5C6}"/>
              </a:ext>
            </a:extLst>
          </p:cNvPr>
          <p:cNvSpPr txBox="1"/>
          <p:nvPr/>
        </p:nvSpPr>
        <p:spPr>
          <a:xfrm>
            <a:off x="10100074" y="725951"/>
            <a:ext cx="2036238" cy="442674"/>
          </a:xfrm>
          <a:prstGeom prst="roundRect">
            <a:avLst/>
          </a:prstGeom>
          <a:solidFill>
            <a:srgbClr val="C00000"/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>
            <a:spAutoFit/>
          </a:bodyPr>
          <a:lstStyle/>
          <a:p>
            <a:pPr algn="ctr"/>
            <a:r>
              <a:rPr lang="ar-SA" sz="2000" b="1" dirty="0">
                <a:solidFill>
                  <a:schemeClr val="bg1"/>
                </a:solidFill>
                <a:latin typeface="Sakkal Majalla" panose="02000000000000000000" pitchFamily="2" charset="-78"/>
                <a:cs typeface="+mj-cs"/>
              </a:rPr>
              <a:t>أختبر نفسي </a:t>
            </a:r>
          </a:p>
        </p:txBody>
      </p:sp>
      <p:sp>
        <p:nvSpPr>
          <p:cNvPr id="6" name="مربع نص 5">
            <a:extLst>
              <a:ext uri="{FF2B5EF4-FFF2-40B4-BE49-F238E27FC236}">
                <a16:creationId xmlns:a16="http://schemas.microsoft.com/office/drawing/2014/main" id="{CA2C98F0-0DF3-479D-9D63-F5EF89D3CDAE}"/>
              </a:ext>
            </a:extLst>
          </p:cNvPr>
          <p:cNvSpPr txBox="1"/>
          <p:nvPr/>
        </p:nvSpPr>
        <p:spPr>
          <a:xfrm>
            <a:off x="3761036" y="1216647"/>
            <a:ext cx="6541545" cy="783193"/>
          </a:xfrm>
          <a:prstGeom prst="roundRect">
            <a:avLst/>
          </a:prstGeom>
          <a:solidFill>
            <a:srgbClr val="C00000"/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>
            <a:spAutoFit/>
          </a:bodyPr>
          <a:lstStyle/>
          <a:p>
            <a:pPr algn="ctr"/>
            <a:r>
              <a:rPr lang="ar-SA" sz="2000" b="1" dirty="0">
                <a:solidFill>
                  <a:schemeClr val="bg1"/>
                </a:solidFill>
                <a:latin typeface="Sakkal Majalla" panose="02000000000000000000" pitchFamily="2" charset="-78"/>
                <a:cs typeface="+mj-cs"/>
              </a:rPr>
              <a:t>البروتينات – الدهون – الكربوهيدرات – الأملاح المعدنية إلى مجموعتين حسب</a:t>
            </a:r>
          </a:p>
          <a:p>
            <a:pPr algn="ctr"/>
            <a:r>
              <a:rPr lang="ar-SA" sz="2000" b="1" dirty="0">
                <a:solidFill>
                  <a:schemeClr val="bg1"/>
                </a:solidFill>
                <a:latin typeface="Sakkal Majalla" panose="02000000000000000000" pitchFamily="2" charset="-78"/>
                <a:cs typeface="+mj-cs"/>
              </a:rPr>
              <a:t> فوائدها : امداد الجسم بالطاقة – النمو و بناء العظام </a:t>
            </a:r>
          </a:p>
        </p:txBody>
      </p:sp>
      <p:sp>
        <p:nvSpPr>
          <p:cNvPr id="7" name="مربع نص 6">
            <a:extLst>
              <a:ext uri="{FF2B5EF4-FFF2-40B4-BE49-F238E27FC236}">
                <a16:creationId xmlns:a16="http://schemas.microsoft.com/office/drawing/2014/main" id="{78A05F64-D6B3-44B3-B607-C84A93400B79}"/>
              </a:ext>
            </a:extLst>
          </p:cNvPr>
          <p:cNvSpPr txBox="1"/>
          <p:nvPr/>
        </p:nvSpPr>
        <p:spPr>
          <a:xfrm>
            <a:off x="10587716" y="1306530"/>
            <a:ext cx="1548596" cy="442674"/>
          </a:xfrm>
          <a:prstGeom prst="roundRect">
            <a:avLst/>
          </a:prstGeom>
          <a:solidFill>
            <a:srgbClr val="C00000"/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>
            <a:spAutoFit/>
          </a:bodyPr>
          <a:lstStyle/>
          <a:p>
            <a:pPr algn="ctr"/>
            <a:r>
              <a:rPr lang="ar-SA" sz="2000" b="1" dirty="0">
                <a:solidFill>
                  <a:schemeClr val="bg1"/>
                </a:solidFill>
                <a:latin typeface="Sakkal Majalla" panose="02000000000000000000" pitchFamily="2" charset="-78"/>
                <a:cs typeface="+mj-cs"/>
              </a:rPr>
              <a:t>أصنف </a:t>
            </a:r>
          </a:p>
        </p:txBody>
      </p:sp>
      <p:sp>
        <p:nvSpPr>
          <p:cNvPr id="8" name="مربع نص 7">
            <a:extLst>
              <a:ext uri="{FF2B5EF4-FFF2-40B4-BE49-F238E27FC236}">
                <a16:creationId xmlns:a16="http://schemas.microsoft.com/office/drawing/2014/main" id="{9119A321-A39D-4C83-8D0F-38226AA291D2}"/>
              </a:ext>
            </a:extLst>
          </p:cNvPr>
          <p:cNvSpPr txBox="1"/>
          <p:nvPr/>
        </p:nvSpPr>
        <p:spPr>
          <a:xfrm>
            <a:off x="7765110" y="2109775"/>
            <a:ext cx="2619449" cy="442674"/>
          </a:xfrm>
          <a:prstGeom prst="roundRect">
            <a:avLst/>
          </a:prstGeom>
          <a:solidFill>
            <a:srgbClr val="56C1A9"/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>
            <a:spAutoFit/>
          </a:bodyPr>
          <a:lstStyle/>
          <a:p>
            <a:pPr algn="ctr"/>
            <a:r>
              <a:rPr lang="ar-SA" sz="2000" b="1">
                <a:solidFill>
                  <a:schemeClr val="bg1"/>
                </a:solidFill>
                <a:latin typeface="Sakkal Majalla" panose="02000000000000000000" pitchFamily="2" charset="-78"/>
                <a:cs typeface="+mj-cs"/>
              </a:rPr>
              <a:t>امداد الجسم بالطاقة </a:t>
            </a:r>
            <a:endParaRPr lang="ar-SA" sz="2000" b="1" dirty="0">
              <a:solidFill>
                <a:schemeClr val="bg1"/>
              </a:solidFill>
              <a:latin typeface="Sakkal Majalla" panose="02000000000000000000" pitchFamily="2" charset="-78"/>
              <a:cs typeface="+mj-cs"/>
            </a:endParaRPr>
          </a:p>
        </p:txBody>
      </p:sp>
      <p:sp>
        <p:nvSpPr>
          <p:cNvPr id="9" name="مربع نص 8">
            <a:extLst>
              <a:ext uri="{FF2B5EF4-FFF2-40B4-BE49-F238E27FC236}">
                <a16:creationId xmlns:a16="http://schemas.microsoft.com/office/drawing/2014/main" id="{80E58F60-4FC2-4E74-B0A9-BFEE0623E57A}"/>
              </a:ext>
            </a:extLst>
          </p:cNvPr>
          <p:cNvSpPr txBox="1"/>
          <p:nvPr/>
        </p:nvSpPr>
        <p:spPr>
          <a:xfrm>
            <a:off x="4208929" y="4771637"/>
            <a:ext cx="6175630" cy="578882"/>
          </a:xfrm>
          <a:prstGeom prst="roundRect">
            <a:avLst/>
          </a:prstGeom>
          <a:solidFill>
            <a:srgbClr val="C00000"/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>
            <a:spAutoFit/>
          </a:bodyPr>
          <a:lstStyle/>
          <a:p>
            <a:pPr algn="ctr"/>
            <a:r>
              <a:rPr lang="ar-SA" sz="2400" b="1" dirty="0">
                <a:solidFill>
                  <a:schemeClr val="bg1"/>
                </a:solidFill>
                <a:latin typeface="Sakkal Majalla" panose="02000000000000000000" pitchFamily="2" charset="-78"/>
                <a:cs typeface="+mj-cs"/>
              </a:rPr>
              <a:t>لماذا يعد تناول الغذاء المتوازن مهما لصحة الجسم</a:t>
            </a:r>
          </a:p>
          <a:p>
            <a:pPr algn="ctr"/>
            <a:r>
              <a:rPr lang="ar-SA" sz="400" b="1" dirty="0">
                <a:solidFill>
                  <a:schemeClr val="bg1"/>
                </a:solidFill>
                <a:latin typeface="Sakkal Majalla" panose="02000000000000000000" pitchFamily="2" charset="-78"/>
                <a:cs typeface="+mj-cs"/>
              </a:rPr>
              <a:t> </a:t>
            </a:r>
          </a:p>
        </p:txBody>
      </p:sp>
      <p:sp>
        <p:nvSpPr>
          <p:cNvPr id="10" name="مربع نص 9">
            <a:extLst>
              <a:ext uri="{FF2B5EF4-FFF2-40B4-BE49-F238E27FC236}">
                <a16:creationId xmlns:a16="http://schemas.microsoft.com/office/drawing/2014/main" id="{44253FEB-6FD4-41FB-8A93-0DE06E6491F0}"/>
              </a:ext>
            </a:extLst>
          </p:cNvPr>
          <p:cNvSpPr txBox="1"/>
          <p:nvPr/>
        </p:nvSpPr>
        <p:spPr>
          <a:xfrm>
            <a:off x="3761036" y="2109775"/>
            <a:ext cx="2619449" cy="442674"/>
          </a:xfrm>
          <a:prstGeom prst="roundRect">
            <a:avLst/>
          </a:prstGeom>
          <a:solidFill>
            <a:srgbClr val="56C1A9"/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>
            <a:spAutoFit/>
          </a:bodyPr>
          <a:lstStyle/>
          <a:p>
            <a:pPr algn="ctr"/>
            <a:r>
              <a:rPr lang="ar-SA" sz="2000" b="1">
                <a:solidFill>
                  <a:schemeClr val="bg1"/>
                </a:solidFill>
                <a:latin typeface="Sakkal Majalla" panose="02000000000000000000" pitchFamily="2" charset="-78"/>
                <a:cs typeface="+mj-cs"/>
              </a:rPr>
              <a:t>النمو و بناء العظام </a:t>
            </a:r>
            <a:endParaRPr lang="ar-SA" sz="2000" b="1" dirty="0">
              <a:solidFill>
                <a:schemeClr val="bg1"/>
              </a:solidFill>
              <a:latin typeface="Sakkal Majalla" panose="02000000000000000000" pitchFamily="2" charset="-78"/>
              <a:cs typeface="+mj-cs"/>
            </a:endParaRPr>
          </a:p>
        </p:txBody>
      </p:sp>
      <p:sp>
        <p:nvSpPr>
          <p:cNvPr id="11" name="Round Same Side Corner Rectangle 58">
            <a:extLst>
              <a:ext uri="{FF2B5EF4-FFF2-40B4-BE49-F238E27FC236}">
                <a16:creationId xmlns:a16="http://schemas.microsoft.com/office/drawing/2014/main" id="{501E9735-C58A-4B3B-9E73-29E35A6C7839}"/>
              </a:ext>
            </a:extLst>
          </p:cNvPr>
          <p:cNvSpPr/>
          <p:nvPr/>
        </p:nvSpPr>
        <p:spPr>
          <a:xfrm rot="5400000">
            <a:off x="9041120" y="2866798"/>
            <a:ext cx="51535" cy="501590"/>
          </a:xfrm>
          <a:prstGeom prst="round2SameRect">
            <a:avLst>
              <a:gd name="adj1" fmla="val 50000"/>
              <a:gd name="adj2" fmla="val 50000"/>
            </a:avLst>
          </a:prstGeom>
          <a:solidFill>
            <a:srgbClr val="33897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5291" tIns="47645" rIns="95291" bIns="47645" rtlCol="0" anchor="ctr"/>
          <a:lstStyle/>
          <a:p>
            <a:pPr algn="ctr" defTabSz="943788" rtl="0"/>
            <a:endParaRPr lang="bg-BG" sz="2000" dirty="0">
              <a:solidFill>
                <a:prstClr val="white"/>
              </a:solidFill>
              <a:latin typeface="Lato Light"/>
            </a:endParaRPr>
          </a:p>
        </p:txBody>
      </p:sp>
      <p:cxnSp>
        <p:nvCxnSpPr>
          <p:cNvPr id="12" name="ตัวเชื่อมต่อตรง 237">
            <a:extLst>
              <a:ext uri="{FF2B5EF4-FFF2-40B4-BE49-F238E27FC236}">
                <a16:creationId xmlns:a16="http://schemas.microsoft.com/office/drawing/2014/main" id="{DED5192D-3280-4607-A7C8-03F29593DD87}"/>
              </a:ext>
            </a:extLst>
          </p:cNvPr>
          <p:cNvCxnSpPr>
            <a:cxnSpLocks/>
          </p:cNvCxnSpPr>
          <p:nvPr/>
        </p:nvCxnSpPr>
        <p:spPr>
          <a:xfrm rot="5400000">
            <a:off x="8949937" y="2769112"/>
            <a:ext cx="452302" cy="202508"/>
          </a:xfrm>
          <a:prstGeom prst="bentConnector3">
            <a:avLst>
              <a:gd name="adj1" fmla="val 50000"/>
            </a:avLst>
          </a:prstGeom>
          <a:ln w="28575">
            <a:solidFill>
              <a:srgbClr val="338977"/>
            </a:solidFill>
            <a:prstDash val="sysDot"/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مربع نص 15">
            <a:extLst>
              <a:ext uri="{FF2B5EF4-FFF2-40B4-BE49-F238E27FC236}">
                <a16:creationId xmlns:a16="http://schemas.microsoft.com/office/drawing/2014/main" id="{24530959-0EAA-4958-93CD-713429260EF4}"/>
              </a:ext>
            </a:extLst>
          </p:cNvPr>
          <p:cNvSpPr txBox="1"/>
          <p:nvPr/>
        </p:nvSpPr>
        <p:spPr>
          <a:xfrm>
            <a:off x="8213622" y="3675490"/>
            <a:ext cx="1722424" cy="442674"/>
          </a:xfrm>
          <a:prstGeom prst="roundRect">
            <a:avLst/>
          </a:prstGeom>
          <a:solidFill>
            <a:srgbClr val="00B050"/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>
            <a:spAutoFit/>
          </a:bodyPr>
          <a:lstStyle/>
          <a:p>
            <a:pPr algn="ctr"/>
            <a:r>
              <a:rPr lang="ar-SA" sz="2000" b="1">
                <a:solidFill>
                  <a:schemeClr val="bg1"/>
                </a:solidFill>
                <a:latin typeface="Sakkal Majalla" panose="02000000000000000000" pitchFamily="2" charset="-78"/>
                <a:cs typeface="+mj-cs"/>
              </a:rPr>
              <a:t>الكربوهيدرات</a:t>
            </a:r>
            <a:endParaRPr lang="ar-SA" sz="2000" b="1" dirty="0">
              <a:solidFill>
                <a:schemeClr val="bg1"/>
              </a:solidFill>
              <a:latin typeface="Sakkal Majalla" panose="02000000000000000000" pitchFamily="2" charset="-78"/>
              <a:cs typeface="+mj-cs"/>
            </a:endParaRPr>
          </a:p>
        </p:txBody>
      </p:sp>
      <p:sp>
        <p:nvSpPr>
          <p:cNvPr id="17" name="مربع نص 16">
            <a:extLst>
              <a:ext uri="{FF2B5EF4-FFF2-40B4-BE49-F238E27FC236}">
                <a16:creationId xmlns:a16="http://schemas.microsoft.com/office/drawing/2014/main" id="{84E70823-356C-42C3-BAA4-97EC008FB6AC}"/>
              </a:ext>
            </a:extLst>
          </p:cNvPr>
          <p:cNvSpPr txBox="1"/>
          <p:nvPr/>
        </p:nvSpPr>
        <p:spPr>
          <a:xfrm>
            <a:off x="8213622" y="3201132"/>
            <a:ext cx="1722424" cy="442674"/>
          </a:xfrm>
          <a:prstGeom prst="roundRect">
            <a:avLst/>
          </a:prstGeom>
          <a:solidFill>
            <a:srgbClr val="00B050"/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>
            <a:spAutoFit/>
          </a:bodyPr>
          <a:lstStyle/>
          <a:p>
            <a:pPr algn="ctr"/>
            <a:r>
              <a:rPr lang="ar-SA" sz="2000" b="1">
                <a:solidFill>
                  <a:schemeClr val="bg1"/>
                </a:solidFill>
                <a:latin typeface="Sakkal Majalla" panose="02000000000000000000" pitchFamily="2" charset="-78"/>
                <a:cs typeface="+mj-cs"/>
              </a:rPr>
              <a:t>الدهون</a:t>
            </a:r>
            <a:endParaRPr lang="ar-SA" sz="2000" b="1" dirty="0">
              <a:solidFill>
                <a:schemeClr val="bg1"/>
              </a:solidFill>
              <a:latin typeface="Sakkal Majalla" panose="02000000000000000000" pitchFamily="2" charset="-78"/>
              <a:cs typeface="+mj-cs"/>
            </a:endParaRPr>
          </a:p>
        </p:txBody>
      </p:sp>
      <p:sp>
        <p:nvSpPr>
          <p:cNvPr id="18" name="Round Same Side Corner Rectangle 58">
            <a:extLst>
              <a:ext uri="{FF2B5EF4-FFF2-40B4-BE49-F238E27FC236}">
                <a16:creationId xmlns:a16="http://schemas.microsoft.com/office/drawing/2014/main" id="{C70E18B6-CD33-4500-A128-7D50E2E581BD}"/>
              </a:ext>
            </a:extLst>
          </p:cNvPr>
          <p:cNvSpPr/>
          <p:nvPr/>
        </p:nvSpPr>
        <p:spPr>
          <a:xfrm rot="5400000">
            <a:off x="5037047" y="2858141"/>
            <a:ext cx="51535" cy="501590"/>
          </a:xfrm>
          <a:prstGeom prst="round2SameRect">
            <a:avLst>
              <a:gd name="adj1" fmla="val 50000"/>
              <a:gd name="adj2" fmla="val 50000"/>
            </a:avLst>
          </a:prstGeom>
          <a:solidFill>
            <a:srgbClr val="33897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5291" tIns="47645" rIns="95291" bIns="47645" rtlCol="0" anchor="ctr"/>
          <a:lstStyle/>
          <a:p>
            <a:pPr algn="ctr" defTabSz="943788" rtl="0"/>
            <a:endParaRPr lang="bg-BG" sz="2000" dirty="0">
              <a:solidFill>
                <a:prstClr val="white"/>
              </a:solidFill>
              <a:latin typeface="Lato Light"/>
            </a:endParaRPr>
          </a:p>
        </p:txBody>
      </p:sp>
      <p:cxnSp>
        <p:nvCxnSpPr>
          <p:cNvPr id="19" name="ตัวเชื่อมต่อตรง 237">
            <a:extLst>
              <a:ext uri="{FF2B5EF4-FFF2-40B4-BE49-F238E27FC236}">
                <a16:creationId xmlns:a16="http://schemas.microsoft.com/office/drawing/2014/main" id="{D522F2C0-7E5F-4EDF-8D0E-E8551320A238}"/>
              </a:ext>
            </a:extLst>
          </p:cNvPr>
          <p:cNvCxnSpPr>
            <a:cxnSpLocks/>
          </p:cNvCxnSpPr>
          <p:nvPr/>
        </p:nvCxnSpPr>
        <p:spPr>
          <a:xfrm rot="16200000" flipH="1">
            <a:off x="4759705" y="2790250"/>
            <a:ext cx="448273" cy="173840"/>
          </a:xfrm>
          <a:prstGeom prst="bentConnector3">
            <a:avLst>
              <a:gd name="adj1" fmla="val 50000"/>
            </a:avLst>
          </a:prstGeom>
          <a:ln w="28575">
            <a:solidFill>
              <a:srgbClr val="338977"/>
            </a:solidFill>
            <a:prstDash val="sysDot"/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مربع نص 19">
            <a:extLst>
              <a:ext uri="{FF2B5EF4-FFF2-40B4-BE49-F238E27FC236}">
                <a16:creationId xmlns:a16="http://schemas.microsoft.com/office/drawing/2014/main" id="{FEFF5758-A002-4289-A794-B8BE5136661F}"/>
              </a:ext>
            </a:extLst>
          </p:cNvPr>
          <p:cNvSpPr txBox="1"/>
          <p:nvPr/>
        </p:nvSpPr>
        <p:spPr>
          <a:xfrm>
            <a:off x="4098090" y="3680280"/>
            <a:ext cx="1954906" cy="442674"/>
          </a:xfrm>
          <a:prstGeom prst="roundRect">
            <a:avLst/>
          </a:prstGeom>
          <a:solidFill>
            <a:srgbClr val="00B050"/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>
            <a:spAutoFit/>
          </a:bodyPr>
          <a:lstStyle/>
          <a:p>
            <a:pPr algn="ctr"/>
            <a:r>
              <a:rPr lang="ar-SA" sz="2000" b="1">
                <a:solidFill>
                  <a:schemeClr val="bg1"/>
                </a:solidFill>
                <a:latin typeface="Sakkal Majalla" panose="02000000000000000000" pitchFamily="2" charset="-78"/>
                <a:cs typeface="+mj-cs"/>
              </a:rPr>
              <a:t>البروتينات</a:t>
            </a:r>
            <a:endParaRPr lang="ar-SA" sz="2000" b="1" dirty="0">
              <a:solidFill>
                <a:schemeClr val="bg1"/>
              </a:solidFill>
              <a:latin typeface="Sakkal Majalla" panose="02000000000000000000" pitchFamily="2" charset="-78"/>
              <a:cs typeface="+mj-cs"/>
            </a:endParaRPr>
          </a:p>
        </p:txBody>
      </p:sp>
      <p:sp>
        <p:nvSpPr>
          <p:cNvPr id="21" name="مربع نص 20">
            <a:extLst>
              <a:ext uri="{FF2B5EF4-FFF2-40B4-BE49-F238E27FC236}">
                <a16:creationId xmlns:a16="http://schemas.microsoft.com/office/drawing/2014/main" id="{0E37F170-A3AE-4F16-B94D-1D23614A158E}"/>
              </a:ext>
            </a:extLst>
          </p:cNvPr>
          <p:cNvSpPr txBox="1"/>
          <p:nvPr/>
        </p:nvSpPr>
        <p:spPr>
          <a:xfrm>
            <a:off x="4084643" y="3205922"/>
            <a:ext cx="1954906" cy="442674"/>
          </a:xfrm>
          <a:prstGeom prst="roundRect">
            <a:avLst/>
          </a:prstGeom>
          <a:solidFill>
            <a:srgbClr val="00B050"/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>
            <a:spAutoFit/>
          </a:bodyPr>
          <a:lstStyle/>
          <a:p>
            <a:pPr algn="ctr"/>
            <a:r>
              <a:rPr lang="ar-SA" sz="2000" b="1">
                <a:solidFill>
                  <a:schemeClr val="bg1"/>
                </a:solidFill>
                <a:latin typeface="Sakkal Majalla" panose="02000000000000000000" pitchFamily="2" charset="-78"/>
                <a:cs typeface="+mj-cs"/>
              </a:rPr>
              <a:t>الأملاح المعدنية</a:t>
            </a:r>
            <a:endParaRPr lang="ar-SA" sz="2000" b="1" dirty="0">
              <a:solidFill>
                <a:schemeClr val="bg1"/>
              </a:solidFill>
              <a:latin typeface="Sakkal Majalla" panose="02000000000000000000" pitchFamily="2" charset="-78"/>
              <a:cs typeface="+mj-cs"/>
            </a:endParaRPr>
          </a:p>
        </p:txBody>
      </p:sp>
      <p:sp>
        <p:nvSpPr>
          <p:cNvPr id="23" name="مربع نص 22">
            <a:extLst>
              <a:ext uri="{FF2B5EF4-FFF2-40B4-BE49-F238E27FC236}">
                <a16:creationId xmlns:a16="http://schemas.microsoft.com/office/drawing/2014/main" id="{57E40A92-3633-44F9-9D0E-FEAB7C86CCA9}"/>
              </a:ext>
            </a:extLst>
          </p:cNvPr>
          <p:cNvSpPr txBox="1"/>
          <p:nvPr/>
        </p:nvSpPr>
        <p:spPr>
          <a:xfrm>
            <a:off x="4208929" y="5442359"/>
            <a:ext cx="6192507" cy="919401"/>
          </a:xfrm>
          <a:prstGeom prst="roundRect">
            <a:avLst/>
          </a:prstGeom>
          <a:solidFill>
            <a:srgbClr val="56C1A9"/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>
            <a:spAutoFit/>
          </a:bodyPr>
          <a:lstStyle/>
          <a:p>
            <a:pPr algn="ctr"/>
            <a:r>
              <a:rPr lang="ar-SA" sz="2400" b="1" dirty="0">
                <a:solidFill>
                  <a:schemeClr val="bg1"/>
                </a:solidFill>
                <a:latin typeface="Sakkal Majalla" panose="02000000000000000000" pitchFamily="2" charset="-78"/>
                <a:cs typeface="+mj-cs"/>
              </a:rPr>
              <a:t>يساعد على الحفاظ على صحة الجسم ونموه بالشَّكل السَّليم</a:t>
            </a:r>
          </a:p>
          <a:p>
            <a:pPr algn="ctr"/>
            <a:r>
              <a:rPr lang="ar-SA" sz="2400" b="1" dirty="0">
                <a:solidFill>
                  <a:schemeClr val="bg1"/>
                </a:solidFill>
                <a:latin typeface="Sakkal Majalla" panose="02000000000000000000" pitchFamily="2" charset="-78"/>
                <a:cs typeface="+mj-cs"/>
              </a:rPr>
              <a:t> و تزويده بالطاقة اللازمة للقيام بالأنشطة الحياتية واليومية  </a:t>
            </a:r>
          </a:p>
        </p:txBody>
      </p:sp>
      <p:sp>
        <p:nvSpPr>
          <p:cNvPr id="24" name="مربع نص 23">
            <a:extLst>
              <a:ext uri="{FF2B5EF4-FFF2-40B4-BE49-F238E27FC236}">
                <a16:creationId xmlns:a16="http://schemas.microsoft.com/office/drawing/2014/main" id="{64882D5D-BDD3-4431-A184-A6CC8DB0F090}"/>
              </a:ext>
            </a:extLst>
          </p:cNvPr>
          <p:cNvSpPr txBox="1"/>
          <p:nvPr/>
        </p:nvSpPr>
        <p:spPr>
          <a:xfrm>
            <a:off x="10598435" y="4771637"/>
            <a:ext cx="1548596" cy="442674"/>
          </a:xfrm>
          <a:prstGeom prst="roundRect">
            <a:avLst/>
          </a:prstGeom>
          <a:solidFill>
            <a:srgbClr val="C00000"/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>
            <a:spAutoFit/>
          </a:bodyPr>
          <a:lstStyle/>
          <a:p>
            <a:pPr algn="ctr"/>
            <a:r>
              <a:rPr lang="ar-SA" sz="2000" b="1" dirty="0">
                <a:solidFill>
                  <a:schemeClr val="bg1"/>
                </a:solidFill>
                <a:latin typeface="Sakkal Majalla" panose="02000000000000000000" pitchFamily="2" charset="-78"/>
                <a:cs typeface="+mj-cs"/>
              </a:rPr>
              <a:t>التفكير الناقد</a:t>
            </a:r>
          </a:p>
        </p:txBody>
      </p:sp>
    </p:spTree>
    <p:extLst>
      <p:ext uri="{BB962C8B-B14F-4D97-AF65-F5344CB8AC3E}">
        <p14:creationId xmlns:p14="http://schemas.microsoft.com/office/powerpoint/2010/main" val="33773462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6" grpId="0" animBg="1"/>
      <p:bldP spid="17" grpId="0" animBg="1"/>
      <p:bldP spid="18" grpId="0" animBg="1"/>
      <p:bldP spid="20" grpId="0" animBg="1"/>
      <p:bldP spid="21" grpId="0" animBg="1"/>
      <p:bldP spid="23" grpId="0" animBg="1"/>
      <p:bldP spid="24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0" name="جدول 60">
            <a:extLst>
              <a:ext uri="{FF2B5EF4-FFF2-40B4-BE49-F238E27FC236}">
                <a16:creationId xmlns:a16="http://schemas.microsoft.com/office/drawing/2014/main" id="{3D8E6915-B8FC-42EF-B3F4-106E03DE2B7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49778180"/>
              </p:ext>
            </p:extLst>
          </p:nvPr>
        </p:nvGraphicFramePr>
        <p:xfrm>
          <a:off x="3736580" y="4317428"/>
          <a:ext cx="7815042" cy="1210775"/>
        </p:xfrm>
        <a:graphic>
          <a:graphicData uri="http://schemas.openxmlformats.org/drawingml/2006/table">
            <a:tbl>
              <a:tblPr rtl="1" firstRow="1" bandRow="1">
                <a:tableStyleId>{BDBED569-4797-4DF1-A0F4-6AAB3CD982D8}</a:tableStyleId>
              </a:tblPr>
              <a:tblGrid>
                <a:gridCol w="1302507">
                  <a:extLst>
                    <a:ext uri="{9D8B030D-6E8A-4147-A177-3AD203B41FA5}">
                      <a16:colId xmlns:a16="http://schemas.microsoft.com/office/drawing/2014/main" val="3926089640"/>
                    </a:ext>
                  </a:extLst>
                </a:gridCol>
                <a:gridCol w="1302507">
                  <a:extLst>
                    <a:ext uri="{9D8B030D-6E8A-4147-A177-3AD203B41FA5}">
                      <a16:colId xmlns:a16="http://schemas.microsoft.com/office/drawing/2014/main" val="2683696084"/>
                    </a:ext>
                  </a:extLst>
                </a:gridCol>
                <a:gridCol w="1302507">
                  <a:extLst>
                    <a:ext uri="{9D8B030D-6E8A-4147-A177-3AD203B41FA5}">
                      <a16:colId xmlns:a16="http://schemas.microsoft.com/office/drawing/2014/main" val="463101746"/>
                    </a:ext>
                  </a:extLst>
                </a:gridCol>
                <a:gridCol w="1302507">
                  <a:extLst>
                    <a:ext uri="{9D8B030D-6E8A-4147-A177-3AD203B41FA5}">
                      <a16:colId xmlns:a16="http://schemas.microsoft.com/office/drawing/2014/main" val="2942445518"/>
                    </a:ext>
                  </a:extLst>
                </a:gridCol>
                <a:gridCol w="1302507">
                  <a:extLst>
                    <a:ext uri="{9D8B030D-6E8A-4147-A177-3AD203B41FA5}">
                      <a16:colId xmlns:a16="http://schemas.microsoft.com/office/drawing/2014/main" val="664964867"/>
                    </a:ext>
                  </a:extLst>
                </a:gridCol>
                <a:gridCol w="1302507">
                  <a:extLst>
                    <a:ext uri="{9D8B030D-6E8A-4147-A177-3AD203B41FA5}">
                      <a16:colId xmlns:a16="http://schemas.microsoft.com/office/drawing/2014/main" val="2512170066"/>
                    </a:ext>
                  </a:extLst>
                </a:gridCol>
              </a:tblGrid>
              <a:tr h="652555">
                <a:tc>
                  <a:txBody>
                    <a:bodyPr/>
                    <a:lstStyle/>
                    <a:p>
                      <a:pPr rtl="1"/>
                      <a:endParaRPr lang="ar-SA">
                        <a:ln>
                          <a:solidFill>
                            <a:schemeClr val="accent4">
                              <a:lumMod val="20000"/>
                              <a:lumOff val="80000"/>
                            </a:schemeClr>
                          </a:solidFill>
                        </a:ln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>
                        <a:ln>
                          <a:solidFill>
                            <a:schemeClr val="accent4">
                              <a:lumMod val="20000"/>
                              <a:lumOff val="80000"/>
                            </a:schemeClr>
                          </a:solidFill>
                        </a:ln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>
                        <a:ln>
                          <a:solidFill>
                            <a:schemeClr val="accent4">
                              <a:lumMod val="20000"/>
                              <a:lumOff val="80000"/>
                            </a:schemeClr>
                          </a:solidFill>
                        </a:ln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>
                        <a:ln>
                          <a:solidFill>
                            <a:schemeClr val="accent4">
                              <a:lumMod val="20000"/>
                              <a:lumOff val="80000"/>
                            </a:schemeClr>
                          </a:solidFill>
                        </a:ln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 dirty="0">
                        <a:ln>
                          <a:solidFill>
                            <a:schemeClr val="accent4">
                              <a:lumMod val="20000"/>
                              <a:lumOff val="80000"/>
                            </a:schemeClr>
                          </a:solidFill>
                        </a:ln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 dirty="0">
                        <a:ln>
                          <a:solidFill>
                            <a:schemeClr val="accent4">
                              <a:lumMod val="20000"/>
                              <a:lumOff val="80000"/>
                            </a:schemeClr>
                          </a:solidFill>
                        </a:ln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88904603"/>
                  </a:ext>
                </a:extLst>
              </a:tr>
              <a:tr h="558220">
                <a:tc>
                  <a:txBody>
                    <a:bodyPr/>
                    <a:lstStyle/>
                    <a:p>
                      <a:pPr rtl="1"/>
                      <a:endParaRPr lang="ar-SA">
                        <a:ln>
                          <a:solidFill>
                            <a:schemeClr val="accent4">
                              <a:lumMod val="20000"/>
                              <a:lumOff val="80000"/>
                            </a:schemeClr>
                          </a:solidFill>
                        </a:ln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>
                        <a:ln>
                          <a:solidFill>
                            <a:schemeClr val="accent4">
                              <a:lumMod val="20000"/>
                              <a:lumOff val="80000"/>
                            </a:schemeClr>
                          </a:solidFill>
                        </a:ln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>
                        <a:ln>
                          <a:solidFill>
                            <a:schemeClr val="accent4">
                              <a:lumMod val="20000"/>
                              <a:lumOff val="80000"/>
                            </a:schemeClr>
                          </a:solidFill>
                        </a:ln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 dirty="0">
                        <a:ln>
                          <a:solidFill>
                            <a:schemeClr val="accent4">
                              <a:lumMod val="20000"/>
                              <a:lumOff val="80000"/>
                            </a:schemeClr>
                          </a:solidFill>
                        </a:ln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>
                        <a:ln>
                          <a:solidFill>
                            <a:schemeClr val="accent4">
                              <a:lumMod val="20000"/>
                              <a:lumOff val="80000"/>
                            </a:schemeClr>
                          </a:solidFill>
                        </a:ln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 dirty="0">
                        <a:ln>
                          <a:solidFill>
                            <a:schemeClr val="accent4">
                              <a:lumMod val="20000"/>
                              <a:lumOff val="80000"/>
                            </a:schemeClr>
                          </a:solidFill>
                        </a:ln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10208500"/>
                  </a:ext>
                </a:extLst>
              </a:tr>
            </a:tbl>
          </a:graphicData>
        </a:graphic>
      </p:graphicFrame>
      <p:sp>
        <p:nvSpPr>
          <p:cNvPr id="2" name="مربع نص 1">
            <a:extLst>
              <a:ext uri="{FF2B5EF4-FFF2-40B4-BE49-F238E27FC236}">
                <a16:creationId xmlns:a16="http://schemas.microsoft.com/office/drawing/2014/main" id="{570B2DCB-07B0-4395-9EB7-E6719F9D59AA}"/>
              </a:ext>
            </a:extLst>
          </p:cNvPr>
          <p:cNvSpPr txBox="1"/>
          <p:nvPr/>
        </p:nvSpPr>
        <p:spPr>
          <a:xfrm>
            <a:off x="9444279" y="132522"/>
            <a:ext cx="1438946" cy="374571"/>
          </a:xfrm>
          <a:prstGeom prst="roundRect">
            <a:avLst/>
          </a:prstGeom>
          <a:solidFill>
            <a:srgbClr val="56C1A9"/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>
            <a:spAutoFit/>
          </a:bodyPr>
          <a:lstStyle/>
          <a:p>
            <a:pPr algn="ctr"/>
            <a:r>
              <a:rPr lang="ar-SA" sz="1600" b="1" dirty="0">
                <a:solidFill>
                  <a:schemeClr val="bg1"/>
                </a:solidFill>
                <a:latin typeface="Sakkal Majalla" panose="02000000000000000000" pitchFamily="2" charset="-78"/>
                <a:cs typeface="+mj-cs"/>
              </a:rPr>
              <a:t>الغذاء و التغذية </a:t>
            </a:r>
            <a:endParaRPr lang="en-US" sz="1600" b="1" dirty="0">
              <a:solidFill>
                <a:schemeClr val="bg1"/>
              </a:solidFill>
              <a:latin typeface="Sakkal Majalla" panose="02000000000000000000" pitchFamily="2" charset="-78"/>
              <a:cs typeface="+mj-cs"/>
            </a:endParaRPr>
          </a:p>
        </p:txBody>
      </p:sp>
      <p:sp>
        <p:nvSpPr>
          <p:cNvPr id="3" name="مربع نص 2">
            <a:extLst>
              <a:ext uri="{FF2B5EF4-FFF2-40B4-BE49-F238E27FC236}">
                <a16:creationId xmlns:a16="http://schemas.microsoft.com/office/drawing/2014/main" id="{D37FDE68-E307-4C83-9613-C39449EAE7CE}"/>
              </a:ext>
            </a:extLst>
          </p:cNvPr>
          <p:cNvSpPr txBox="1"/>
          <p:nvPr/>
        </p:nvSpPr>
        <p:spPr>
          <a:xfrm>
            <a:off x="10959548" y="132523"/>
            <a:ext cx="1113183" cy="374571"/>
          </a:xfrm>
          <a:prstGeom prst="roundRect">
            <a:avLst/>
          </a:prstGeom>
          <a:solidFill>
            <a:srgbClr val="56C1A9"/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>
            <a:spAutoFit/>
          </a:bodyPr>
          <a:lstStyle/>
          <a:p>
            <a:pPr algn="ctr"/>
            <a:r>
              <a:rPr lang="ar-SA" sz="1600" b="1" dirty="0">
                <a:solidFill>
                  <a:schemeClr val="bg1"/>
                </a:solidFill>
                <a:latin typeface="Sakkal Majalla" panose="02000000000000000000" pitchFamily="2" charset="-78"/>
                <a:cs typeface="+mj-cs"/>
              </a:rPr>
              <a:t>الدرس الثاني </a:t>
            </a:r>
            <a:endParaRPr lang="en-US" sz="1600" b="1" dirty="0">
              <a:solidFill>
                <a:schemeClr val="bg1"/>
              </a:solidFill>
              <a:latin typeface="Sakkal Majalla" panose="02000000000000000000" pitchFamily="2" charset="-78"/>
              <a:cs typeface="+mj-cs"/>
            </a:endParaRPr>
          </a:p>
        </p:txBody>
      </p:sp>
      <p:sp>
        <p:nvSpPr>
          <p:cNvPr id="4" name="مربع نص 3">
            <a:extLst>
              <a:ext uri="{FF2B5EF4-FFF2-40B4-BE49-F238E27FC236}">
                <a16:creationId xmlns:a16="http://schemas.microsoft.com/office/drawing/2014/main" id="{4889FD3A-6D75-43B5-80CE-A57538E9229C}"/>
              </a:ext>
            </a:extLst>
          </p:cNvPr>
          <p:cNvSpPr txBox="1"/>
          <p:nvPr/>
        </p:nvSpPr>
        <p:spPr>
          <a:xfrm>
            <a:off x="56198" y="132521"/>
            <a:ext cx="4582063" cy="306467"/>
          </a:xfrm>
          <a:prstGeom prst="roundRect">
            <a:avLst/>
          </a:prstGeom>
          <a:solidFill>
            <a:srgbClr val="56C1A9"/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>
            <a:spAutoFit/>
          </a:bodyPr>
          <a:lstStyle/>
          <a:p>
            <a:pPr algn="ctr"/>
            <a:r>
              <a:rPr lang="ar-SA" sz="1200" b="1">
                <a:solidFill>
                  <a:schemeClr val="bg1"/>
                </a:solidFill>
                <a:latin typeface="Sakkal Majalla" panose="02000000000000000000" pitchFamily="2" charset="-78"/>
                <a:cs typeface="+mj-cs"/>
              </a:rPr>
              <a:t>علوم الصفّ الرابع   - الوحدة الثالثة صحة الانسان    الفصل الخامس  التغذية و الصحة </a:t>
            </a:r>
            <a:endParaRPr lang="ar-SA" sz="1200" b="1" dirty="0">
              <a:solidFill>
                <a:schemeClr val="bg1"/>
              </a:solidFill>
              <a:latin typeface="Sakkal Majalla" panose="02000000000000000000" pitchFamily="2" charset="-78"/>
              <a:cs typeface="+mj-cs"/>
            </a:endParaRPr>
          </a:p>
        </p:txBody>
      </p:sp>
      <p:pic>
        <p:nvPicPr>
          <p:cNvPr id="8" name="صورة 7">
            <a:extLst>
              <a:ext uri="{FF2B5EF4-FFF2-40B4-BE49-F238E27FC236}">
                <a16:creationId xmlns:a16="http://schemas.microsoft.com/office/drawing/2014/main" id="{FACB86B1-C9C9-4E7B-8ED4-FC1D76A22DA6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402" b="92308" l="2465" r="99120">
                        <a14:foregroundMark x1="95246" y1="16239" x2="50528" y2="22222"/>
                        <a14:foregroundMark x1="55634" y1="23932" x2="16901" y2="28205"/>
                        <a14:foregroundMark x1="81866" y1="53846" x2="33979" y2="58974"/>
                        <a14:foregroundMark x1="89613" y1="72650" x2="12852" y2="73504"/>
                        <a14:foregroundMark x1="51056" y1="58974" x2="26232" y2="58974"/>
                        <a14:foregroundMark x1="26232" y1="58974" x2="25528" y2="58120"/>
                        <a14:foregroundMark x1="41373" y1="58974" x2="20070" y2="59829"/>
                        <a14:foregroundMark x1="39613" y1="54701" x2="23944" y2="60684"/>
                        <a14:foregroundMark x1="41197" y1="61538" x2="22359" y2="64103"/>
                        <a14:foregroundMark x1="38556" y1="79487" x2="13556" y2="76923"/>
                        <a14:foregroundMark x1="15317" y1="86325" x2="7923" y2="76923"/>
                        <a14:foregroundMark x1="2465" y1="72650" x2="16725" y2="11111"/>
                        <a14:foregroundMark x1="16725" y1="11111" x2="61620" y2="12821"/>
                        <a14:foregroundMark x1="99120" y1="42735" x2="99120" y2="42735"/>
                        <a14:foregroundMark x1="96655" y1="27350" x2="86444" y2="76068"/>
                        <a14:foregroundMark x1="86796" y1="83761" x2="38556" y2="92308"/>
                        <a14:backgroundMark x1="176" y1="55556" x2="176" y2="55556"/>
                        <a14:backgroundMark x1="0" y1="55556" x2="0" y2="55556"/>
                        <a14:backgroundMark x1="0" y1="55556" x2="0" y2="59829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096000" y="655487"/>
            <a:ext cx="2105557" cy="507774"/>
          </a:xfrm>
          <a:prstGeom prst="rect">
            <a:avLst/>
          </a:prstGeom>
        </p:spPr>
      </p:pic>
      <p:pic>
        <p:nvPicPr>
          <p:cNvPr id="10" name="صورة 9">
            <a:extLst>
              <a:ext uri="{FF2B5EF4-FFF2-40B4-BE49-F238E27FC236}">
                <a16:creationId xmlns:a16="http://schemas.microsoft.com/office/drawing/2014/main" id="{8651B0A4-241F-4E60-8CA3-BC97CF9D7CE2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FFFDE9"/>
              </a:clrFrom>
              <a:clrTo>
                <a:srgbClr val="FFFDE9">
                  <a:alpha val="0"/>
                </a:srgbClr>
              </a:clrTo>
            </a:clrChange>
          </a:blip>
          <a:srcRect l="43652" b="77124"/>
          <a:stretch/>
        </p:blipFill>
        <p:spPr>
          <a:xfrm>
            <a:off x="9564342" y="1030059"/>
            <a:ext cx="2164781" cy="507774"/>
          </a:xfrm>
          <a:prstGeom prst="rect">
            <a:avLst/>
          </a:prstGeom>
        </p:spPr>
      </p:pic>
      <p:grpSp>
        <p:nvGrpSpPr>
          <p:cNvPr id="15" name="مجموعة 14">
            <a:extLst>
              <a:ext uri="{FF2B5EF4-FFF2-40B4-BE49-F238E27FC236}">
                <a16:creationId xmlns:a16="http://schemas.microsoft.com/office/drawing/2014/main" id="{0AC6FDE7-E758-4FB0-A946-C14CBEB00AF0}"/>
              </a:ext>
            </a:extLst>
          </p:cNvPr>
          <p:cNvGrpSpPr/>
          <p:nvPr/>
        </p:nvGrpSpPr>
        <p:grpSpPr>
          <a:xfrm>
            <a:off x="1559771" y="2085178"/>
            <a:ext cx="10512960" cy="611716"/>
            <a:chOff x="2404331" y="1667436"/>
            <a:chExt cx="9441040" cy="400200"/>
          </a:xfrm>
        </p:grpSpPr>
        <p:pic>
          <p:nvPicPr>
            <p:cNvPr id="11" name="صورة 10">
              <a:extLst>
                <a:ext uri="{FF2B5EF4-FFF2-40B4-BE49-F238E27FC236}">
                  <a16:creationId xmlns:a16="http://schemas.microsoft.com/office/drawing/2014/main" id="{22474093-F067-48FB-B424-C83989D0B5F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clrChange>
                <a:clrFrom>
                  <a:srgbClr val="FFFDE9"/>
                </a:clrFrom>
                <a:clrTo>
                  <a:srgbClr val="FFFDE9">
                    <a:alpha val="0"/>
                  </a:srgbClr>
                </a:clrTo>
              </a:clrChange>
            </a:blip>
            <a:srcRect t="24618" b="53440"/>
            <a:stretch/>
          </p:blipFill>
          <p:spPr>
            <a:xfrm>
              <a:off x="9144000" y="1667436"/>
              <a:ext cx="2701371" cy="359281"/>
            </a:xfrm>
            <a:prstGeom prst="rect">
              <a:avLst/>
            </a:prstGeom>
          </p:spPr>
        </p:pic>
        <p:pic>
          <p:nvPicPr>
            <p:cNvPr id="12" name="صورة 11">
              <a:extLst>
                <a:ext uri="{FF2B5EF4-FFF2-40B4-BE49-F238E27FC236}">
                  <a16:creationId xmlns:a16="http://schemas.microsoft.com/office/drawing/2014/main" id="{C48C1C70-54CA-4D36-B720-88C79A0E1B5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clrChange>
                <a:clrFrom>
                  <a:srgbClr val="FFFDE9"/>
                </a:clrFrom>
                <a:clrTo>
                  <a:srgbClr val="FFFDE9">
                    <a:alpha val="0"/>
                  </a:srgbClr>
                </a:clrTo>
              </a:clrChange>
            </a:blip>
            <a:srcRect t="45149" b="37637"/>
            <a:stretch/>
          </p:blipFill>
          <p:spPr>
            <a:xfrm>
              <a:off x="6669747" y="1699709"/>
              <a:ext cx="2901266" cy="281864"/>
            </a:xfrm>
            <a:prstGeom prst="rect">
              <a:avLst/>
            </a:prstGeom>
          </p:spPr>
        </p:pic>
        <p:pic>
          <p:nvPicPr>
            <p:cNvPr id="13" name="صورة 12">
              <a:extLst>
                <a:ext uri="{FF2B5EF4-FFF2-40B4-BE49-F238E27FC236}">
                  <a16:creationId xmlns:a16="http://schemas.microsoft.com/office/drawing/2014/main" id="{2CAE742F-2AAB-46A5-872A-6075215A084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clrChange>
                <a:clrFrom>
                  <a:srgbClr val="FFFDE9"/>
                </a:clrFrom>
                <a:clrTo>
                  <a:srgbClr val="FFFDE9">
                    <a:alpha val="0"/>
                  </a:srgbClr>
                </a:clrTo>
              </a:clrChange>
            </a:blip>
            <a:srcRect t="65932" b="14753"/>
            <a:stretch/>
          </p:blipFill>
          <p:spPr>
            <a:xfrm>
              <a:off x="4638260" y="1751364"/>
              <a:ext cx="2422515" cy="316272"/>
            </a:xfrm>
            <a:prstGeom prst="rect">
              <a:avLst/>
            </a:prstGeom>
          </p:spPr>
        </p:pic>
        <p:pic>
          <p:nvPicPr>
            <p:cNvPr id="14" name="صورة 13">
              <a:extLst>
                <a:ext uri="{FF2B5EF4-FFF2-40B4-BE49-F238E27FC236}">
                  <a16:creationId xmlns:a16="http://schemas.microsoft.com/office/drawing/2014/main" id="{6B6C86A8-73DF-4B3E-BB85-77659119D0F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clrChange>
                <a:clrFrom>
                  <a:srgbClr val="FFFDE9"/>
                </a:clrFrom>
                <a:clrTo>
                  <a:srgbClr val="FFFDE9">
                    <a:alpha val="0"/>
                  </a:srgbClr>
                </a:clrTo>
              </a:clrChange>
            </a:blip>
            <a:srcRect t="82786"/>
            <a:stretch/>
          </p:blipFill>
          <p:spPr>
            <a:xfrm>
              <a:off x="2404331" y="1723337"/>
              <a:ext cx="2615728" cy="281864"/>
            </a:xfrm>
            <a:prstGeom prst="rect">
              <a:avLst/>
            </a:prstGeom>
          </p:spPr>
        </p:pic>
      </p:grpSp>
      <p:grpSp>
        <p:nvGrpSpPr>
          <p:cNvPr id="30" name="مجموعة 29">
            <a:extLst>
              <a:ext uri="{FF2B5EF4-FFF2-40B4-BE49-F238E27FC236}">
                <a16:creationId xmlns:a16="http://schemas.microsoft.com/office/drawing/2014/main" id="{A3C19072-948C-4B37-B0E5-6D2A6257846D}"/>
              </a:ext>
            </a:extLst>
          </p:cNvPr>
          <p:cNvGrpSpPr/>
          <p:nvPr/>
        </p:nvGrpSpPr>
        <p:grpSpPr>
          <a:xfrm>
            <a:off x="2215358" y="3387868"/>
            <a:ext cx="9639524" cy="652556"/>
            <a:chOff x="1983483" y="2158741"/>
            <a:chExt cx="9833999" cy="379999"/>
          </a:xfrm>
        </p:grpSpPr>
        <p:pic>
          <p:nvPicPr>
            <p:cNvPr id="26" name="صورة 25">
              <a:extLst>
                <a:ext uri="{FF2B5EF4-FFF2-40B4-BE49-F238E27FC236}">
                  <a16:creationId xmlns:a16="http://schemas.microsoft.com/office/drawing/2014/main" id="{C29DC988-AEC8-4D16-A751-081C5E0598E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clrChange>
                <a:clrFrom>
                  <a:srgbClr val="FFFDE9"/>
                </a:clrFrom>
                <a:clrTo>
                  <a:srgbClr val="FFFDE9">
                    <a:alpha val="0"/>
                  </a:srgbClr>
                </a:clrTo>
              </a:clrChange>
            </a:blip>
            <a:srcRect b="67015"/>
            <a:stretch/>
          </p:blipFill>
          <p:spPr>
            <a:xfrm>
              <a:off x="9059089" y="2158741"/>
              <a:ext cx="2758393" cy="359280"/>
            </a:xfrm>
            <a:prstGeom prst="rect">
              <a:avLst/>
            </a:prstGeom>
          </p:spPr>
        </p:pic>
        <p:pic>
          <p:nvPicPr>
            <p:cNvPr id="27" name="صورة 26">
              <a:extLst>
                <a:ext uri="{FF2B5EF4-FFF2-40B4-BE49-F238E27FC236}">
                  <a16:creationId xmlns:a16="http://schemas.microsoft.com/office/drawing/2014/main" id="{D1D432CE-419A-4341-871F-BD70865509F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clrChange>
                <a:clrFrom>
                  <a:srgbClr val="FFFDE9"/>
                </a:clrFrom>
                <a:clrTo>
                  <a:srgbClr val="FFFDE9">
                    <a:alpha val="0"/>
                  </a:srgbClr>
                </a:clrTo>
              </a:clrChange>
            </a:blip>
            <a:srcRect t="29710" b="42953"/>
            <a:stretch/>
          </p:blipFill>
          <p:spPr>
            <a:xfrm>
              <a:off x="6840073" y="2244804"/>
              <a:ext cx="2569521" cy="293936"/>
            </a:xfrm>
            <a:prstGeom prst="rect">
              <a:avLst/>
            </a:prstGeom>
          </p:spPr>
        </p:pic>
        <p:pic>
          <p:nvPicPr>
            <p:cNvPr id="28" name="صورة 27">
              <a:extLst>
                <a:ext uri="{FF2B5EF4-FFF2-40B4-BE49-F238E27FC236}">
                  <a16:creationId xmlns:a16="http://schemas.microsoft.com/office/drawing/2014/main" id="{AFD65BDB-6986-4CBF-AAA8-AF0BDBA9D90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clrChange>
                <a:clrFrom>
                  <a:srgbClr val="FFFDE9"/>
                </a:clrFrom>
                <a:clrTo>
                  <a:srgbClr val="FFFDE9">
                    <a:alpha val="0"/>
                  </a:srgbClr>
                </a:clrTo>
              </a:clrChange>
            </a:blip>
            <a:srcRect t="52146" r="9208" b="23490"/>
            <a:stretch/>
          </p:blipFill>
          <p:spPr>
            <a:xfrm>
              <a:off x="4513421" y="2215093"/>
              <a:ext cx="2422516" cy="281864"/>
            </a:xfrm>
            <a:prstGeom prst="rect">
              <a:avLst/>
            </a:prstGeom>
          </p:spPr>
        </p:pic>
        <p:pic>
          <p:nvPicPr>
            <p:cNvPr id="29" name="صورة 28">
              <a:extLst>
                <a:ext uri="{FF2B5EF4-FFF2-40B4-BE49-F238E27FC236}">
                  <a16:creationId xmlns:a16="http://schemas.microsoft.com/office/drawing/2014/main" id="{3F327D37-ABB6-4015-8C72-02586F63145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clrChange>
                <a:clrFrom>
                  <a:srgbClr val="FFFDE9"/>
                </a:clrFrom>
                <a:clrTo>
                  <a:srgbClr val="FFFDE9">
                    <a:alpha val="0"/>
                  </a:srgbClr>
                </a:clrTo>
              </a:clrChange>
            </a:blip>
            <a:srcRect t="76950"/>
            <a:stretch/>
          </p:blipFill>
          <p:spPr>
            <a:xfrm>
              <a:off x="1983483" y="2223427"/>
              <a:ext cx="2880992" cy="266673"/>
            </a:xfrm>
            <a:prstGeom prst="rect">
              <a:avLst/>
            </a:prstGeom>
          </p:spPr>
        </p:pic>
      </p:grpSp>
      <p:sp>
        <p:nvSpPr>
          <p:cNvPr id="52" name="مربع نص 51">
            <a:extLst>
              <a:ext uri="{FF2B5EF4-FFF2-40B4-BE49-F238E27FC236}">
                <a16:creationId xmlns:a16="http://schemas.microsoft.com/office/drawing/2014/main" id="{7F64BF98-2C9D-4547-9BEE-667B303C95C8}"/>
              </a:ext>
            </a:extLst>
          </p:cNvPr>
          <p:cNvSpPr txBox="1"/>
          <p:nvPr/>
        </p:nvSpPr>
        <p:spPr>
          <a:xfrm>
            <a:off x="9759835" y="2060798"/>
            <a:ext cx="1046603" cy="510778"/>
          </a:xfrm>
          <a:prstGeom prst="roundRect">
            <a:avLst/>
          </a:prstGeom>
          <a:solidFill>
            <a:srgbClr val="BFE7DE">
              <a:alpha val="70000"/>
            </a:srgbClr>
          </a:solidFill>
        </p:spPr>
        <p:txBody>
          <a:bodyPr wrap="square" rtlCol="1">
            <a:spAutoFit/>
          </a:bodyPr>
          <a:lstStyle/>
          <a:p>
            <a:pPr algn="ctr"/>
            <a:r>
              <a:rPr lang="ar-SA" sz="2400" b="1" dirty="0">
                <a:solidFill>
                  <a:schemeClr val="accent6">
                    <a:lumMod val="50000"/>
                  </a:schemeClr>
                </a:solidFill>
              </a:rPr>
              <a:t>الماء </a:t>
            </a:r>
          </a:p>
        </p:txBody>
      </p:sp>
      <p:sp>
        <p:nvSpPr>
          <p:cNvPr id="53" name="مربع نص 52">
            <a:extLst>
              <a:ext uri="{FF2B5EF4-FFF2-40B4-BE49-F238E27FC236}">
                <a16:creationId xmlns:a16="http://schemas.microsoft.com/office/drawing/2014/main" id="{8A0139BB-329F-4A93-9BB8-85F17D4158FC}"/>
              </a:ext>
            </a:extLst>
          </p:cNvPr>
          <p:cNvSpPr txBox="1"/>
          <p:nvPr/>
        </p:nvSpPr>
        <p:spPr>
          <a:xfrm>
            <a:off x="10349944" y="4373421"/>
            <a:ext cx="1132905" cy="510778"/>
          </a:xfrm>
          <a:prstGeom prst="roundRect">
            <a:avLst/>
          </a:prstGeom>
          <a:solidFill>
            <a:srgbClr val="BFE7DE">
              <a:alpha val="70000"/>
            </a:srgbClr>
          </a:solidFill>
        </p:spPr>
        <p:txBody>
          <a:bodyPr wrap="square" rtlCol="1">
            <a:spAutoFit/>
          </a:bodyPr>
          <a:lstStyle/>
          <a:p>
            <a:pPr algn="ctr"/>
            <a:r>
              <a:rPr lang="ar-SA" sz="2400" b="1" dirty="0">
                <a:solidFill>
                  <a:schemeClr val="accent6">
                    <a:lumMod val="50000"/>
                  </a:schemeClr>
                </a:solidFill>
              </a:rPr>
              <a:t>الدقيق </a:t>
            </a:r>
          </a:p>
        </p:txBody>
      </p:sp>
      <p:sp>
        <p:nvSpPr>
          <p:cNvPr id="54" name="مربع نص 53">
            <a:extLst>
              <a:ext uri="{FF2B5EF4-FFF2-40B4-BE49-F238E27FC236}">
                <a16:creationId xmlns:a16="http://schemas.microsoft.com/office/drawing/2014/main" id="{616D8E64-2A88-4068-A0FD-E11CF9E86343}"/>
              </a:ext>
            </a:extLst>
          </p:cNvPr>
          <p:cNvSpPr txBox="1"/>
          <p:nvPr/>
        </p:nvSpPr>
        <p:spPr>
          <a:xfrm>
            <a:off x="9114776" y="4373421"/>
            <a:ext cx="1046603" cy="510778"/>
          </a:xfrm>
          <a:prstGeom prst="roundRect">
            <a:avLst/>
          </a:prstGeom>
          <a:solidFill>
            <a:srgbClr val="BFE7DE">
              <a:alpha val="70000"/>
            </a:srgbClr>
          </a:solidFill>
        </p:spPr>
        <p:txBody>
          <a:bodyPr wrap="square" rtlCol="1">
            <a:spAutoFit/>
          </a:bodyPr>
          <a:lstStyle/>
          <a:p>
            <a:pPr algn="ctr"/>
            <a:r>
              <a:rPr lang="ar-SA" sz="2400" b="1" dirty="0">
                <a:solidFill>
                  <a:schemeClr val="accent6">
                    <a:lumMod val="50000"/>
                  </a:schemeClr>
                </a:solidFill>
              </a:rPr>
              <a:t>الزبدة </a:t>
            </a:r>
          </a:p>
        </p:txBody>
      </p:sp>
      <p:sp>
        <p:nvSpPr>
          <p:cNvPr id="55" name="مربع نص 54">
            <a:extLst>
              <a:ext uri="{FF2B5EF4-FFF2-40B4-BE49-F238E27FC236}">
                <a16:creationId xmlns:a16="http://schemas.microsoft.com/office/drawing/2014/main" id="{CE57048E-E885-47B2-ACB1-5B2C2B41FD86}"/>
              </a:ext>
            </a:extLst>
          </p:cNvPr>
          <p:cNvSpPr txBox="1"/>
          <p:nvPr/>
        </p:nvSpPr>
        <p:spPr>
          <a:xfrm>
            <a:off x="7824164" y="4360358"/>
            <a:ext cx="1046603" cy="510778"/>
          </a:xfrm>
          <a:prstGeom prst="roundRect">
            <a:avLst/>
          </a:prstGeom>
          <a:solidFill>
            <a:srgbClr val="BFE7DE">
              <a:alpha val="70000"/>
            </a:srgbClr>
          </a:solidFill>
        </p:spPr>
        <p:txBody>
          <a:bodyPr wrap="square" rtlCol="1">
            <a:spAutoFit/>
          </a:bodyPr>
          <a:lstStyle/>
          <a:p>
            <a:pPr algn="ctr"/>
            <a:r>
              <a:rPr lang="ar-SA" sz="2400" b="1" dirty="0">
                <a:solidFill>
                  <a:schemeClr val="accent6">
                    <a:lumMod val="50000"/>
                  </a:schemeClr>
                </a:solidFill>
              </a:rPr>
              <a:t>البيض </a:t>
            </a:r>
          </a:p>
        </p:txBody>
      </p:sp>
      <p:sp>
        <p:nvSpPr>
          <p:cNvPr id="56" name="مربع نص 55">
            <a:extLst>
              <a:ext uri="{FF2B5EF4-FFF2-40B4-BE49-F238E27FC236}">
                <a16:creationId xmlns:a16="http://schemas.microsoft.com/office/drawing/2014/main" id="{09C25EA2-DFC6-48F2-B046-ACF10ED4B1E3}"/>
              </a:ext>
            </a:extLst>
          </p:cNvPr>
          <p:cNvSpPr txBox="1"/>
          <p:nvPr/>
        </p:nvSpPr>
        <p:spPr>
          <a:xfrm>
            <a:off x="6510462" y="4375264"/>
            <a:ext cx="1046603" cy="510778"/>
          </a:xfrm>
          <a:prstGeom prst="roundRect">
            <a:avLst/>
          </a:prstGeom>
          <a:solidFill>
            <a:srgbClr val="BFE7DE">
              <a:alpha val="70000"/>
            </a:srgbClr>
          </a:solidFill>
        </p:spPr>
        <p:txBody>
          <a:bodyPr wrap="square" rtlCol="1">
            <a:spAutoFit/>
          </a:bodyPr>
          <a:lstStyle/>
          <a:p>
            <a:pPr algn="ctr"/>
            <a:r>
              <a:rPr lang="ar-SA" sz="2400" b="1" dirty="0">
                <a:solidFill>
                  <a:schemeClr val="accent6">
                    <a:lumMod val="50000"/>
                  </a:schemeClr>
                </a:solidFill>
              </a:rPr>
              <a:t>التفاح </a:t>
            </a:r>
          </a:p>
        </p:txBody>
      </p:sp>
      <p:sp>
        <p:nvSpPr>
          <p:cNvPr id="57" name="مربع نص 56">
            <a:extLst>
              <a:ext uri="{FF2B5EF4-FFF2-40B4-BE49-F238E27FC236}">
                <a16:creationId xmlns:a16="http://schemas.microsoft.com/office/drawing/2014/main" id="{E6A37932-15B3-4428-9721-070EAC0224DD}"/>
              </a:ext>
            </a:extLst>
          </p:cNvPr>
          <p:cNvSpPr txBox="1"/>
          <p:nvPr/>
        </p:nvSpPr>
        <p:spPr>
          <a:xfrm>
            <a:off x="3901977" y="4373421"/>
            <a:ext cx="1046603" cy="510778"/>
          </a:xfrm>
          <a:prstGeom prst="roundRect">
            <a:avLst/>
          </a:prstGeom>
          <a:solidFill>
            <a:srgbClr val="BFE7DE">
              <a:alpha val="70000"/>
            </a:srgbClr>
          </a:solidFill>
        </p:spPr>
        <p:txBody>
          <a:bodyPr wrap="square" rtlCol="1">
            <a:spAutoFit/>
          </a:bodyPr>
          <a:lstStyle/>
          <a:p>
            <a:pPr algn="ctr"/>
            <a:r>
              <a:rPr lang="ar-SA" sz="2400" b="1" dirty="0">
                <a:solidFill>
                  <a:schemeClr val="accent6">
                    <a:lumMod val="50000"/>
                  </a:schemeClr>
                </a:solidFill>
              </a:rPr>
              <a:t>الماء </a:t>
            </a:r>
          </a:p>
        </p:txBody>
      </p:sp>
      <p:sp>
        <p:nvSpPr>
          <p:cNvPr id="61" name="مربع نص 60">
            <a:extLst>
              <a:ext uri="{FF2B5EF4-FFF2-40B4-BE49-F238E27FC236}">
                <a16:creationId xmlns:a16="http://schemas.microsoft.com/office/drawing/2014/main" id="{7C3A7810-DE01-4C37-83AA-23CB418015CA}"/>
              </a:ext>
            </a:extLst>
          </p:cNvPr>
          <p:cNvSpPr txBox="1"/>
          <p:nvPr/>
        </p:nvSpPr>
        <p:spPr>
          <a:xfrm>
            <a:off x="5215757" y="4373476"/>
            <a:ext cx="1046603" cy="510778"/>
          </a:xfrm>
          <a:prstGeom prst="roundRect">
            <a:avLst/>
          </a:prstGeom>
          <a:solidFill>
            <a:srgbClr val="BFE7DE">
              <a:alpha val="70000"/>
            </a:srgbClr>
          </a:solidFill>
        </p:spPr>
        <p:txBody>
          <a:bodyPr wrap="square" rtlCol="1">
            <a:spAutoFit/>
          </a:bodyPr>
          <a:lstStyle/>
          <a:p>
            <a:pPr algn="ctr"/>
            <a:r>
              <a:rPr lang="ar-SA" sz="2400" b="1" dirty="0">
                <a:solidFill>
                  <a:schemeClr val="accent6">
                    <a:lumMod val="50000"/>
                  </a:schemeClr>
                </a:solidFill>
              </a:rPr>
              <a:t>السكر  </a:t>
            </a:r>
          </a:p>
        </p:txBody>
      </p:sp>
      <p:sp>
        <p:nvSpPr>
          <p:cNvPr id="62" name="مربع نص 61">
            <a:extLst>
              <a:ext uri="{FF2B5EF4-FFF2-40B4-BE49-F238E27FC236}">
                <a16:creationId xmlns:a16="http://schemas.microsoft.com/office/drawing/2014/main" id="{ABE80F7D-94CE-4069-A2E5-A1F178DA848D}"/>
              </a:ext>
            </a:extLst>
          </p:cNvPr>
          <p:cNvSpPr txBox="1"/>
          <p:nvPr/>
        </p:nvSpPr>
        <p:spPr>
          <a:xfrm>
            <a:off x="10295133" y="5050053"/>
            <a:ext cx="1221006" cy="408623"/>
          </a:xfrm>
          <a:prstGeom prst="roundRect">
            <a:avLst/>
          </a:prstGeom>
          <a:solidFill>
            <a:schemeClr val="accent5">
              <a:lumMod val="20000"/>
              <a:lumOff val="80000"/>
              <a:alpha val="70000"/>
            </a:schemeClr>
          </a:solidFill>
        </p:spPr>
        <p:txBody>
          <a:bodyPr wrap="square" rtlCol="1">
            <a:spAutoFit/>
          </a:bodyPr>
          <a:lstStyle/>
          <a:p>
            <a:pPr algn="ctr"/>
            <a:r>
              <a:rPr lang="ar-SA" b="1" dirty="0">
                <a:solidFill>
                  <a:srgbClr val="002060"/>
                </a:solidFill>
              </a:rPr>
              <a:t>الكربوهيدرات </a:t>
            </a:r>
          </a:p>
        </p:txBody>
      </p:sp>
      <p:sp>
        <p:nvSpPr>
          <p:cNvPr id="63" name="مربع نص 62">
            <a:extLst>
              <a:ext uri="{FF2B5EF4-FFF2-40B4-BE49-F238E27FC236}">
                <a16:creationId xmlns:a16="http://schemas.microsoft.com/office/drawing/2014/main" id="{09B83618-AAD0-49A9-BC0F-A3EDFFE956C5}"/>
              </a:ext>
            </a:extLst>
          </p:cNvPr>
          <p:cNvSpPr txBox="1"/>
          <p:nvPr/>
        </p:nvSpPr>
        <p:spPr>
          <a:xfrm>
            <a:off x="9151038" y="5054377"/>
            <a:ext cx="1046603" cy="408623"/>
          </a:xfrm>
          <a:prstGeom prst="roundRect">
            <a:avLst/>
          </a:prstGeom>
          <a:solidFill>
            <a:schemeClr val="accent5">
              <a:lumMod val="20000"/>
              <a:lumOff val="80000"/>
              <a:alpha val="70000"/>
            </a:schemeClr>
          </a:solidFill>
        </p:spPr>
        <p:txBody>
          <a:bodyPr wrap="square" rtlCol="1">
            <a:spAutoFit/>
          </a:bodyPr>
          <a:lstStyle/>
          <a:p>
            <a:pPr algn="ctr"/>
            <a:r>
              <a:rPr lang="ar-SA" b="1" dirty="0">
                <a:solidFill>
                  <a:srgbClr val="002060"/>
                </a:solidFill>
              </a:rPr>
              <a:t>الدهون  </a:t>
            </a:r>
          </a:p>
        </p:txBody>
      </p:sp>
      <p:sp>
        <p:nvSpPr>
          <p:cNvPr id="64" name="مربع نص 63">
            <a:extLst>
              <a:ext uri="{FF2B5EF4-FFF2-40B4-BE49-F238E27FC236}">
                <a16:creationId xmlns:a16="http://schemas.microsoft.com/office/drawing/2014/main" id="{0D855B67-92CD-4C55-BAB9-F422F76CEF90}"/>
              </a:ext>
            </a:extLst>
          </p:cNvPr>
          <p:cNvSpPr txBox="1"/>
          <p:nvPr/>
        </p:nvSpPr>
        <p:spPr>
          <a:xfrm>
            <a:off x="7824163" y="5050054"/>
            <a:ext cx="1046603" cy="408623"/>
          </a:xfrm>
          <a:prstGeom prst="roundRect">
            <a:avLst/>
          </a:prstGeom>
          <a:solidFill>
            <a:schemeClr val="accent5">
              <a:lumMod val="20000"/>
              <a:lumOff val="80000"/>
              <a:alpha val="70000"/>
            </a:schemeClr>
          </a:solidFill>
        </p:spPr>
        <p:txBody>
          <a:bodyPr wrap="square" rtlCol="1">
            <a:spAutoFit/>
          </a:bodyPr>
          <a:lstStyle/>
          <a:p>
            <a:pPr algn="ctr"/>
            <a:r>
              <a:rPr lang="ar-SA" b="1" dirty="0">
                <a:solidFill>
                  <a:srgbClr val="002060"/>
                </a:solidFill>
              </a:rPr>
              <a:t>البروتينات  </a:t>
            </a:r>
          </a:p>
        </p:txBody>
      </p:sp>
      <p:sp>
        <p:nvSpPr>
          <p:cNvPr id="65" name="مربع نص 64">
            <a:extLst>
              <a:ext uri="{FF2B5EF4-FFF2-40B4-BE49-F238E27FC236}">
                <a16:creationId xmlns:a16="http://schemas.microsoft.com/office/drawing/2014/main" id="{2F8C1747-ABA2-41BF-847C-5A76CBAA23B5}"/>
              </a:ext>
            </a:extLst>
          </p:cNvPr>
          <p:cNvSpPr txBox="1"/>
          <p:nvPr/>
        </p:nvSpPr>
        <p:spPr>
          <a:xfrm>
            <a:off x="6514058" y="5050053"/>
            <a:ext cx="1046603" cy="408623"/>
          </a:xfrm>
          <a:prstGeom prst="roundRect">
            <a:avLst/>
          </a:prstGeom>
          <a:solidFill>
            <a:schemeClr val="accent5">
              <a:lumMod val="20000"/>
              <a:lumOff val="80000"/>
              <a:alpha val="70000"/>
            </a:schemeClr>
          </a:solidFill>
        </p:spPr>
        <p:txBody>
          <a:bodyPr wrap="square" rtlCol="1">
            <a:spAutoFit/>
          </a:bodyPr>
          <a:lstStyle/>
          <a:p>
            <a:pPr algn="ctr"/>
            <a:r>
              <a:rPr lang="ar-SA" b="1" dirty="0">
                <a:solidFill>
                  <a:srgbClr val="002060"/>
                </a:solidFill>
              </a:rPr>
              <a:t>الفيتامينات  </a:t>
            </a:r>
          </a:p>
        </p:txBody>
      </p:sp>
      <p:sp>
        <p:nvSpPr>
          <p:cNvPr id="66" name="مربع نص 65">
            <a:extLst>
              <a:ext uri="{FF2B5EF4-FFF2-40B4-BE49-F238E27FC236}">
                <a16:creationId xmlns:a16="http://schemas.microsoft.com/office/drawing/2014/main" id="{05139387-A550-4677-9FB3-15A6510B0B88}"/>
              </a:ext>
            </a:extLst>
          </p:cNvPr>
          <p:cNvSpPr txBox="1"/>
          <p:nvPr/>
        </p:nvSpPr>
        <p:spPr>
          <a:xfrm>
            <a:off x="3887900" y="5050053"/>
            <a:ext cx="1046603" cy="408623"/>
          </a:xfrm>
          <a:prstGeom prst="roundRect">
            <a:avLst/>
          </a:prstGeom>
          <a:solidFill>
            <a:schemeClr val="accent5">
              <a:lumMod val="20000"/>
              <a:lumOff val="80000"/>
              <a:alpha val="70000"/>
            </a:schemeClr>
          </a:solidFill>
        </p:spPr>
        <p:txBody>
          <a:bodyPr wrap="square" rtlCol="1">
            <a:spAutoFit/>
          </a:bodyPr>
          <a:lstStyle/>
          <a:p>
            <a:pPr algn="ctr"/>
            <a:r>
              <a:rPr lang="ar-SA" b="1" dirty="0">
                <a:solidFill>
                  <a:srgbClr val="002060"/>
                </a:solidFill>
              </a:rPr>
              <a:t>الماء </a:t>
            </a:r>
          </a:p>
        </p:txBody>
      </p:sp>
      <p:sp>
        <p:nvSpPr>
          <p:cNvPr id="67" name="مربع نص 66">
            <a:extLst>
              <a:ext uri="{FF2B5EF4-FFF2-40B4-BE49-F238E27FC236}">
                <a16:creationId xmlns:a16="http://schemas.microsoft.com/office/drawing/2014/main" id="{62BC1900-AF5A-463A-99BB-4FA1350EC271}"/>
              </a:ext>
            </a:extLst>
          </p:cNvPr>
          <p:cNvSpPr txBox="1"/>
          <p:nvPr/>
        </p:nvSpPr>
        <p:spPr>
          <a:xfrm>
            <a:off x="5074639" y="5050053"/>
            <a:ext cx="1221007" cy="408623"/>
          </a:xfrm>
          <a:prstGeom prst="roundRect">
            <a:avLst/>
          </a:prstGeom>
          <a:solidFill>
            <a:schemeClr val="accent5">
              <a:lumMod val="20000"/>
              <a:lumOff val="80000"/>
              <a:alpha val="70000"/>
            </a:schemeClr>
          </a:solidFill>
        </p:spPr>
        <p:txBody>
          <a:bodyPr wrap="square" rtlCol="1">
            <a:spAutoFit/>
          </a:bodyPr>
          <a:lstStyle/>
          <a:p>
            <a:pPr algn="ctr"/>
            <a:r>
              <a:rPr lang="ar-SA" b="1" dirty="0">
                <a:solidFill>
                  <a:srgbClr val="002060"/>
                </a:solidFill>
              </a:rPr>
              <a:t>الكربوهيدرات </a:t>
            </a:r>
          </a:p>
        </p:txBody>
      </p:sp>
    </p:spTree>
    <p:extLst>
      <p:ext uri="{BB962C8B-B14F-4D97-AF65-F5344CB8AC3E}">
        <p14:creationId xmlns:p14="http://schemas.microsoft.com/office/powerpoint/2010/main" val="36131056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4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9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1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6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8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" grpId="0" animBg="1"/>
      <p:bldP spid="53" grpId="0" animBg="1"/>
      <p:bldP spid="54" grpId="0" animBg="1"/>
      <p:bldP spid="55" grpId="0" animBg="1"/>
      <p:bldP spid="56" grpId="0" animBg="1"/>
      <p:bldP spid="57" grpId="0" animBg="1"/>
      <p:bldP spid="61" grpId="0" animBg="1"/>
      <p:bldP spid="62" grpId="0" animBg="1"/>
      <p:bldP spid="63" grpId="0" animBg="1"/>
      <p:bldP spid="64" grpId="0" animBg="1"/>
      <p:bldP spid="65" grpId="0" animBg="1"/>
      <p:bldP spid="66" grpId="0" animBg="1"/>
      <p:bldP spid="67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ربع نص 1">
            <a:extLst>
              <a:ext uri="{FF2B5EF4-FFF2-40B4-BE49-F238E27FC236}">
                <a16:creationId xmlns:a16="http://schemas.microsoft.com/office/drawing/2014/main" id="{570B2DCB-07B0-4395-9EB7-E6719F9D59AA}"/>
              </a:ext>
            </a:extLst>
          </p:cNvPr>
          <p:cNvSpPr txBox="1"/>
          <p:nvPr/>
        </p:nvSpPr>
        <p:spPr>
          <a:xfrm>
            <a:off x="9444279" y="132522"/>
            <a:ext cx="1438946" cy="374571"/>
          </a:xfrm>
          <a:prstGeom prst="roundRect">
            <a:avLst/>
          </a:prstGeom>
          <a:solidFill>
            <a:srgbClr val="56C1A9"/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>
            <a:spAutoFit/>
          </a:bodyPr>
          <a:lstStyle/>
          <a:p>
            <a:pPr algn="ctr"/>
            <a:r>
              <a:rPr lang="ar-SA" sz="1600" b="1" dirty="0">
                <a:solidFill>
                  <a:schemeClr val="bg1"/>
                </a:solidFill>
                <a:latin typeface="Sakkal Majalla" panose="02000000000000000000" pitchFamily="2" charset="-78"/>
                <a:cs typeface="+mj-cs"/>
              </a:rPr>
              <a:t>الغذاء و التغذية </a:t>
            </a:r>
            <a:endParaRPr lang="en-US" sz="1600" b="1" dirty="0">
              <a:solidFill>
                <a:schemeClr val="bg1"/>
              </a:solidFill>
              <a:latin typeface="Sakkal Majalla" panose="02000000000000000000" pitchFamily="2" charset="-78"/>
              <a:cs typeface="+mj-cs"/>
            </a:endParaRPr>
          </a:p>
        </p:txBody>
      </p:sp>
      <p:sp>
        <p:nvSpPr>
          <p:cNvPr id="3" name="مربع نص 2">
            <a:extLst>
              <a:ext uri="{FF2B5EF4-FFF2-40B4-BE49-F238E27FC236}">
                <a16:creationId xmlns:a16="http://schemas.microsoft.com/office/drawing/2014/main" id="{D37FDE68-E307-4C83-9613-C39449EAE7CE}"/>
              </a:ext>
            </a:extLst>
          </p:cNvPr>
          <p:cNvSpPr txBox="1"/>
          <p:nvPr/>
        </p:nvSpPr>
        <p:spPr>
          <a:xfrm>
            <a:off x="10959548" y="132523"/>
            <a:ext cx="1113183" cy="374571"/>
          </a:xfrm>
          <a:prstGeom prst="roundRect">
            <a:avLst/>
          </a:prstGeom>
          <a:solidFill>
            <a:srgbClr val="56C1A9"/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>
            <a:spAutoFit/>
          </a:bodyPr>
          <a:lstStyle/>
          <a:p>
            <a:pPr algn="ctr"/>
            <a:r>
              <a:rPr lang="ar-SA" sz="1600" b="1" dirty="0">
                <a:solidFill>
                  <a:schemeClr val="bg1"/>
                </a:solidFill>
                <a:latin typeface="Sakkal Majalla" panose="02000000000000000000" pitchFamily="2" charset="-78"/>
                <a:cs typeface="+mj-cs"/>
              </a:rPr>
              <a:t>الدرس الثاني </a:t>
            </a:r>
            <a:endParaRPr lang="en-US" sz="1600" b="1" dirty="0">
              <a:solidFill>
                <a:schemeClr val="bg1"/>
              </a:solidFill>
              <a:latin typeface="Sakkal Majalla" panose="02000000000000000000" pitchFamily="2" charset="-78"/>
              <a:cs typeface="+mj-cs"/>
            </a:endParaRPr>
          </a:p>
        </p:txBody>
      </p:sp>
      <p:sp>
        <p:nvSpPr>
          <p:cNvPr id="4" name="مربع نص 3">
            <a:extLst>
              <a:ext uri="{FF2B5EF4-FFF2-40B4-BE49-F238E27FC236}">
                <a16:creationId xmlns:a16="http://schemas.microsoft.com/office/drawing/2014/main" id="{4889FD3A-6D75-43B5-80CE-A57538E9229C}"/>
              </a:ext>
            </a:extLst>
          </p:cNvPr>
          <p:cNvSpPr txBox="1"/>
          <p:nvPr/>
        </p:nvSpPr>
        <p:spPr>
          <a:xfrm>
            <a:off x="56198" y="132521"/>
            <a:ext cx="4582063" cy="306467"/>
          </a:xfrm>
          <a:prstGeom prst="roundRect">
            <a:avLst/>
          </a:prstGeom>
          <a:solidFill>
            <a:srgbClr val="56C1A9"/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>
            <a:spAutoFit/>
          </a:bodyPr>
          <a:lstStyle/>
          <a:p>
            <a:pPr algn="ctr"/>
            <a:r>
              <a:rPr lang="ar-SA" sz="1200" b="1">
                <a:solidFill>
                  <a:schemeClr val="bg1"/>
                </a:solidFill>
                <a:latin typeface="Sakkal Majalla" panose="02000000000000000000" pitchFamily="2" charset="-78"/>
                <a:cs typeface="+mj-cs"/>
              </a:rPr>
              <a:t>علوم الصفّ الرابع   - الوحدة الثالثة صحة الانسان    الفصل الخامس  التغذية و الصحة </a:t>
            </a:r>
            <a:endParaRPr lang="ar-SA" sz="1200" b="1" dirty="0">
              <a:solidFill>
                <a:schemeClr val="bg1"/>
              </a:solidFill>
              <a:latin typeface="Sakkal Majalla" panose="02000000000000000000" pitchFamily="2" charset="-78"/>
              <a:cs typeface="+mj-cs"/>
            </a:endParaRPr>
          </a:p>
        </p:txBody>
      </p:sp>
      <p:pic>
        <p:nvPicPr>
          <p:cNvPr id="8" name="صورة 7">
            <a:extLst>
              <a:ext uri="{FF2B5EF4-FFF2-40B4-BE49-F238E27FC236}">
                <a16:creationId xmlns:a16="http://schemas.microsoft.com/office/drawing/2014/main" id="{FACB86B1-C9C9-4E7B-8ED4-FC1D76A22DA6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402" b="92308" l="2465" r="99120">
                        <a14:foregroundMark x1="95246" y1="16239" x2="50528" y2="22222"/>
                        <a14:foregroundMark x1="55634" y1="23932" x2="16901" y2="28205"/>
                        <a14:foregroundMark x1="81866" y1="53846" x2="33979" y2="58974"/>
                        <a14:foregroundMark x1="89613" y1="72650" x2="12852" y2="73504"/>
                        <a14:foregroundMark x1="51056" y1="58974" x2="26232" y2="58974"/>
                        <a14:foregroundMark x1="26232" y1="58974" x2="25528" y2="58120"/>
                        <a14:foregroundMark x1="41373" y1="58974" x2="20070" y2="59829"/>
                        <a14:foregroundMark x1="39613" y1="54701" x2="23944" y2="60684"/>
                        <a14:foregroundMark x1="41197" y1="61538" x2="22359" y2="64103"/>
                        <a14:foregroundMark x1="38556" y1="79487" x2="13556" y2="76923"/>
                        <a14:foregroundMark x1="15317" y1="86325" x2="7923" y2="76923"/>
                        <a14:foregroundMark x1="2465" y1="72650" x2="16725" y2="11111"/>
                        <a14:foregroundMark x1="16725" y1="11111" x2="61620" y2="12821"/>
                        <a14:foregroundMark x1="99120" y1="42735" x2="99120" y2="42735"/>
                        <a14:foregroundMark x1="96655" y1="27350" x2="86444" y2="76068"/>
                        <a14:foregroundMark x1="86796" y1="83761" x2="38556" y2="92308"/>
                        <a14:backgroundMark x1="176" y1="55556" x2="176" y2="55556"/>
                        <a14:backgroundMark x1="0" y1="55556" x2="0" y2="55556"/>
                        <a14:backgroundMark x1="0" y1="55556" x2="0" y2="59829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096000" y="655487"/>
            <a:ext cx="2105557" cy="507774"/>
          </a:xfrm>
          <a:prstGeom prst="rect">
            <a:avLst/>
          </a:prstGeom>
        </p:spPr>
      </p:pic>
      <p:pic>
        <p:nvPicPr>
          <p:cNvPr id="10" name="صورة 9">
            <a:extLst>
              <a:ext uri="{FF2B5EF4-FFF2-40B4-BE49-F238E27FC236}">
                <a16:creationId xmlns:a16="http://schemas.microsoft.com/office/drawing/2014/main" id="{8651B0A4-241F-4E60-8CA3-BC97CF9D7CE2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FFFDE9"/>
              </a:clrFrom>
              <a:clrTo>
                <a:srgbClr val="FFFDE9">
                  <a:alpha val="0"/>
                </a:srgbClr>
              </a:clrTo>
            </a:clrChange>
          </a:blip>
          <a:srcRect l="43652" b="77124"/>
          <a:stretch/>
        </p:blipFill>
        <p:spPr>
          <a:xfrm>
            <a:off x="9564342" y="1030059"/>
            <a:ext cx="2164781" cy="507774"/>
          </a:xfrm>
          <a:prstGeom prst="rect">
            <a:avLst/>
          </a:prstGeom>
        </p:spPr>
      </p:pic>
      <p:grpSp>
        <p:nvGrpSpPr>
          <p:cNvPr id="39" name="مجموعة 38">
            <a:extLst>
              <a:ext uri="{FF2B5EF4-FFF2-40B4-BE49-F238E27FC236}">
                <a16:creationId xmlns:a16="http://schemas.microsoft.com/office/drawing/2014/main" id="{61D41E15-7BA5-4A8A-AD21-E1E688F2A5EE}"/>
              </a:ext>
            </a:extLst>
          </p:cNvPr>
          <p:cNvGrpSpPr/>
          <p:nvPr/>
        </p:nvGrpSpPr>
        <p:grpSpPr>
          <a:xfrm>
            <a:off x="3745007" y="1629615"/>
            <a:ext cx="8046942" cy="377772"/>
            <a:chOff x="3765360" y="3536644"/>
            <a:chExt cx="7963764" cy="320851"/>
          </a:xfrm>
        </p:grpSpPr>
        <p:pic>
          <p:nvPicPr>
            <p:cNvPr id="36" name="صورة 35">
              <a:extLst>
                <a:ext uri="{FF2B5EF4-FFF2-40B4-BE49-F238E27FC236}">
                  <a16:creationId xmlns:a16="http://schemas.microsoft.com/office/drawing/2014/main" id="{88365C70-BE19-4058-98E7-0739F0EEC45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clrChange>
                <a:clrFrom>
                  <a:srgbClr val="FFFDE9"/>
                </a:clrFrom>
                <a:clrTo>
                  <a:srgbClr val="FFFDE9">
                    <a:alpha val="0"/>
                  </a:srgbClr>
                </a:clrTo>
              </a:clrChange>
            </a:blip>
            <a:srcRect b="62997"/>
            <a:stretch/>
          </p:blipFill>
          <p:spPr>
            <a:xfrm>
              <a:off x="8803758" y="3536644"/>
              <a:ext cx="2925366" cy="320851"/>
            </a:xfrm>
            <a:prstGeom prst="rect">
              <a:avLst/>
            </a:prstGeom>
          </p:spPr>
        </p:pic>
        <p:pic>
          <p:nvPicPr>
            <p:cNvPr id="37" name="صورة 36">
              <a:extLst>
                <a:ext uri="{FF2B5EF4-FFF2-40B4-BE49-F238E27FC236}">
                  <a16:creationId xmlns:a16="http://schemas.microsoft.com/office/drawing/2014/main" id="{646579B3-E413-45A4-9CDA-A16168F469D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clrChange>
                <a:clrFrom>
                  <a:srgbClr val="FFFDE9"/>
                </a:clrFrom>
                <a:clrTo>
                  <a:srgbClr val="FFFDE9">
                    <a:alpha val="0"/>
                  </a:srgbClr>
                </a:clrTo>
              </a:clrChange>
            </a:blip>
            <a:srcRect t="31488" b="31509"/>
            <a:stretch/>
          </p:blipFill>
          <p:spPr>
            <a:xfrm>
              <a:off x="6271799" y="3536644"/>
              <a:ext cx="2925366" cy="320851"/>
            </a:xfrm>
            <a:prstGeom prst="rect">
              <a:avLst/>
            </a:prstGeom>
          </p:spPr>
        </p:pic>
        <p:pic>
          <p:nvPicPr>
            <p:cNvPr id="38" name="صورة 37">
              <a:extLst>
                <a:ext uri="{FF2B5EF4-FFF2-40B4-BE49-F238E27FC236}">
                  <a16:creationId xmlns:a16="http://schemas.microsoft.com/office/drawing/2014/main" id="{F3373956-E9E4-48BC-9FA8-97D3A51F273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clrChange>
                <a:clrFrom>
                  <a:srgbClr val="FFFDE9"/>
                </a:clrFrom>
                <a:clrTo>
                  <a:srgbClr val="FFFDE9">
                    <a:alpha val="0"/>
                  </a:srgbClr>
                </a:clrTo>
              </a:clrChange>
            </a:blip>
            <a:srcRect t="69245"/>
            <a:stretch/>
          </p:blipFill>
          <p:spPr>
            <a:xfrm>
              <a:off x="3765360" y="3590821"/>
              <a:ext cx="2925366" cy="266674"/>
            </a:xfrm>
            <a:prstGeom prst="rect">
              <a:avLst/>
            </a:prstGeom>
          </p:spPr>
        </p:pic>
      </p:grpSp>
      <p:grpSp>
        <p:nvGrpSpPr>
          <p:cNvPr id="5" name="مجموعة 4">
            <a:extLst>
              <a:ext uri="{FF2B5EF4-FFF2-40B4-BE49-F238E27FC236}">
                <a16:creationId xmlns:a16="http://schemas.microsoft.com/office/drawing/2014/main" id="{104415EA-BEC8-4D28-9AFD-FD442F2A56E3}"/>
              </a:ext>
            </a:extLst>
          </p:cNvPr>
          <p:cNvGrpSpPr/>
          <p:nvPr/>
        </p:nvGrpSpPr>
        <p:grpSpPr>
          <a:xfrm>
            <a:off x="4813930" y="3466826"/>
            <a:ext cx="6915194" cy="464428"/>
            <a:chOff x="4951936" y="4046854"/>
            <a:chExt cx="6755001" cy="300729"/>
          </a:xfrm>
        </p:grpSpPr>
        <p:pic>
          <p:nvPicPr>
            <p:cNvPr id="41" name="صورة 40">
              <a:extLst>
                <a:ext uri="{FF2B5EF4-FFF2-40B4-BE49-F238E27FC236}">
                  <a16:creationId xmlns:a16="http://schemas.microsoft.com/office/drawing/2014/main" id="{1AAD2C04-C56E-459F-B97F-B241F52011D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clrChange>
                <a:clrFrom>
                  <a:srgbClr val="FFFDE9"/>
                </a:clrFrom>
                <a:clrTo>
                  <a:srgbClr val="FFFDE9">
                    <a:alpha val="0"/>
                  </a:srgbClr>
                </a:clrTo>
              </a:clrChange>
            </a:blip>
            <a:srcRect b="62806"/>
            <a:stretch/>
          </p:blipFill>
          <p:spPr>
            <a:xfrm>
              <a:off x="9083079" y="4046854"/>
              <a:ext cx="2623858" cy="300729"/>
            </a:xfrm>
            <a:prstGeom prst="rect">
              <a:avLst/>
            </a:prstGeom>
          </p:spPr>
        </p:pic>
        <p:pic>
          <p:nvPicPr>
            <p:cNvPr id="42" name="صورة 41">
              <a:extLst>
                <a:ext uri="{FF2B5EF4-FFF2-40B4-BE49-F238E27FC236}">
                  <a16:creationId xmlns:a16="http://schemas.microsoft.com/office/drawing/2014/main" id="{FCA7684C-1FDE-42A6-8D58-F211A5C15F0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clrChange>
                <a:clrFrom>
                  <a:srgbClr val="FFFDE9"/>
                </a:clrFrom>
                <a:clrTo>
                  <a:srgbClr val="FFFDE9">
                    <a:alpha val="0"/>
                  </a:srgbClr>
                </a:clrTo>
              </a:clrChange>
            </a:blip>
            <a:srcRect t="33230" b="33788"/>
            <a:stretch/>
          </p:blipFill>
          <p:spPr>
            <a:xfrm>
              <a:off x="6904133" y="4061329"/>
              <a:ext cx="2623858" cy="266675"/>
            </a:xfrm>
            <a:prstGeom prst="rect">
              <a:avLst/>
            </a:prstGeom>
          </p:spPr>
        </p:pic>
        <p:pic>
          <p:nvPicPr>
            <p:cNvPr id="43" name="صورة 42">
              <a:extLst>
                <a:ext uri="{FF2B5EF4-FFF2-40B4-BE49-F238E27FC236}">
                  <a16:creationId xmlns:a16="http://schemas.microsoft.com/office/drawing/2014/main" id="{3FA7557E-3B58-4792-9DC2-48DB5A8A64B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clrChange>
                <a:clrFrom>
                  <a:srgbClr val="FFFDE9"/>
                </a:clrFrom>
                <a:clrTo>
                  <a:srgbClr val="FFFDE9">
                    <a:alpha val="0"/>
                  </a:srgbClr>
                </a:clrTo>
              </a:clrChange>
            </a:blip>
            <a:srcRect t="67018"/>
            <a:stretch/>
          </p:blipFill>
          <p:spPr>
            <a:xfrm>
              <a:off x="4951936" y="4080909"/>
              <a:ext cx="2623858" cy="266674"/>
            </a:xfrm>
            <a:prstGeom prst="rect">
              <a:avLst/>
            </a:prstGeom>
          </p:spPr>
        </p:pic>
      </p:grpSp>
      <p:grpSp>
        <p:nvGrpSpPr>
          <p:cNvPr id="47" name="مجموعة 46">
            <a:extLst>
              <a:ext uri="{FF2B5EF4-FFF2-40B4-BE49-F238E27FC236}">
                <a16:creationId xmlns:a16="http://schemas.microsoft.com/office/drawing/2014/main" id="{F929325C-E1BB-44B8-8CAC-E3E8CCA5E483}"/>
              </a:ext>
            </a:extLst>
          </p:cNvPr>
          <p:cNvGrpSpPr/>
          <p:nvPr/>
        </p:nvGrpSpPr>
        <p:grpSpPr>
          <a:xfrm>
            <a:off x="5162550" y="3931254"/>
            <a:ext cx="6910181" cy="425433"/>
            <a:chOff x="5693761" y="4384787"/>
            <a:chExt cx="5265787" cy="394025"/>
          </a:xfrm>
        </p:grpSpPr>
        <p:pic>
          <p:nvPicPr>
            <p:cNvPr id="45" name="صورة 44">
              <a:extLst>
                <a:ext uri="{FF2B5EF4-FFF2-40B4-BE49-F238E27FC236}">
                  <a16:creationId xmlns:a16="http://schemas.microsoft.com/office/drawing/2014/main" id="{B3956407-F1CA-41A2-9E4E-6742DC79567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>
              <a:clrChange>
                <a:clrFrom>
                  <a:srgbClr val="FFFDE9"/>
                </a:clrFrom>
                <a:clrTo>
                  <a:srgbClr val="FFFDE9">
                    <a:alpha val="0"/>
                  </a:srgbClr>
                </a:clrTo>
              </a:clrChange>
            </a:blip>
            <a:srcRect t="1" b="52701"/>
            <a:stretch/>
          </p:blipFill>
          <p:spPr>
            <a:xfrm>
              <a:off x="8335690" y="4434059"/>
              <a:ext cx="2623858" cy="344753"/>
            </a:xfrm>
            <a:prstGeom prst="rect">
              <a:avLst/>
            </a:prstGeom>
          </p:spPr>
        </p:pic>
        <p:pic>
          <p:nvPicPr>
            <p:cNvPr id="46" name="صورة 45">
              <a:extLst>
                <a:ext uri="{FF2B5EF4-FFF2-40B4-BE49-F238E27FC236}">
                  <a16:creationId xmlns:a16="http://schemas.microsoft.com/office/drawing/2014/main" id="{B09A88E8-0F55-4BB2-B207-9079AAF7F5B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>
              <a:clrChange>
                <a:clrFrom>
                  <a:srgbClr val="FFFDE9"/>
                </a:clrFrom>
                <a:clrTo>
                  <a:srgbClr val="FFFDE9">
                    <a:alpha val="0"/>
                  </a:srgbClr>
                </a:clrTo>
              </a:clrChange>
            </a:blip>
            <a:srcRect t="45942"/>
            <a:stretch/>
          </p:blipFill>
          <p:spPr>
            <a:xfrm>
              <a:off x="5693761" y="4384787"/>
              <a:ext cx="2623858" cy="394025"/>
            </a:xfrm>
            <a:prstGeom prst="rect">
              <a:avLst/>
            </a:prstGeom>
          </p:spPr>
        </p:pic>
      </p:grpSp>
      <p:grpSp>
        <p:nvGrpSpPr>
          <p:cNvPr id="51" name="مجموعة 50">
            <a:extLst>
              <a:ext uri="{FF2B5EF4-FFF2-40B4-BE49-F238E27FC236}">
                <a16:creationId xmlns:a16="http://schemas.microsoft.com/office/drawing/2014/main" id="{935C375A-543C-4DEB-A9DE-CCB01EC17F42}"/>
              </a:ext>
            </a:extLst>
          </p:cNvPr>
          <p:cNvGrpSpPr/>
          <p:nvPr/>
        </p:nvGrpSpPr>
        <p:grpSpPr>
          <a:xfrm>
            <a:off x="6844937" y="4874315"/>
            <a:ext cx="4884186" cy="445381"/>
            <a:chOff x="8505664" y="5161803"/>
            <a:chExt cx="3223459" cy="335896"/>
          </a:xfrm>
        </p:grpSpPr>
        <p:pic>
          <p:nvPicPr>
            <p:cNvPr id="49" name="صورة 48">
              <a:extLst>
                <a:ext uri="{FF2B5EF4-FFF2-40B4-BE49-F238E27FC236}">
                  <a16:creationId xmlns:a16="http://schemas.microsoft.com/office/drawing/2014/main" id="{AE78D0A6-1E26-4EB5-BA6A-1F0263072E9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>
              <a:clrChange>
                <a:clrFrom>
                  <a:srgbClr val="FFFDE9"/>
                </a:clrFrom>
                <a:clrTo>
                  <a:srgbClr val="FFFDE9">
                    <a:alpha val="0"/>
                  </a:srgbClr>
                </a:clrTo>
              </a:clrChange>
            </a:blip>
            <a:srcRect b="47027"/>
            <a:stretch/>
          </p:blipFill>
          <p:spPr>
            <a:xfrm>
              <a:off x="8953755" y="5161803"/>
              <a:ext cx="2775368" cy="320851"/>
            </a:xfrm>
            <a:prstGeom prst="rect">
              <a:avLst/>
            </a:prstGeom>
          </p:spPr>
        </p:pic>
        <p:pic>
          <p:nvPicPr>
            <p:cNvPr id="50" name="صورة 49">
              <a:extLst>
                <a:ext uri="{FF2B5EF4-FFF2-40B4-BE49-F238E27FC236}">
                  <a16:creationId xmlns:a16="http://schemas.microsoft.com/office/drawing/2014/main" id="{94F98AFA-7D3C-4078-97B6-7B6EB48762A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>
              <a:clrChange>
                <a:clrFrom>
                  <a:srgbClr val="FFFDE9"/>
                </a:clrFrom>
                <a:clrTo>
                  <a:srgbClr val="FFFDE9">
                    <a:alpha val="0"/>
                  </a:srgbClr>
                </a:clrTo>
              </a:clrChange>
            </a:blip>
            <a:srcRect l="68198" t="55972"/>
            <a:stretch/>
          </p:blipFill>
          <p:spPr>
            <a:xfrm>
              <a:off x="8505664" y="5231023"/>
              <a:ext cx="882630" cy="266676"/>
            </a:xfrm>
            <a:prstGeom prst="rect">
              <a:avLst/>
            </a:prstGeom>
          </p:spPr>
        </p:pic>
      </p:grpSp>
      <p:sp>
        <p:nvSpPr>
          <p:cNvPr id="53" name="مربع نص 52">
            <a:extLst>
              <a:ext uri="{FF2B5EF4-FFF2-40B4-BE49-F238E27FC236}">
                <a16:creationId xmlns:a16="http://schemas.microsoft.com/office/drawing/2014/main" id="{A5C3D60F-152B-4AFC-91DF-51E86AE10487}"/>
              </a:ext>
            </a:extLst>
          </p:cNvPr>
          <p:cNvSpPr txBox="1"/>
          <p:nvPr/>
        </p:nvSpPr>
        <p:spPr>
          <a:xfrm>
            <a:off x="4813930" y="2026433"/>
            <a:ext cx="6145618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ar-SA" sz="2000" b="1" dirty="0">
                <a:solidFill>
                  <a:srgbClr val="3377FF"/>
                </a:solidFill>
                <a:cs typeface="+mj-cs"/>
              </a:rPr>
              <a:t>الحليب ضروري لبناء أسنان قوية وصحية و يساعد في نمو و تقوية العظام و يزيد مناعة الأطفال </a:t>
            </a:r>
            <a:r>
              <a:rPr lang="ar-SA" sz="2000" b="1" dirty="0">
                <a:solidFill>
                  <a:srgbClr val="3377FF"/>
                </a:solidFill>
                <a:effectLst/>
                <a:latin typeface="Sakkal Majalla" panose="02000000000000000000" pitchFamily="2" charset="-78"/>
                <a:ea typeface="Calibri" panose="020F0502020204030204" pitchFamily="34" charset="0"/>
                <a:cs typeface="+mj-cs"/>
              </a:rPr>
              <a:t>وبناء خلايا جديدة، والوقاية من الأمراض  حيث يحتوي على الكالسيوم و فيتامين ج و فيتامين د</a:t>
            </a:r>
          </a:p>
          <a:p>
            <a:pPr algn="ctr"/>
            <a:endParaRPr lang="ar-SA" sz="2000" b="1" dirty="0">
              <a:solidFill>
                <a:srgbClr val="3377FF"/>
              </a:solidFill>
              <a:cs typeface="+mj-cs"/>
            </a:endParaRPr>
          </a:p>
        </p:txBody>
      </p:sp>
      <p:sp>
        <p:nvSpPr>
          <p:cNvPr id="18" name="مستطيل 17">
            <a:extLst>
              <a:ext uri="{FF2B5EF4-FFF2-40B4-BE49-F238E27FC236}">
                <a16:creationId xmlns:a16="http://schemas.microsoft.com/office/drawing/2014/main" id="{1D04D2F0-B5E8-4FA1-9307-C5CF04677188}"/>
              </a:ext>
            </a:extLst>
          </p:cNvPr>
          <p:cNvSpPr/>
          <p:nvPr/>
        </p:nvSpPr>
        <p:spPr>
          <a:xfrm>
            <a:off x="7052982" y="3931254"/>
            <a:ext cx="1576516" cy="561437"/>
          </a:xfrm>
          <a:prstGeom prst="rect">
            <a:avLst/>
          </a:prstGeom>
          <a:noFill/>
          <a:ln w="412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55" name="مربع نص 54">
            <a:extLst>
              <a:ext uri="{FF2B5EF4-FFF2-40B4-BE49-F238E27FC236}">
                <a16:creationId xmlns:a16="http://schemas.microsoft.com/office/drawing/2014/main" id="{1A1A6D34-4D7F-40C9-B4F3-764C7ADCA32E}"/>
              </a:ext>
            </a:extLst>
          </p:cNvPr>
          <p:cNvSpPr txBox="1"/>
          <p:nvPr/>
        </p:nvSpPr>
        <p:spPr>
          <a:xfrm>
            <a:off x="3645842" y="5525148"/>
            <a:ext cx="8219486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ar-SA" b="1" dirty="0">
                <a:solidFill>
                  <a:srgbClr val="3377FF"/>
                </a:solidFill>
              </a:rPr>
              <a:t>يجب أن يكون الطَّعام الَّذي نتناوله مشتملا على جميع المواد الغذائيَّة بكميَّات محدَّدة باستخدام الهرم الغذائي الذي يوضح أنواع الأطعمة الَّتي يحتاجها الإنسان و هي مجموعة الحبوب ومجموعة الخضروات والفواكه،  مجموعة اللُّحوم والأسماك، مجموعة الحليب ومشتقَّاته و مجموعة الدُّهون.</a:t>
            </a:r>
          </a:p>
          <a:p>
            <a:endParaRPr lang="ar-SA" b="1" dirty="0">
              <a:solidFill>
                <a:srgbClr val="3377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83528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" grpId="0"/>
      <p:bldP spid="18" grpId="0" animBg="1"/>
      <p:bldP spid="55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ربع نص 1">
            <a:extLst>
              <a:ext uri="{FF2B5EF4-FFF2-40B4-BE49-F238E27FC236}">
                <a16:creationId xmlns:a16="http://schemas.microsoft.com/office/drawing/2014/main" id="{570B2DCB-07B0-4395-9EB7-E6719F9D59AA}"/>
              </a:ext>
            </a:extLst>
          </p:cNvPr>
          <p:cNvSpPr txBox="1"/>
          <p:nvPr/>
        </p:nvSpPr>
        <p:spPr>
          <a:xfrm>
            <a:off x="9444279" y="132522"/>
            <a:ext cx="1438946" cy="374571"/>
          </a:xfrm>
          <a:prstGeom prst="roundRect">
            <a:avLst/>
          </a:prstGeom>
          <a:solidFill>
            <a:srgbClr val="56C1A9"/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>
            <a:spAutoFit/>
          </a:bodyPr>
          <a:lstStyle/>
          <a:p>
            <a:pPr algn="ctr"/>
            <a:r>
              <a:rPr lang="ar-SA" sz="1600" b="1" dirty="0">
                <a:solidFill>
                  <a:schemeClr val="bg1"/>
                </a:solidFill>
                <a:latin typeface="Sakkal Majalla" panose="02000000000000000000" pitchFamily="2" charset="-78"/>
                <a:cs typeface="+mj-cs"/>
              </a:rPr>
              <a:t>الغذاء و التغذية </a:t>
            </a:r>
            <a:endParaRPr lang="en-US" sz="1600" b="1" dirty="0">
              <a:solidFill>
                <a:schemeClr val="bg1"/>
              </a:solidFill>
              <a:latin typeface="Sakkal Majalla" panose="02000000000000000000" pitchFamily="2" charset="-78"/>
              <a:cs typeface="+mj-cs"/>
            </a:endParaRPr>
          </a:p>
        </p:txBody>
      </p:sp>
      <p:sp>
        <p:nvSpPr>
          <p:cNvPr id="3" name="مربع نص 2">
            <a:extLst>
              <a:ext uri="{FF2B5EF4-FFF2-40B4-BE49-F238E27FC236}">
                <a16:creationId xmlns:a16="http://schemas.microsoft.com/office/drawing/2014/main" id="{D37FDE68-E307-4C83-9613-C39449EAE7CE}"/>
              </a:ext>
            </a:extLst>
          </p:cNvPr>
          <p:cNvSpPr txBox="1"/>
          <p:nvPr/>
        </p:nvSpPr>
        <p:spPr>
          <a:xfrm>
            <a:off x="10959548" y="132523"/>
            <a:ext cx="1113183" cy="374571"/>
          </a:xfrm>
          <a:prstGeom prst="roundRect">
            <a:avLst/>
          </a:prstGeom>
          <a:solidFill>
            <a:srgbClr val="56C1A9"/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>
            <a:spAutoFit/>
          </a:bodyPr>
          <a:lstStyle/>
          <a:p>
            <a:pPr algn="ctr"/>
            <a:r>
              <a:rPr lang="ar-SA" sz="1600" b="1" dirty="0">
                <a:solidFill>
                  <a:schemeClr val="bg1"/>
                </a:solidFill>
                <a:latin typeface="Sakkal Majalla" panose="02000000000000000000" pitchFamily="2" charset="-78"/>
                <a:cs typeface="+mj-cs"/>
              </a:rPr>
              <a:t>الدرس الثاني </a:t>
            </a:r>
            <a:endParaRPr lang="en-US" sz="1600" b="1" dirty="0">
              <a:solidFill>
                <a:schemeClr val="bg1"/>
              </a:solidFill>
              <a:latin typeface="Sakkal Majalla" panose="02000000000000000000" pitchFamily="2" charset="-78"/>
              <a:cs typeface="+mj-cs"/>
            </a:endParaRPr>
          </a:p>
        </p:txBody>
      </p:sp>
      <p:sp>
        <p:nvSpPr>
          <p:cNvPr id="4" name="مربع نص 3">
            <a:extLst>
              <a:ext uri="{FF2B5EF4-FFF2-40B4-BE49-F238E27FC236}">
                <a16:creationId xmlns:a16="http://schemas.microsoft.com/office/drawing/2014/main" id="{4889FD3A-6D75-43B5-80CE-A57538E9229C}"/>
              </a:ext>
            </a:extLst>
          </p:cNvPr>
          <p:cNvSpPr txBox="1"/>
          <p:nvPr/>
        </p:nvSpPr>
        <p:spPr>
          <a:xfrm>
            <a:off x="56198" y="132521"/>
            <a:ext cx="4582063" cy="306467"/>
          </a:xfrm>
          <a:prstGeom prst="roundRect">
            <a:avLst/>
          </a:prstGeom>
          <a:solidFill>
            <a:srgbClr val="56C1A9"/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>
            <a:spAutoFit/>
          </a:bodyPr>
          <a:lstStyle/>
          <a:p>
            <a:pPr algn="ctr"/>
            <a:r>
              <a:rPr lang="ar-SA" sz="1200" b="1">
                <a:solidFill>
                  <a:schemeClr val="bg1"/>
                </a:solidFill>
                <a:latin typeface="Sakkal Majalla" panose="02000000000000000000" pitchFamily="2" charset="-78"/>
                <a:cs typeface="+mj-cs"/>
              </a:rPr>
              <a:t>علوم الصفّ الرابع   - الوحدة الثالثة صحة الانسان    الفصل الخامس  التغذية و الصحة </a:t>
            </a:r>
            <a:endParaRPr lang="ar-SA" sz="1200" b="1" dirty="0">
              <a:solidFill>
                <a:schemeClr val="bg1"/>
              </a:solidFill>
              <a:latin typeface="Sakkal Majalla" panose="02000000000000000000" pitchFamily="2" charset="-78"/>
              <a:cs typeface="+mj-cs"/>
            </a:endParaRPr>
          </a:p>
        </p:txBody>
      </p:sp>
      <p:sp>
        <p:nvSpPr>
          <p:cNvPr id="7" name="الأسئلة">
            <a:extLst>
              <a:ext uri="{FF2B5EF4-FFF2-40B4-BE49-F238E27FC236}">
                <a16:creationId xmlns:a16="http://schemas.microsoft.com/office/drawing/2014/main" id="{02D58091-1121-4CCE-A440-BF24199D5622}"/>
              </a:ext>
            </a:extLst>
          </p:cNvPr>
          <p:cNvSpPr/>
          <p:nvPr/>
        </p:nvSpPr>
        <p:spPr>
          <a:xfrm>
            <a:off x="5642238" y="3429000"/>
            <a:ext cx="4330693" cy="919306"/>
          </a:xfrm>
          <a:prstGeom prst="roundRect">
            <a:avLst/>
          </a:prstGeom>
          <a:solidFill>
            <a:srgbClr val="C0000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200" b="1" dirty="0">
                <a:solidFill>
                  <a:schemeClr val="bg1"/>
                </a:solidFill>
              </a:rPr>
              <a:t>الى اللقاء في الحصة القادمة </a:t>
            </a:r>
          </a:p>
        </p:txBody>
      </p:sp>
      <p:sp>
        <p:nvSpPr>
          <p:cNvPr id="8" name="الأسئلة">
            <a:extLst>
              <a:ext uri="{FF2B5EF4-FFF2-40B4-BE49-F238E27FC236}">
                <a16:creationId xmlns:a16="http://schemas.microsoft.com/office/drawing/2014/main" id="{1DEE03A2-D7FC-48A6-AFE8-1EE3824AE3A2}"/>
              </a:ext>
            </a:extLst>
          </p:cNvPr>
          <p:cNvSpPr/>
          <p:nvPr/>
        </p:nvSpPr>
        <p:spPr>
          <a:xfrm>
            <a:off x="5642237" y="2106060"/>
            <a:ext cx="4330693" cy="919306"/>
          </a:xfrm>
          <a:prstGeom prst="roundRect">
            <a:avLst/>
          </a:prstGeom>
          <a:solidFill>
            <a:srgbClr val="C0000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200" b="1" dirty="0">
                <a:solidFill>
                  <a:schemeClr val="bg1"/>
                </a:solidFill>
              </a:rPr>
              <a:t>نهاية الدرس </a:t>
            </a:r>
          </a:p>
        </p:txBody>
      </p:sp>
    </p:spTree>
    <p:extLst>
      <p:ext uri="{BB962C8B-B14F-4D97-AF65-F5344CB8AC3E}">
        <p14:creationId xmlns:p14="http://schemas.microsoft.com/office/powerpoint/2010/main" val="36150815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مربع نص 20">
            <a:extLst>
              <a:ext uri="{FF2B5EF4-FFF2-40B4-BE49-F238E27FC236}">
                <a16:creationId xmlns:a16="http://schemas.microsoft.com/office/drawing/2014/main" id="{9C9F868F-F413-459D-9F2C-3F5EA9D1F6FE}"/>
              </a:ext>
            </a:extLst>
          </p:cNvPr>
          <p:cNvSpPr txBox="1"/>
          <p:nvPr/>
        </p:nvSpPr>
        <p:spPr>
          <a:xfrm>
            <a:off x="5566073" y="3356125"/>
            <a:ext cx="3939085" cy="646986"/>
          </a:xfrm>
          <a:prstGeom prst="roundRect">
            <a:avLst/>
          </a:prstGeom>
          <a:solidFill>
            <a:srgbClr val="56C1A9"/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ar-SA" sz="3200" b="1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السؤال الأساسي </a:t>
            </a:r>
            <a:endParaRPr lang="en-US" sz="3200" b="1" dirty="0">
              <a:solidFill>
                <a:schemeClr val="bg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22" name="مربع نص 21">
            <a:extLst>
              <a:ext uri="{FF2B5EF4-FFF2-40B4-BE49-F238E27FC236}">
                <a16:creationId xmlns:a16="http://schemas.microsoft.com/office/drawing/2014/main" id="{F5F788B1-391C-4ED2-BC43-F65FF3A3C05A}"/>
              </a:ext>
            </a:extLst>
          </p:cNvPr>
          <p:cNvSpPr txBox="1"/>
          <p:nvPr/>
        </p:nvSpPr>
        <p:spPr>
          <a:xfrm>
            <a:off x="5566072" y="2699272"/>
            <a:ext cx="3939086" cy="646986"/>
          </a:xfrm>
          <a:prstGeom prst="roundRect">
            <a:avLst/>
          </a:prstGeom>
          <a:solidFill>
            <a:srgbClr val="56C1A9"/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>
            <a:spAutoFit/>
          </a:bodyPr>
          <a:lstStyle/>
          <a:p>
            <a:pPr algn="ctr"/>
            <a:r>
              <a:rPr lang="ar-SA" sz="3200" b="1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الغذاء و التغذية </a:t>
            </a:r>
            <a:endParaRPr lang="en-US" sz="3200" b="1" dirty="0">
              <a:solidFill>
                <a:schemeClr val="bg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23" name="مربع نص 22">
            <a:extLst>
              <a:ext uri="{FF2B5EF4-FFF2-40B4-BE49-F238E27FC236}">
                <a16:creationId xmlns:a16="http://schemas.microsoft.com/office/drawing/2014/main" id="{4D247B61-C417-4625-9E5F-97FE4282D6AB}"/>
              </a:ext>
            </a:extLst>
          </p:cNvPr>
          <p:cNvSpPr txBox="1"/>
          <p:nvPr/>
        </p:nvSpPr>
        <p:spPr>
          <a:xfrm>
            <a:off x="5566072" y="2041297"/>
            <a:ext cx="3921280" cy="646986"/>
          </a:xfrm>
          <a:prstGeom prst="roundRect">
            <a:avLst/>
          </a:prstGeom>
          <a:solidFill>
            <a:srgbClr val="56C1A9"/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>
            <a:spAutoFit/>
          </a:bodyPr>
          <a:lstStyle/>
          <a:p>
            <a:pPr algn="ctr"/>
            <a:r>
              <a:rPr lang="ar-SA" sz="3200" b="1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الدرس الثاني </a:t>
            </a:r>
            <a:endParaRPr lang="en-US" sz="3200" b="1" dirty="0">
              <a:solidFill>
                <a:schemeClr val="bg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24" name="مربع نص 23">
            <a:extLst>
              <a:ext uri="{FF2B5EF4-FFF2-40B4-BE49-F238E27FC236}">
                <a16:creationId xmlns:a16="http://schemas.microsoft.com/office/drawing/2014/main" id="{B5FF66C8-B136-4C93-82F0-43B4C9C26ABE}"/>
              </a:ext>
            </a:extLst>
          </p:cNvPr>
          <p:cNvSpPr txBox="1"/>
          <p:nvPr/>
        </p:nvSpPr>
        <p:spPr>
          <a:xfrm>
            <a:off x="5566073" y="4010705"/>
            <a:ext cx="3939085" cy="646986"/>
          </a:xfrm>
          <a:prstGeom prst="roundRect">
            <a:avLst/>
          </a:prstGeom>
          <a:solidFill>
            <a:srgbClr val="56C1A9"/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ar-SA" sz="3200" b="1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كيف يكون غذاؤنا صحياً</a:t>
            </a:r>
            <a:endParaRPr lang="en-US" sz="3200" b="1" dirty="0">
              <a:solidFill>
                <a:schemeClr val="bg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8" name="مربع نص 7">
            <a:extLst>
              <a:ext uri="{FF2B5EF4-FFF2-40B4-BE49-F238E27FC236}">
                <a16:creationId xmlns:a16="http://schemas.microsoft.com/office/drawing/2014/main" id="{97A449D5-724A-4CDE-BFBB-8C321FB351A2}"/>
              </a:ext>
            </a:extLst>
          </p:cNvPr>
          <p:cNvSpPr txBox="1"/>
          <p:nvPr/>
        </p:nvSpPr>
        <p:spPr>
          <a:xfrm>
            <a:off x="168442" y="758236"/>
            <a:ext cx="986590" cy="408623"/>
          </a:xfrm>
          <a:prstGeom prst="roundRect">
            <a:avLst/>
          </a:prstGeom>
          <a:solidFill>
            <a:srgbClr val="C00000"/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ar-SA" b="1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الجزء2</a:t>
            </a:r>
            <a:endParaRPr lang="en-US" b="1" dirty="0">
              <a:solidFill>
                <a:schemeClr val="bg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4055119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2" grpId="0" animBg="1"/>
      <p:bldP spid="23" grpId="0" animBg="1"/>
      <p:bldP spid="24" grpId="0" animBg="1"/>
      <p:bldP spid="8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ربع نص 1">
            <a:extLst>
              <a:ext uri="{FF2B5EF4-FFF2-40B4-BE49-F238E27FC236}">
                <a16:creationId xmlns:a16="http://schemas.microsoft.com/office/drawing/2014/main" id="{570B2DCB-07B0-4395-9EB7-E6719F9D59AA}"/>
              </a:ext>
            </a:extLst>
          </p:cNvPr>
          <p:cNvSpPr txBox="1"/>
          <p:nvPr/>
        </p:nvSpPr>
        <p:spPr>
          <a:xfrm>
            <a:off x="9444279" y="132522"/>
            <a:ext cx="1438946" cy="374571"/>
          </a:xfrm>
          <a:prstGeom prst="roundRect">
            <a:avLst/>
          </a:prstGeom>
          <a:solidFill>
            <a:srgbClr val="56C1A9"/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>
            <a:spAutoFit/>
          </a:bodyPr>
          <a:lstStyle/>
          <a:p>
            <a:pPr algn="ctr"/>
            <a:r>
              <a:rPr lang="ar-SA" sz="1600" b="1" dirty="0">
                <a:solidFill>
                  <a:schemeClr val="bg1"/>
                </a:solidFill>
                <a:latin typeface="Sakkal Majalla" panose="02000000000000000000" pitchFamily="2" charset="-78"/>
                <a:cs typeface="+mj-cs"/>
              </a:rPr>
              <a:t>الغذاء و التغذية </a:t>
            </a:r>
            <a:endParaRPr lang="en-US" sz="1600" b="1" dirty="0">
              <a:solidFill>
                <a:schemeClr val="bg1"/>
              </a:solidFill>
              <a:latin typeface="Sakkal Majalla" panose="02000000000000000000" pitchFamily="2" charset="-78"/>
              <a:cs typeface="+mj-cs"/>
            </a:endParaRPr>
          </a:p>
        </p:txBody>
      </p:sp>
      <p:sp>
        <p:nvSpPr>
          <p:cNvPr id="3" name="مربع نص 2">
            <a:extLst>
              <a:ext uri="{FF2B5EF4-FFF2-40B4-BE49-F238E27FC236}">
                <a16:creationId xmlns:a16="http://schemas.microsoft.com/office/drawing/2014/main" id="{D37FDE68-E307-4C83-9613-C39449EAE7CE}"/>
              </a:ext>
            </a:extLst>
          </p:cNvPr>
          <p:cNvSpPr txBox="1"/>
          <p:nvPr/>
        </p:nvSpPr>
        <p:spPr>
          <a:xfrm>
            <a:off x="10959548" y="132523"/>
            <a:ext cx="1113183" cy="374571"/>
          </a:xfrm>
          <a:prstGeom prst="roundRect">
            <a:avLst/>
          </a:prstGeom>
          <a:solidFill>
            <a:srgbClr val="56C1A9"/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>
            <a:spAutoFit/>
          </a:bodyPr>
          <a:lstStyle/>
          <a:p>
            <a:pPr algn="ctr"/>
            <a:r>
              <a:rPr lang="ar-SA" sz="1600" b="1" dirty="0">
                <a:solidFill>
                  <a:schemeClr val="bg1"/>
                </a:solidFill>
                <a:latin typeface="Sakkal Majalla" panose="02000000000000000000" pitchFamily="2" charset="-78"/>
                <a:cs typeface="+mj-cs"/>
              </a:rPr>
              <a:t>الدرس الثاني </a:t>
            </a:r>
            <a:endParaRPr lang="en-US" sz="1600" b="1" dirty="0">
              <a:solidFill>
                <a:schemeClr val="bg1"/>
              </a:solidFill>
              <a:latin typeface="Sakkal Majalla" panose="02000000000000000000" pitchFamily="2" charset="-78"/>
              <a:cs typeface="+mj-cs"/>
            </a:endParaRPr>
          </a:p>
        </p:txBody>
      </p:sp>
      <p:sp>
        <p:nvSpPr>
          <p:cNvPr id="4" name="مربع نص 3">
            <a:extLst>
              <a:ext uri="{FF2B5EF4-FFF2-40B4-BE49-F238E27FC236}">
                <a16:creationId xmlns:a16="http://schemas.microsoft.com/office/drawing/2014/main" id="{4889FD3A-6D75-43B5-80CE-A57538E9229C}"/>
              </a:ext>
            </a:extLst>
          </p:cNvPr>
          <p:cNvSpPr txBox="1"/>
          <p:nvPr/>
        </p:nvSpPr>
        <p:spPr>
          <a:xfrm>
            <a:off x="56198" y="132521"/>
            <a:ext cx="4582063" cy="306467"/>
          </a:xfrm>
          <a:prstGeom prst="roundRect">
            <a:avLst/>
          </a:prstGeom>
          <a:solidFill>
            <a:srgbClr val="56C1A9"/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>
            <a:spAutoFit/>
          </a:bodyPr>
          <a:lstStyle/>
          <a:p>
            <a:pPr algn="ctr"/>
            <a:r>
              <a:rPr lang="ar-SA" sz="1200" b="1">
                <a:solidFill>
                  <a:schemeClr val="bg1"/>
                </a:solidFill>
                <a:latin typeface="Sakkal Majalla" panose="02000000000000000000" pitchFamily="2" charset="-78"/>
                <a:cs typeface="+mj-cs"/>
              </a:rPr>
              <a:t>علوم الصفّ الرابع   - الوحدة الثالثة صحة الانسان    الفصل الخامس  التغذية و الصحة </a:t>
            </a:r>
            <a:endParaRPr lang="ar-SA" sz="1200" b="1" dirty="0">
              <a:solidFill>
                <a:schemeClr val="bg1"/>
              </a:solidFill>
              <a:latin typeface="Sakkal Majalla" panose="02000000000000000000" pitchFamily="2" charset="-78"/>
              <a:cs typeface="+mj-cs"/>
            </a:endParaRPr>
          </a:p>
        </p:txBody>
      </p:sp>
      <p:sp>
        <p:nvSpPr>
          <p:cNvPr id="6" name="مربع نص 46">
            <a:extLst>
              <a:ext uri="{FF2B5EF4-FFF2-40B4-BE49-F238E27FC236}">
                <a16:creationId xmlns:a16="http://schemas.microsoft.com/office/drawing/2014/main" id="{87F9A815-8012-487C-855F-2E5FA86999F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58432" y="4816664"/>
            <a:ext cx="5456419" cy="600393"/>
          </a:xfrm>
          <a:prstGeom prst="roundRect">
            <a:avLst/>
          </a:prstGeom>
          <a:solidFill>
            <a:srgbClr val="84D2C1"/>
          </a:solidFill>
          <a:ln w="38100">
            <a:noFill/>
            <a:miter lim="800000"/>
            <a:headEnd/>
            <a:tailEnd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ar-SA" altLang="ar-SA" sz="3200" b="1" dirty="0">
                <a:solidFill>
                  <a:schemeClr val="bg1"/>
                </a:solidFill>
                <a:latin typeface="Sakkal Majalla" panose="02000000000000000000" pitchFamily="2" charset="-78"/>
                <a:ea typeface="Calibri" panose="020F0502020204030204" pitchFamily="34" charset="0"/>
                <a:cs typeface="Sakkal Majalla" panose="02000000000000000000" pitchFamily="2" charset="-78"/>
              </a:rPr>
              <a:t>أ. يوسف سليمان البلوي  </a:t>
            </a:r>
            <a:endParaRPr kumimoji="0" lang="en-US" altLang="ar-SA" sz="32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7" name="مربع نص 46">
            <a:extLst>
              <a:ext uri="{FF2B5EF4-FFF2-40B4-BE49-F238E27FC236}">
                <a16:creationId xmlns:a16="http://schemas.microsoft.com/office/drawing/2014/main" id="{74636DF8-B87E-4F9F-BD9A-F4DF1399E0B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07333" y="3860237"/>
            <a:ext cx="5456419" cy="600393"/>
          </a:xfrm>
          <a:prstGeom prst="roundRect">
            <a:avLst/>
          </a:prstGeom>
          <a:solidFill>
            <a:srgbClr val="84D2C1"/>
          </a:solidFill>
          <a:ln w="38100">
            <a:noFill/>
            <a:miter lim="800000"/>
            <a:headEnd/>
            <a:tailEnd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ar-SA" sz="3200" b="1" dirty="0">
                <a:solidFill>
                  <a:schemeClr val="bg1"/>
                </a:solidFill>
                <a:latin typeface="Sakkal Majalla" panose="02000000000000000000" pitchFamily="2" charset="-78"/>
                <a:ea typeface="Calibri" panose="020F0502020204030204" pitchFamily="34" charset="0"/>
                <a:cs typeface="Sakkal Majalla" panose="02000000000000000000" pitchFamily="2" charset="-78"/>
              </a:rPr>
              <a:t>https://t.me/s/presentationyosef</a:t>
            </a:r>
            <a:endParaRPr kumimoji="0" lang="en-US" altLang="ar-SA" sz="32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8" name="مربع نص 46">
            <a:extLst>
              <a:ext uri="{FF2B5EF4-FFF2-40B4-BE49-F238E27FC236}">
                <a16:creationId xmlns:a16="http://schemas.microsoft.com/office/drawing/2014/main" id="{737DF47C-935D-4313-890A-892B8B82D53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58432" y="2997763"/>
            <a:ext cx="5456419" cy="600393"/>
          </a:xfrm>
          <a:prstGeom prst="roundRect">
            <a:avLst/>
          </a:prstGeom>
          <a:solidFill>
            <a:srgbClr val="84D2C1"/>
          </a:solidFill>
          <a:ln w="38100">
            <a:noFill/>
            <a:miter lim="800000"/>
            <a:headEnd/>
            <a:tailEnd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ar-SA" altLang="ar-SA" sz="2800" b="1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قناة </a:t>
            </a:r>
            <a:r>
              <a:rPr lang="ar-SA" altLang="ar-SA" sz="2800" b="1" dirty="0" err="1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برزنتيشن</a:t>
            </a:r>
            <a:r>
              <a:rPr lang="ar-SA" altLang="ar-SA" sz="2800" b="1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العلوم للمرحلة الابتدائية </a:t>
            </a:r>
            <a:endParaRPr kumimoji="0" lang="en-US" altLang="ar-SA" sz="28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430716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ربع نص 1">
            <a:extLst>
              <a:ext uri="{FF2B5EF4-FFF2-40B4-BE49-F238E27FC236}">
                <a16:creationId xmlns:a16="http://schemas.microsoft.com/office/drawing/2014/main" id="{570B2DCB-07B0-4395-9EB7-E6719F9D59AA}"/>
              </a:ext>
            </a:extLst>
          </p:cNvPr>
          <p:cNvSpPr txBox="1"/>
          <p:nvPr/>
        </p:nvSpPr>
        <p:spPr>
          <a:xfrm>
            <a:off x="9444279" y="132522"/>
            <a:ext cx="1438946" cy="374571"/>
          </a:xfrm>
          <a:prstGeom prst="roundRect">
            <a:avLst/>
          </a:prstGeom>
          <a:solidFill>
            <a:srgbClr val="56C1A9"/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>
            <a:spAutoFit/>
          </a:bodyPr>
          <a:lstStyle/>
          <a:p>
            <a:pPr algn="ctr"/>
            <a:r>
              <a:rPr lang="ar-SA" sz="1600" b="1" dirty="0">
                <a:solidFill>
                  <a:schemeClr val="bg1"/>
                </a:solidFill>
                <a:latin typeface="Sakkal Majalla" panose="02000000000000000000" pitchFamily="2" charset="-78"/>
                <a:cs typeface="+mj-cs"/>
              </a:rPr>
              <a:t>الغذاء و التغذية </a:t>
            </a:r>
            <a:endParaRPr lang="en-US" sz="1600" b="1" dirty="0">
              <a:solidFill>
                <a:schemeClr val="bg1"/>
              </a:solidFill>
              <a:latin typeface="Sakkal Majalla" panose="02000000000000000000" pitchFamily="2" charset="-78"/>
              <a:cs typeface="+mj-cs"/>
            </a:endParaRPr>
          </a:p>
        </p:txBody>
      </p:sp>
      <p:sp>
        <p:nvSpPr>
          <p:cNvPr id="3" name="مربع نص 2">
            <a:extLst>
              <a:ext uri="{FF2B5EF4-FFF2-40B4-BE49-F238E27FC236}">
                <a16:creationId xmlns:a16="http://schemas.microsoft.com/office/drawing/2014/main" id="{D37FDE68-E307-4C83-9613-C39449EAE7CE}"/>
              </a:ext>
            </a:extLst>
          </p:cNvPr>
          <p:cNvSpPr txBox="1"/>
          <p:nvPr/>
        </p:nvSpPr>
        <p:spPr>
          <a:xfrm>
            <a:off x="10959548" y="132523"/>
            <a:ext cx="1113183" cy="374571"/>
          </a:xfrm>
          <a:prstGeom prst="roundRect">
            <a:avLst/>
          </a:prstGeom>
          <a:solidFill>
            <a:srgbClr val="56C1A9"/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>
            <a:spAutoFit/>
          </a:bodyPr>
          <a:lstStyle/>
          <a:p>
            <a:pPr algn="ctr"/>
            <a:r>
              <a:rPr lang="ar-SA" sz="1600" b="1" dirty="0">
                <a:solidFill>
                  <a:schemeClr val="bg1"/>
                </a:solidFill>
                <a:latin typeface="Sakkal Majalla" panose="02000000000000000000" pitchFamily="2" charset="-78"/>
                <a:cs typeface="+mj-cs"/>
              </a:rPr>
              <a:t>الدرس الثاني </a:t>
            </a:r>
            <a:endParaRPr lang="en-US" sz="1600" b="1" dirty="0">
              <a:solidFill>
                <a:schemeClr val="bg1"/>
              </a:solidFill>
              <a:latin typeface="Sakkal Majalla" panose="02000000000000000000" pitchFamily="2" charset="-78"/>
              <a:cs typeface="+mj-cs"/>
            </a:endParaRPr>
          </a:p>
        </p:txBody>
      </p:sp>
      <p:sp>
        <p:nvSpPr>
          <p:cNvPr id="4" name="مربع نص 3">
            <a:extLst>
              <a:ext uri="{FF2B5EF4-FFF2-40B4-BE49-F238E27FC236}">
                <a16:creationId xmlns:a16="http://schemas.microsoft.com/office/drawing/2014/main" id="{4889FD3A-6D75-43B5-80CE-A57538E9229C}"/>
              </a:ext>
            </a:extLst>
          </p:cNvPr>
          <p:cNvSpPr txBox="1"/>
          <p:nvPr/>
        </p:nvSpPr>
        <p:spPr>
          <a:xfrm>
            <a:off x="56198" y="132521"/>
            <a:ext cx="4582063" cy="306467"/>
          </a:xfrm>
          <a:prstGeom prst="roundRect">
            <a:avLst/>
          </a:prstGeom>
          <a:solidFill>
            <a:srgbClr val="56C1A9"/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>
            <a:spAutoFit/>
          </a:bodyPr>
          <a:lstStyle/>
          <a:p>
            <a:pPr algn="ctr"/>
            <a:r>
              <a:rPr lang="ar-SA" sz="1200" b="1">
                <a:solidFill>
                  <a:schemeClr val="bg1"/>
                </a:solidFill>
                <a:latin typeface="Sakkal Majalla" panose="02000000000000000000" pitchFamily="2" charset="-78"/>
                <a:cs typeface="+mj-cs"/>
              </a:rPr>
              <a:t>علوم الصفّ الرابع   - الوحدة الثالثة صحة الانسان    الفصل الخامس  التغذية و الصحة </a:t>
            </a:r>
            <a:endParaRPr lang="ar-SA" sz="1200" b="1" dirty="0">
              <a:solidFill>
                <a:schemeClr val="bg1"/>
              </a:solidFill>
              <a:latin typeface="Sakkal Majalla" panose="02000000000000000000" pitchFamily="2" charset="-78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71986499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ربع نص 1">
            <a:extLst>
              <a:ext uri="{FF2B5EF4-FFF2-40B4-BE49-F238E27FC236}">
                <a16:creationId xmlns:a16="http://schemas.microsoft.com/office/drawing/2014/main" id="{F67FAF42-693F-4E46-8018-F5F793726137}"/>
              </a:ext>
            </a:extLst>
          </p:cNvPr>
          <p:cNvSpPr txBox="1"/>
          <p:nvPr/>
        </p:nvSpPr>
        <p:spPr>
          <a:xfrm>
            <a:off x="4236405" y="1922302"/>
            <a:ext cx="6361421" cy="646986"/>
          </a:xfrm>
          <a:prstGeom prst="roundRect">
            <a:avLst/>
          </a:prstGeom>
          <a:solidFill>
            <a:srgbClr val="84D2C1"/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>
            <a:spAutoFit/>
          </a:bodyPr>
          <a:lstStyle/>
          <a:p>
            <a:pPr algn="ctr"/>
            <a:r>
              <a:rPr lang="ar-SA" sz="3200" b="1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يصنف مجموعات المواد الغذائية وفقاً لأهميتها . </a:t>
            </a:r>
          </a:p>
        </p:txBody>
      </p:sp>
      <p:sp>
        <p:nvSpPr>
          <p:cNvPr id="3" name="مربع نص 2">
            <a:extLst>
              <a:ext uri="{FF2B5EF4-FFF2-40B4-BE49-F238E27FC236}">
                <a16:creationId xmlns:a16="http://schemas.microsoft.com/office/drawing/2014/main" id="{2926FBF0-7D46-4C37-8871-82AD85F4EB61}"/>
              </a:ext>
            </a:extLst>
          </p:cNvPr>
          <p:cNvSpPr txBox="1"/>
          <p:nvPr/>
        </p:nvSpPr>
        <p:spPr>
          <a:xfrm>
            <a:off x="4251572" y="2824606"/>
            <a:ext cx="6361421" cy="646986"/>
          </a:xfrm>
          <a:prstGeom prst="roundRect">
            <a:avLst/>
          </a:prstGeom>
          <a:solidFill>
            <a:srgbClr val="84D2C1"/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>
            <a:spAutoFit/>
          </a:bodyPr>
          <a:lstStyle/>
          <a:p>
            <a:pPr algn="ctr"/>
            <a:r>
              <a:rPr lang="ar-SA" sz="3200" b="1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يذكرمصادرمجموعات المواد الغذائية . </a:t>
            </a:r>
          </a:p>
        </p:txBody>
      </p:sp>
      <p:sp>
        <p:nvSpPr>
          <p:cNvPr id="4" name="مربع نص 3">
            <a:extLst>
              <a:ext uri="{FF2B5EF4-FFF2-40B4-BE49-F238E27FC236}">
                <a16:creationId xmlns:a16="http://schemas.microsoft.com/office/drawing/2014/main" id="{D27F4D1E-812E-4D26-90D2-1D060DD828D2}"/>
              </a:ext>
            </a:extLst>
          </p:cNvPr>
          <p:cNvSpPr txBox="1"/>
          <p:nvPr/>
        </p:nvSpPr>
        <p:spPr>
          <a:xfrm>
            <a:off x="4051423" y="3748832"/>
            <a:ext cx="6574503" cy="646986"/>
          </a:xfrm>
          <a:prstGeom prst="roundRect">
            <a:avLst/>
          </a:prstGeom>
          <a:solidFill>
            <a:srgbClr val="84D2C1"/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>
            <a:spAutoFit/>
          </a:bodyPr>
          <a:lstStyle/>
          <a:p>
            <a:pPr algn="ctr"/>
            <a:r>
              <a:rPr lang="ar-SA" sz="3200" b="1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يقارن بين الكربوهيدرات والبروتينات من حيث الأهمية. </a:t>
            </a:r>
          </a:p>
        </p:txBody>
      </p:sp>
      <p:sp>
        <p:nvSpPr>
          <p:cNvPr id="8" name="مربع نص 7">
            <a:extLst>
              <a:ext uri="{FF2B5EF4-FFF2-40B4-BE49-F238E27FC236}">
                <a16:creationId xmlns:a16="http://schemas.microsoft.com/office/drawing/2014/main" id="{39580D9F-B8A1-45D4-B0D8-861D9910B1C5}"/>
              </a:ext>
            </a:extLst>
          </p:cNvPr>
          <p:cNvSpPr txBox="1"/>
          <p:nvPr/>
        </p:nvSpPr>
        <p:spPr>
          <a:xfrm>
            <a:off x="7704944" y="762410"/>
            <a:ext cx="4319954" cy="578882"/>
          </a:xfrm>
          <a:prstGeom prst="roundRect">
            <a:avLst/>
          </a:prstGeom>
          <a:solidFill>
            <a:srgbClr val="EBFDFF"/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>
            <a:spAutoFit/>
          </a:bodyPr>
          <a:lstStyle/>
          <a:p>
            <a:pPr algn="ctr"/>
            <a:r>
              <a:rPr lang="ar-SA" sz="2800" b="1" i="0" dirty="0">
                <a:solidFill>
                  <a:srgbClr val="002060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الأهداف التعليمية ومخرجات التعلم</a:t>
            </a:r>
          </a:p>
        </p:txBody>
      </p:sp>
      <p:sp>
        <p:nvSpPr>
          <p:cNvPr id="9" name="مربع نص 8">
            <a:extLst>
              <a:ext uri="{FF2B5EF4-FFF2-40B4-BE49-F238E27FC236}">
                <a16:creationId xmlns:a16="http://schemas.microsoft.com/office/drawing/2014/main" id="{5CA2821D-C524-44DE-9D90-E8B1F7FE574A}"/>
              </a:ext>
            </a:extLst>
          </p:cNvPr>
          <p:cNvSpPr txBox="1"/>
          <p:nvPr/>
        </p:nvSpPr>
        <p:spPr>
          <a:xfrm>
            <a:off x="4037579" y="4631413"/>
            <a:ext cx="6620411" cy="646986"/>
          </a:xfrm>
          <a:prstGeom prst="roundRect">
            <a:avLst/>
          </a:prstGeom>
          <a:solidFill>
            <a:srgbClr val="84D2C1"/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>
            <a:spAutoFit/>
          </a:bodyPr>
          <a:lstStyle/>
          <a:p>
            <a:pPr algn="ctr"/>
            <a:r>
              <a:rPr lang="ar-SA" sz="3200" b="1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يوضح أهمية الماء لصحة جسم الانسان. </a:t>
            </a:r>
          </a:p>
        </p:txBody>
      </p:sp>
      <p:cxnSp>
        <p:nvCxnSpPr>
          <p:cNvPr id="10" name="ตัวเชื่อมต่อตรง 237">
            <a:extLst>
              <a:ext uri="{FF2B5EF4-FFF2-40B4-BE49-F238E27FC236}">
                <a16:creationId xmlns:a16="http://schemas.microsoft.com/office/drawing/2014/main" id="{518CD169-E82D-4776-AEBB-5E85207D4A30}"/>
              </a:ext>
            </a:extLst>
          </p:cNvPr>
          <p:cNvCxnSpPr>
            <a:cxnSpLocks/>
          </p:cNvCxnSpPr>
          <p:nvPr/>
        </p:nvCxnSpPr>
        <p:spPr>
          <a:xfrm rot="10800000" flipV="1">
            <a:off x="10704807" y="1460552"/>
            <a:ext cx="917404" cy="754048"/>
          </a:xfrm>
          <a:prstGeom prst="bentConnector3">
            <a:avLst>
              <a:gd name="adj1" fmla="val 367"/>
            </a:avLst>
          </a:prstGeom>
          <a:ln w="28575">
            <a:solidFill>
              <a:srgbClr val="002060"/>
            </a:solidFill>
            <a:prstDash val="sysDot"/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ound Same Side Corner Rectangle 58">
            <a:extLst>
              <a:ext uri="{FF2B5EF4-FFF2-40B4-BE49-F238E27FC236}">
                <a16:creationId xmlns:a16="http://schemas.microsoft.com/office/drawing/2014/main" id="{61CB1674-7575-4EF2-B228-3C8C90D0C90E}"/>
              </a:ext>
            </a:extLst>
          </p:cNvPr>
          <p:cNvSpPr/>
          <p:nvPr/>
        </p:nvSpPr>
        <p:spPr>
          <a:xfrm rot="10800000" flipH="1">
            <a:off x="10677599" y="1922790"/>
            <a:ext cx="48606" cy="635886"/>
          </a:xfrm>
          <a:prstGeom prst="round2SameRect">
            <a:avLst>
              <a:gd name="adj1" fmla="val 50000"/>
              <a:gd name="adj2" fmla="val 50000"/>
            </a:avLst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5291" tIns="47645" rIns="95291" bIns="47645" rtlCol="0" anchor="ctr"/>
          <a:lstStyle/>
          <a:p>
            <a:pPr algn="ctr" defTabSz="943788" rtl="0"/>
            <a:endParaRPr lang="bg-BG" sz="2900" dirty="0">
              <a:solidFill>
                <a:srgbClr val="002060"/>
              </a:solidFill>
              <a:latin typeface="Lato Light"/>
            </a:endParaRPr>
          </a:p>
        </p:txBody>
      </p:sp>
      <p:sp>
        <p:nvSpPr>
          <p:cNvPr id="12" name="Round Same Side Corner Rectangle 58">
            <a:extLst>
              <a:ext uri="{FF2B5EF4-FFF2-40B4-BE49-F238E27FC236}">
                <a16:creationId xmlns:a16="http://schemas.microsoft.com/office/drawing/2014/main" id="{58AE8BFD-FD30-4C28-9AF9-F7AC67AB4655}"/>
              </a:ext>
            </a:extLst>
          </p:cNvPr>
          <p:cNvSpPr/>
          <p:nvPr/>
        </p:nvSpPr>
        <p:spPr>
          <a:xfrm rot="10800000" flipH="1">
            <a:off x="10671833" y="2824607"/>
            <a:ext cx="48606" cy="635886"/>
          </a:xfrm>
          <a:prstGeom prst="round2SameRect">
            <a:avLst>
              <a:gd name="adj1" fmla="val 50000"/>
              <a:gd name="adj2" fmla="val 50000"/>
            </a:avLst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5291" tIns="47645" rIns="95291" bIns="47645" rtlCol="0" anchor="ctr"/>
          <a:lstStyle/>
          <a:p>
            <a:pPr algn="ctr" defTabSz="943788" rtl="0"/>
            <a:endParaRPr lang="bg-BG" sz="2900" dirty="0">
              <a:solidFill>
                <a:srgbClr val="002060"/>
              </a:solidFill>
              <a:latin typeface="Lato Light"/>
            </a:endParaRPr>
          </a:p>
        </p:txBody>
      </p:sp>
      <p:cxnSp>
        <p:nvCxnSpPr>
          <p:cNvPr id="13" name="ตัวเชื่อมต่อตรง 237">
            <a:extLst>
              <a:ext uri="{FF2B5EF4-FFF2-40B4-BE49-F238E27FC236}">
                <a16:creationId xmlns:a16="http://schemas.microsoft.com/office/drawing/2014/main" id="{E9CB03F5-314E-4CD1-AB4B-6EA9ED4FC73A}"/>
              </a:ext>
            </a:extLst>
          </p:cNvPr>
          <p:cNvCxnSpPr>
            <a:cxnSpLocks/>
          </p:cNvCxnSpPr>
          <p:nvPr/>
        </p:nvCxnSpPr>
        <p:spPr>
          <a:xfrm rot="10800000" flipV="1">
            <a:off x="10715506" y="2395262"/>
            <a:ext cx="917404" cy="754048"/>
          </a:xfrm>
          <a:prstGeom prst="bentConnector3">
            <a:avLst>
              <a:gd name="adj1" fmla="val 367"/>
            </a:avLst>
          </a:prstGeom>
          <a:ln w="28575">
            <a:solidFill>
              <a:srgbClr val="002060"/>
            </a:solidFill>
            <a:prstDash val="sysDot"/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ound Same Side Corner Rectangle 58">
            <a:extLst>
              <a:ext uri="{FF2B5EF4-FFF2-40B4-BE49-F238E27FC236}">
                <a16:creationId xmlns:a16="http://schemas.microsoft.com/office/drawing/2014/main" id="{397EFB2E-5F95-4E7A-8424-004849CF4B55}"/>
              </a:ext>
            </a:extLst>
          </p:cNvPr>
          <p:cNvSpPr/>
          <p:nvPr/>
        </p:nvSpPr>
        <p:spPr>
          <a:xfrm rot="10800000" flipH="1">
            <a:off x="10682532" y="3832833"/>
            <a:ext cx="48606" cy="635886"/>
          </a:xfrm>
          <a:prstGeom prst="round2SameRect">
            <a:avLst>
              <a:gd name="adj1" fmla="val 50000"/>
              <a:gd name="adj2" fmla="val 50000"/>
            </a:avLst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5291" tIns="47645" rIns="95291" bIns="47645" rtlCol="0" anchor="ctr"/>
          <a:lstStyle/>
          <a:p>
            <a:pPr algn="ctr" defTabSz="943788" rtl="0"/>
            <a:endParaRPr lang="bg-BG" sz="2900" dirty="0">
              <a:solidFill>
                <a:srgbClr val="002060"/>
              </a:solidFill>
              <a:latin typeface="Lato Light"/>
            </a:endParaRPr>
          </a:p>
        </p:txBody>
      </p:sp>
      <p:cxnSp>
        <p:nvCxnSpPr>
          <p:cNvPr id="15" name="ตัวเชื่อมต่อตรง 237">
            <a:extLst>
              <a:ext uri="{FF2B5EF4-FFF2-40B4-BE49-F238E27FC236}">
                <a16:creationId xmlns:a16="http://schemas.microsoft.com/office/drawing/2014/main" id="{0CAB5784-558B-46F1-B7AF-85E1EC53393C}"/>
              </a:ext>
            </a:extLst>
          </p:cNvPr>
          <p:cNvCxnSpPr>
            <a:cxnSpLocks/>
          </p:cNvCxnSpPr>
          <p:nvPr/>
        </p:nvCxnSpPr>
        <p:spPr>
          <a:xfrm rot="10800000" flipV="1">
            <a:off x="10726205" y="3403488"/>
            <a:ext cx="917404" cy="754048"/>
          </a:xfrm>
          <a:prstGeom prst="bentConnector3">
            <a:avLst>
              <a:gd name="adj1" fmla="val 367"/>
            </a:avLst>
          </a:prstGeom>
          <a:ln w="28575">
            <a:solidFill>
              <a:srgbClr val="002060"/>
            </a:solidFill>
            <a:prstDash val="sysDot"/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ound Same Side Corner Rectangle 58">
            <a:extLst>
              <a:ext uri="{FF2B5EF4-FFF2-40B4-BE49-F238E27FC236}">
                <a16:creationId xmlns:a16="http://schemas.microsoft.com/office/drawing/2014/main" id="{056D3EA7-2F5E-4A52-95BC-A03AB3AC1197}"/>
              </a:ext>
            </a:extLst>
          </p:cNvPr>
          <p:cNvSpPr/>
          <p:nvPr/>
        </p:nvSpPr>
        <p:spPr>
          <a:xfrm rot="10800000" flipH="1">
            <a:off x="10682532" y="4683734"/>
            <a:ext cx="48606" cy="635886"/>
          </a:xfrm>
          <a:prstGeom prst="round2SameRect">
            <a:avLst>
              <a:gd name="adj1" fmla="val 50000"/>
              <a:gd name="adj2" fmla="val 50000"/>
            </a:avLst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5291" tIns="47645" rIns="95291" bIns="47645" rtlCol="0" anchor="ctr"/>
          <a:lstStyle/>
          <a:p>
            <a:pPr algn="ctr" defTabSz="943788" rtl="0"/>
            <a:endParaRPr lang="bg-BG" sz="2900" dirty="0">
              <a:solidFill>
                <a:srgbClr val="002060"/>
              </a:solidFill>
              <a:latin typeface="Lato Light"/>
            </a:endParaRPr>
          </a:p>
        </p:txBody>
      </p:sp>
      <p:cxnSp>
        <p:nvCxnSpPr>
          <p:cNvPr id="17" name="ตัวเชื่อมต่อตรง 237">
            <a:extLst>
              <a:ext uri="{FF2B5EF4-FFF2-40B4-BE49-F238E27FC236}">
                <a16:creationId xmlns:a16="http://schemas.microsoft.com/office/drawing/2014/main" id="{8E875048-8195-4E82-A0AE-6E1FB0F9F091}"/>
              </a:ext>
            </a:extLst>
          </p:cNvPr>
          <p:cNvCxnSpPr>
            <a:cxnSpLocks/>
          </p:cNvCxnSpPr>
          <p:nvPr/>
        </p:nvCxnSpPr>
        <p:spPr>
          <a:xfrm rot="10800000" flipV="1">
            <a:off x="10726205" y="4254389"/>
            <a:ext cx="917404" cy="754048"/>
          </a:xfrm>
          <a:prstGeom prst="bentConnector3">
            <a:avLst>
              <a:gd name="adj1" fmla="val 367"/>
            </a:avLst>
          </a:prstGeom>
          <a:ln w="28575">
            <a:solidFill>
              <a:srgbClr val="002060"/>
            </a:solidFill>
            <a:prstDash val="sysDot"/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مربع نص 17">
            <a:extLst>
              <a:ext uri="{FF2B5EF4-FFF2-40B4-BE49-F238E27FC236}">
                <a16:creationId xmlns:a16="http://schemas.microsoft.com/office/drawing/2014/main" id="{D8391F34-7675-4EDA-8A58-78D6AC11D039}"/>
              </a:ext>
            </a:extLst>
          </p:cNvPr>
          <p:cNvSpPr txBox="1"/>
          <p:nvPr/>
        </p:nvSpPr>
        <p:spPr>
          <a:xfrm>
            <a:off x="9444279" y="132522"/>
            <a:ext cx="1438946" cy="374571"/>
          </a:xfrm>
          <a:prstGeom prst="roundRect">
            <a:avLst/>
          </a:prstGeom>
          <a:solidFill>
            <a:srgbClr val="56C1A9"/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>
            <a:spAutoFit/>
          </a:bodyPr>
          <a:lstStyle/>
          <a:p>
            <a:pPr algn="ctr"/>
            <a:r>
              <a:rPr lang="ar-SA" sz="1600" b="1" dirty="0">
                <a:solidFill>
                  <a:schemeClr val="bg1"/>
                </a:solidFill>
                <a:latin typeface="Sakkal Majalla" panose="02000000000000000000" pitchFamily="2" charset="-78"/>
                <a:cs typeface="+mj-cs"/>
              </a:rPr>
              <a:t>الغذاء و التغذية </a:t>
            </a:r>
            <a:endParaRPr lang="en-US" sz="1600" b="1" dirty="0">
              <a:solidFill>
                <a:schemeClr val="bg1"/>
              </a:solidFill>
              <a:latin typeface="Sakkal Majalla" panose="02000000000000000000" pitchFamily="2" charset="-78"/>
              <a:cs typeface="+mj-cs"/>
            </a:endParaRPr>
          </a:p>
        </p:txBody>
      </p:sp>
      <p:sp>
        <p:nvSpPr>
          <p:cNvPr id="19" name="مربع نص 18">
            <a:extLst>
              <a:ext uri="{FF2B5EF4-FFF2-40B4-BE49-F238E27FC236}">
                <a16:creationId xmlns:a16="http://schemas.microsoft.com/office/drawing/2014/main" id="{3E389A90-CD6A-438F-8BD8-D7805C3D7F0B}"/>
              </a:ext>
            </a:extLst>
          </p:cNvPr>
          <p:cNvSpPr txBox="1"/>
          <p:nvPr/>
        </p:nvSpPr>
        <p:spPr>
          <a:xfrm>
            <a:off x="10959548" y="132523"/>
            <a:ext cx="1113183" cy="374571"/>
          </a:xfrm>
          <a:prstGeom prst="roundRect">
            <a:avLst/>
          </a:prstGeom>
          <a:solidFill>
            <a:srgbClr val="56C1A9"/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>
            <a:spAutoFit/>
          </a:bodyPr>
          <a:lstStyle/>
          <a:p>
            <a:pPr algn="ctr"/>
            <a:r>
              <a:rPr lang="ar-SA" sz="1600" b="1" dirty="0">
                <a:solidFill>
                  <a:schemeClr val="bg1"/>
                </a:solidFill>
                <a:latin typeface="Sakkal Majalla" panose="02000000000000000000" pitchFamily="2" charset="-78"/>
                <a:cs typeface="+mj-cs"/>
              </a:rPr>
              <a:t>الدرس الثاني </a:t>
            </a:r>
            <a:endParaRPr lang="en-US" sz="1600" b="1" dirty="0">
              <a:solidFill>
                <a:schemeClr val="bg1"/>
              </a:solidFill>
              <a:latin typeface="Sakkal Majalla" panose="02000000000000000000" pitchFamily="2" charset="-78"/>
              <a:cs typeface="+mj-cs"/>
            </a:endParaRPr>
          </a:p>
        </p:txBody>
      </p:sp>
      <p:sp>
        <p:nvSpPr>
          <p:cNvPr id="20" name="مربع نص 19">
            <a:extLst>
              <a:ext uri="{FF2B5EF4-FFF2-40B4-BE49-F238E27FC236}">
                <a16:creationId xmlns:a16="http://schemas.microsoft.com/office/drawing/2014/main" id="{267238A6-8DA3-415D-A834-D82A68EF769A}"/>
              </a:ext>
            </a:extLst>
          </p:cNvPr>
          <p:cNvSpPr txBox="1"/>
          <p:nvPr/>
        </p:nvSpPr>
        <p:spPr>
          <a:xfrm>
            <a:off x="56198" y="132521"/>
            <a:ext cx="4582063" cy="306467"/>
          </a:xfrm>
          <a:prstGeom prst="roundRect">
            <a:avLst/>
          </a:prstGeom>
          <a:solidFill>
            <a:srgbClr val="56C1A9"/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>
            <a:spAutoFit/>
          </a:bodyPr>
          <a:lstStyle/>
          <a:p>
            <a:pPr algn="ctr"/>
            <a:r>
              <a:rPr lang="ar-SA" sz="1200" b="1">
                <a:solidFill>
                  <a:schemeClr val="bg1"/>
                </a:solidFill>
                <a:latin typeface="Sakkal Majalla" panose="02000000000000000000" pitchFamily="2" charset="-78"/>
                <a:cs typeface="+mj-cs"/>
              </a:rPr>
              <a:t>علوم الصفّ الرابع   - الوحدة الثالثة صحة الانسان    الفصل الخامس  التغذية و الصحة </a:t>
            </a:r>
            <a:endParaRPr lang="ar-SA" sz="1200" b="1" dirty="0">
              <a:solidFill>
                <a:schemeClr val="bg1"/>
              </a:solidFill>
              <a:latin typeface="Sakkal Majalla" panose="02000000000000000000" pitchFamily="2" charset="-78"/>
              <a:cs typeface="+mj-cs"/>
            </a:endParaRPr>
          </a:p>
        </p:txBody>
      </p:sp>
      <p:sp>
        <p:nvSpPr>
          <p:cNvPr id="21" name="مربع نص 20">
            <a:extLst>
              <a:ext uri="{FF2B5EF4-FFF2-40B4-BE49-F238E27FC236}">
                <a16:creationId xmlns:a16="http://schemas.microsoft.com/office/drawing/2014/main" id="{1A77F937-5FF7-4693-BE23-E3250117E68E}"/>
              </a:ext>
            </a:extLst>
          </p:cNvPr>
          <p:cNvSpPr txBox="1"/>
          <p:nvPr/>
        </p:nvSpPr>
        <p:spPr>
          <a:xfrm>
            <a:off x="4051422" y="5624994"/>
            <a:ext cx="6574503" cy="646986"/>
          </a:xfrm>
          <a:prstGeom prst="roundRect">
            <a:avLst/>
          </a:prstGeom>
          <a:solidFill>
            <a:srgbClr val="84D2C1"/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>
            <a:spAutoFit/>
          </a:bodyPr>
          <a:lstStyle/>
          <a:p>
            <a:pPr algn="ctr"/>
            <a:r>
              <a:rPr lang="ar-SA" sz="3200" b="1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يصف الهرم الغذائي . </a:t>
            </a:r>
          </a:p>
        </p:txBody>
      </p:sp>
      <p:sp>
        <p:nvSpPr>
          <p:cNvPr id="22" name="Round Same Side Corner Rectangle 58">
            <a:extLst>
              <a:ext uri="{FF2B5EF4-FFF2-40B4-BE49-F238E27FC236}">
                <a16:creationId xmlns:a16="http://schemas.microsoft.com/office/drawing/2014/main" id="{4A4FC3C0-EBD7-4790-9073-B33A4DD05867}"/>
              </a:ext>
            </a:extLst>
          </p:cNvPr>
          <p:cNvSpPr/>
          <p:nvPr/>
        </p:nvSpPr>
        <p:spPr>
          <a:xfrm rot="10800000" flipH="1">
            <a:off x="10712007" y="5595553"/>
            <a:ext cx="48606" cy="635886"/>
          </a:xfrm>
          <a:prstGeom prst="round2SameRect">
            <a:avLst>
              <a:gd name="adj1" fmla="val 50000"/>
              <a:gd name="adj2" fmla="val 50000"/>
            </a:avLst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5291" tIns="47645" rIns="95291" bIns="47645" rtlCol="0" anchor="ctr"/>
          <a:lstStyle/>
          <a:p>
            <a:pPr algn="ctr" defTabSz="943788" rtl="0"/>
            <a:endParaRPr lang="bg-BG" sz="2900" dirty="0">
              <a:solidFill>
                <a:srgbClr val="002060"/>
              </a:solidFill>
              <a:latin typeface="Lato Light"/>
            </a:endParaRPr>
          </a:p>
        </p:txBody>
      </p:sp>
      <p:cxnSp>
        <p:nvCxnSpPr>
          <p:cNvPr id="23" name="ตัวเชื่อมต่อตรง 237">
            <a:extLst>
              <a:ext uri="{FF2B5EF4-FFF2-40B4-BE49-F238E27FC236}">
                <a16:creationId xmlns:a16="http://schemas.microsoft.com/office/drawing/2014/main" id="{F0162C12-4A2C-478A-9CDF-DB46A4E9AA9F}"/>
              </a:ext>
            </a:extLst>
          </p:cNvPr>
          <p:cNvCxnSpPr>
            <a:cxnSpLocks/>
          </p:cNvCxnSpPr>
          <p:nvPr/>
        </p:nvCxnSpPr>
        <p:spPr>
          <a:xfrm rot="10800000" flipV="1">
            <a:off x="10755680" y="5166208"/>
            <a:ext cx="917404" cy="754048"/>
          </a:xfrm>
          <a:prstGeom prst="bentConnector3">
            <a:avLst>
              <a:gd name="adj1" fmla="val 367"/>
            </a:avLst>
          </a:prstGeom>
          <a:ln w="28575">
            <a:solidFill>
              <a:srgbClr val="002060"/>
            </a:solidFill>
            <a:prstDash val="sysDot"/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922249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2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8" dur="2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5" dur="2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2" dur="2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8" grpId="0" animBg="1"/>
      <p:bldP spid="9" grpId="0" animBg="1"/>
      <p:bldP spid="11" grpId="0" animBg="1"/>
      <p:bldP spid="12" grpId="0" animBg="1"/>
      <p:bldP spid="14" grpId="0" animBg="1"/>
      <p:bldP spid="16" grpId="0" animBg="1"/>
      <p:bldP spid="21" grpId="0" animBg="1"/>
      <p:bldP spid="2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ربع نص 1">
            <a:extLst>
              <a:ext uri="{FF2B5EF4-FFF2-40B4-BE49-F238E27FC236}">
                <a16:creationId xmlns:a16="http://schemas.microsoft.com/office/drawing/2014/main" id="{51C66CBA-DEA1-47DC-9AF4-A18D09326F82}"/>
              </a:ext>
            </a:extLst>
          </p:cNvPr>
          <p:cNvSpPr txBox="1"/>
          <p:nvPr/>
        </p:nvSpPr>
        <p:spPr>
          <a:xfrm>
            <a:off x="4489267" y="1814985"/>
            <a:ext cx="4132424" cy="783193"/>
          </a:xfrm>
          <a:prstGeom prst="roundRect">
            <a:avLst/>
          </a:prstGeom>
          <a:solidFill>
            <a:schemeClr val="bg1"/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>
            <a:spAutoFit/>
          </a:bodyPr>
          <a:lstStyle/>
          <a:p>
            <a:pPr algn="ctr"/>
            <a:r>
              <a:rPr lang="ar-SA" sz="2000" b="1" dirty="0">
                <a:solidFill>
                  <a:srgbClr val="338977"/>
                </a:solidFill>
                <a:latin typeface="Sakkal Majalla" panose="02000000000000000000" pitchFamily="2" charset="-78"/>
                <a:cs typeface="+mj-cs"/>
              </a:rPr>
              <a:t>هو الغذاء الذي يحتوي على جميع أنواع الغذاء الذي يحتاجه الجسم بكميات متوازنة.</a:t>
            </a:r>
          </a:p>
        </p:txBody>
      </p:sp>
      <p:sp>
        <p:nvSpPr>
          <p:cNvPr id="3" name="مربع نص 2">
            <a:extLst>
              <a:ext uri="{FF2B5EF4-FFF2-40B4-BE49-F238E27FC236}">
                <a16:creationId xmlns:a16="http://schemas.microsoft.com/office/drawing/2014/main" id="{D9E738A8-7840-4AC2-9998-7B6238003335}"/>
              </a:ext>
            </a:extLst>
          </p:cNvPr>
          <p:cNvSpPr txBox="1"/>
          <p:nvPr/>
        </p:nvSpPr>
        <p:spPr>
          <a:xfrm>
            <a:off x="10030150" y="2436955"/>
            <a:ext cx="1640577" cy="442674"/>
          </a:xfrm>
          <a:prstGeom prst="roundRect">
            <a:avLst/>
          </a:prstGeom>
          <a:solidFill>
            <a:srgbClr val="EBFDFF"/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>
            <a:spAutoFit/>
          </a:bodyPr>
          <a:lstStyle/>
          <a:p>
            <a:pPr algn="ctr"/>
            <a:r>
              <a:rPr lang="ar-SA" sz="2000" b="1">
                <a:solidFill>
                  <a:srgbClr val="C00000"/>
                </a:solidFill>
                <a:latin typeface="Sakkal Majalla" panose="02000000000000000000" pitchFamily="2" charset="-78"/>
                <a:cs typeface="+mj-cs"/>
              </a:rPr>
              <a:t>الكربوهيدرات</a:t>
            </a:r>
            <a:endParaRPr lang="ar-SA" sz="2000" b="1" dirty="0">
              <a:solidFill>
                <a:srgbClr val="C00000"/>
              </a:solidFill>
              <a:latin typeface="Sakkal Majalla" panose="02000000000000000000" pitchFamily="2" charset="-78"/>
              <a:cs typeface="+mj-cs"/>
            </a:endParaRPr>
          </a:p>
        </p:txBody>
      </p:sp>
      <p:sp>
        <p:nvSpPr>
          <p:cNvPr id="4" name="مربع نص 3">
            <a:extLst>
              <a:ext uri="{FF2B5EF4-FFF2-40B4-BE49-F238E27FC236}">
                <a16:creationId xmlns:a16="http://schemas.microsoft.com/office/drawing/2014/main" id="{FC737C36-988B-4C52-A7D5-BE0E98CF4130}"/>
              </a:ext>
            </a:extLst>
          </p:cNvPr>
          <p:cNvSpPr txBox="1"/>
          <p:nvPr/>
        </p:nvSpPr>
        <p:spPr>
          <a:xfrm>
            <a:off x="8946644" y="692179"/>
            <a:ext cx="3061654" cy="510778"/>
          </a:xfrm>
          <a:prstGeom prst="roundRect">
            <a:avLst/>
          </a:prstGeom>
          <a:solidFill>
            <a:srgbClr val="EBFDFF"/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>
            <a:spAutoFit/>
          </a:bodyPr>
          <a:lstStyle/>
          <a:p>
            <a:pPr algn="ctr"/>
            <a:r>
              <a:rPr lang="ar-SA" sz="2400" b="1" i="0" dirty="0">
                <a:solidFill>
                  <a:srgbClr val="434343"/>
                </a:solidFill>
                <a:effectLst/>
                <a:latin typeface="Sakkal Majalla" panose="02000000000000000000" pitchFamily="2" charset="-78"/>
                <a:cs typeface="+mj-cs"/>
              </a:rPr>
              <a:t>مفردات الفكرة العامة </a:t>
            </a:r>
          </a:p>
        </p:txBody>
      </p:sp>
      <p:sp>
        <p:nvSpPr>
          <p:cNvPr id="8" name="مربع نص 7">
            <a:extLst>
              <a:ext uri="{FF2B5EF4-FFF2-40B4-BE49-F238E27FC236}">
                <a16:creationId xmlns:a16="http://schemas.microsoft.com/office/drawing/2014/main" id="{D88B8FAC-3949-42E3-BC71-CE100A4A4CBD}"/>
              </a:ext>
            </a:extLst>
          </p:cNvPr>
          <p:cNvSpPr txBox="1"/>
          <p:nvPr/>
        </p:nvSpPr>
        <p:spPr>
          <a:xfrm>
            <a:off x="10057556" y="1445634"/>
            <a:ext cx="1584859" cy="442674"/>
          </a:xfrm>
          <a:prstGeom prst="roundRect">
            <a:avLst/>
          </a:prstGeom>
          <a:solidFill>
            <a:srgbClr val="EBFDFF"/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>
            <a:spAutoFit/>
          </a:bodyPr>
          <a:lstStyle/>
          <a:p>
            <a:pPr algn="ctr"/>
            <a:r>
              <a:rPr lang="ar-SA" sz="2000" b="1">
                <a:solidFill>
                  <a:srgbClr val="C00000"/>
                </a:solidFill>
                <a:latin typeface="Sakkal Majalla" panose="02000000000000000000" pitchFamily="2" charset="-78"/>
                <a:cs typeface="+mj-cs"/>
              </a:rPr>
              <a:t>الغذاء المتوازن</a:t>
            </a:r>
            <a:endParaRPr lang="ar-SA" sz="2000" b="1" i="0" dirty="0">
              <a:solidFill>
                <a:srgbClr val="C00000"/>
              </a:solidFill>
              <a:effectLst/>
              <a:latin typeface="Sakkal Majalla" panose="02000000000000000000" pitchFamily="2" charset="-78"/>
              <a:cs typeface="+mj-cs"/>
            </a:endParaRPr>
          </a:p>
        </p:txBody>
      </p:sp>
      <p:sp>
        <p:nvSpPr>
          <p:cNvPr id="9" name="مربع نص 8">
            <a:extLst>
              <a:ext uri="{FF2B5EF4-FFF2-40B4-BE49-F238E27FC236}">
                <a16:creationId xmlns:a16="http://schemas.microsoft.com/office/drawing/2014/main" id="{075F0203-9CE3-4CB2-AF46-6ECADA60C13E}"/>
              </a:ext>
            </a:extLst>
          </p:cNvPr>
          <p:cNvSpPr txBox="1"/>
          <p:nvPr/>
        </p:nvSpPr>
        <p:spPr>
          <a:xfrm>
            <a:off x="4550239" y="2879629"/>
            <a:ext cx="4090718" cy="423327"/>
          </a:xfrm>
          <a:prstGeom prst="roundRect">
            <a:avLst>
              <a:gd name="adj" fmla="val 10625"/>
            </a:avLst>
          </a:prstGeom>
          <a:solidFill>
            <a:schemeClr val="bg1"/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>
            <a:spAutoFit/>
          </a:bodyPr>
          <a:lstStyle/>
          <a:p>
            <a:pPr algn="ctr"/>
            <a:r>
              <a:rPr lang="ar-SA" sz="2000" b="1" dirty="0">
                <a:solidFill>
                  <a:srgbClr val="338977"/>
                </a:solidFill>
                <a:latin typeface="Sakkal Majalla" panose="02000000000000000000" pitchFamily="2" charset="-78"/>
                <a:cs typeface="+mj-cs"/>
              </a:rPr>
              <a:t>هي المصدر الرئيسي للطاقة في الجسم غالباً.</a:t>
            </a:r>
          </a:p>
        </p:txBody>
      </p:sp>
      <p:cxnSp>
        <p:nvCxnSpPr>
          <p:cNvPr id="10" name="ตัวเชื่อมต่อตรง 237">
            <a:extLst>
              <a:ext uri="{FF2B5EF4-FFF2-40B4-BE49-F238E27FC236}">
                <a16:creationId xmlns:a16="http://schemas.microsoft.com/office/drawing/2014/main" id="{D2B656DE-18F8-46A8-9DA0-DFDAF52CA699}"/>
              </a:ext>
            </a:extLst>
          </p:cNvPr>
          <p:cNvCxnSpPr>
            <a:cxnSpLocks/>
            <a:stCxn id="8" idx="1"/>
          </p:cNvCxnSpPr>
          <p:nvPr/>
        </p:nvCxnSpPr>
        <p:spPr>
          <a:xfrm rot="10800000" flipV="1">
            <a:off x="8794200" y="1666971"/>
            <a:ext cx="1263356" cy="491826"/>
          </a:xfrm>
          <a:prstGeom prst="bentConnector3">
            <a:avLst>
              <a:gd name="adj1" fmla="val 50000"/>
            </a:avLst>
          </a:prstGeom>
          <a:ln w="28575">
            <a:solidFill>
              <a:srgbClr val="56C1A9"/>
            </a:solidFill>
            <a:prstDash val="sysDot"/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ound Same Side Corner Rectangle 58">
            <a:extLst>
              <a:ext uri="{FF2B5EF4-FFF2-40B4-BE49-F238E27FC236}">
                <a16:creationId xmlns:a16="http://schemas.microsoft.com/office/drawing/2014/main" id="{2E8FF1FA-0573-4E66-BE5D-AF37E367B222}"/>
              </a:ext>
            </a:extLst>
          </p:cNvPr>
          <p:cNvSpPr/>
          <p:nvPr/>
        </p:nvSpPr>
        <p:spPr>
          <a:xfrm rot="10800000">
            <a:off x="8728304" y="1860753"/>
            <a:ext cx="45719" cy="627996"/>
          </a:xfrm>
          <a:prstGeom prst="round2SameRect">
            <a:avLst>
              <a:gd name="adj1" fmla="val 50000"/>
              <a:gd name="adj2" fmla="val 50000"/>
            </a:avLst>
          </a:prstGeom>
          <a:solidFill>
            <a:srgbClr val="009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5291" tIns="47645" rIns="95291" bIns="47645" rtlCol="0" anchor="ctr"/>
          <a:lstStyle/>
          <a:p>
            <a:pPr algn="ctr" defTabSz="943788" rtl="0"/>
            <a:endParaRPr lang="bg-BG" sz="2000" dirty="0">
              <a:solidFill>
                <a:prstClr val="white"/>
              </a:solidFill>
              <a:latin typeface="Lato Light"/>
              <a:cs typeface="+mj-cs"/>
            </a:endParaRPr>
          </a:p>
        </p:txBody>
      </p:sp>
      <p:cxnSp>
        <p:nvCxnSpPr>
          <p:cNvPr id="12" name="ตัวเชื่อมต่อตรง 237">
            <a:extLst>
              <a:ext uri="{FF2B5EF4-FFF2-40B4-BE49-F238E27FC236}">
                <a16:creationId xmlns:a16="http://schemas.microsoft.com/office/drawing/2014/main" id="{924359C0-60C3-415D-B7F6-F856049BE252}"/>
              </a:ext>
            </a:extLst>
          </p:cNvPr>
          <p:cNvCxnSpPr>
            <a:cxnSpLocks/>
            <a:stCxn id="3" idx="1"/>
            <a:endCxn id="13" idx="0"/>
          </p:cNvCxnSpPr>
          <p:nvPr/>
        </p:nvCxnSpPr>
        <p:spPr>
          <a:xfrm rot="10800000" flipV="1">
            <a:off x="8778366" y="2658291"/>
            <a:ext cx="1251785" cy="448007"/>
          </a:xfrm>
          <a:prstGeom prst="bentConnector3">
            <a:avLst>
              <a:gd name="adj1" fmla="val 50000"/>
            </a:avLst>
          </a:prstGeom>
          <a:ln w="28575">
            <a:solidFill>
              <a:srgbClr val="56C1A9"/>
            </a:solidFill>
            <a:prstDash val="sysDot"/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ound Same Side Corner Rectangle 58">
            <a:extLst>
              <a:ext uri="{FF2B5EF4-FFF2-40B4-BE49-F238E27FC236}">
                <a16:creationId xmlns:a16="http://schemas.microsoft.com/office/drawing/2014/main" id="{A8D15655-0A5D-4EF8-9C47-436FB1E53761}"/>
              </a:ext>
            </a:extLst>
          </p:cNvPr>
          <p:cNvSpPr/>
          <p:nvPr/>
        </p:nvSpPr>
        <p:spPr>
          <a:xfrm rot="10800000" flipH="1">
            <a:off x="8732645" y="2788356"/>
            <a:ext cx="45720" cy="635886"/>
          </a:xfrm>
          <a:prstGeom prst="round2SameRect">
            <a:avLst>
              <a:gd name="adj1" fmla="val 50000"/>
              <a:gd name="adj2" fmla="val 50000"/>
            </a:avLst>
          </a:prstGeom>
          <a:solidFill>
            <a:srgbClr val="009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5291" tIns="47645" rIns="95291" bIns="47645" rtlCol="0" anchor="ctr"/>
          <a:lstStyle/>
          <a:p>
            <a:pPr algn="ctr" defTabSz="943788" rtl="0"/>
            <a:endParaRPr lang="bg-BG" sz="2000" dirty="0">
              <a:solidFill>
                <a:prstClr val="white"/>
              </a:solidFill>
              <a:latin typeface="Lato Light"/>
              <a:cs typeface="+mj-cs"/>
            </a:endParaRPr>
          </a:p>
        </p:txBody>
      </p:sp>
      <p:sp>
        <p:nvSpPr>
          <p:cNvPr id="19" name="مربع نص 18">
            <a:extLst>
              <a:ext uri="{FF2B5EF4-FFF2-40B4-BE49-F238E27FC236}">
                <a16:creationId xmlns:a16="http://schemas.microsoft.com/office/drawing/2014/main" id="{EA8DFF15-FEB0-41D5-B45A-2923F92C8935}"/>
              </a:ext>
            </a:extLst>
          </p:cNvPr>
          <p:cNvSpPr txBox="1"/>
          <p:nvPr/>
        </p:nvSpPr>
        <p:spPr>
          <a:xfrm>
            <a:off x="9962999" y="3749656"/>
            <a:ext cx="1699035" cy="442674"/>
          </a:xfrm>
          <a:prstGeom prst="roundRect">
            <a:avLst/>
          </a:prstGeom>
          <a:solidFill>
            <a:srgbClr val="EBFDFF"/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>
            <a:spAutoFit/>
          </a:bodyPr>
          <a:lstStyle/>
          <a:p>
            <a:pPr algn="ctr"/>
            <a:r>
              <a:rPr lang="ar-SA" sz="2000" b="1" dirty="0">
                <a:solidFill>
                  <a:srgbClr val="C00000"/>
                </a:solidFill>
                <a:latin typeface="Sakkal Majalla" panose="02000000000000000000" pitchFamily="2" charset="-78"/>
                <a:cs typeface="+mj-cs"/>
              </a:rPr>
              <a:t>الفيتامينات</a:t>
            </a:r>
          </a:p>
        </p:txBody>
      </p:sp>
      <p:cxnSp>
        <p:nvCxnSpPr>
          <p:cNvPr id="20" name="ตัวเชื่อมต่อตรง 237">
            <a:extLst>
              <a:ext uri="{FF2B5EF4-FFF2-40B4-BE49-F238E27FC236}">
                <a16:creationId xmlns:a16="http://schemas.microsoft.com/office/drawing/2014/main" id="{B62A8330-9A09-4B60-BEB4-C6158D04392C}"/>
              </a:ext>
            </a:extLst>
          </p:cNvPr>
          <p:cNvCxnSpPr>
            <a:cxnSpLocks/>
            <a:stCxn id="19" idx="1"/>
          </p:cNvCxnSpPr>
          <p:nvPr/>
        </p:nvCxnSpPr>
        <p:spPr>
          <a:xfrm rot="10800000" flipV="1">
            <a:off x="8848905" y="3970993"/>
            <a:ext cx="1114095" cy="406714"/>
          </a:xfrm>
          <a:prstGeom prst="bentConnector3">
            <a:avLst>
              <a:gd name="adj1" fmla="val 50000"/>
            </a:avLst>
          </a:prstGeom>
          <a:ln w="28575">
            <a:solidFill>
              <a:srgbClr val="56C1A9"/>
            </a:solidFill>
            <a:prstDash val="sysDot"/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Round Same Side Corner Rectangle 58">
            <a:extLst>
              <a:ext uri="{FF2B5EF4-FFF2-40B4-BE49-F238E27FC236}">
                <a16:creationId xmlns:a16="http://schemas.microsoft.com/office/drawing/2014/main" id="{0974541D-A891-4B9F-95F2-672C2DED1768}"/>
              </a:ext>
            </a:extLst>
          </p:cNvPr>
          <p:cNvSpPr/>
          <p:nvPr/>
        </p:nvSpPr>
        <p:spPr>
          <a:xfrm rot="10800000" flipH="1">
            <a:off x="8760050" y="4063889"/>
            <a:ext cx="45720" cy="635886"/>
          </a:xfrm>
          <a:prstGeom prst="round2SameRect">
            <a:avLst>
              <a:gd name="adj1" fmla="val 50000"/>
              <a:gd name="adj2" fmla="val 50000"/>
            </a:avLst>
          </a:prstGeom>
          <a:solidFill>
            <a:srgbClr val="009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5291" tIns="47645" rIns="95291" bIns="47645" rtlCol="0" anchor="ctr"/>
          <a:lstStyle/>
          <a:p>
            <a:pPr algn="ctr" defTabSz="943788" rtl="0"/>
            <a:endParaRPr lang="bg-BG" sz="2000" dirty="0">
              <a:solidFill>
                <a:prstClr val="white"/>
              </a:solidFill>
              <a:latin typeface="Lato Light"/>
              <a:cs typeface="+mj-cs"/>
            </a:endParaRPr>
          </a:p>
        </p:txBody>
      </p:sp>
      <p:sp>
        <p:nvSpPr>
          <p:cNvPr id="22" name="مربع نص 21">
            <a:extLst>
              <a:ext uri="{FF2B5EF4-FFF2-40B4-BE49-F238E27FC236}">
                <a16:creationId xmlns:a16="http://schemas.microsoft.com/office/drawing/2014/main" id="{9B4AA46D-B587-412D-8A4C-8E28BAA013C1}"/>
              </a:ext>
            </a:extLst>
          </p:cNvPr>
          <p:cNvSpPr txBox="1"/>
          <p:nvPr/>
        </p:nvSpPr>
        <p:spPr>
          <a:xfrm>
            <a:off x="3993678" y="4166043"/>
            <a:ext cx="4647279" cy="423327"/>
          </a:xfrm>
          <a:prstGeom prst="roundRect">
            <a:avLst>
              <a:gd name="adj" fmla="val 10625"/>
            </a:avLst>
          </a:prstGeom>
          <a:solidFill>
            <a:schemeClr val="bg1"/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>
            <a:spAutoFit/>
          </a:bodyPr>
          <a:lstStyle/>
          <a:p>
            <a:pPr algn="ctr"/>
            <a:r>
              <a:rPr lang="ar-SA" sz="2000" b="1" dirty="0">
                <a:solidFill>
                  <a:srgbClr val="338977"/>
                </a:solidFill>
                <a:latin typeface="Sakkal Majalla" panose="02000000000000000000" pitchFamily="2" charset="-78"/>
                <a:cs typeface="+mj-cs"/>
              </a:rPr>
              <a:t>تساعد في النمو و تعويض الانسجة التالفة في الجسم.</a:t>
            </a:r>
          </a:p>
        </p:txBody>
      </p:sp>
      <p:sp>
        <p:nvSpPr>
          <p:cNvPr id="24" name="مربع نص 23">
            <a:extLst>
              <a:ext uri="{FF2B5EF4-FFF2-40B4-BE49-F238E27FC236}">
                <a16:creationId xmlns:a16="http://schemas.microsoft.com/office/drawing/2014/main" id="{23456435-6DC0-4450-81E2-966C2141E29D}"/>
              </a:ext>
            </a:extLst>
          </p:cNvPr>
          <p:cNvSpPr txBox="1"/>
          <p:nvPr/>
        </p:nvSpPr>
        <p:spPr>
          <a:xfrm>
            <a:off x="9962999" y="4740006"/>
            <a:ext cx="1699035" cy="442674"/>
          </a:xfrm>
          <a:prstGeom prst="roundRect">
            <a:avLst/>
          </a:prstGeom>
          <a:solidFill>
            <a:srgbClr val="EBFDFF"/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>
            <a:spAutoFit/>
          </a:bodyPr>
          <a:lstStyle/>
          <a:p>
            <a:pPr algn="ctr"/>
            <a:r>
              <a:rPr lang="ar-SA" sz="2000" b="1">
                <a:solidFill>
                  <a:srgbClr val="C00000"/>
                </a:solidFill>
                <a:latin typeface="Sakkal Majalla" panose="02000000000000000000" pitchFamily="2" charset="-78"/>
                <a:cs typeface="+mj-cs"/>
              </a:rPr>
              <a:t>الدهون</a:t>
            </a:r>
            <a:endParaRPr lang="ar-SA" sz="2000" b="1" dirty="0">
              <a:solidFill>
                <a:srgbClr val="C00000"/>
              </a:solidFill>
              <a:latin typeface="Sakkal Majalla" panose="02000000000000000000" pitchFamily="2" charset="-78"/>
              <a:cs typeface="+mj-cs"/>
            </a:endParaRPr>
          </a:p>
        </p:txBody>
      </p:sp>
      <p:cxnSp>
        <p:nvCxnSpPr>
          <p:cNvPr id="25" name="ตัวเชื่อมต่อตรง 237">
            <a:extLst>
              <a:ext uri="{FF2B5EF4-FFF2-40B4-BE49-F238E27FC236}">
                <a16:creationId xmlns:a16="http://schemas.microsoft.com/office/drawing/2014/main" id="{F02E5A9F-001A-4D53-B7BA-5A0A84570CBB}"/>
              </a:ext>
            </a:extLst>
          </p:cNvPr>
          <p:cNvCxnSpPr>
            <a:cxnSpLocks/>
            <a:stCxn id="24" idx="1"/>
            <a:endCxn id="26" idx="0"/>
          </p:cNvCxnSpPr>
          <p:nvPr/>
        </p:nvCxnSpPr>
        <p:spPr>
          <a:xfrm rot="10800000" flipV="1">
            <a:off x="8805771" y="4961342"/>
            <a:ext cx="1157229" cy="567003"/>
          </a:xfrm>
          <a:prstGeom prst="bentConnector3">
            <a:avLst>
              <a:gd name="adj1" fmla="val 50000"/>
            </a:avLst>
          </a:prstGeom>
          <a:ln w="28575">
            <a:solidFill>
              <a:srgbClr val="56C1A9"/>
            </a:solidFill>
            <a:prstDash val="sysDot"/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Round Same Side Corner Rectangle 58">
            <a:extLst>
              <a:ext uri="{FF2B5EF4-FFF2-40B4-BE49-F238E27FC236}">
                <a16:creationId xmlns:a16="http://schemas.microsoft.com/office/drawing/2014/main" id="{767E8A6E-BE2D-4A87-9995-12A710F69A21}"/>
              </a:ext>
            </a:extLst>
          </p:cNvPr>
          <p:cNvSpPr/>
          <p:nvPr/>
        </p:nvSpPr>
        <p:spPr>
          <a:xfrm rot="10800000" flipH="1">
            <a:off x="8757164" y="5210403"/>
            <a:ext cx="48606" cy="635886"/>
          </a:xfrm>
          <a:prstGeom prst="round2SameRect">
            <a:avLst>
              <a:gd name="adj1" fmla="val 50000"/>
              <a:gd name="adj2" fmla="val 50000"/>
            </a:avLst>
          </a:prstGeom>
          <a:solidFill>
            <a:srgbClr val="009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5291" tIns="47645" rIns="95291" bIns="47645" rtlCol="0" anchor="ctr"/>
          <a:lstStyle/>
          <a:p>
            <a:pPr algn="ctr" defTabSz="943788" rtl="0"/>
            <a:endParaRPr lang="bg-BG" sz="2000" dirty="0">
              <a:solidFill>
                <a:prstClr val="white"/>
              </a:solidFill>
              <a:latin typeface="Lato Light"/>
              <a:cs typeface="+mj-cs"/>
            </a:endParaRPr>
          </a:p>
        </p:txBody>
      </p:sp>
      <p:sp>
        <p:nvSpPr>
          <p:cNvPr id="27" name="مربع نص 26">
            <a:extLst>
              <a:ext uri="{FF2B5EF4-FFF2-40B4-BE49-F238E27FC236}">
                <a16:creationId xmlns:a16="http://schemas.microsoft.com/office/drawing/2014/main" id="{7BB3E3A3-D8D5-4195-B9A2-A454FF70B095}"/>
              </a:ext>
            </a:extLst>
          </p:cNvPr>
          <p:cNvSpPr txBox="1"/>
          <p:nvPr/>
        </p:nvSpPr>
        <p:spPr>
          <a:xfrm>
            <a:off x="3641654" y="5153864"/>
            <a:ext cx="5086650" cy="748963"/>
          </a:xfrm>
          <a:prstGeom prst="roundRect">
            <a:avLst>
              <a:gd name="adj" fmla="val 10625"/>
            </a:avLst>
          </a:prstGeom>
          <a:solidFill>
            <a:schemeClr val="bg1"/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>
            <a:spAutoFit/>
          </a:bodyPr>
          <a:lstStyle/>
          <a:p>
            <a:pPr algn="ctr"/>
            <a:r>
              <a:rPr lang="ar-SA" sz="2000" b="1" dirty="0">
                <a:solidFill>
                  <a:srgbClr val="338977"/>
                </a:solidFill>
                <a:latin typeface="Sakkal Majalla" panose="02000000000000000000" pitchFamily="2" charset="-78"/>
                <a:cs typeface="+mj-cs"/>
              </a:rPr>
              <a:t>تساعد الخلايا على العمل بشكل سليم ، وتزود الجسم بالطاقة</a:t>
            </a:r>
          </a:p>
          <a:p>
            <a:pPr algn="ctr"/>
            <a:r>
              <a:rPr lang="ar-SA" sz="2000" b="1" dirty="0">
                <a:solidFill>
                  <a:srgbClr val="338977"/>
                </a:solidFill>
                <a:latin typeface="Sakkal Majalla" panose="02000000000000000000" pitchFamily="2" charset="-78"/>
                <a:cs typeface="+mj-cs"/>
              </a:rPr>
              <a:t> و تمنحه الدفيء و تساعد الجسم في تخزين الفيتامينات.</a:t>
            </a:r>
          </a:p>
        </p:txBody>
      </p:sp>
      <p:sp>
        <p:nvSpPr>
          <p:cNvPr id="23" name="مربع نص 22">
            <a:extLst>
              <a:ext uri="{FF2B5EF4-FFF2-40B4-BE49-F238E27FC236}">
                <a16:creationId xmlns:a16="http://schemas.microsoft.com/office/drawing/2014/main" id="{66A05CC1-109F-4C6A-AA24-D61D7A13E388}"/>
              </a:ext>
            </a:extLst>
          </p:cNvPr>
          <p:cNvSpPr txBox="1"/>
          <p:nvPr/>
        </p:nvSpPr>
        <p:spPr>
          <a:xfrm>
            <a:off x="9444279" y="132522"/>
            <a:ext cx="1438946" cy="374571"/>
          </a:xfrm>
          <a:prstGeom prst="roundRect">
            <a:avLst/>
          </a:prstGeom>
          <a:solidFill>
            <a:srgbClr val="56C1A9"/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>
            <a:spAutoFit/>
          </a:bodyPr>
          <a:lstStyle/>
          <a:p>
            <a:pPr algn="ctr"/>
            <a:r>
              <a:rPr lang="ar-SA" sz="1600" b="1" dirty="0">
                <a:solidFill>
                  <a:schemeClr val="bg1"/>
                </a:solidFill>
                <a:latin typeface="Sakkal Majalla" panose="02000000000000000000" pitchFamily="2" charset="-78"/>
                <a:cs typeface="+mj-cs"/>
              </a:rPr>
              <a:t>الغذاء و التغذية </a:t>
            </a:r>
            <a:endParaRPr lang="en-US" sz="1600" b="1" dirty="0">
              <a:solidFill>
                <a:schemeClr val="bg1"/>
              </a:solidFill>
              <a:latin typeface="Sakkal Majalla" panose="02000000000000000000" pitchFamily="2" charset="-78"/>
              <a:cs typeface="+mj-cs"/>
            </a:endParaRPr>
          </a:p>
        </p:txBody>
      </p:sp>
      <p:sp>
        <p:nvSpPr>
          <p:cNvPr id="28" name="مربع نص 27">
            <a:extLst>
              <a:ext uri="{FF2B5EF4-FFF2-40B4-BE49-F238E27FC236}">
                <a16:creationId xmlns:a16="http://schemas.microsoft.com/office/drawing/2014/main" id="{CD228A8F-6CF9-4289-A8EB-2FC4D9DE5A61}"/>
              </a:ext>
            </a:extLst>
          </p:cNvPr>
          <p:cNvSpPr txBox="1"/>
          <p:nvPr/>
        </p:nvSpPr>
        <p:spPr>
          <a:xfrm>
            <a:off x="10959548" y="132523"/>
            <a:ext cx="1113183" cy="374571"/>
          </a:xfrm>
          <a:prstGeom prst="roundRect">
            <a:avLst/>
          </a:prstGeom>
          <a:solidFill>
            <a:srgbClr val="56C1A9"/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>
            <a:spAutoFit/>
          </a:bodyPr>
          <a:lstStyle/>
          <a:p>
            <a:pPr algn="ctr"/>
            <a:r>
              <a:rPr lang="ar-SA" sz="1600" b="1" dirty="0">
                <a:solidFill>
                  <a:schemeClr val="bg1"/>
                </a:solidFill>
                <a:latin typeface="Sakkal Majalla" panose="02000000000000000000" pitchFamily="2" charset="-78"/>
                <a:cs typeface="+mj-cs"/>
              </a:rPr>
              <a:t>الدرس الثاني </a:t>
            </a:r>
            <a:endParaRPr lang="en-US" sz="1600" b="1" dirty="0">
              <a:solidFill>
                <a:schemeClr val="bg1"/>
              </a:solidFill>
              <a:latin typeface="Sakkal Majalla" panose="02000000000000000000" pitchFamily="2" charset="-78"/>
              <a:cs typeface="+mj-cs"/>
            </a:endParaRPr>
          </a:p>
        </p:txBody>
      </p:sp>
      <p:sp>
        <p:nvSpPr>
          <p:cNvPr id="29" name="مربع نص 28">
            <a:extLst>
              <a:ext uri="{FF2B5EF4-FFF2-40B4-BE49-F238E27FC236}">
                <a16:creationId xmlns:a16="http://schemas.microsoft.com/office/drawing/2014/main" id="{0CA12969-17ED-4096-8565-75EB5E78F353}"/>
              </a:ext>
            </a:extLst>
          </p:cNvPr>
          <p:cNvSpPr txBox="1"/>
          <p:nvPr/>
        </p:nvSpPr>
        <p:spPr>
          <a:xfrm>
            <a:off x="56198" y="132521"/>
            <a:ext cx="4582063" cy="306467"/>
          </a:xfrm>
          <a:prstGeom prst="roundRect">
            <a:avLst/>
          </a:prstGeom>
          <a:solidFill>
            <a:srgbClr val="56C1A9"/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>
            <a:spAutoFit/>
          </a:bodyPr>
          <a:lstStyle/>
          <a:p>
            <a:pPr algn="ctr"/>
            <a:r>
              <a:rPr lang="ar-SA" sz="1200" b="1">
                <a:solidFill>
                  <a:schemeClr val="bg1"/>
                </a:solidFill>
                <a:latin typeface="Sakkal Majalla" panose="02000000000000000000" pitchFamily="2" charset="-78"/>
                <a:cs typeface="+mj-cs"/>
              </a:rPr>
              <a:t>علوم الصفّ الرابع   - الوحدة الثالثة صحة الانسان    الفصل الخامس  التغذية و الصحة </a:t>
            </a:r>
            <a:endParaRPr lang="ar-SA" sz="1200" b="1" dirty="0">
              <a:solidFill>
                <a:schemeClr val="bg1"/>
              </a:solidFill>
              <a:latin typeface="Sakkal Majalla" panose="02000000000000000000" pitchFamily="2" charset="-78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12012354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50"/>
                            </p:stCondLst>
                            <p:childTnLst>
                              <p:par>
                                <p:cTn id="1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50"/>
                            </p:stCondLst>
                            <p:childTnLst>
                              <p:par>
                                <p:cTn id="4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3" dur="2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2" dur="2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250"/>
                            </p:stCondLst>
                            <p:childTnLst>
                              <p:par>
                                <p:cTn id="6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6" dur="2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5" dur="2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250"/>
                            </p:stCondLst>
                            <p:childTnLst>
                              <p:par>
                                <p:cTn id="8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9" dur="2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8" grpId="0" animBg="1"/>
      <p:bldP spid="9" grpId="0" animBg="1"/>
      <p:bldP spid="11" grpId="0" animBg="1"/>
      <p:bldP spid="13" grpId="0" animBg="1"/>
      <p:bldP spid="19" grpId="0" animBg="1"/>
      <p:bldP spid="21" grpId="0" animBg="1"/>
      <p:bldP spid="22" grpId="0" animBg="1"/>
      <p:bldP spid="24" grpId="0" animBg="1"/>
      <p:bldP spid="26" grpId="0" animBg="1"/>
      <p:bldP spid="2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ربع نص 1">
            <a:extLst>
              <a:ext uri="{FF2B5EF4-FFF2-40B4-BE49-F238E27FC236}">
                <a16:creationId xmlns:a16="http://schemas.microsoft.com/office/drawing/2014/main" id="{570B2DCB-07B0-4395-9EB7-E6719F9D59AA}"/>
              </a:ext>
            </a:extLst>
          </p:cNvPr>
          <p:cNvSpPr txBox="1"/>
          <p:nvPr/>
        </p:nvSpPr>
        <p:spPr>
          <a:xfrm>
            <a:off x="9444279" y="132522"/>
            <a:ext cx="1438946" cy="374571"/>
          </a:xfrm>
          <a:prstGeom prst="roundRect">
            <a:avLst/>
          </a:prstGeom>
          <a:solidFill>
            <a:srgbClr val="56C1A9"/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>
            <a:spAutoFit/>
          </a:bodyPr>
          <a:lstStyle/>
          <a:p>
            <a:pPr algn="ctr"/>
            <a:r>
              <a:rPr lang="ar-SA" sz="1600" b="1" dirty="0">
                <a:solidFill>
                  <a:schemeClr val="bg1"/>
                </a:solidFill>
                <a:latin typeface="Sakkal Majalla" panose="02000000000000000000" pitchFamily="2" charset="-78"/>
                <a:cs typeface="+mj-cs"/>
              </a:rPr>
              <a:t>الغذاء و التغذية </a:t>
            </a:r>
            <a:endParaRPr lang="en-US" sz="1600" b="1" dirty="0">
              <a:solidFill>
                <a:schemeClr val="bg1"/>
              </a:solidFill>
              <a:latin typeface="Sakkal Majalla" panose="02000000000000000000" pitchFamily="2" charset="-78"/>
              <a:cs typeface="+mj-cs"/>
            </a:endParaRPr>
          </a:p>
        </p:txBody>
      </p:sp>
      <p:sp>
        <p:nvSpPr>
          <p:cNvPr id="3" name="مربع نص 2">
            <a:extLst>
              <a:ext uri="{FF2B5EF4-FFF2-40B4-BE49-F238E27FC236}">
                <a16:creationId xmlns:a16="http://schemas.microsoft.com/office/drawing/2014/main" id="{D37FDE68-E307-4C83-9613-C39449EAE7CE}"/>
              </a:ext>
            </a:extLst>
          </p:cNvPr>
          <p:cNvSpPr txBox="1"/>
          <p:nvPr/>
        </p:nvSpPr>
        <p:spPr>
          <a:xfrm>
            <a:off x="10959548" y="132523"/>
            <a:ext cx="1113183" cy="374571"/>
          </a:xfrm>
          <a:prstGeom prst="roundRect">
            <a:avLst/>
          </a:prstGeom>
          <a:solidFill>
            <a:srgbClr val="56C1A9"/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>
            <a:spAutoFit/>
          </a:bodyPr>
          <a:lstStyle/>
          <a:p>
            <a:pPr algn="ctr"/>
            <a:r>
              <a:rPr lang="ar-SA" sz="1600" b="1" dirty="0">
                <a:solidFill>
                  <a:schemeClr val="bg1"/>
                </a:solidFill>
                <a:latin typeface="Sakkal Majalla" panose="02000000000000000000" pitchFamily="2" charset="-78"/>
                <a:cs typeface="+mj-cs"/>
              </a:rPr>
              <a:t>الدرس الثاني </a:t>
            </a:r>
            <a:endParaRPr lang="en-US" sz="1600" b="1" dirty="0">
              <a:solidFill>
                <a:schemeClr val="bg1"/>
              </a:solidFill>
              <a:latin typeface="Sakkal Majalla" panose="02000000000000000000" pitchFamily="2" charset="-78"/>
              <a:cs typeface="+mj-cs"/>
            </a:endParaRPr>
          </a:p>
        </p:txBody>
      </p:sp>
      <p:sp>
        <p:nvSpPr>
          <p:cNvPr id="4" name="مربع نص 3">
            <a:extLst>
              <a:ext uri="{FF2B5EF4-FFF2-40B4-BE49-F238E27FC236}">
                <a16:creationId xmlns:a16="http://schemas.microsoft.com/office/drawing/2014/main" id="{4889FD3A-6D75-43B5-80CE-A57538E9229C}"/>
              </a:ext>
            </a:extLst>
          </p:cNvPr>
          <p:cNvSpPr txBox="1"/>
          <p:nvPr/>
        </p:nvSpPr>
        <p:spPr>
          <a:xfrm>
            <a:off x="56198" y="132521"/>
            <a:ext cx="4582063" cy="306467"/>
          </a:xfrm>
          <a:prstGeom prst="roundRect">
            <a:avLst/>
          </a:prstGeom>
          <a:solidFill>
            <a:srgbClr val="56C1A9"/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>
            <a:spAutoFit/>
          </a:bodyPr>
          <a:lstStyle/>
          <a:p>
            <a:pPr algn="ctr"/>
            <a:r>
              <a:rPr lang="ar-SA" sz="1200" b="1">
                <a:solidFill>
                  <a:schemeClr val="bg1"/>
                </a:solidFill>
                <a:latin typeface="Sakkal Majalla" panose="02000000000000000000" pitchFamily="2" charset="-78"/>
                <a:cs typeface="+mj-cs"/>
              </a:rPr>
              <a:t>علوم الصفّ الرابع   - الوحدة الثالثة صحة الانسان    الفصل الخامس  التغذية و الصحة </a:t>
            </a:r>
            <a:endParaRPr lang="ar-SA" sz="1200" b="1" dirty="0">
              <a:solidFill>
                <a:schemeClr val="bg1"/>
              </a:solidFill>
              <a:latin typeface="Sakkal Majalla" panose="02000000000000000000" pitchFamily="2" charset="-78"/>
              <a:cs typeface="+mj-cs"/>
            </a:endParaRPr>
          </a:p>
        </p:txBody>
      </p:sp>
      <p:sp>
        <p:nvSpPr>
          <p:cNvPr id="6" name="الأسئلة">
            <a:extLst>
              <a:ext uri="{FF2B5EF4-FFF2-40B4-BE49-F238E27FC236}">
                <a16:creationId xmlns:a16="http://schemas.microsoft.com/office/drawing/2014/main" id="{70E689F6-B291-4B71-AAFB-E2A1A940D167}"/>
              </a:ext>
            </a:extLst>
          </p:cNvPr>
          <p:cNvSpPr/>
          <p:nvPr/>
        </p:nvSpPr>
        <p:spPr>
          <a:xfrm>
            <a:off x="5642238" y="3429000"/>
            <a:ext cx="4330693" cy="919306"/>
          </a:xfrm>
          <a:prstGeom prst="roundRect">
            <a:avLst/>
          </a:prstGeom>
          <a:solidFill>
            <a:srgbClr val="C0000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200" b="1" dirty="0">
                <a:solidFill>
                  <a:schemeClr val="bg1"/>
                </a:solidFill>
              </a:rPr>
              <a:t>أجيب عن الأسئلة التالية </a:t>
            </a:r>
          </a:p>
        </p:txBody>
      </p:sp>
      <p:sp>
        <p:nvSpPr>
          <p:cNvPr id="7" name="الأسئلة">
            <a:extLst>
              <a:ext uri="{FF2B5EF4-FFF2-40B4-BE49-F238E27FC236}">
                <a16:creationId xmlns:a16="http://schemas.microsoft.com/office/drawing/2014/main" id="{F471450B-6EAF-4FE1-8842-A4A2BEC35FBF}"/>
              </a:ext>
            </a:extLst>
          </p:cNvPr>
          <p:cNvSpPr/>
          <p:nvPr/>
        </p:nvSpPr>
        <p:spPr>
          <a:xfrm>
            <a:off x="5642237" y="2106060"/>
            <a:ext cx="4330693" cy="919306"/>
          </a:xfrm>
          <a:prstGeom prst="roundRect">
            <a:avLst/>
          </a:prstGeom>
          <a:solidFill>
            <a:srgbClr val="C0000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200" b="1" dirty="0">
                <a:solidFill>
                  <a:schemeClr val="bg1"/>
                </a:solidFill>
              </a:rPr>
              <a:t>مراجعة للدرس السابق </a:t>
            </a:r>
          </a:p>
        </p:txBody>
      </p:sp>
    </p:spTree>
    <p:extLst>
      <p:ext uri="{BB962C8B-B14F-4D97-AF65-F5344CB8AC3E}">
        <p14:creationId xmlns:p14="http://schemas.microsoft.com/office/powerpoint/2010/main" val="10313205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ربع نص 1">
            <a:extLst>
              <a:ext uri="{FF2B5EF4-FFF2-40B4-BE49-F238E27FC236}">
                <a16:creationId xmlns:a16="http://schemas.microsoft.com/office/drawing/2014/main" id="{570B2DCB-07B0-4395-9EB7-E6719F9D59AA}"/>
              </a:ext>
            </a:extLst>
          </p:cNvPr>
          <p:cNvSpPr txBox="1"/>
          <p:nvPr/>
        </p:nvSpPr>
        <p:spPr>
          <a:xfrm>
            <a:off x="9444279" y="132522"/>
            <a:ext cx="1438946" cy="374571"/>
          </a:xfrm>
          <a:prstGeom prst="roundRect">
            <a:avLst/>
          </a:prstGeom>
          <a:solidFill>
            <a:srgbClr val="56C1A9"/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>
            <a:spAutoFit/>
          </a:bodyPr>
          <a:lstStyle/>
          <a:p>
            <a:pPr algn="ctr"/>
            <a:r>
              <a:rPr lang="ar-SA" sz="1600" b="1" dirty="0">
                <a:solidFill>
                  <a:schemeClr val="bg1"/>
                </a:solidFill>
                <a:latin typeface="Sakkal Majalla" panose="02000000000000000000" pitchFamily="2" charset="-78"/>
                <a:cs typeface="+mj-cs"/>
              </a:rPr>
              <a:t>الغذاء و التغذية </a:t>
            </a:r>
            <a:endParaRPr lang="en-US" sz="1600" b="1" dirty="0">
              <a:solidFill>
                <a:schemeClr val="bg1"/>
              </a:solidFill>
              <a:latin typeface="Sakkal Majalla" panose="02000000000000000000" pitchFamily="2" charset="-78"/>
              <a:cs typeface="+mj-cs"/>
            </a:endParaRPr>
          </a:p>
        </p:txBody>
      </p:sp>
      <p:sp>
        <p:nvSpPr>
          <p:cNvPr id="3" name="مربع نص 2">
            <a:extLst>
              <a:ext uri="{FF2B5EF4-FFF2-40B4-BE49-F238E27FC236}">
                <a16:creationId xmlns:a16="http://schemas.microsoft.com/office/drawing/2014/main" id="{D37FDE68-E307-4C83-9613-C39449EAE7CE}"/>
              </a:ext>
            </a:extLst>
          </p:cNvPr>
          <p:cNvSpPr txBox="1"/>
          <p:nvPr/>
        </p:nvSpPr>
        <p:spPr>
          <a:xfrm>
            <a:off x="10959548" y="132523"/>
            <a:ext cx="1113183" cy="374571"/>
          </a:xfrm>
          <a:prstGeom prst="roundRect">
            <a:avLst/>
          </a:prstGeom>
          <a:solidFill>
            <a:srgbClr val="56C1A9"/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>
            <a:spAutoFit/>
          </a:bodyPr>
          <a:lstStyle/>
          <a:p>
            <a:pPr algn="ctr"/>
            <a:r>
              <a:rPr lang="ar-SA" sz="1600" b="1" dirty="0">
                <a:solidFill>
                  <a:schemeClr val="bg1"/>
                </a:solidFill>
                <a:latin typeface="Sakkal Majalla" panose="02000000000000000000" pitchFamily="2" charset="-78"/>
                <a:cs typeface="+mj-cs"/>
              </a:rPr>
              <a:t>الدرس الثاني </a:t>
            </a:r>
            <a:endParaRPr lang="en-US" sz="1600" b="1" dirty="0">
              <a:solidFill>
                <a:schemeClr val="bg1"/>
              </a:solidFill>
              <a:latin typeface="Sakkal Majalla" panose="02000000000000000000" pitchFamily="2" charset="-78"/>
              <a:cs typeface="+mj-cs"/>
            </a:endParaRPr>
          </a:p>
        </p:txBody>
      </p:sp>
      <p:sp>
        <p:nvSpPr>
          <p:cNvPr id="4" name="مربع نص 3">
            <a:extLst>
              <a:ext uri="{FF2B5EF4-FFF2-40B4-BE49-F238E27FC236}">
                <a16:creationId xmlns:a16="http://schemas.microsoft.com/office/drawing/2014/main" id="{4889FD3A-6D75-43B5-80CE-A57538E9229C}"/>
              </a:ext>
            </a:extLst>
          </p:cNvPr>
          <p:cNvSpPr txBox="1"/>
          <p:nvPr/>
        </p:nvSpPr>
        <p:spPr>
          <a:xfrm>
            <a:off x="56198" y="132521"/>
            <a:ext cx="4582063" cy="306467"/>
          </a:xfrm>
          <a:prstGeom prst="roundRect">
            <a:avLst/>
          </a:prstGeom>
          <a:solidFill>
            <a:srgbClr val="56C1A9"/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>
            <a:spAutoFit/>
          </a:bodyPr>
          <a:lstStyle/>
          <a:p>
            <a:pPr algn="ctr"/>
            <a:r>
              <a:rPr lang="ar-SA" sz="1200" b="1">
                <a:solidFill>
                  <a:schemeClr val="bg1"/>
                </a:solidFill>
                <a:latin typeface="Sakkal Majalla" panose="02000000000000000000" pitchFamily="2" charset="-78"/>
                <a:cs typeface="+mj-cs"/>
              </a:rPr>
              <a:t>علوم الصفّ الرابع   - الوحدة الثالثة صحة الانسان    الفصل الخامس  التغذية و الصحة </a:t>
            </a:r>
            <a:endParaRPr lang="ar-SA" sz="1200" b="1" dirty="0">
              <a:solidFill>
                <a:schemeClr val="bg1"/>
              </a:solidFill>
              <a:latin typeface="Sakkal Majalla" panose="02000000000000000000" pitchFamily="2" charset="-78"/>
              <a:cs typeface="+mj-cs"/>
            </a:endParaRPr>
          </a:p>
        </p:txBody>
      </p:sp>
      <p:sp>
        <p:nvSpPr>
          <p:cNvPr id="5" name="الأسئلة">
            <a:extLst>
              <a:ext uri="{FF2B5EF4-FFF2-40B4-BE49-F238E27FC236}">
                <a16:creationId xmlns:a16="http://schemas.microsoft.com/office/drawing/2014/main" id="{73F5A505-BAFC-4BFF-BF95-03A0B9E7A372}"/>
              </a:ext>
            </a:extLst>
          </p:cNvPr>
          <p:cNvSpPr/>
          <p:nvPr/>
        </p:nvSpPr>
        <p:spPr>
          <a:xfrm>
            <a:off x="3269382" y="1351128"/>
            <a:ext cx="8622477" cy="736979"/>
          </a:xfrm>
          <a:prstGeom prst="roundRect">
            <a:avLst/>
          </a:prstGeom>
          <a:solidFill>
            <a:srgbClr val="C0000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b="1">
                <a:solidFill>
                  <a:schemeClr val="bg1"/>
                </a:solidFill>
              </a:rPr>
              <a:t>هو الغذاء الذي يحتوي على جميع أنواع الغذاء الذي يحتاجه الجسم بكميات متوازنة.</a:t>
            </a:r>
            <a:endParaRPr lang="ar-SA" sz="2400" b="1" dirty="0">
              <a:solidFill>
                <a:schemeClr val="bg1"/>
              </a:solidFill>
            </a:endParaRPr>
          </a:p>
        </p:txBody>
      </p:sp>
      <p:sp>
        <p:nvSpPr>
          <p:cNvPr id="6" name="صحيح">
            <a:extLst>
              <a:ext uri="{FF2B5EF4-FFF2-40B4-BE49-F238E27FC236}">
                <a16:creationId xmlns:a16="http://schemas.microsoft.com/office/drawing/2014/main" id="{3DB7FE24-44CA-43B6-A1E2-26591FA5C735}"/>
              </a:ext>
            </a:extLst>
          </p:cNvPr>
          <p:cNvSpPr/>
          <p:nvPr/>
        </p:nvSpPr>
        <p:spPr>
          <a:xfrm>
            <a:off x="4638261" y="3575973"/>
            <a:ext cx="5638800" cy="585775"/>
          </a:xfrm>
          <a:prstGeom prst="roundRect">
            <a:avLst>
              <a:gd name="adj" fmla="val 29296"/>
            </a:avLst>
          </a:prstGeom>
          <a:solidFill>
            <a:srgbClr val="84D2C1"/>
          </a:solidFill>
          <a:ln w="19050"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800" b="1" dirty="0">
                <a:solidFill>
                  <a:schemeClr val="bg1"/>
                </a:solidFill>
              </a:rPr>
              <a:t>الغذاء المتوازن </a:t>
            </a:r>
          </a:p>
        </p:txBody>
      </p:sp>
      <p:sp>
        <p:nvSpPr>
          <p:cNvPr id="7" name="خطأ 1">
            <a:extLst>
              <a:ext uri="{FF2B5EF4-FFF2-40B4-BE49-F238E27FC236}">
                <a16:creationId xmlns:a16="http://schemas.microsoft.com/office/drawing/2014/main" id="{B7610F7D-3117-4203-95D6-CE11FC5FAC2F}"/>
              </a:ext>
            </a:extLst>
          </p:cNvPr>
          <p:cNvSpPr/>
          <p:nvPr/>
        </p:nvSpPr>
        <p:spPr>
          <a:xfrm>
            <a:off x="4638261" y="2783611"/>
            <a:ext cx="5638800" cy="585775"/>
          </a:xfrm>
          <a:prstGeom prst="roundRect">
            <a:avLst>
              <a:gd name="adj" fmla="val 29296"/>
            </a:avLst>
          </a:prstGeom>
          <a:solidFill>
            <a:srgbClr val="84D2C1"/>
          </a:solidFill>
          <a:ln w="19050"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800" b="1" dirty="0">
                <a:solidFill>
                  <a:schemeClr val="bg1"/>
                </a:solidFill>
              </a:rPr>
              <a:t>الهرم الغذائي </a:t>
            </a:r>
          </a:p>
        </p:txBody>
      </p:sp>
      <p:sp>
        <p:nvSpPr>
          <p:cNvPr id="8" name="خطأ 2">
            <a:extLst>
              <a:ext uri="{FF2B5EF4-FFF2-40B4-BE49-F238E27FC236}">
                <a16:creationId xmlns:a16="http://schemas.microsoft.com/office/drawing/2014/main" id="{153A29F9-471D-42BC-9BC6-7D9798E14467}"/>
              </a:ext>
            </a:extLst>
          </p:cNvPr>
          <p:cNvSpPr/>
          <p:nvPr/>
        </p:nvSpPr>
        <p:spPr>
          <a:xfrm>
            <a:off x="4638261" y="4317476"/>
            <a:ext cx="5638800" cy="585775"/>
          </a:xfrm>
          <a:prstGeom prst="roundRect">
            <a:avLst>
              <a:gd name="adj" fmla="val 29296"/>
            </a:avLst>
          </a:prstGeom>
          <a:solidFill>
            <a:srgbClr val="84D2C1"/>
          </a:solidFill>
          <a:ln w="19050"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800" b="1" dirty="0">
                <a:solidFill>
                  <a:schemeClr val="bg1"/>
                </a:solidFill>
              </a:rPr>
              <a:t>الدهون الصحية </a:t>
            </a:r>
          </a:p>
        </p:txBody>
      </p:sp>
    </p:spTree>
    <p:extLst>
      <p:ext uri="{BB962C8B-B14F-4D97-AF65-F5344CB8AC3E}">
        <p14:creationId xmlns:p14="http://schemas.microsoft.com/office/powerpoint/2010/main" val="27412835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" presetClass="entr" presetSubtype="4" decel="4000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decel="4000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4" decel="40000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mph" presetSubtype="2" repeatCount="2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6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8000"/>
                                      </p:to>
                                    </p:animClr>
                                    <p:set>
                                      <p:cBhvr>
                                        <p:cTn id="27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8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إجابة صحيحة 00_00_01-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mph" presetSubtype="2" repeatCount="2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3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34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5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إجابة خاطئة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>
                      <p:stCondLst>
                        <p:cond delay="0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mph" presetSubtype="2" repeatCount="2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0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41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2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إجابة خاطئة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ربع نص 1">
            <a:extLst>
              <a:ext uri="{FF2B5EF4-FFF2-40B4-BE49-F238E27FC236}">
                <a16:creationId xmlns:a16="http://schemas.microsoft.com/office/drawing/2014/main" id="{570B2DCB-07B0-4395-9EB7-E6719F9D59AA}"/>
              </a:ext>
            </a:extLst>
          </p:cNvPr>
          <p:cNvSpPr txBox="1"/>
          <p:nvPr/>
        </p:nvSpPr>
        <p:spPr>
          <a:xfrm>
            <a:off x="9444279" y="132522"/>
            <a:ext cx="1438946" cy="374571"/>
          </a:xfrm>
          <a:prstGeom prst="roundRect">
            <a:avLst/>
          </a:prstGeom>
          <a:solidFill>
            <a:srgbClr val="56C1A9"/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>
            <a:spAutoFit/>
          </a:bodyPr>
          <a:lstStyle/>
          <a:p>
            <a:pPr algn="ctr"/>
            <a:r>
              <a:rPr lang="ar-SA" sz="1600" b="1" dirty="0">
                <a:solidFill>
                  <a:schemeClr val="bg1"/>
                </a:solidFill>
                <a:latin typeface="Sakkal Majalla" panose="02000000000000000000" pitchFamily="2" charset="-78"/>
                <a:cs typeface="+mj-cs"/>
              </a:rPr>
              <a:t>الغذاء و التغذية </a:t>
            </a:r>
            <a:endParaRPr lang="en-US" sz="1600" b="1" dirty="0">
              <a:solidFill>
                <a:schemeClr val="bg1"/>
              </a:solidFill>
              <a:latin typeface="Sakkal Majalla" panose="02000000000000000000" pitchFamily="2" charset="-78"/>
              <a:cs typeface="+mj-cs"/>
            </a:endParaRPr>
          </a:p>
        </p:txBody>
      </p:sp>
      <p:sp>
        <p:nvSpPr>
          <p:cNvPr id="3" name="مربع نص 2">
            <a:extLst>
              <a:ext uri="{FF2B5EF4-FFF2-40B4-BE49-F238E27FC236}">
                <a16:creationId xmlns:a16="http://schemas.microsoft.com/office/drawing/2014/main" id="{D37FDE68-E307-4C83-9613-C39449EAE7CE}"/>
              </a:ext>
            </a:extLst>
          </p:cNvPr>
          <p:cNvSpPr txBox="1"/>
          <p:nvPr/>
        </p:nvSpPr>
        <p:spPr>
          <a:xfrm>
            <a:off x="10959548" y="132523"/>
            <a:ext cx="1113183" cy="374571"/>
          </a:xfrm>
          <a:prstGeom prst="roundRect">
            <a:avLst/>
          </a:prstGeom>
          <a:solidFill>
            <a:srgbClr val="56C1A9"/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>
            <a:spAutoFit/>
          </a:bodyPr>
          <a:lstStyle/>
          <a:p>
            <a:pPr algn="ctr"/>
            <a:r>
              <a:rPr lang="ar-SA" sz="1600" b="1" dirty="0">
                <a:solidFill>
                  <a:schemeClr val="bg1"/>
                </a:solidFill>
                <a:latin typeface="Sakkal Majalla" panose="02000000000000000000" pitchFamily="2" charset="-78"/>
                <a:cs typeface="+mj-cs"/>
              </a:rPr>
              <a:t>الدرس الثاني </a:t>
            </a:r>
            <a:endParaRPr lang="en-US" sz="1600" b="1" dirty="0">
              <a:solidFill>
                <a:schemeClr val="bg1"/>
              </a:solidFill>
              <a:latin typeface="Sakkal Majalla" panose="02000000000000000000" pitchFamily="2" charset="-78"/>
              <a:cs typeface="+mj-cs"/>
            </a:endParaRPr>
          </a:p>
        </p:txBody>
      </p:sp>
      <p:sp>
        <p:nvSpPr>
          <p:cNvPr id="4" name="مربع نص 3">
            <a:extLst>
              <a:ext uri="{FF2B5EF4-FFF2-40B4-BE49-F238E27FC236}">
                <a16:creationId xmlns:a16="http://schemas.microsoft.com/office/drawing/2014/main" id="{4889FD3A-6D75-43B5-80CE-A57538E9229C}"/>
              </a:ext>
            </a:extLst>
          </p:cNvPr>
          <p:cNvSpPr txBox="1"/>
          <p:nvPr/>
        </p:nvSpPr>
        <p:spPr>
          <a:xfrm>
            <a:off x="56198" y="132521"/>
            <a:ext cx="4582063" cy="306467"/>
          </a:xfrm>
          <a:prstGeom prst="roundRect">
            <a:avLst/>
          </a:prstGeom>
          <a:solidFill>
            <a:srgbClr val="56C1A9"/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>
            <a:spAutoFit/>
          </a:bodyPr>
          <a:lstStyle/>
          <a:p>
            <a:pPr algn="ctr"/>
            <a:r>
              <a:rPr lang="ar-SA" sz="1200" b="1">
                <a:solidFill>
                  <a:schemeClr val="bg1"/>
                </a:solidFill>
                <a:latin typeface="Sakkal Majalla" panose="02000000000000000000" pitchFamily="2" charset="-78"/>
                <a:cs typeface="+mj-cs"/>
              </a:rPr>
              <a:t>علوم الصفّ الرابع   - الوحدة الثالثة صحة الانسان    الفصل الخامس  التغذية و الصحة </a:t>
            </a:r>
            <a:endParaRPr lang="ar-SA" sz="1200" b="1" dirty="0">
              <a:solidFill>
                <a:schemeClr val="bg1"/>
              </a:solidFill>
              <a:latin typeface="Sakkal Majalla" panose="02000000000000000000" pitchFamily="2" charset="-78"/>
              <a:cs typeface="+mj-cs"/>
            </a:endParaRPr>
          </a:p>
        </p:txBody>
      </p:sp>
      <p:sp>
        <p:nvSpPr>
          <p:cNvPr id="5" name="الأسئلة">
            <a:extLst>
              <a:ext uri="{FF2B5EF4-FFF2-40B4-BE49-F238E27FC236}">
                <a16:creationId xmlns:a16="http://schemas.microsoft.com/office/drawing/2014/main" id="{73F5A505-BAFC-4BFF-BF95-03A0B9E7A372}"/>
              </a:ext>
            </a:extLst>
          </p:cNvPr>
          <p:cNvSpPr/>
          <p:nvPr/>
        </p:nvSpPr>
        <p:spPr>
          <a:xfrm>
            <a:off x="3483087" y="1175006"/>
            <a:ext cx="8335874" cy="1120793"/>
          </a:xfrm>
          <a:prstGeom prst="roundRect">
            <a:avLst/>
          </a:prstGeom>
          <a:solidFill>
            <a:srgbClr val="C0000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800" b="1">
                <a:solidFill>
                  <a:schemeClr val="bg1"/>
                </a:solidFill>
              </a:rPr>
              <a:t>يؤدي الإكثار من تناول الوجبات الغذائية الغنية بالدهون إلى  :  </a:t>
            </a:r>
          </a:p>
        </p:txBody>
      </p:sp>
      <p:sp>
        <p:nvSpPr>
          <p:cNvPr id="6" name="صحيح">
            <a:extLst>
              <a:ext uri="{FF2B5EF4-FFF2-40B4-BE49-F238E27FC236}">
                <a16:creationId xmlns:a16="http://schemas.microsoft.com/office/drawing/2014/main" id="{3DB7FE24-44CA-43B6-A1E2-26591FA5C735}"/>
              </a:ext>
            </a:extLst>
          </p:cNvPr>
          <p:cNvSpPr/>
          <p:nvPr/>
        </p:nvSpPr>
        <p:spPr>
          <a:xfrm>
            <a:off x="4851966" y="2643323"/>
            <a:ext cx="5638800" cy="585775"/>
          </a:xfrm>
          <a:prstGeom prst="roundRect">
            <a:avLst>
              <a:gd name="adj" fmla="val 29296"/>
            </a:avLst>
          </a:prstGeom>
          <a:solidFill>
            <a:srgbClr val="84D2C1"/>
          </a:solidFill>
          <a:ln w="19050"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800" b="1">
                <a:solidFill>
                  <a:schemeClr val="bg1"/>
                </a:solidFill>
              </a:rPr>
              <a:t>الإصابة بالسمنة .</a:t>
            </a:r>
            <a:endParaRPr lang="ar-SA" sz="2800" b="1" dirty="0">
              <a:solidFill>
                <a:schemeClr val="bg1"/>
              </a:solidFill>
            </a:endParaRPr>
          </a:p>
        </p:txBody>
      </p:sp>
      <p:sp>
        <p:nvSpPr>
          <p:cNvPr id="7" name="خطأ 1">
            <a:extLst>
              <a:ext uri="{FF2B5EF4-FFF2-40B4-BE49-F238E27FC236}">
                <a16:creationId xmlns:a16="http://schemas.microsoft.com/office/drawing/2014/main" id="{B7610F7D-3117-4203-95D6-CE11FC5FAC2F}"/>
              </a:ext>
            </a:extLst>
          </p:cNvPr>
          <p:cNvSpPr/>
          <p:nvPr/>
        </p:nvSpPr>
        <p:spPr>
          <a:xfrm>
            <a:off x="4851966" y="3466752"/>
            <a:ext cx="5638800" cy="585775"/>
          </a:xfrm>
          <a:prstGeom prst="roundRect">
            <a:avLst>
              <a:gd name="adj" fmla="val 29296"/>
            </a:avLst>
          </a:prstGeom>
          <a:solidFill>
            <a:srgbClr val="84D2C1"/>
          </a:solidFill>
          <a:ln w="19050"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800" b="1">
                <a:solidFill>
                  <a:schemeClr val="bg1"/>
                </a:solidFill>
              </a:rPr>
              <a:t>تكوين العظام .</a:t>
            </a:r>
            <a:endParaRPr lang="ar-SA" sz="2800" b="1" dirty="0">
              <a:solidFill>
                <a:schemeClr val="bg1"/>
              </a:solidFill>
            </a:endParaRPr>
          </a:p>
        </p:txBody>
      </p:sp>
      <p:sp>
        <p:nvSpPr>
          <p:cNvPr id="8" name="خطأ 2">
            <a:extLst>
              <a:ext uri="{FF2B5EF4-FFF2-40B4-BE49-F238E27FC236}">
                <a16:creationId xmlns:a16="http://schemas.microsoft.com/office/drawing/2014/main" id="{153A29F9-471D-42BC-9BC6-7D9798E14467}"/>
              </a:ext>
            </a:extLst>
          </p:cNvPr>
          <p:cNvSpPr/>
          <p:nvPr/>
        </p:nvSpPr>
        <p:spPr>
          <a:xfrm>
            <a:off x="4851966" y="4290181"/>
            <a:ext cx="5638800" cy="585775"/>
          </a:xfrm>
          <a:prstGeom prst="roundRect">
            <a:avLst>
              <a:gd name="adj" fmla="val 29296"/>
            </a:avLst>
          </a:prstGeom>
          <a:solidFill>
            <a:srgbClr val="84D2C1"/>
          </a:solidFill>
          <a:ln w="19050"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800" b="1">
                <a:solidFill>
                  <a:schemeClr val="bg1"/>
                </a:solidFill>
              </a:rPr>
              <a:t>بناء خلايا جديدة .</a:t>
            </a:r>
            <a:endParaRPr lang="ar-SA" sz="2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00649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" presetClass="entr" presetSubtype="4" decel="4000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decel="4000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4" decel="40000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mph" presetSubtype="2" repeatCount="2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6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8000"/>
                                      </p:to>
                                    </p:animClr>
                                    <p:set>
                                      <p:cBhvr>
                                        <p:cTn id="27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8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إجابة صحيحة 00_00_01-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mph" presetSubtype="2" repeatCount="2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3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34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5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إجابة خاطئة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>
                      <p:stCondLst>
                        <p:cond delay="0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mph" presetSubtype="2" repeatCount="2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0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41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2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إجابة خاطئة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ربع نص 1">
            <a:extLst>
              <a:ext uri="{FF2B5EF4-FFF2-40B4-BE49-F238E27FC236}">
                <a16:creationId xmlns:a16="http://schemas.microsoft.com/office/drawing/2014/main" id="{570B2DCB-07B0-4395-9EB7-E6719F9D59AA}"/>
              </a:ext>
            </a:extLst>
          </p:cNvPr>
          <p:cNvSpPr txBox="1"/>
          <p:nvPr/>
        </p:nvSpPr>
        <p:spPr>
          <a:xfrm>
            <a:off x="9444279" y="132522"/>
            <a:ext cx="1438946" cy="374571"/>
          </a:xfrm>
          <a:prstGeom prst="roundRect">
            <a:avLst/>
          </a:prstGeom>
          <a:solidFill>
            <a:srgbClr val="56C1A9"/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>
            <a:spAutoFit/>
          </a:bodyPr>
          <a:lstStyle/>
          <a:p>
            <a:pPr algn="ctr"/>
            <a:r>
              <a:rPr lang="ar-SA" sz="1600" b="1" dirty="0">
                <a:solidFill>
                  <a:schemeClr val="bg1"/>
                </a:solidFill>
                <a:latin typeface="Sakkal Majalla" panose="02000000000000000000" pitchFamily="2" charset="-78"/>
                <a:cs typeface="+mj-cs"/>
              </a:rPr>
              <a:t>الغذاء و التغذية </a:t>
            </a:r>
            <a:endParaRPr lang="en-US" sz="1600" b="1" dirty="0">
              <a:solidFill>
                <a:schemeClr val="bg1"/>
              </a:solidFill>
              <a:latin typeface="Sakkal Majalla" panose="02000000000000000000" pitchFamily="2" charset="-78"/>
              <a:cs typeface="+mj-cs"/>
            </a:endParaRPr>
          </a:p>
        </p:txBody>
      </p:sp>
      <p:sp>
        <p:nvSpPr>
          <p:cNvPr id="3" name="مربع نص 2">
            <a:extLst>
              <a:ext uri="{FF2B5EF4-FFF2-40B4-BE49-F238E27FC236}">
                <a16:creationId xmlns:a16="http://schemas.microsoft.com/office/drawing/2014/main" id="{D37FDE68-E307-4C83-9613-C39449EAE7CE}"/>
              </a:ext>
            </a:extLst>
          </p:cNvPr>
          <p:cNvSpPr txBox="1"/>
          <p:nvPr/>
        </p:nvSpPr>
        <p:spPr>
          <a:xfrm>
            <a:off x="10959548" y="132523"/>
            <a:ext cx="1113183" cy="374571"/>
          </a:xfrm>
          <a:prstGeom prst="roundRect">
            <a:avLst/>
          </a:prstGeom>
          <a:solidFill>
            <a:srgbClr val="56C1A9"/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>
            <a:spAutoFit/>
          </a:bodyPr>
          <a:lstStyle/>
          <a:p>
            <a:pPr algn="ctr"/>
            <a:r>
              <a:rPr lang="ar-SA" sz="1600" b="1" dirty="0">
                <a:solidFill>
                  <a:schemeClr val="bg1"/>
                </a:solidFill>
                <a:latin typeface="Sakkal Majalla" panose="02000000000000000000" pitchFamily="2" charset="-78"/>
                <a:cs typeface="+mj-cs"/>
              </a:rPr>
              <a:t>الدرس الثاني </a:t>
            </a:r>
            <a:endParaRPr lang="en-US" sz="1600" b="1" dirty="0">
              <a:solidFill>
                <a:schemeClr val="bg1"/>
              </a:solidFill>
              <a:latin typeface="Sakkal Majalla" panose="02000000000000000000" pitchFamily="2" charset="-78"/>
              <a:cs typeface="+mj-cs"/>
            </a:endParaRPr>
          </a:p>
        </p:txBody>
      </p:sp>
      <p:sp>
        <p:nvSpPr>
          <p:cNvPr id="4" name="مربع نص 3">
            <a:extLst>
              <a:ext uri="{FF2B5EF4-FFF2-40B4-BE49-F238E27FC236}">
                <a16:creationId xmlns:a16="http://schemas.microsoft.com/office/drawing/2014/main" id="{4889FD3A-6D75-43B5-80CE-A57538E9229C}"/>
              </a:ext>
            </a:extLst>
          </p:cNvPr>
          <p:cNvSpPr txBox="1"/>
          <p:nvPr/>
        </p:nvSpPr>
        <p:spPr>
          <a:xfrm>
            <a:off x="56198" y="132521"/>
            <a:ext cx="4582063" cy="306467"/>
          </a:xfrm>
          <a:prstGeom prst="roundRect">
            <a:avLst/>
          </a:prstGeom>
          <a:solidFill>
            <a:srgbClr val="56C1A9"/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>
            <a:spAutoFit/>
          </a:bodyPr>
          <a:lstStyle/>
          <a:p>
            <a:pPr algn="ctr"/>
            <a:r>
              <a:rPr lang="ar-SA" sz="1200" b="1">
                <a:solidFill>
                  <a:schemeClr val="bg1"/>
                </a:solidFill>
                <a:latin typeface="Sakkal Majalla" panose="02000000000000000000" pitchFamily="2" charset="-78"/>
                <a:cs typeface="+mj-cs"/>
              </a:rPr>
              <a:t>علوم الصفّ الرابع   - الوحدة الثالثة صحة الانسان    الفصل الخامس  التغذية و الصحة </a:t>
            </a:r>
            <a:endParaRPr lang="ar-SA" sz="1200" b="1" dirty="0">
              <a:solidFill>
                <a:schemeClr val="bg1"/>
              </a:solidFill>
              <a:latin typeface="Sakkal Majalla" panose="02000000000000000000" pitchFamily="2" charset="-78"/>
              <a:cs typeface="+mj-cs"/>
            </a:endParaRPr>
          </a:p>
        </p:txBody>
      </p:sp>
      <p:sp>
        <p:nvSpPr>
          <p:cNvPr id="5" name="الأسئلة">
            <a:extLst>
              <a:ext uri="{FF2B5EF4-FFF2-40B4-BE49-F238E27FC236}">
                <a16:creationId xmlns:a16="http://schemas.microsoft.com/office/drawing/2014/main" id="{73F5A505-BAFC-4BFF-BF95-03A0B9E7A372}"/>
              </a:ext>
            </a:extLst>
          </p:cNvPr>
          <p:cNvSpPr/>
          <p:nvPr/>
        </p:nvSpPr>
        <p:spPr>
          <a:xfrm>
            <a:off x="3483087" y="1175006"/>
            <a:ext cx="8335874" cy="1120793"/>
          </a:xfrm>
          <a:prstGeom prst="roundRect">
            <a:avLst/>
          </a:prstGeom>
          <a:solidFill>
            <a:srgbClr val="C0000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b="1" dirty="0">
                <a:solidFill>
                  <a:schemeClr val="bg1"/>
                </a:solidFill>
              </a:rPr>
              <a:t>يعد تناول الفواكه والخضروات الورقية من أهم متطلبات المحافظة على الصحة ، أي مما يلي يعد التفسير المناسب لك :</a:t>
            </a:r>
          </a:p>
        </p:txBody>
      </p:sp>
      <p:sp>
        <p:nvSpPr>
          <p:cNvPr id="6" name="صحيح">
            <a:extLst>
              <a:ext uri="{FF2B5EF4-FFF2-40B4-BE49-F238E27FC236}">
                <a16:creationId xmlns:a16="http://schemas.microsoft.com/office/drawing/2014/main" id="{3DB7FE24-44CA-43B6-A1E2-26591FA5C735}"/>
              </a:ext>
            </a:extLst>
          </p:cNvPr>
          <p:cNvSpPr/>
          <p:nvPr/>
        </p:nvSpPr>
        <p:spPr>
          <a:xfrm>
            <a:off x="4851966" y="4422563"/>
            <a:ext cx="5638800" cy="585775"/>
          </a:xfrm>
          <a:prstGeom prst="roundRect">
            <a:avLst>
              <a:gd name="adj" fmla="val 29296"/>
            </a:avLst>
          </a:prstGeom>
          <a:solidFill>
            <a:srgbClr val="84D2C1"/>
          </a:solidFill>
          <a:ln w="19050"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800" b="1">
                <a:solidFill>
                  <a:schemeClr val="bg1"/>
                </a:solidFill>
              </a:rPr>
              <a:t>غنيتان بالمعادن والفيتامينات .</a:t>
            </a:r>
          </a:p>
        </p:txBody>
      </p:sp>
      <p:sp>
        <p:nvSpPr>
          <p:cNvPr id="7" name="خطأ 1">
            <a:extLst>
              <a:ext uri="{FF2B5EF4-FFF2-40B4-BE49-F238E27FC236}">
                <a16:creationId xmlns:a16="http://schemas.microsoft.com/office/drawing/2014/main" id="{B7610F7D-3117-4203-95D6-CE11FC5FAC2F}"/>
              </a:ext>
            </a:extLst>
          </p:cNvPr>
          <p:cNvSpPr/>
          <p:nvPr/>
        </p:nvSpPr>
        <p:spPr>
          <a:xfrm>
            <a:off x="4851966" y="3621646"/>
            <a:ext cx="5638800" cy="585775"/>
          </a:xfrm>
          <a:prstGeom prst="roundRect">
            <a:avLst>
              <a:gd name="adj" fmla="val 29296"/>
            </a:avLst>
          </a:prstGeom>
          <a:solidFill>
            <a:srgbClr val="84D2C1"/>
          </a:solidFill>
          <a:ln w="19050"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800" b="1">
                <a:solidFill>
                  <a:schemeClr val="bg1"/>
                </a:solidFill>
              </a:rPr>
              <a:t>يعدان من أفضل مصادر للبروتينات .</a:t>
            </a:r>
          </a:p>
        </p:txBody>
      </p:sp>
      <p:sp>
        <p:nvSpPr>
          <p:cNvPr id="8" name="خطأ 2">
            <a:extLst>
              <a:ext uri="{FF2B5EF4-FFF2-40B4-BE49-F238E27FC236}">
                <a16:creationId xmlns:a16="http://schemas.microsoft.com/office/drawing/2014/main" id="{153A29F9-471D-42BC-9BC6-7D9798E14467}"/>
              </a:ext>
            </a:extLst>
          </p:cNvPr>
          <p:cNvSpPr/>
          <p:nvPr/>
        </p:nvSpPr>
        <p:spPr>
          <a:xfrm>
            <a:off x="4831624" y="2773405"/>
            <a:ext cx="5638800" cy="585775"/>
          </a:xfrm>
          <a:prstGeom prst="roundRect">
            <a:avLst>
              <a:gd name="adj" fmla="val 29296"/>
            </a:avLst>
          </a:prstGeom>
          <a:solidFill>
            <a:srgbClr val="84D2C1"/>
          </a:solidFill>
          <a:ln w="19050"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800" b="1">
                <a:solidFill>
                  <a:schemeClr val="bg1"/>
                </a:solidFill>
              </a:rPr>
              <a:t>هما أفضل مصدر للدهون .</a:t>
            </a:r>
          </a:p>
        </p:txBody>
      </p:sp>
    </p:spTree>
    <p:extLst>
      <p:ext uri="{BB962C8B-B14F-4D97-AF65-F5344CB8AC3E}">
        <p14:creationId xmlns:p14="http://schemas.microsoft.com/office/powerpoint/2010/main" val="12750740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" presetClass="entr" presetSubtype="4" decel="4000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decel="4000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4" decel="40000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mph" presetSubtype="2" repeatCount="2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6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8000"/>
                                      </p:to>
                                    </p:animClr>
                                    <p:set>
                                      <p:cBhvr>
                                        <p:cTn id="27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8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إجابة صحيحة 00_00_01-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mph" presetSubtype="2" repeatCount="2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3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34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5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إجابة خاطئة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>
                      <p:stCondLst>
                        <p:cond delay="0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mph" presetSubtype="2" repeatCount="2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0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41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2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إجابة خاطئة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ربع نص 1">
            <a:extLst>
              <a:ext uri="{FF2B5EF4-FFF2-40B4-BE49-F238E27FC236}">
                <a16:creationId xmlns:a16="http://schemas.microsoft.com/office/drawing/2014/main" id="{570B2DCB-07B0-4395-9EB7-E6719F9D59AA}"/>
              </a:ext>
            </a:extLst>
          </p:cNvPr>
          <p:cNvSpPr txBox="1"/>
          <p:nvPr/>
        </p:nvSpPr>
        <p:spPr>
          <a:xfrm>
            <a:off x="9444279" y="132522"/>
            <a:ext cx="1438946" cy="374571"/>
          </a:xfrm>
          <a:prstGeom prst="roundRect">
            <a:avLst/>
          </a:prstGeom>
          <a:solidFill>
            <a:srgbClr val="56C1A9"/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>
            <a:spAutoFit/>
          </a:bodyPr>
          <a:lstStyle/>
          <a:p>
            <a:pPr algn="ctr"/>
            <a:r>
              <a:rPr lang="ar-SA" sz="1600" b="1" dirty="0">
                <a:solidFill>
                  <a:schemeClr val="bg1"/>
                </a:solidFill>
                <a:latin typeface="Sakkal Majalla" panose="02000000000000000000" pitchFamily="2" charset="-78"/>
                <a:cs typeface="+mj-cs"/>
              </a:rPr>
              <a:t>الغذاء و التغذية </a:t>
            </a:r>
            <a:endParaRPr lang="en-US" sz="1600" b="1" dirty="0">
              <a:solidFill>
                <a:schemeClr val="bg1"/>
              </a:solidFill>
              <a:latin typeface="Sakkal Majalla" panose="02000000000000000000" pitchFamily="2" charset="-78"/>
              <a:cs typeface="+mj-cs"/>
            </a:endParaRPr>
          </a:p>
        </p:txBody>
      </p:sp>
      <p:sp>
        <p:nvSpPr>
          <p:cNvPr id="3" name="مربع نص 2">
            <a:extLst>
              <a:ext uri="{FF2B5EF4-FFF2-40B4-BE49-F238E27FC236}">
                <a16:creationId xmlns:a16="http://schemas.microsoft.com/office/drawing/2014/main" id="{D37FDE68-E307-4C83-9613-C39449EAE7CE}"/>
              </a:ext>
            </a:extLst>
          </p:cNvPr>
          <p:cNvSpPr txBox="1"/>
          <p:nvPr/>
        </p:nvSpPr>
        <p:spPr>
          <a:xfrm>
            <a:off x="10959548" y="132523"/>
            <a:ext cx="1113183" cy="374571"/>
          </a:xfrm>
          <a:prstGeom prst="roundRect">
            <a:avLst/>
          </a:prstGeom>
          <a:solidFill>
            <a:srgbClr val="56C1A9"/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>
            <a:spAutoFit/>
          </a:bodyPr>
          <a:lstStyle/>
          <a:p>
            <a:pPr algn="ctr"/>
            <a:r>
              <a:rPr lang="ar-SA" sz="1600" b="1" dirty="0">
                <a:solidFill>
                  <a:schemeClr val="bg1"/>
                </a:solidFill>
                <a:latin typeface="Sakkal Majalla" panose="02000000000000000000" pitchFamily="2" charset="-78"/>
                <a:cs typeface="+mj-cs"/>
              </a:rPr>
              <a:t>الدرس الثاني </a:t>
            </a:r>
            <a:endParaRPr lang="en-US" sz="1600" b="1" dirty="0">
              <a:solidFill>
                <a:schemeClr val="bg1"/>
              </a:solidFill>
              <a:latin typeface="Sakkal Majalla" panose="02000000000000000000" pitchFamily="2" charset="-78"/>
              <a:cs typeface="+mj-cs"/>
            </a:endParaRPr>
          </a:p>
        </p:txBody>
      </p:sp>
      <p:sp>
        <p:nvSpPr>
          <p:cNvPr id="4" name="مربع نص 3">
            <a:extLst>
              <a:ext uri="{FF2B5EF4-FFF2-40B4-BE49-F238E27FC236}">
                <a16:creationId xmlns:a16="http://schemas.microsoft.com/office/drawing/2014/main" id="{4889FD3A-6D75-43B5-80CE-A57538E9229C}"/>
              </a:ext>
            </a:extLst>
          </p:cNvPr>
          <p:cNvSpPr txBox="1"/>
          <p:nvPr/>
        </p:nvSpPr>
        <p:spPr>
          <a:xfrm>
            <a:off x="56198" y="132521"/>
            <a:ext cx="4582063" cy="306467"/>
          </a:xfrm>
          <a:prstGeom prst="roundRect">
            <a:avLst/>
          </a:prstGeom>
          <a:solidFill>
            <a:srgbClr val="56C1A9"/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>
            <a:spAutoFit/>
          </a:bodyPr>
          <a:lstStyle/>
          <a:p>
            <a:pPr algn="ctr"/>
            <a:r>
              <a:rPr lang="ar-SA" sz="1200" b="1">
                <a:solidFill>
                  <a:schemeClr val="bg1"/>
                </a:solidFill>
                <a:latin typeface="Sakkal Majalla" panose="02000000000000000000" pitchFamily="2" charset="-78"/>
                <a:cs typeface="+mj-cs"/>
              </a:rPr>
              <a:t>علوم الصفّ الرابع   - الوحدة الثالثة صحة الانسان    الفصل الخامس  التغذية و الصحة </a:t>
            </a:r>
            <a:endParaRPr lang="ar-SA" sz="1200" b="1" dirty="0">
              <a:solidFill>
                <a:schemeClr val="bg1"/>
              </a:solidFill>
              <a:latin typeface="Sakkal Majalla" panose="02000000000000000000" pitchFamily="2" charset="-78"/>
              <a:cs typeface="+mj-cs"/>
            </a:endParaRPr>
          </a:p>
        </p:txBody>
      </p:sp>
      <p:sp>
        <p:nvSpPr>
          <p:cNvPr id="5" name="الأسئلة">
            <a:extLst>
              <a:ext uri="{FF2B5EF4-FFF2-40B4-BE49-F238E27FC236}">
                <a16:creationId xmlns:a16="http://schemas.microsoft.com/office/drawing/2014/main" id="{73F5A505-BAFC-4BFF-BF95-03A0B9E7A372}"/>
              </a:ext>
            </a:extLst>
          </p:cNvPr>
          <p:cNvSpPr/>
          <p:nvPr/>
        </p:nvSpPr>
        <p:spPr>
          <a:xfrm>
            <a:off x="3483087" y="1175006"/>
            <a:ext cx="8335874" cy="1008636"/>
          </a:xfrm>
          <a:prstGeom prst="roundRect">
            <a:avLst/>
          </a:prstGeom>
          <a:solidFill>
            <a:srgbClr val="C0000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b="1" dirty="0">
                <a:solidFill>
                  <a:schemeClr val="bg1"/>
                </a:solidFill>
              </a:rPr>
              <a:t>تساعد الخلايا على العمل بشكل سليم ، وتزود الجسم بالطاقة و تمنحه الدفيء</a:t>
            </a:r>
          </a:p>
          <a:p>
            <a:pPr algn="ctr"/>
            <a:r>
              <a:rPr lang="ar-SA" sz="2400" b="1" dirty="0">
                <a:solidFill>
                  <a:schemeClr val="bg1"/>
                </a:solidFill>
              </a:rPr>
              <a:t> و تساعد الجسم في تخزين الفيتامينات.</a:t>
            </a:r>
          </a:p>
        </p:txBody>
      </p:sp>
      <p:sp>
        <p:nvSpPr>
          <p:cNvPr id="6" name="صحيح">
            <a:extLst>
              <a:ext uri="{FF2B5EF4-FFF2-40B4-BE49-F238E27FC236}">
                <a16:creationId xmlns:a16="http://schemas.microsoft.com/office/drawing/2014/main" id="{3DB7FE24-44CA-43B6-A1E2-26591FA5C735}"/>
              </a:ext>
            </a:extLst>
          </p:cNvPr>
          <p:cNvSpPr/>
          <p:nvPr/>
        </p:nvSpPr>
        <p:spPr>
          <a:xfrm>
            <a:off x="4851966" y="4422563"/>
            <a:ext cx="5638800" cy="585775"/>
          </a:xfrm>
          <a:prstGeom prst="roundRect">
            <a:avLst>
              <a:gd name="adj" fmla="val 29296"/>
            </a:avLst>
          </a:prstGeom>
          <a:solidFill>
            <a:srgbClr val="84D2C1"/>
          </a:solidFill>
          <a:ln w="19050"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800" b="1">
                <a:solidFill>
                  <a:schemeClr val="bg1"/>
                </a:solidFill>
              </a:rPr>
              <a:t>الدهون</a:t>
            </a:r>
          </a:p>
        </p:txBody>
      </p:sp>
      <p:sp>
        <p:nvSpPr>
          <p:cNvPr id="7" name="خطأ 1">
            <a:extLst>
              <a:ext uri="{FF2B5EF4-FFF2-40B4-BE49-F238E27FC236}">
                <a16:creationId xmlns:a16="http://schemas.microsoft.com/office/drawing/2014/main" id="{B7610F7D-3117-4203-95D6-CE11FC5FAC2F}"/>
              </a:ext>
            </a:extLst>
          </p:cNvPr>
          <p:cNvSpPr/>
          <p:nvPr/>
        </p:nvSpPr>
        <p:spPr>
          <a:xfrm>
            <a:off x="4851966" y="3621646"/>
            <a:ext cx="5638800" cy="585775"/>
          </a:xfrm>
          <a:prstGeom prst="roundRect">
            <a:avLst>
              <a:gd name="adj" fmla="val 29296"/>
            </a:avLst>
          </a:prstGeom>
          <a:solidFill>
            <a:srgbClr val="84D2C1"/>
          </a:solidFill>
          <a:ln w="19050"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800" b="1">
                <a:solidFill>
                  <a:schemeClr val="bg1"/>
                </a:solidFill>
              </a:rPr>
              <a:t>البروتينات .</a:t>
            </a:r>
          </a:p>
        </p:txBody>
      </p:sp>
      <p:sp>
        <p:nvSpPr>
          <p:cNvPr id="8" name="خطأ 2">
            <a:extLst>
              <a:ext uri="{FF2B5EF4-FFF2-40B4-BE49-F238E27FC236}">
                <a16:creationId xmlns:a16="http://schemas.microsoft.com/office/drawing/2014/main" id="{153A29F9-471D-42BC-9BC6-7D9798E14467}"/>
              </a:ext>
            </a:extLst>
          </p:cNvPr>
          <p:cNvSpPr/>
          <p:nvPr/>
        </p:nvSpPr>
        <p:spPr>
          <a:xfrm>
            <a:off x="4831624" y="2773405"/>
            <a:ext cx="5638800" cy="585775"/>
          </a:xfrm>
          <a:prstGeom prst="roundRect">
            <a:avLst>
              <a:gd name="adj" fmla="val 29296"/>
            </a:avLst>
          </a:prstGeom>
          <a:solidFill>
            <a:srgbClr val="84D2C1"/>
          </a:solidFill>
          <a:ln w="19050"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800" b="1" dirty="0">
                <a:solidFill>
                  <a:schemeClr val="bg1"/>
                </a:solidFill>
              </a:rPr>
              <a:t>الكربوهيدرات </a:t>
            </a:r>
          </a:p>
        </p:txBody>
      </p:sp>
    </p:spTree>
    <p:extLst>
      <p:ext uri="{BB962C8B-B14F-4D97-AF65-F5344CB8AC3E}">
        <p14:creationId xmlns:p14="http://schemas.microsoft.com/office/powerpoint/2010/main" val="32888760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" presetClass="entr" presetSubtype="4" decel="4000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decel="4000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4" decel="40000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mph" presetSubtype="2" repeatCount="2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6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8000"/>
                                      </p:to>
                                    </p:animClr>
                                    <p:set>
                                      <p:cBhvr>
                                        <p:cTn id="27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8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إجابة صحيحة 00_00_01-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mph" presetSubtype="2" repeatCount="2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3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34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5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إجابة خاطئة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>
                      <p:stCondLst>
                        <p:cond delay="0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mph" presetSubtype="2" repeatCount="2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0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41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2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إجابة خاطئة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</p:bldLst>
  </p:timing>
</p:sld>
</file>

<file path=ppt/theme/theme1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783</TotalTime>
  <Words>926</Words>
  <Application>Microsoft Office PowerPoint</Application>
  <PresentationFormat>شاشة عريضة</PresentationFormat>
  <Paragraphs>173</Paragraphs>
  <Slides>21</Slides>
  <Notes>0</Notes>
  <HiddenSlides>0</HiddenSlides>
  <MMClips>0</MMClips>
  <ScaleCrop>false</ScaleCrop>
  <HeadingPairs>
    <vt:vector size="6" baseType="variant">
      <vt:variant>
        <vt:lpstr>الخطوط المستخدمة</vt:lpstr>
      </vt:variant>
      <vt:variant>
        <vt:i4>5</vt:i4>
      </vt:variant>
      <vt:variant>
        <vt:lpstr>نسق</vt:lpstr>
      </vt:variant>
      <vt:variant>
        <vt:i4>1</vt:i4>
      </vt:variant>
      <vt:variant>
        <vt:lpstr>عناوين الشرائح</vt:lpstr>
      </vt:variant>
      <vt:variant>
        <vt:i4>21</vt:i4>
      </vt:variant>
    </vt:vector>
  </HeadingPairs>
  <TitlesOfParts>
    <vt:vector size="27" baseType="lpstr">
      <vt:lpstr>Arial</vt:lpstr>
      <vt:lpstr>Calibri</vt:lpstr>
      <vt:lpstr>Calibri Light</vt:lpstr>
      <vt:lpstr>Lato Light</vt:lpstr>
      <vt:lpstr>Sakkal Majalla</vt:lpstr>
      <vt:lpstr>نسق Office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عرض تقديمي في PowerPoint</dc:title>
  <dc:creator>يوسف البلوي</dc:creator>
  <cp:lastModifiedBy>يوسف البلوي</cp:lastModifiedBy>
  <cp:revision>82</cp:revision>
  <dcterms:created xsi:type="dcterms:W3CDTF">2022-12-21T23:22:11Z</dcterms:created>
  <dcterms:modified xsi:type="dcterms:W3CDTF">2022-12-27T20:41:02Z</dcterms:modified>
</cp:coreProperties>
</file>