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2"/>
  </p:notesMasterIdLst>
  <p:sldIdLst>
    <p:sldId id="314" r:id="rId2"/>
    <p:sldId id="483" r:id="rId3"/>
    <p:sldId id="308" r:id="rId4"/>
    <p:sldId id="407" r:id="rId5"/>
    <p:sldId id="408" r:id="rId6"/>
    <p:sldId id="410" r:id="rId7"/>
    <p:sldId id="484" r:id="rId8"/>
    <p:sldId id="491" r:id="rId9"/>
    <p:sldId id="474" r:id="rId10"/>
    <p:sldId id="468" r:id="rId11"/>
    <p:sldId id="469" r:id="rId12"/>
    <p:sldId id="278" r:id="rId13"/>
    <p:sldId id="492" r:id="rId14"/>
    <p:sldId id="499" r:id="rId15"/>
    <p:sldId id="493" r:id="rId16"/>
    <p:sldId id="494" r:id="rId17"/>
    <p:sldId id="495" r:id="rId18"/>
    <p:sldId id="498" r:id="rId19"/>
    <p:sldId id="496" r:id="rId20"/>
    <p:sldId id="497" r:id="rId21"/>
    <p:sldId id="264" r:id="rId22"/>
    <p:sldId id="501" r:id="rId23"/>
    <p:sldId id="500" r:id="rId24"/>
    <p:sldId id="502" r:id="rId25"/>
    <p:sldId id="503" r:id="rId26"/>
    <p:sldId id="504" r:id="rId27"/>
    <p:sldId id="477" r:id="rId28"/>
    <p:sldId id="485" r:id="rId29"/>
    <p:sldId id="486" r:id="rId30"/>
    <p:sldId id="508" r:id="rId31"/>
    <p:sldId id="487" r:id="rId32"/>
    <p:sldId id="488" r:id="rId33"/>
    <p:sldId id="419" r:id="rId34"/>
    <p:sldId id="489" r:id="rId35"/>
    <p:sldId id="490" r:id="rId36"/>
    <p:sldId id="472" r:id="rId37"/>
    <p:sldId id="505" r:id="rId38"/>
    <p:sldId id="506" r:id="rId39"/>
    <p:sldId id="507" r:id="rId40"/>
    <p:sldId id="372" r:id="rId4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9999"/>
    <a:srgbClr val="66FF33"/>
    <a:srgbClr val="003300"/>
    <a:srgbClr val="99FFCC"/>
    <a:srgbClr val="FF99FF"/>
    <a:srgbClr val="FF6600"/>
    <a:srgbClr val="99FF33"/>
    <a:srgbClr val="FF7C8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73" d="100"/>
          <a:sy n="73" d="100"/>
        </p:scale>
        <p:origin x="129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9FCC5B3-2A1A-4DFA-A969-C0EA41C55F51}" type="datetimeFigureOut">
              <a:rPr lang="ar-SA" smtClean="0"/>
              <a:t>22/05/42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222FEEE-F30C-435E-963C-61ACF1A12AFE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02664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22/05/42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5659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22/05/42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30995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22/05/42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2094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22/05/42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242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22/05/42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67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22/05/42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8658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22/05/42</a:t>
            </a:fld>
            <a:endParaRPr lang="ar-SA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4645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22/05/42</a:t>
            </a:fld>
            <a:endParaRPr lang="ar-SA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5909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22/05/42</a:t>
            </a:fld>
            <a:endParaRPr lang="ar-SA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1285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22/05/42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3814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22/05/42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8333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C11E2-0185-4704-AAF9-63E7264FE11C}" type="datetimeFigureOut">
              <a:rPr lang="ar-SA" smtClean="0"/>
              <a:t>22/05/42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FEECC-8E0F-46E6-A7C4-7253FD1F8166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5567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3.png"/><Relationship Id="rId7" Type="http://schemas.openxmlformats.org/officeDocument/2006/relationships/image" Target="../media/image6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6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2.png"/><Relationship Id="rId11" Type="http://schemas.openxmlformats.org/officeDocument/2006/relationships/image" Target="../media/image59.png"/><Relationship Id="rId5" Type="http://schemas.openxmlformats.org/officeDocument/2006/relationships/image" Target="../media/image71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5.png"/><Relationship Id="rId1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gif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0BEB1F1-2679-4AF2-AD2B-6553EEFCE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898782"/>
            <a:ext cx="7342386" cy="506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67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cial Media Girl Chatting Online With Her Friend Vector Illustration  Royalty Free Cliparts, Vectors, And Stock Illustration. Image 100176512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1524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499754" y="1311747"/>
            <a:ext cx="7239000" cy="670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ارجو الالتزام بعدم كتابة أي تعليقات غير لائقة بالأدب العام. علماً بأنه أي محادثة نصية او كتابية مسجلة تحت اسمك ورقم هويتك </a:t>
            </a:r>
            <a:endParaRPr lang="en-US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وعلية سيتم معاقبة من لم تلتزم بالذوق العام والسلوك الحسن خلال تواجدك في المنصة او الفصول الافتراضية.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وذلك 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برفع شكوى وبلاغ رسمي ضدك </a:t>
            </a: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بما تم كتابته او قولة والتواصل مع ولي الأمر والمسؤولين لاتخاذ الاجراء اللازم مع المخالفة.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ونتمنى وضع صوره في ملفك التعريفي لائقة بالمنصة التعليمية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hat Box Logo - Chat Box Clip Art Transparent PNG - 480x480 - Free Download  on Nice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839740"/>
            <a:ext cx="1347354" cy="8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 Clipart Talker, HD Png Download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3886200"/>
            <a:ext cx="956745" cy="114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24" y="4786229"/>
            <a:ext cx="1243931" cy="1952625"/>
          </a:xfrm>
          <a:prstGeom prst="rect">
            <a:avLst/>
          </a:prstGeom>
        </p:spPr>
      </p:pic>
      <p:pic>
        <p:nvPicPr>
          <p:cNvPr id="1032" name="Picture 8" descr="Clip Art Loud Speaker , Free Transparent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2155" y="218405"/>
            <a:ext cx="1562970" cy="108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06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71" y="857251"/>
            <a:ext cx="7080269" cy="5360927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396273" y="3884460"/>
            <a:ext cx="409407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off</a:t>
            </a:r>
            <a:endParaRPr lang="ar-SA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7965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730066" cy="1269605"/>
          </a:xfrm>
          <a:prstGeom prst="rect">
            <a:avLst/>
          </a:prstGeom>
        </p:spPr>
      </p:pic>
      <p:pic>
        <p:nvPicPr>
          <p:cNvPr id="4" name="Picture 4" descr="Target Png - Transparent Background Goals Png , Transparen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4" y="2232716"/>
            <a:ext cx="740836" cy="57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 Difference Between Hard Money Loans &amp; Private Money Loan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39" y="3141674"/>
            <a:ext cx="787314" cy="7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E12EAB9-45F5-44F8-8721-0201CAF11965}"/>
              </a:ext>
            </a:extLst>
          </p:cNvPr>
          <p:cNvSpPr/>
          <p:nvPr/>
        </p:nvSpPr>
        <p:spPr>
          <a:xfrm>
            <a:off x="1681172" y="2315996"/>
            <a:ext cx="6376946" cy="400110"/>
          </a:xfrm>
          <a:prstGeom prst="rect">
            <a:avLst/>
          </a:prstGeom>
          <a:solidFill>
            <a:srgbClr val="FF7C8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000" b="1" dirty="0"/>
              <a:t>Give amazing facts around the world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1681172" y="3244334"/>
            <a:ext cx="3159904" cy="400110"/>
          </a:xfrm>
          <a:prstGeom prst="rect">
            <a:avLst/>
          </a:prstGeom>
          <a:solidFill>
            <a:srgbClr val="99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1" dirty="0"/>
              <a:t>Judge the given information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866E5E0-6A0E-477A-B683-8E1F7C211310}"/>
              </a:ext>
            </a:extLst>
          </p:cNvPr>
          <p:cNvSpPr/>
          <p:nvPr/>
        </p:nvSpPr>
        <p:spPr>
          <a:xfrm>
            <a:off x="1755092" y="4251633"/>
            <a:ext cx="338554" cy="461665"/>
          </a:xfrm>
          <a:prstGeom prst="rect">
            <a:avLst/>
          </a:prstGeom>
          <a:solidFill>
            <a:srgbClr val="FF66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dirty="0"/>
              <a:t>..</a:t>
            </a:r>
            <a:endParaRPr lang="ar-SA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C88427B-6799-4CAF-AD84-328D72EAD70A}"/>
              </a:ext>
            </a:extLst>
          </p:cNvPr>
          <p:cNvSpPr/>
          <p:nvPr/>
        </p:nvSpPr>
        <p:spPr>
          <a:xfrm>
            <a:off x="3203848" y="1669084"/>
            <a:ext cx="3225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♥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4D5C5B0-B228-46BC-8E4F-5615CFE23450}"/>
              </a:ext>
            </a:extLst>
          </p:cNvPr>
          <p:cNvSpPr/>
          <p:nvPr/>
        </p:nvSpPr>
        <p:spPr>
          <a:xfrm>
            <a:off x="4067922" y="1466110"/>
            <a:ext cx="420307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4" descr="Target Png - Transparent Background Goals Png , Transparent ...">
            <a:extLst>
              <a:ext uri="{FF2B5EF4-FFF2-40B4-BE49-F238E27FC236}">
                <a16:creationId xmlns:a16="http://schemas.microsoft.com/office/drawing/2014/main" id="{52EA97E0-D43A-49B9-BBF3-ADEA9FBE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61" y="4194587"/>
            <a:ext cx="740836" cy="57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CF8CA4C-8AA5-4EA9-915E-BF20BE2A9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1844"/>
            <a:ext cx="6876256" cy="95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70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AAC97A3-90EA-4218-B0DF-A3BDA8544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1"/>
            <a:ext cx="1368152" cy="45605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2958BB2-F6D7-47E0-9573-BC1C65C605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711" y="69756"/>
            <a:ext cx="2509292" cy="172104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59DB3F4-299B-4003-93E0-0416169F7F3D}"/>
              </a:ext>
            </a:extLst>
          </p:cNvPr>
          <p:cNvSpPr/>
          <p:nvPr/>
        </p:nvSpPr>
        <p:spPr>
          <a:xfrm>
            <a:off x="251520" y="1647439"/>
            <a:ext cx="5832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latin typeface="MyriadPro-Light"/>
              </a:rPr>
              <a:t>The names of a variety of record holders from the natural world and from the human world</a:t>
            </a:r>
            <a:endParaRPr lang="ar-SA" sz="2000" b="1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7EA9D24-495A-40D7-8E4A-BBB1883EE442}"/>
              </a:ext>
            </a:extLst>
          </p:cNvPr>
          <p:cNvSpPr/>
          <p:nvPr/>
        </p:nvSpPr>
        <p:spPr>
          <a:xfrm>
            <a:off x="2305051" y="2706594"/>
            <a:ext cx="4572000" cy="1938992"/>
          </a:xfrm>
          <a:prstGeom prst="rect">
            <a:avLst/>
          </a:prstGeom>
          <a:solidFill>
            <a:srgbClr val="66FF33"/>
          </a:solidFill>
        </p:spPr>
        <p:txBody>
          <a:bodyPr>
            <a:spAutoFit/>
          </a:bodyPr>
          <a:lstStyle/>
          <a:p>
            <a:pPr algn="l" rtl="0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SemiboldIt"/>
              </a:rPr>
              <a:t>Mount Everest,</a:t>
            </a:r>
          </a:p>
          <a:p>
            <a:pPr algn="l" rtl="0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SemiboldIt"/>
              </a:rPr>
              <a:t>the Nile, </a:t>
            </a:r>
          </a:p>
          <a:p>
            <a:pPr algn="l" rtl="0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SemiboldIt"/>
              </a:rPr>
              <a:t>Russia, </a:t>
            </a:r>
          </a:p>
          <a:p>
            <a:pPr algn="l" rtl="0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SemiboldIt"/>
              </a:rPr>
              <a:t>Burj Khalifa, </a:t>
            </a:r>
          </a:p>
          <a:p>
            <a:pPr algn="l" rtl="0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SemiboldIt"/>
              </a:rPr>
              <a:t>Usain Bolt</a:t>
            </a:r>
            <a:endParaRPr lang="ar-S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99133EA-D73C-450F-8B76-E146D69ABA3D}"/>
              </a:ext>
            </a:extLst>
          </p:cNvPr>
          <p:cNvSpPr/>
          <p:nvPr/>
        </p:nvSpPr>
        <p:spPr>
          <a:xfrm>
            <a:off x="1115616" y="5276526"/>
            <a:ext cx="7884368" cy="461665"/>
          </a:xfrm>
          <a:prstGeom prst="rect">
            <a:avLst/>
          </a:prstGeom>
          <a:solidFill>
            <a:srgbClr val="FF66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MyriadPro-Light"/>
              </a:rPr>
              <a:t>(They are all world record holders.)</a:t>
            </a:r>
            <a:endParaRPr lang="ar-SA" sz="2400" b="1" dirty="0"/>
          </a:p>
        </p:txBody>
      </p:sp>
      <p:pic>
        <p:nvPicPr>
          <p:cNvPr id="1028" name="Picture 4" descr="Cute Little Girl Excited Little Girl Illustration Happy Little Girl Holiday  Illustration Of Little Girl, Little Girl Clipart, Child In Red Dress, Cute  Little Gi… | Little girl illustrations, Girls illustration, Holiday">
            <a:extLst>
              <a:ext uri="{FF2B5EF4-FFF2-40B4-BE49-F238E27FC236}">
                <a16:creationId xmlns:a16="http://schemas.microsoft.com/office/drawing/2014/main" id="{41C004A9-DCDC-4823-8700-5C4E96DD6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33" y="2599410"/>
            <a:ext cx="2471936" cy="247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rld Records - Illustration Clipart (#1421601) - PinClipart">
            <a:extLst>
              <a:ext uri="{FF2B5EF4-FFF2-40B4-BE49-F238E27FC236}">
                <a16:creationId xmlns:a16="http://schemas.microsoft.com/office/drawing/2014/main" id="{238C1A07-2D18-4A68-9D61-9F551769C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2540627"/>
            <a:ext cx="23050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C6A70F5-407A-4B40-900A-56118AD25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917" y="62396"/>
            <a:ext cx="3048067" cy="253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14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le river">
            <a:extLst>
              <a:ext uri="{FF2B5EF4-FFF2-40B4-BE49-F238E27FC236}">
                <a16:creationId xmlns:a16="http://schemas.microsoft.com/office/drawing/2014/main" id="{2E1B1984-DD16-4229-8C19-CB36A050E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462" y="1484784"/>
            <a:ext cx="5552537" cy="416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2C6448E8-FDCA-4306-B4B6-10B43C63A2DE}"/>
              </a:ext>
            </a:extLst>
          </p:cNvPr>
          <p:cNvSpPr/>
          <p:nvPr/>
        </p:nvSpPr>
        <p:spPr>
          <a:xfrm>
            <a:off x="1" y="2497496"/>
            <a:ext cx="3591461" cy="923330"/>
          </a:xfrm>
          <a:prstGeom prst="rect">
            <a:avLst/>
          </a:prstGeom>
          <a:solidFill>
            <a:srgbClr val="99FF33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b="1" dirty="0"/>
              <a:t>The Nile River is 4,160 miles long, </a:t>
            </a:r>
          </a:p>
          <a:p>
            <a:pPr algn="l" rtl="0"/>
            <a:r>
              <a:rPr lang="en-US" b="1" dirty="0"/>
              <a:t>earning it the title of the world's longest river.</a:t>
            </a:r>
          </a:p>
        </p:txBody>
      </p:sp>
      <p:pic>
        <p:nvPicPr>
          <p:cNvPr id="6146" name="Picture 2" descr="Movie Marathon Records">
            <a:extLst>
              <a:ext uri="{FF2B5EF4-FFF2-40B4-BE49-F238E27FC236}">
                <a16:creationId xmlns:a16="http://schemas.microsoft.com/office/drawing/2014/main" id="{7EFB49E8-6A96-415C-816E-0C962A868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09"/>
            <a:ext cx="230425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1,142 World Record Holder Illustrations, Royalty-Free Vector Graphics &amp; Clip  Art - iStock">
            <a:extLst>
              <a:ext uri="{FF2B5EF4-FFF2-40B4-BE49-F238E27FC236}">
                <a16:creationId xmlns:a16="http://schemas.microsoft.com/office/drawing/2014/main" id="{61D6D779-4647-4E8D-B170-8A6AC4105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57" y="3757253"/>
            <a:ext cx="2962948" cy="162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218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2344FDE-51A9-473E-8D2A-E510637B2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548680"/>
            <a:ext cx="5943600" cy="436245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4C69E31-4D7A-43A0-AA7F-4C5A6B299B69}"/>
              </a:ext>
            </a:extLst>
          </p:cNvPr>
          <p:cNvSpPr/>
          <p:nvPr/>
        </p:nvSpPr>
        <p:spPr>
          <a:xfrm>
            <a:off x="251520" y="5157192"/>
            <a:ext cx="7729295" cy="400110"/>
          </a:xfrm>
          <a:prstGeom prst="rect">
            <a:avLst/>
          </a:prstGeom>
          <a:solidFill>
            <a:srgbClr val="FF66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1" dirty="0"/>
              <a:t>Asia is also home to the highest mountain in the world, Mount Everest.</a:t>
            </a:r>
          </a:p>
        </p:txBody>
      </p:sp>
      <p:pic>
        <p:nvPicPr>
          <p:cNvPr id="7170" name="Picture 2" descr="Movie Marathon Records">
            <a:extLst>
              <a:ext uri="{FF2B5EF4-FFF2-40B4-BE49-F238E27FC236}">
                <a16:creationId xmlns:a16="http://schemas.microsoft.com/office/drawing/2014/main" id="{7191CC64-D1B9-4648-AFB0-7955809F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68" y="36552"/>
            <a:ext cx="2255912" cy="222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1,142 World Record Holder Illustrations, Royalty-Free Vector Graphics &amp; Clip  Art - iStock">
            <a:extLst>
              <a:ext uri="{FF2B5EF4-FFF2-40B4-BE49-F238E27FC236}">
                <a16:creationId xmlns:a16="http://schemas.microsoft.com/office/drawing/2014/main" id="{803D0402-026F-4AFE-9779-52004C92C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9905"/>
            <a:ext cx="2962948" cy="162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51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6B3FBADB-1DC7-4DED-8EF3-86AD88069050}"/>
              </a:ext>
            </a:extLst>
          </p:cNvPr>
          <p:cNvSpPr/>
          <p:nvPr/>
        </p:nvSpPr>
        <p:spPr>
          <a:xfrm>
            <a:off x="-27545" y="809416"/>
            <a:ext cx="3951473" cy="1015663"/>
          </a:xfrm>
          <a:prstGeom prst="rect">
            <a:avLst/>
          </a:prstGeom>
          <a:solidFill>
            <a:srgbClr val="FF7C8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General Sherman Tree, found in Sequoia National Park, holds the record for the world's largest tree.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general sherman tree">
            <a:extLst>
              <a:ext uri="{FF2B5EF4-FFF2-40B4-BE49-F238E27FC236}">
                <a16:creationId xmlns:a16="http://schemas.microsoft.com/office/drawing/2014/main" id="{6E79ABB8-D727-4B52-B382-05F5E9DA2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890" y="1857375"/>
            <a:ext cx="6667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ovie Marathon Records">
            <a:extLst>
              <a:ext uri="{FF2B5EF4-FFF2-40B4-BE49-F238E27FC236}">
                <a16:creationId xmlns:a16="http://schemas.microsoft.com/office/drawing/2014/main" id="{90B159F8-2232-4928-B34C-02F70BAED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" y="2822018"/>
            <a:ext cx="2026172" cy="19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,142 World Record Holder Illustrations, Royalty-Free Vector Graphics &amp; Clip  Art - iStock">
            <a:extLst>
              <a:ext uri="{FF2B5EF4-FFF2-40B4-BE49-F238E27FC236}">
                <a16:creationId xmlns:a16="http://schemas.microsoft.com/office/drawing/2014/main" id="{062A32E9-C7AD-4A2F-819D-8FB0B4B5E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1723"/>
            <a:ext cx="2962948" cy="162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582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4FBED50-33A3-4CFA-9B5D-3F21D97FB6DC}"/>
              </a:ext>
            </a:extLst>
          </p:cNvPr>
          <p:cNvSpPr/>
          <p:nvPr/>
        </p:nvSpPr>
        <p:spPr>
          <a:xfrm>
            <a:off x="683568" y="5517232"/>
            <a:ext cx="7216398" cy="646331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/>
              <a:t>Another enormous, record-holding body of water is Lake Baikal in Russia, </a:t>
            </a:r>
          </a:p>
          <a:p>
            <a:pPr algn="l" rtl="0"/>
            <a:r>
              <a:rPr lang="en-US" b="1" dirty="0"/>
              <a:t>which is the world's largest and deepest lake.</a:t>
            </a:r>
          </a:p>
        </p:txBody>
      </p:sp>
      <p:pic>
        <p:nvPicPr>
          <p:cNvPr id="3074" name="Picture 2" descr="lake baikal">
            <a:extLst>
              <a:ext uri="{FF2B5EF4-FFF2-40B4-BE49-F238E27FC236}">
                <a16:creationId xmlns:a16="http://schemas.microsoft.com/office/drawing/2014/main" id="{42272010-38E5-43DD-84C6-BDF1DA79A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523"/>
            <a:ext cx="6667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vie Marathon Records">
            <a:extLst>
              <a:ext uri="{FF2B5EF4-FFF2-40B4-BE49-F238E27FC236}">
                <a16:creationId xmlns:a16="http://schemas.microsoft.com/office/drawing/2014/main" id="{69F99C9E-EB59-479C-AA58-EC5A5BF97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8" y="332656"/>
            <a:ext cx="2062234" cy="203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,142 World Record Holder Illustrations, Royalty-Free Vector Graphics &amp; Clip  Art - iStock">
            <a:extLst>
              <a:ext uri="{FF2B5EF4-FFF2-40B4-BE49-F238E27FC236}">
                <a16:creationId xmlns:a16="http://schemas.microsoft.com/office/drawing/2014/main" id="{05809496-2542-49EB-AFBE-025DA95A6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" y="2817711"/>
            <a:ext cx="2233486" cy="122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254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45A9013-8195-45F3-8A5A-59B06454AF97}"/>
              </a:ext>
            </a:extLst>
          </p:cNvPr>
          <p:cNvSpPr/>
          <p:nvPr/>
        </p:nvSpPr>
        <p:spPr>
          <a:xfrm>
            <a:off x="-33793" y="188640"/>
            <a:ext cx="6171305" cy="523220"/>
          </a:xfrm>
          <a:prstGeom prst="rect">
            <a:avLst/>
          </a:prstGeom>
          <a:solidFill>
            <a:srgbClr val="99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Russia is the largest country in the world.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 descr="What's the largest country of all time? - Quora">
            <a:extLst>
              <a:ext uri="{FF2B5EF4-FFF2-40B4-BE49-F238E27FC236}">
                <a16:creationId xmlns:a16="http://schemas.microsoft.com/office/drawing/2014/main" id="{373E616C-202E-4908-A458-CA3487973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18" y="711860"/>
            <a:ext cx="5797481" cy="435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our Around the World with Sam: Biggest Country in the World">
            <a:extLst>
              <a:ext uri="{FF2B5EF4-FFF2-40B4-BE49-F238E27FC236}">
                <a16:creationId xmlns:a16="http://schemas.microsoft.com/office/drawing/2014/main" id="{B5F6BF62-4298-4676-A0EC-BBE40168F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688" y="3777406"/>
            <a:ext cx="4367312" cy="30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vie Marathon Records">
            <a:extLst>
              <a:ext uri="{FF2B5EF4-FFF2-40B4-BE49-F238E27FC236}">
                <a16:creationId xmlns:a16="http://schemas.microsoft.com/office/drawing/2014/main" id="{E5EDABA7-E6C8-4BE9-B19E-6322EB2CE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648" y="701758"/>
            <a:ext cx="2399928" cy="236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,142 World Record Holder Illustrations, Royalty-Free Vector Graphics &amp; Clip  Art - iStock">
            <a:extLst>
              <a:ext uri="{FF2B5EF4-FFF2-40B4-BE49-F238E27FC236}">
                <a16:creationId xmlns:a16="http://schemas.microsoft.com/office/drawing/2014/main" id="{2A396B53-C67E-4422-B4D9-88E8B104F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36125"/>
            <a:ext cx="2962948" cy="162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603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0C332E4-CE36-41E3-B777-CDFA970ED874}"/>
              </a:ext>
            </a:extLst>
          </p:cNvPr>
          <p:cNvSpPr/>
          <p:nvPr/>
        </p:nvSpPr>
        <p:spPr>
          <a:xfrm>
            <a:off x="3301871" y="3165936"/>
            <a:ext cx="5448415" cy="1631216"/>
          </a:xfrm>
          <a:prstGeom prst="rect">
            <a:avLst/>
          </a:prstGeom>
          <a:solidFill>
            <a:srgbClr val="FF66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1" dirty="0"/>
              <a:t>Jamaica's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Usain Bolt </a:t>
            </a:r>
            <a:r>
              <a:rPr lang="en-US" sz="2000" b="1" dirty="0"/>
              <a:t>is an Olympic legend </a:t>
            </a:r>
          </a:p>
          <a:p>
            <a:pPr algn="l" rtl="0"/>
            <a:r>
              <a:rPr lang="en-US" sz="2000" b="1" dirty="0"/>
              <a:t>who has been called "the fastest man alive" </a:t>
            </a:r>
          </a:p>
          <a:p>
            <a:pPr algn="l" rtl="0"/>
            <a:r>
              <a:rPr lang="en-US" sz="2000" b="1" dirty="0"/>
              <a:t>for smashing world records and winning multiple </a:t>
            </a:r>
          </a:p>
          <a:p>
            <a:pPr algn="l" rtl="0"/>
            <a:r>
              <a:rPr lang="en-US" sz="2000" b="1" dirty="0"/>
              <a:t>gold medals at the 2008, 2012 and 2016 </a:t>
            </a:r>
          </a:p>
          <a:p>
            <a:pPr algn="l" rtl="0"/>
            <a:r>
              <a:rPr lang="en-US" sz="2000" b="1" dirty="0"/>
              <a:t>Summer Games.</a:t>
            </a:r>
            <a:endParaRPr lang="en-US" sz="24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A72C517-4ACC-4352-ADE3-3861AB455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23" y="1844824"/>
            <a:ext cx="2962948" cy="295232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FF77123-D3D2-42DD-B4C2-E6C7FBDB2833}"/>
              </a:ext>
            </a:extLst>
          </p:cNvPr>
          <p:cNvSpPr/>
          <p:nvPr/>
        </p:nvSpPr>
        <p:spPr>
          <a:xfrm>
            <a:off x="3301871" y="1844824"/>
            <a:ext cx="1329210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000" b="1" dirty="0"/>
              <a:t>Usain Bolt </a:t>
            </a:r>
            <a:endParaRPr lang="ar-SA" sz="2000" dirty="0"/>
          </a:p>
        </p:txBody>
      </p:sp>
      <p:pic>
        <p:nvPicPr>
          <p:cNvPr id="8194" name="Picture 2" descr="Movie Marathon Records">
            <a:extLst>
              <a:ext uri="{FF2B5EF4-FFF2-40B4-BE49-F238E27FC236}">
                <a16:creationId xmlns:a16="http://schemas.microsoft.com/office/drawing/2014/main" id="{44333767-17FA-44AF-8479-B9380EDC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3867"/>
            <a:ext cx="2962949" cy="291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1,142 World Record Holder Illustrations, Royalty-Free Vector Graphics &amp; Clip  Art - iStock">
            <a:extLst>
              <a:ext uri="{FF2B5EF4-FFF2-40B4-BE49-F238E27FC236}">
                <a16:creationId xmlns:a16="http://schemas.microsoft.com/office/drawing/2014/main" id="{320F9EC1-E965-4D04-B94F-FC45102A9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6" y="149383"/>
            <a:ext cx="2962948" cy="162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6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6FCF6D0-0DE4-406A-8E20-A8AE26585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04" y="188640"/>
            <a:ext cx="6116766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70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uinness Book of World Record confirmed Burj Khalifa as the world's tallest  building">
            <a:extLst>
              <a:ext uri="{FF2B5EF4-FFF2-40B4-BE49-F238E27FC236}">
                <a16:creationId xmlns:a16="http://schemas.microsoft.com/office/drawing/2014/main" id="{95BA7C25-3AD5-4D94-BF8E-39DEA5510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-99392"/>
            <a:ext cx="5583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49015A2-9313-4DC1-B068-990BDD518751}"/>
              </a:ext>
            </a:extLst>
          </p:cNvPr>
          <p:cNvSpPr/>
          <p:nvPr/>
        </p:nvSpPr>
        <p:spPr>
          <a:xfrm>
            <a:off x="0" y="119838"/>
            <a:ext cx="5287730" cy="400110"/>
          </a:xfrm>
          <a:prstGeom prst="rect">
            <a:avLst/>
          </a:prstGeom>
          <a:solidFill>
            <a:srgbClr val="FF66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SemiboldIt"/>
              </a:rPr>
              <a:t>Burj Khalifa </a:t>
            </a:r>
            <a:r>
              <a:rPr lang="en-US" sz="2000" b="1" dirty="0">
                <a:latin typeface="MyriadPro-SemiboldIt"/>
              </a:rPr>
              <a:t>t</a:t>
            </a:r>
            <a:r>
              <a:rPr lang="en-US" sz="2000" b="1" dirty="0"/>
              <a:t>he World's Top 10 Tallest Buildings.</a:t>
            </a:r>
            <a:endParaRPr lang="en-US" sz="2400" b="1" dirty="0"/>
          </a:p>
        </p:txBody>
      </p:sp>
      <p:pic>
        <p:nvPicPr>
          <p:cNvPr id="5124" name="Picture 4" descr="Movie Marathon Records">
            <a:extLst>
              <a:ext uri="{FF2B5EF4-FFF2-40B4-BE49-F238E27FC236}">
                <a16:creationId xmlns:a16="http://schemas.microsoft.com/office/drawing/2014/main" id="{DADE4951-5F4D-4BC6-BB9D-4E9A9341B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2901698" cy="285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,142 World Record Holder Illustrations, Royalty-Free Vector Graphics &amp; Clip  Art - iStock">
            <a:extLst>
              <a:ext uri="{FF2B5EF4-FFF2-40B4-BE49-F238E27FC236}">
                <a16:creationId xmlns:a16="http://schemas.microsoft.com/office/drawing/2014/main" id="{A6924383-D90F-456E-B309-08B62646A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87" y="4211528"/>
            <a:ext cx="2962948" cy="162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276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09282" y="634137"/>
            <a:ext cx="8483958" cy="374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highlight>
                  <a:srgbClr val="A9A9A9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Leader Name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: __________                                                   </a:t>
            </a:r>
            <a:r>
              <a:rPr lang="en-US" dirty="0">
                <a:highlight>
                  <a:srgbClr val="A9A9A9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Group No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. (___)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3081270" y="1370356"/>
            <a:ext cx="30329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u="sng" dirty="0">
                <a:latin typeface="Comic Sans MS" panose="030F0702030302020204" pitchFamily="66" charset="0"/>
              </a:rPr>
              <a:t>Anticipation guide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4" name="صورة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1" y="1241470"/>
            <a:ext cx="1440180" cy="1181100"/>
          </a:xfrm>
          <a:prstGeom prst="rect">
            <a:avLst/>
          </a:prstGeom>
        </p:spPr>
      </p:pic>
      <p:cxnSp>
        <p:nvCxnSpPr>
          <p:cNvPr id="6" name="رابط مستقيم 5"/>
          <p:cNvCxnSpPr/>
          <p:nvPr/>
        </p:nvCxnSpPr>
        <p:spPr>
          <a:xfrm>
            <a:off x="0" y="1099200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ربع نص 2"/>
          <p:cNvSpPr txBox="1"/>
          <p:nvPr/>
        </p:nvSpPr>
        <p:spPr>
          <a:xfrm>
            <a:off x="6669701" y="1241470"/>
            <a:ext cx="1086709" cy="55335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صورة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4" y="1263368"/>
            <a:ext cx="1074896" cy="1005205"/>
          </a:xfrm>
          <a:prstGeom prst="rect">
            <a:avLst/>
          </a:prstGeom>
        </p:spPr>
      </p:pic>
      <p:graphicFrame>
        <p:nvGraphicFramePr>
          <p:cNvPr id="9" name="جدول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00911"/>
              </p:ext>
            </p:extLst>
          </p:nvPr>
        </p:nvGraphicFramePr>
        <p:xfrm>
          <a:off x="206888" y="2991646"/>
          <a:ext cx="8757601" cy="25177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8688">
                  <a:extLst>
                    <a:ext uri="{9D8B030D-6E8A-4147-A177-3AD203B41FA5}">
                      <a16:colId xmlns:a16="http://schemas.microsoft.com/office/drawing/2014/main" val="4172781977"/>
                    </a:ext>
                  </a:extLst>
                </a:gridCol>
                <a:gridCol w="736521">
                  <a:extLst>
                    <a:ext uri="{9D8B030D-6E8A-4147-A177-3AD203B41FA5}">
                      <a16:colId xmlns:a16="http://schemas.microsoft.com/office/drawing/2014/main" val="2424911475"/>
                    </a:ext>
                  </a:extLst>
                </a:gridCol>
                <a:gridCol w="5960223">
                  <a:extLst>
                    <a:ext uri="{9D8B030D-6E8A-4147-A177-3AD203B41FA5}">
                      <a16:colId xmlns:a16="http://schemas.microsoft.com/office/drawing/2014/main" val="133848398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942010141"/>
                    </a:ext>
                  </a:extLst>
                </a:gridCol>
                <a:gridCol w="792089">
                  <a:extLst>
                    <a:ext uri="{9D8B030D-6E8A-4147-A177-3AD203B41FA5}">
                      <a16:colId xmlns:a16="http://schemas.microsoft.com/office/drawing/2014/main" val="69249869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Before Reading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Statement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After Reading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608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Agree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Disagree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Agree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Disagree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6244702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Burj Al Arab Hotel in Oman.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889373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algn="l" rtl="0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Football is the most popular international team sport.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5851412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algn="l" rtl="0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Arabian Oryx  can dive.</a:t>
                      </a:r>
                    </a:p>
                    <a:p>
                      <a:pPr algn="l" rtl="0"/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67511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Sharks can smell a tiny drop of blood from miles away.</a:t>
                      </a:r>
                    </a:p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323372411"/>
                  </a:ext>
                </a:extLst>
              </a:tr>
            </a:tbl>
          </a:graphicData>
        </a:graphic>
      </p:graphicFrame>
      <p:pic>
        <p:nvPicPr>
          <p:cNvPr id="3074" name="Picture 2" descr="نتيجة بحث الصور عن ‪tick clipart‬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852" y="2474623"/>
            <a:ext cx="228601" cy="3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صورة ذات صلة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614" y="2474623"/>
            <a:ext cx="227087" cy="3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صورة ذات صلة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908" y="2542634"/>
            <a:ext cx="227087" cy="3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نتيجة بحث الصور عن ‪tick clipart‬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813" y="2518526"/>
            <a:ext cx="228601" cy="3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79EE6B1-CBAD-40C4-992E-A7543659A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554" y="371784"/>
            <a:ext cx="1944559" cy="4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2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36B9814-9B87-455C-9A89-602455FDD640}"/>
              </a:ext>
            </a:extLst>
          </p:cNvPr>
          <p:cNvSpPr/>
          <p:nvPr/>
        </p:nvSpPr>
        <p:spPr>
          <a:xfrm>
            <a:off x="7836485" y="127568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18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D0BE389-101D-4463-AB07-14C6B74DF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76" y="55473"/>
            <a:ext cx="1944559" cy="41876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6E48E25-E9F0-4FE4-9F37-E663A4D77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923928" cy="51839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62F14EE-0E6E-47DA-B38E-38A587DFA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48" y="1862195"/>
            <a:ext cx="5972593" cy="48207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D8804F7-967B-4B78-AB3A-A9F5D1402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4864" y="798940"/>
            <a:ext cx="1272555" cy="973876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145DBCCD-DF4A-47E9-A27C-7DD36FFB890B}"/>
              </a:ext>
            </a:extLst>
          </p:cNvPr>
          <p:cNvSpPr/>
          <p:nvPr/>
        </p:nvSpPr>
        <p:spPr>
          <a:xfrm>
            <a:off x="72713" y="574056"/>
            <a:ext cx="6534472" cy="1384995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400" b="1" dirty="0">
                <a:latin typeface="MyriadPro-SemiboldIt"/>
              </a:rPr>
              <a:t>1.What makes football different from all other sports? </a:t>
            </a:r>
          </a:p>
          <a:p>
            <a:pPr algn="l" rtl="0"/>
            <a:r>
              <a:rPr lang="en-US" sz="1400" b="1" dirty="0">
                <a:latin typeface="MyriadPro-SemiboldIt"/>
              </a:rPr>
              <a:t>2.How many teams are there around the world?  </a:t>
            </a:r>
          </a:p>
          <a:p>
            <a:pPr algn="l" rtl="0"/>
            <a:r>
              <a:rPr lang="en-US" sz="1400" b="1" dirty="0">
                <a:latin typeface="MyriadPro-SemiboldIt"/>
              </a:rPr>
              <a:t>3.How many clubs are there?</a:t>
            </a:r>
          </a:p>
          <a:p>
            <a:pPr algn="l" rtl="0"/>
            <a:r>
              <a:rPr lang="en-US" sz="1400" b="1" dirty="0">
                <a:latin typeface="MyriadPro-SemiboldIt"/>
              </a:rPr>
              <a:t>4.How many players are there? </a:t>
            </a:r>
          </a:p>
          <a:p>
            <a:pPr algn="l" rtl="0"/>
            <a:r>
              <a:rPr lang="en-US" sz="1400" b="1" dirty="0">
                <a:latin typeface="MyriadPro-SemiboldIt"/>
              </a:rPr>
              <a:t>5.How many teams play in the World Cup? </a:t>
            </a:r>
          </a:p>
          <a:p>
            <a:pPr algn="l" rtl="0"/>
            <a:r>
              <a:rPr lang="en-US" sz="1400" b="1" dirty="0">
                <a:latin typeface="MyriadPro-SemiboldIt"/>
              </a:rPr>
              <a:t>6.How many people watch the World Cup around the globe?</a:t>
            </a:r>
            <a:endParaRPr lang="ar-SA" sz="1400" b="1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EC0768BE-D41C-4E4A-940D-C681840DE213}"/>
              </a:ext>
            </a:extLst>
          </p:cNvPr>
          <p:cNvSpPr/>
          <p:nvPr/>
        </p:nvSpPr>
        <p:spPr>
          <a:xfrm>
            <a:off x="4399815" y="516623"/>
            <a:ext cx="467147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1. It is the most popular international team sport.</a:t>
            </a:r>
            <a:endParaRPr lang="ar-SA" sz="28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A20CC52-9AAE-42E9-AC5E-79FFF6AC59D3}"/>
              </a:ext>
            </a:extLst>
          </p:cNvPr>
          <p:cNvSpPr/>
          <p:nvPr/>
        </p:nvSpPr>
        <p:spPr>
          <a:xfrm>
            <a:off x="2356344" y="958776"/>
            <a:ext cx="150393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301,000 clubs.</a:t>
            </a:r>
            <a:endParaRPr lang="ar-SA" sz="14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2AD1629-0054-4631-A2A4-FC53821362E3}"/>
              </a:ext>
            </a:extLst>
          </p:cNvPr>
          <p:cNvSpPr/>
          <p:nvPr/>
        </p:nvSpPr>
        <p:spPr>
          <a:xfrm>
            <a:off x="2491594" y="1221790"/>
            <a:ext cx="344036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265 million players around the globe.</a:t>
            </a:r>
            <a:endParaRPr lang="ar-SA" sz="14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7F036B46-3367-4523-B846-74CBB04260D6}"/>
              </a:ext>
            </a:extLst>
          </p:cNvPr>
          <p:cNvSpPr/>
          <p:nvPr/>
        </p:nvSpPr>
        <p:spPr>
          <a:xfrm>
            <a:off x="3339422" y="1465039"/>
            <a:ext cx="442781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There are 32 national teams in the world cup.</a:t>
            </a:r>
            <a:endParaRPr lang="ar-SA" sz="14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0CDC88D-D6A3-41DE-9289-8F6B8FE4DEDC}"/>
              </a:ext>
            </a:extLst>
          </p:cNvPr>
          <p:cNvSpPr/>
          <p:nvPr/>
        </p:nvSpPr>
        <p:spPr>
          <a:xfrm>
            <a:off x="3699645" y="754279"/>
            <a:ext cx="167866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7.1 million teams</a:t>
            </a:r>
            <a:endParaRPr lang="ar-SA" sz="14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B475EFB-166C-4DE1-9D44-12845976C7D9}"/>
              </a:ext>
            </a:extLst>
          </p:cNvPr>
          <p:cNvSpPr/>
          <p:nvPr/>
        </p:nvSpPr>
        <p:spPr>
          <a:xfrm>
            <a:off x="4587101" y="1700808"/>
            <a:ext cx="214513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Over a billion viewers.</a:t>
            </a:r>
            <a:endParaRPr lang="ar-SA" sz="14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4218357-A782-43E6-92A0-FA83CAB7C4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27" y="2267736"/>
            <a:ext cx="2145139" cy="170003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2B98E18F-45A2-41D5-A8E0-1FFD394D52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393" y="4272562"/>
            <a:ext cx="1239442" cy="133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96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36B9814-9B87-455C-9A89-602455FDD640}"/>
              </a:ext>
            </a:extLst>
          </p:cNvPr>
          <p:cNvSpPr/>
          <p:nvPr/>
        </p:nvSpPr>
        <p:spPr>
          <a:xfrm>
            <a:off x="7735357" y="180707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18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D0BE389-101D-4463-AB07-14C6B74DF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5" y="-47493"/>
            <a:ext cx="2774705" cy="59753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6E48E25-E9F0-4FE4-9F37-E663A4D77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3" y="-78487"/>
            <a:ext cx="4788308" cy="63258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F4380FF-EA91-4F4E-BB9A-A321EEDED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423" y="2636912"/>
            <a:ext cx="7015065" cy="392451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7768D21-FDC6-40B4-8AD6-A30CB70AC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573016"/>
            <a:ext cx="1492945" cy="2578723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145DBCCD-DF4A-47E9-A27C-7DD36FFB890B}"/>
              </a:ext>
            </a:extLst>
          </p:cNvPr>
          <p:cNvSpPr/>
          <p:nvPr/>
        </p:nvSpPr>
        <p:spPr>
          <a:xfrm>
            <a:off x="179512" y="686379"/>
            <a:ext cx="6534472" cy="1200329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/>
              <a:t>1.What makes the hotel special? </a:t>
            </a:r>
          </a:p>
          <a:p>
            <a:pPr algn="l" rtl="0"/>
            <a:r>
              <a:rPr lang="en-US" b="1" dirty="0"/>
              <a:t>2.Where is it located? </a:t>
            </a:r>
          </a:p>
          <a:p>
            <a:pPr algn="l" rtl="0"/>
            <a:r>
              <a:rPr lang="en-US" b="1" dirty="0"/>
              <a:t>3.How tall is it? What makes the hotel rooms special? </a:t>
            </a:r>
          </a:p>
          <a:p>
            <a:pPr algn="l" rtl="0"/>
            <a:r>
              <a:rPr lang="en-US" b="1" dirty="0"/>
              <a:t>4.How much does it cost to stay there for a night?</a:t>
            </a:r>
            <a:endParaRPr lang="ar-SA" sz="1400" b="1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2CCA327-FDA5-4F48-B9DE-F993E28BDB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617" y="607852"/>
            <a:ext cx="1664298" cy="1102662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86BDBFD6-0369-4971-B78C-0218A3E8EC2E}"/>
              </a:ext>
            </a:extLst>
          </p:cNvPr>
          <p:cNvSpPr/>
          <p:nvPr/>
        </p:nvSpPr>
        <p:spPr>
          <a:xfrm>
            <a:off x="2405088" y="974517"/>
            <a:ext cx="123944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cap="none" spc="0" dirty="0">
                <a:ln w="0"/>
                <a:solidFill>
                  <a:srgbClr val="C00000"/>
                </a:solidFill>
                <a:latin typeface="futura-pt-1"/>
              </a:rPr>
              <a:t>In Dubai. </a:t>
            </a:r>
            <a:endParaRPr lang="ar-SA" b="1" cap="none" spc="0" dirty="0">
              <a:ln w="0"/>
              <a:solidFill>
                <a:srgbClr val="C00000"/>
              </a:solidFill>
              <a:latin typeface="futura-pt-1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203F6D8-3E6E-49DB-8219-61166C772985}"/>
              </a:ext>
            </a:extLst>
          </p:cNvPr>
          <p:cNvSpPr/>
          <p:nvPr/>
        </p:nvSpPr>
        <p:spPr>
          <a:xfrm>
            <a:off x="3373692" y="660302"/>
            <a:ext cx="423064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cap="none" spc="0" dirty="0">
                <a:ln w="0"/>
                <a:solidFill>
                  <a:srgbClr val="C00000"/>
                </a:solidFill>
                <a:latin typeface="futura-pt-1"/>
              </a:rPr>
              <a:t>The world’s most famous 7 star hotel.</a:t>
            </a:r>
            <a:endParaRPr lang="ar-SA" b="1" cap="none" spc="0" dirty="0">
              <a:ln w="0"/>
              <a:solidFill>
                <a:srgbClr val="C00000"/>
              </a:solidFill>
              <a:latin typeface="futura-pt-1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670C5FB-D790-432F-89FB-4E3AA556A298}"/>
              </a:ext>
            </a:extLst>
          </p:cNvPr>
          <p:cNvSpPr/>
          <p:nvPr/>
        </p:nvSpPr>
        <p:spPr>
          <a:xfrm>
            <a:off x="5270015" y="1201860"/>
            <a:ext cx="123944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cap="none" spc="0" dirty="0">
                <a:ln w="0"/>
                <a:solidFill>
                  <a:srgbClr val="C00000"/>
                </a:solidFill>
                <a:latin typeface="futura-pt-1"/>
              </a:rPr>
              <a:t>In Dubai. </a:t>
            </a:r>
            <a:endParaRPr lang="ar-SA" b="1" cap="none" spc="0" dirty="0">
              <a:ln w="0"/>
              <a:solidFill>
                <a:srgbClr val="C00000"/>
              </a:solidFill>
              <a:latin typeface="futura-pt-1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259EFD4-ED17-4DD1-89AF-6C584CDB127C}"/>
              </a:ext>
            </a:extLst>
          </p:cNvPr>
          <p:cNvSpPr/>
          <p:nvPr/>
        </p:nvSpPr>
        <p:spPr>
          <a:xfrm>
            <a:off x="5170248" y="2150301"/>
            <a:ext cx="123944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cap="none" spc="0" dirty="0">
                <a:ln w="0"/>
                <a:solidFill>
                  <a:srgbClr val="C00000"/>
                </a:solidFill>
                <a:latin typeface="futura-pt-1"/>
              </a:rPr>
              <a:t>In Dubai. </a:t>
            </a:r>
            <a:endParaRPr lang="ar-SA" b="1" cap="none" spc="0" dirty="0">
              <a:ln w="0"/>
              <a:solidFill>
                <a:srgbClr val="C00000"/>
              </a:solidFill>
              <a:latin typeface="futura-pt-1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9C324D89-FE44-47B1-9BEC-19FF3B3E9A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9" y="2180622"/>
            <a:ext cx="1258010" cy="99698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85C7FFC-892A-4EF4-9D49-EDBC92427D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357" y="1886708"/>
            <a:ext cx="1239442" cy="133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44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36B9814-9B87-455C-9A89-602455FDD640}"/>
              </a:ext>
            </a:extLst>
          </p:cNvPr>
          <p:cNvSpPr/>
          <p:nvPr/>
        </p:nvSpPr>
        <p:spPr>
          <a:xfrm>
            <a:off x="7914961" y="92757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19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82325FA-A6F8-4743-906A-018F14B89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374793"/>
            <a:ext cx="5932238" cy="427968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992CA6E-1218-4BC3-A4B5-A347EBDF3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176" y="4570786"/>
            <a:ext cx="1740595" cy="2083693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39BEAA2-6B6B-4F8D-8804-0F9E59539713}"/>
              </a:ext>
            </a:extLst>
          </p:cNvPr>
          <p:cNvSpPr/>
          <p:nvPr/>
        </p:nvSpPr>
        <p:spPr>
          <a:xfrm>
            <a:off x="60581" y="472137"/>
            <a:ext cx="7128792" cy="1754326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1.What do you think makes the great white shark so special? </a:t>
            </a:r>
          </a:p>
          <a:p>
            <a:pPr algn="l" rtl="0"/>
            <a:r>
              <a:rPr lang="en-US" dirty="0">
                <a:latin typeface="MyriadPro-SemiboldIt"/>
              </a:rPr>
              <a:t>2.How long do you think great white sharks are? </a:t>
            </a:r>
          </a:p>
          <a:p>
            <a:pPr algn="l" rtl="0"/>
            <a:r>
              <a:rPr lang="en-US" dirty="0">
                <a:latin typeface="MyriadPro-SemiboldIt"/>
              </a:rPr>
              <a:t>3.How much do you think they weigh? </a:t>
            </a:r>
          </a:p>
          <a:p>
            <a:pPr algn="l" rtl="0"/>
            <a:r>
              <a:rPr lang="en-US" dirty="0">
                <a:latin typeface="MyriadPro-SemiboldIt"/>
              </a:rPr>
              <a:t>4.How many teeth do you think they have? </a:t>
            </a:r>
          </a:p>
          <a:p>
            <a:pPr algn="l" rtl="0"/>
            <a:r>
              <a:rPr lang="en-US" dirty="0">
                <a:latin typeface="MyriadPro-SemiboldIt"/>
              </a:rPr>
              <a:t>5.Do you think they have good or bad hearing? </a:t>
            </a:r>
          </a:p>
          <a:p>
            <a:pPr algn="l" rtl="0"/>
            <a:r>
              <a:rPr lang="en-US" dirty="0">
                <a:latin typeface="MyriadPro-SemiboldIt"/>
              </a:rPr>
              <a:t>6.Do you think they have a good or bad sense of smell?</a:t>
            </a:r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B6644DD-5650-410E-B75B-73BE544F1DB3}"/>
              </a:ext>
            </a:extLst>
          </p:cNvPr>
          <p:cNvSpPr/>
          <p:nvPr/>
        </p:nvSpPr>
        <p:spPr>
          <a:xfrm>
            <a:off x="5722013" y="482435"/>
            <a:ext cx="322876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The oldest living species on Earth.</a:t>
            </a:r>
            <a:endParaRPr lang="ar-SA" sz="14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9D3D4E4-C8B3-4AC3-A87E-6FD6662E91B0}"/>
              </a:ext>
            </a:extLst>
          </p:cNvPr>
          <p:cNvSpPr/>
          <p:nvPr/>
        </p:nvSpPr>
        <p:spPr>
          <a:xfrm>
            <a:off x="4634382" y="764999"/>
            <a:ext cx="146386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6 meters long.</a:t>
            </a:r>
            <a:endParaRPr lang="ar-SA" sz="14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7631DC7-A4BB-42CD-9D8B-D74B532DFD79}"/>
              </a:ext>
            </a:extLst>
          </p:cNvPr>
          <p:cNvSpPr/>
          <p:nvPr/>
        </p:nvSpPr>
        <p:spPr>
          <a:xfrm>
            <a:off x="3650778" y="997959"/>
            <a:ext cx="250581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weigh up to 4,400 pounds.</a:t>
            </a:r>
            <a:endParaRPr lang="ar-SA" sz="14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CDA232F-B69E-49AD-9CEF-38CB70AF7B4C}"/>
              </a:ext>
            </a:extLst>
          </p:cNvPr>
          <p:cNvSpPr/>
          <p:nvPr/>
        </p:nvSpPr>
        <p:spPr>
          <a:xfrm>
            <a:off x="4134117" y="1276941"/>
            <a:ext cx="176362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About 3000 teeth</a:t>
            </a:r>
            <a:endParaRPr lang="ar-SA" sz="14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2C2CDF7-2E69-4667-AD01-7C4609A13751}"/>
              </a:ext>
            </a:extLst>
          </p:cNvPr>
          <p:cNvSpPr/>
          <p:nvPr/>
        </p:nvSpPr>
        <p:spPr>
          <a:xfrm>
            <a:off x="4424511" y="1564940"/>
            <a:ext cx="130997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Good hearing</a:t>
            </a:r>
            <a:endParaRPr lang="ar-SA" sz="14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A52ED06-3A36-4351-93FE-DE827B5A979F}"/>
              </a:ext>
            </a:extLst>
          </p:cNvPr>
          <p:cNvSpPr/>
          <p:nvPr/>
        </p:nvSpPr>
        <p:spPr>
          <a:xfrm>
            <a:off x="5302943" y="1842249"/>
            <a:ext cx="196880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Good sense of smell</a:t>
            </a:r>
            <a:endParaRPr lang="ar-SA" sz="14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7E2C6C4-AB36-4979-ABFF-1E16495E0825}"/>
              </a:ext>
            </a:extLst>
          </p:cNvPr>
          <p:cNvSpPr/>
          <p:nvPr/>
        </p:nvSpPr>
        <p:spPr>
          <a:xfrm>
            <a:off x="6605176" y="2621423"/>
            <a:ext cx="27922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n w="0"/>
                <a:solidFill>
                  <a:srgbClr val="003300"/>
                </a:solidFill>
              </a:rPr>
              <a:t>A predatory animal </a:t>
            </a:r>
          </a:p>
          <a:p>
            <a:pPr algn="l" rtl="0"/>
            <a:r>
              <a:rPr lang="en-US" b="1" dirty="0">
                <a:ln w="0"/>
                <a:solidFill>
                  <a:srgbClr val="003300"/>
                </a:solidFill>
              </a:rPr>
              <a:t>kills and eats other animals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0F4D4A2-8B8B-4AD6-B142-BF58EC008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811" y="3267754"/>
            <a:ext cx="1143000" cy="88582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4A01B22C-3D3C-4D29-8E18-18323BAEC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316" y="3267754"/>
            <a:ext cx="113347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81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36B9814-9B87-455C-9A89-602455FDD640}"/>
              </a:ext>
            </a:extLst>
          </p:cNvPr>
          <p:cNvSpPr/>
          <p:nvPr/>
        </p:nvSpPr>
        <p:spPr>
          <a:xfrm>
            <a:off x="7723575" y="145647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19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8E3D843-285A-463D-ACC7-B2DBD9E2E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92" y="3573016"/>
            <a:ext cx="8908316" cy="331264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01BAC9A-21CA-476A-9D35-AC6A5ED34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061126"/>
            <a:ext cx="4091350" cy="210982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8FAD540-3180-4F64-AD8A-918D2C8710AC}"/>
              </a:ext>
            </a:extLst>
          </p:cNvPr>
          <p:cNvSpPr/>
          <p:nvPr/>
        </p:nvSpPr>
        <p:spPr>
          <a:xfrm>
            <a:off x="96092" y="323097"/>
            <a:ext cx="5888117" cy="1200329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1.What are the two animals called? </a:t>
            </a:r>
          </a:p>
          <a:p>
            <a:pPr algn="l" rtl="0"/>
            <a:r>
              <a:rPr lang="en-US" dirty="0">
                <a:latin typeface="MyriadPro-SemiboldIt"/>
              </a:rPr>
              <a:t>2.Where does each animal live? </a:t>
            </a:r>
          </a:p>
          <a:p>
            <a:pPr algn="l" rtl="0"/>
            <a:r>
              <a:rPr lang="en-US" dirty="0">
                <a:latin typeface="MyriadPro-SemiboldIt"/>
              </a:rPr>
              <a:t>3.What adjectives do you think best describe each animal? 4.What is special about these animals?</a:t>
            </a:r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5632102-02D3-4B99-9E91-31B84EF5DF2F}"/>
              </a:ext>
            </a:extLst>
          </p:cNvPr>
          <p:cNvSpPr/>
          <p:nvPr/>
        </p:nvSpPr>
        <p:spPr>
          <a:xfrm>
            <a:off x="3486518" y="323097"/>
            <a:ext cx="373852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The Arabian Oryx and Peregrine Falcon.</a:t>
            </a:r>
            <a:endParaRPr lang="ar-SA" sz="14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DC5A482-C248-4DED-B41E-C9E12823879E}"/>
              </a:ext>
            </a:extLst>
          </p:cNvPr>
          <p:cNvSpPr/>
          <p:nvPr/>
        </p:nvSpPr>
        <p:spPr>
          <a:xfrm>
            <a:off x="3148605" y="606473"/>
            <a:ext cx="56316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400" b="1" dirty="0">
                <a:solidFill>
                  <a:srgbClr val="003300"/>
                </a:solidFill>
                <a:latin typeface="Comic Sans MS" panose="030F0702030302020204" pitchFamily="66" charset="0"/>
              </a:rPr>
              <a:t>In the Arabian Peninsula and the falcon live on all continents </a:t>
            </a:r>
          </a:p>
          <a:p>
            <a:pPr algn="l" rtl="0"/>
            <a:r>
              <a:rPr lang="en-US" sz="1400" b="1" dirty="0">
                <a:solidFill>
                  <a:srgbClr val="003300"/>
                </a:solidFill>
                <a:latin typeface="Comic Sans MS" panose="030F0702030302020204" pitchFamily="66" charset="0"/>
              </a:rPr>
              <a:t>                                            except Antarctica.</a:t>
            </a:r>
            <a:endParaRPr lang="ar-SA" sz="1400" b="1" cap="none" spc="0" dirty="0">
              <a:ln w="0"/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083F26E-5B0B-4EC8-ACD3-37A5A43DC88A}"/>
              </a:ext>
            </a:extLst>
          </p:cNvPr>
          <p:cNvSpPr/>
          <p:nvPr/>
        </p:nvSpPr>
        <p:spPr>
          <a:xfrm>
            <a:off x="5484722" y="1019202"/>
            <a:ext cx="227177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Endangered and fastest</a:t>
            </a:r>
            <a:endParaRPr lang="ar-SA" sz="14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5CE0061-1CA2-45D3-95A8-844DCDFECD03}"/>
              </a:ext>
            </a:extLst>
          </p:cNvPr>
          <p:cNvSpPr/>
          <p:nvPr/>
        </p:nvSpPr>
        <p:spPr>
          <a:xfrm>
            <a:off x="3684431" y="1255924"/>
            <a:ext cx="384752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One was saved and the other it can dive.</a:t>
            </a:r>
            <a:endParaRPr lang="ar-SA" sz="14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571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B578462-AF2A-4B94-9ACC-922EEB5A1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3" y="-78487"/>
            <a:ext cx="4788308" cy="632584"/>
          </a:xfrm>
          <a:prstGeom prst="rect">
            <a:avLst/>
          </a:prstGeom>
        </p:spPr>
      </p:pic>
      <p:pic>
        <p:nvPicPr>
          <p:cNvPr id="9218" name="Picture 2" descr="STOP giving advice and START listening!">
            <a:extLst>
              <a:ext uri="{FF2B5EF4-FFF2-40B4-BE49-F238E27FC236}">
                <a16:creationId xmlns:a16="http://schemas.microsoft.com/office/drawing/2014/main" id="{4B18F621-517E-44D7-9240-D061845F7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" y="554097"/>
            <a:ext cx="9144000" cy="42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D7A4403-4BC5-4C2F-851E-8831318E7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717" y="4816534"/>
            <a:ext cx="3168352" cy="207923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33A3A0B-D421-40B3-A0BC-CC30AFF67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5132249"/>
            <a:ext cx="147637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93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0DD5B6EE-AF7B-443C-86AF-DFEF8F25057C}"/>
              </a:ext>
            </a:extLst>
          </p:cNvPr>
          <p:cNvSpPr/>
          <p:nvPr/>
        </p:nvSpPr>
        <p:spPr>
          <a:xfrm>
            <a:off x="7616422" y="422647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18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7766EBB-5756-4278-8989-74491705E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3476"/>
            <a:ext cx="5191125" cy="6858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633651D-02B6-4562-BE96-BD3C630D9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8" y="78364"/>
            <a:ext cx="1000125" cy="1228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243B9AC-E443-43E0-8810-09F3E68A0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068" y="964189"/>
            <a:ext cx="3981450" cy="6858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63E9295-29AE-45E1-A11C-8B96526846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1908" y="1351223"/>
            <a:ext cx="2784723" cy="59753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69B969F-9C34-4CF2-ACA0-59F7B8324C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664" y="1581390"/>
            <a:ext cx="3460702" cy="279328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1D8D7A1-03B5-4EE7-95CA-57028ABB09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4127" y="1948755"/>
            <a:ext cx="2784723" cy="213112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61279CD-2E69-4B11-A685-CF9755C5DA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7103" y="4566439"/>
            <a:ext cx="3809386" cy="213112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96B09DA-156E-462D-B334-614D68174E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889" y="4411638"/>
            <a:ext cx="1323431" cy="228592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A176E0C-0D50-478E-AA95-5D5E70B449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1993" y="5302751"/>
            <a:ext cx="1709488" cy="113260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1752898-1349-4E39-95B4-A576675E37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22912" y="620624"/>
            <a:ext cx="1695450" cy="466725"/>
          </a:xfrm>
          <a:prstGeom prst="rect">
            <a:avLst/>
          </a:prstGeom>
        </p:spPr>
      </p:pic>
      <p:pic>
        <p:nvPicPr>
          <p:cNvPr id="14" name="SG Bk 4 F-SA_'15_1-14">
            <a:hlinkClick r:id="" action="ppaction://media"/>
            <a:extLst>
              <a:ext uri="{FF2B5EF4-FFF2-40B4-BE49-F238E27FC236}">
                <a16:creationId xmlns:a16="http://schemas.microsoft.com/office/drawing/2014/main" id="{60589D75-5880-41D2-98F9-6A44B6939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67839" y="97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36B9814-9B87-455C-9A89-602455FDD640}"/>
              </a:ext>
            </a:extLst>
          </p:cNvPr>
          <p:cNvSpPr/>
          <p:nvPr/>
        </p:nvSpPr>
        <p:spPr>
          <a:xfrm>
            <a:off x="7616422" y="422647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19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82325FA-A6F8-4743-906A-018F14B89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538" y="380571"/>
            <a:ext cx="4271333" cy="308146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992CA6E-1218-4BC3-A4B5-A347EBDF3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92" y="109636"/>
            <a:ext cx="1740595" cy="208369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8E3D843-285A-463D-ACC7-B2DBD9E2E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92" y="4066256"/>
            <a:ext cx="7581900" cy="28194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01BAC9A-21CA-476A-9D35-AC6A5ED34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0278" y="3438384"/>
            <a:ext cx="3695269" cy="190557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E4E746E-B5F3-4437-81F0-64E0F5EB8FED}"/>
              </a:ext>
            </a:extLst>
          </p:cNvPr>
          <p:cNvSpPr/>
          <p:nvPr/>
        </p:nvSpPr>
        <p:spPr>
          <a:xfrm>
            <a:off x="96092" y="2830585"/>
            <a:ext cx="3079895" cy="923330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1.The most dangerous fish in</a:t>
            </a:r>
          </a:p>
          <a:p>
            <a:pPr algn="l" rtl="0"/>
            <a:r>
              <a:rPr lang="en-US" dirty="0">
                <a:latin typeface="MyriadPro-SemiboldIt"/>
              </a:rPr>
              <a:t>the world is _____. </a:t>
            </a:r>
            <a:endParaRPr lang="en-US" dirty="0">
              <a:latin typeface="MyriadPro-Light"/>
            </a:endParaRPr>
          </a:p>
          <a:p>
            <a:pPr algn="l" rtl="0"/>
            <a:r>
              <a:rPr lang="en-US" dirty="0">
                <a:latin typeface="MyriadPro-SemiboldIt"/>
              </a:rPr>
              <a:t>2.Tokyo is _____.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33075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36B9814-9B87-455C-9A89-602455FDD640}"/>
              </a:ext>
            </a:extLst>
          </p:cNvPr>
          <p:cNvSpPr/>
          <p:nvPr/>
        </p:nvSpPr>
        <p:spPr>
          <a:xfrm>
            <a:off x="7616422" y="422647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19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C2CA921-F80C-441F-9194-4C449AEED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40408"/>
            <a:ext cx="2838450" cy="4953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E30F5E0-3675-41A0-ACC9-E170DE75A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74" y="818570"/>
            <a:ext cx="6433658" cy="100525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62E3DE3-1FBC-4CD5-BE45-49731BEB8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83" y="1931309"/>
            <a:ext cx="5973346" cy="65112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2D899E60-D1C6-4D53-8070-011E02490399}"/>
              </a:ext>
            </a:extLst>
          </p:cNvPr>
          <p:cNvSpPr/>
          <p:nvPr/>
        </p:nvSpPr>
        <p:spPr>
          <a:xfrm>
            <a:off x="467544" y="2852936"/>
            <a:ext cx="5379550" cy="3816429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000" b="1" dirty="0">
                <a:latin typeface="MyriadPro-SemiboldIt"/>
              </a:rPr>
              <a:t>most dangerous </a:t>
            </a:r>
            <a:r>
              <a:rPr lang="en-US" sz="2000" b="1" dirty="0">
                <a:latin typeface="MyriadPro-Light"/>
              </a:rPr>
              <a:t>                                 </a:t>
            </a:r>
            <a:r>
              <a:rPr lang="en-US" sz="2000" b="1" dirty="0">
                <a:latin typeface="MyriadPro-SemiboldIt"/>
              </a:rPr>
              <a:t>more popular</a:t>
            </a:r>
            <a:r>
              <a:rPr lang="en-US" sz="2000" b="1" dirty="0">
                <a:latin typeface="MyriadPro-Light"/>
              </a:rPr>
              <a:t>.</a:t>
            </a:r>
          </a:p>
          <a:p>
            <a:pPr algn="l" rtl="0"/>
            <a:r>
              <a:rPr lang="en-US" dirty="0"/>
              <a:t>most spectacular</a:t>
            </a:r>
          </a:p>
          <a:p>
            <a:pPr algn="l" rtl="0"/>
            <a:r>
              <a:rPr lang="en-US" sz="2000" b="1" dirty="0"/>
              <a:t>most famous</a:t>
            </a:r>
          </a:p>
          <a:p>
            <a:pPr algn="l" rtl="0"/>
            <a:r>
              <a:rPr lang="en-US" dirty="0"/>
              <a:t>most luxurious</a:t>
            </a:r>
          </a:p>
          <a:p>
            <a:pPr algn="l" rtl="0"/>
            <a:r>
              <a:rPr lang="en-US" dirty="0"/>
              <a:t>most expensive</a:t>
            </a:r>
          </a:p>
          <a:p>
            <a:pPr algn="l" rtl="0"/>
            <a:r>
              <a:rPr lang="en-US" dirty="0"/>
              <a:t>the most feared</a:t>
            </a:r>
          </a:p>
          <a:p>
            <a:pPr algn="l" rtl="0"/>
            <a:r>
              <a:rPr lang="en-US" dirty="0"/>
              <a:t>most crowded</a:t>
            </a:r>
            <a:endParaRPr lang="en-US" sz="2000" b="1" dirty="0"/>
          </a:p>
          <a:p>
            <a:pPr algn="l" rtl="0"/>
            <a:r>
              <a:rPr lang="en-US" sz="2000" b="1" dirty="0"/>
              <a:t>the tallest</a:t>
            </a:r>
          </a:p>
          <a:p>
            <a:pPr algn="l" rtl="0"/>
            <a:r>
              <a:rPr lang="en-US" dirty="0"/>
              <a:t>the latest</a:t>
            </a:r>
            <a:endParaRPr lang="en-US" sz="2000" b="1" dirty="0"/>
          </a:p>
          <a:p>
            <a:pPr algn="l" rtl="0"/>
            <a:r>
              <a:rPr lang="en-US" dirty="0"/>
              <a:t>the cheapest</a:t>
            </a:r>
          </a:p>
          <a:p>
            <a:pPr algn="l" rtl="0"/>
            <a:r>
              <a:rPr lang="en-US" dirty="0"/>
              <a:t>the oldest</a:t>
            </a:r>
          </a:p>
          <a:p>
            <a:pPr algn="l" rtl="0"/>
            <a:r>
              <a:rPr lang="en-US" dirty="0"/>
              <a:t>the largest</a:t>
            </a:r>
          </a:p>
          <a:p>
            <a:pPr algn="l" rtl="0"/>
            <a:r>
              <a:rPr lang="en-US" dirty="0"/>
              <a:t>The biggest</a:t>
            </a:r>
            <a:endParaRPr lang="ar-SA" sz="2000" b="1" dirty="0"/>
          </a:p>
        </p:txBody>
      </p:sp>
      <p:pic>
        <p:nvPicPr>
          <p:cNvPr id="10242" name="Picture 2" descr="Emery Telcom - Phone, TV, &amp; Internet">
            <a:extLst>
              <a:ext uri="{FF2B5EF4-FFF2-40B4-BE49-F238E27FC236}">
                <a16:creationId xmlns:a16="http://schemas.microsoft.com/office/drawing/2014/main" id="{338C2953-6C2C-4080-909A-E952BD43D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64411"/>
            <a:ext cx="3233936" cy="218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20 Tips for Product Comparison Tools">
            <a:extLst>
              <a:ext uri="{FF2B5EF4-FFF2-40B4-BE49-F238E27FC236}">
                <a16:creationId xmlns:a16="http://schemas.microsoft.com/office/drawing/2014/main" id="{F193EFB3-2B16-48BF-88BE-499E27E04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367" y="1135971"/>
            <a:ext cx="21907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1C88D62-2510-4FC2-A44E-BB8F752F0E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4229" y="2702261"/>
            <a:ext cx="30861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5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DB4258D-2574-4CBE-8345-92078AFF1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4211960" cy="153052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6028068-94F0-46F2-9550-61B61196A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553850"/>
            <a:ext cx="2428875" cy="8001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1517575-80C6-4BD7-8ADA-AB3A3ABFA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136" y="1916832"/>
            <a:ext cx="446760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75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4578183-BE8C-4A73-A8FB-550B634B8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235" y="1124744"/>
            <a:ext cx="5771530" cy="5452932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C6BB927-E16A-49AD-93AC-EA4086F1C124}"/>
              </a:ext>
            </a:extLst>
          </p:cNvPr>
          <p:cNvSpPr/>
          <p:nvPr/>
        </p:nvSpPr>
        <p:spPr>
          <a:xfrm>
            <a:off x="3069972" y="204416"/>
            <a:ext cx="1515158" cy="461665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than…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867AC08-9726-418D-8568-FA675C464C40}"/>
              </a:ext>
            </a:extLst>
          </p:cNvPr>
          <p:cNvSpPr/>
          <p:nvPr/>
        </p:nvSpPr>
        <p:spPr>
          <a:xfrm>
            <a:off x="5366685" y="116632"/>
            <a:ext cx="1703864" cy="461665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..the…..…</a:t>
            </a:r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0AEABBB-97A3-436C-A1DF-360900D338BA}"/>
              </a:ext>
            </a:extLst>
          </p:cNvPr>
          <p:cNvSpPr/>
          <p:nvPr/>
        </p:nvSpPr>
        <p:spPr>
          <a:xfrm>
            <a:off x="5364088" y="681736"/>
            <a:ext cx="2444452" cy="461665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</a:t>
            </a:r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most 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………….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200C6F2-216D-4B8D-ACCA-0D003239B52E}"/>
              </a:ext>
            </a:extLst>
          </p:cNvPr>
          <p:cNvSpPr/>
          <p:nvPr/>
        </p:nvSpPr>
        <p:spPr>
          <a:xfrm>
            <a:off x="2719330" y="700393"/>
            <a:ext cx="2216441" cy="461665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</a:t>
            </a:r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more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………</a:t>
            </a:r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80269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36B9814-9B87-455C-9A89-602455FDD640}"/>
              </a:ext>
            </a:extLst>
          </p:cNvPr>
          <p:cNvSpPr/>
          <p:nvPr/>
        </p:nvSpPr>
        <p:spPr>
          <a:xfrm>
            <a:off x="7616422" y="422647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19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EE26BCF-D610-4D0B-8AC9-462EE22F2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40408"/>
            <a:ext cx="2838450" cy="4953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5DED52D-74BC-4C0E-BB6B-96A885126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66" y="980728"/>
            <a:ext cx="5351992" cy="4953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A41304A-BBB2-4AFB-8B89-F64CFA77B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86" y="1717531"/>
            <a:ext cx="6376454" cy="324070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3AA3044-9A1C-4D08-8C15-5E60C33DA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414">
            <a:off x="6602579" y="1099337"/>
            <a:ext cx="2417195" cy="114644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89A89A32-07C4-421C-A2B6-B2D5EF84B84F}"/>
              </a:ext>
            </a:extLst>
          </p:cNvPr>
          <p:cNvSpPr/>
          <p:nvPr/>
        </p:nvSpPr>
        <p:spPr>
          <a:xfrm>
            <a:off x="611560" y="2925140"/>
            <a:ext cx="6743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cap="none" spc="0" dirty="0">
                <a:ln w="0"/>
                <a:solidFill>
                  <a:srgbClr val="C00000"/>
                </a:solidFill>
              </a:rPr>
              <a:t>yes</a:t>
            </a:r>
            <a:endParaRPr lang="ar-SA" sz="2800" b="1" cap="none" spc="0" dirty="0">
              <a:ln w="0"/>
              <a:solidFill>
                <a:srgbClr val="C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6FDB82D-74D5-418C-8BC0-5E8255D63CF1}"/>
              </a:ext>
            </a:extLst>
          </p:cNvPr>
          <p:cNvSpPr/>
          <p:nvPr/>
        </p:nvSpPr>
        <p:spPr>
          <a:xfrm>
            <a:off x="611560" y="1717531"/>
            <a:ext cx="5693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cap="none" spc="0" dirty="0">
                <a:ln w="0"/>
                <a:solidFill>
                  <a:srgbClr val="C00000"/>
                </a:solidFill>
              </a:rPr>
              <a:t>no</a:t>
            </a:r>
            <a:endParaRPr lang="ar-SA" sz="2800" b="1" cap="none" spc="0" dirty="0">
              <a:ln w="0"/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A3673C4-CB31-4F87-ABDF-850647F81343}"/>
              </a:ext>
            </a:extLst>
          </p:cNvPr>
          <p:cNvSpPr/>
          <p:nvPr/>
        </p:nvSpPr>
        <p:spPr>
          <a:xfrm>
            <a:off x="763960" y="2185700"/>
            <a:ext cx="5693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cap="none" spc="0" dirty="0">
                <a:ln w="0"/>
                <a:solidFill>
                  <a:srgbClr val="C00000"/>
                </a:solidFill>
              </a:rPr>
              <a:t>no</a:t>
            </a:r>
            <a:endParaRPr lang="ar-SA" sz="2800" b="1" cap="none" spc="0" dirty="0">
              <a:ln w="0"/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4C6F1EA-E2A7-482B-AD6E-754D12DAC08F}"/>
              </a:ext>
            </a:extLst>
          </p:cNvPr>
          <p:cNvSpPr/>
          <p:nvPr/>
        </p:nvSpPr>
        <p:spPr>
          <a:xfrm>
            <a:off x="683568" y="3265820"/>
            <a:ext cx="5693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cap="none" spc="0" dirty="0">
                <a:ln w="0"/>
                <a:solidFill>
                  <a:srgbClr val="C00000"/>
                </a:solidFill>
              </a:rPr>
              <a:t>no</a:t>
            </a:r>
            <a:endParaRPr lang="ar-SA" sz="2800" b="1" cap="none" spc="0" dirty="0">
              <a:ln w="0"/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8D080BD-3B93-4DD7-A0B1-FBD43923A0A1}"/>
              </a:ext>
            </a:extLst>
          </p:cNvPr>
          <p:cNvSpPr/>
          <p:nvPr/>
        </p:nvSpPr>
        <p:spPr>
          <a:xfrm>
            <a:off x="683568" y="4077072"/>
            <a:ext cx="5693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cap="none" spc="0" dirty="0">
                <a:ln w="0"/>
                <a:solidFill>
                  <a:srgbClr val="C00000"/>
                </a:solidFill>
              </a:rPr>
              <a:t>no</a:t>
            </a:r>
            <a:endParaRPr lang="ar-SA" sz="2800" b="1" cap="none" spc="0" dirty="0">
              <a:ln w="0"/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5F9B7FD-3AF7-4C64-8C2C-6B603C0C914C}"/>
              </a:ext>
            </a:extLst>
          </p:cNvPr>
          <p:cNvSpPr/>
          <p:nvPr/>
        </p:nvSpPr>
        <p:spPr>
          <a:xfrm>
            <a:off x="179512" y="5138608"/>
            <a:ext cx="6678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latin typeface="MyriadPro-Light"/>
              </a:rPr>
              <a:t>the adjectives in 1, 2, and 5 (superlative with </a:t>
            </a:r>
            <a:r>
              <a:rPr lang="en-US" b="1" i="1" dirty="0">
                <a:latin typeface="MyriadPro-LightIt"/>
              </a:rPr>
              <a:t>the most </a:t>
            </a:r>
            <a:r>
              <a:rPr lang="en-US" b="1" dirty="0">
                <a:latin typeface="MyriadPro-Light"/>
              </a:rPr>
              <a:t>and </a:t>
            </a:r>
            <a:r>
              <a:rPr lang="en-US" b="1" i="1" dirty="0">
                <a:latin typeface="MyriadPro-LightIt"/>
              </a:rPr>
              <a:t>-est</a:t>
            </a:r>
            <a:r>
              <a:rPr lang="en-US" b="1" dirty="0">
                <a:latin typeface="MyriadPro-Light"/>
              </a:rPr>
              <a:t>) </a:t>
            </a:r>
          </a:p>
          <a:p>
            <a:pPr algn="l" rtl="0"/>
            <a:r>
              <a:rPr lang="en-US" b="1" dirty="0">
                <a:latin typeface="MyriadPro-Light"/>
              </a:rPr>
              <a:t>are different from the adjectives in 3 and 4</a:t>
            </a:r>
          </a:p>
          <a:p>
            <a:pPr algn="l" rtl="0"/>
            <a:r>
              <a:rPr lang="en-US" b="1" dirty="0">
                <a:latin typeface="MyriadPro-Light"/>
              </a:rPr>
              <a:t>(comparative with </a:t>
            </a:r>
            <a:r>
              <a:rPr lang="en-US" b="1" i="1" dirty="0">
                <a:latin typeface="MyriadPro-LightIt"/>
              </a:rPr>
              <a:t>more </a:t>
            </a:r>
            <a:r>
              <a:rPr lang="en-US" b="1" dirty="0">
                <a:latin typeface="MyriadPro-Light"/>
              </a:rPr>
              <a:t>and </a:t>
            </a:r>
            <a:r>
              <a:rPr lang="en-US" b="1" i="1" dirty="0">
                <a:latin typeface="MyriadPro-LightIt"/>
              </a:rPr>
              <a:t>-er</a:t>
            </a:r>
            <a:r>
              <a:rPr lang="en-US" b="1" dirty="0">
                <a:latin typeface="MyriadPro-Light"/>
              </a:rPr>
              <a:t>).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571412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36B9814-9B87-455C-9A89-602455FDD640}"/>
              </a:ext>
            </a:extLst>
          </p:cNvPr>
          <p:cNvSpPr/>
          <p:nvPr/>
        </p:nvSpPr>
        <p:spPr>
          <a:xfrm>
            <a:off x="7616422" y="366377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19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88A7DBB-DA6C-4DCA-B8C7-F2B34C09C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889"/>
            <a:ext cx="3390900" cy="6572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94AE09F-33E0-46E2-9800-68E609D26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98" y="706462"/>
            <a:ext cx="4381562" cy="85033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DFA3E62-B611-478C-A0D5-A671C4238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998" y="1556792"/>
            <a:ext cx="4467966" cy="228731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2573291-7A22-4B1E-805B-2E610C9455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4139" y="104466"/>
            <a:ext cx="1887941" cy="518119"/>
          </a:xfrm>
          <a:prstGeom prst="rect">
            <a:avLst/>
          </a:prstGeom>
        </p:spPr>
      </p:pic>
      <p:pic>
        <p:nvPicPr>
          <p:cNvPr id="7" name="SG Bk 4 F-SA_'15_1-15">
            <a:hlinkClick r:id="" action="ppaction://media"/>
            <a:extLst>
              <a:ext uri="{FF2B5EF4-FFF2-40B4-BE49-F238E27FC236}">
                <a16:creationId xmlns:a16="http://schemas.microsoft.com/office/drawing/2014/main" id="{5AEB4FBF-450D-45A4-93B4-BC616A575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2346" y="246243"/>
            <a:ext cx="609600" cy="60960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5E0FD9A5-9404-4ED1-99DD-D5771D847943}"/>
              </a:ext>
            </a:extLst>
          </p:cNvPr>
          <p:cNvSpPr/>
          <p:nvPr/>
        </p:nvSpPr>
        <p:spPr>
          <a:xfrm>
            <a:off x="539552" y="5320176"/>
            <a:ext cx="7000939" cy="369332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Which is the most popular fruit in the world? </a:t>
            </a:r>
            <a:r>
              <a:rPr lang="en-US" dirty="0">
                <a:latin typeface="MyriadPro-Light"/>
              </a:rPr>
              <a:t>(the banana)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1071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99392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8152">
            <a:off x="5334754" y="1705111"/>
            <a:ext cx="1769950" cy="6473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095232" y="1916030"/>
            <a:ext cx="2260744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/>
              <a:t>Assign page </a:t>
            </a:r>
            <a:r>
              <a:rPr lang="en-US" sz="2800" dirty="0">
                <a:solidFill>
                  <a:srgbClr val="C00000"/>
                </a:solidFill>
              </a:rPr>
              <a:t>97</a:t>
            </a:r>
            <a:r>
              <a:rPr lang="en-US" sz="2800" dirty="0"/>
              <a:t> for practice Vocabulary</a:t>
            </a:r>
          </a:p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Exercise A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88" y="24292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0"/>
            <a:ext cx="1700808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ffective Note Taking | Stephanie's Portfolio">
            <a:extLst>
              <a:ext uri="{FF2B5EF4-FFF2-40B4-BE49-F238E27FC236}">
                <a16:creationId xmlns:a16="http://schemas.microsoft.com/office/drawing/2014/main" id="{14D84B9F-FF83-478C-A36F-BBE1CC4B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966667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ansparent Turn In Homework Clipart - Employee Orientation Png ...">
            <a:extLst>
              <a:ext uri="{FF2B5EF4-FFF2-40B4-BE49-F238E27FC236}">
                <a16:creationId xmlns:a16="http://schemas.microsoft.com/office/drawing/2014/main" id="{A8D09A79-E562-4E3A-A584-0F78033D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4943851"/>
            <a:ext cx="1638299" cy="18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mework stock vector. Illustration of mascot, drawn - 53495491">
            <a:extLst>
              <a:ext uri="{FF2B5EF4-FFF2-40B4-BE49-F238E27FC236}">
                <a16:creationId xmlns:a16="http://schemas.microsoft.com/office/drawing/2014/main" id="{B5F51A4A-4846-4425-9CC5-10CB9566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220">
            <a:off x="258261" y="458388"/>
            <a:ext cx="1495193" cy="14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027E59F8-02F4-40F8-896E-DDCD162217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0506" y="6264188"/>
            <a:ext cx="37433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31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B70A10D-F2EF-4A52-8A7A-773A0D6F76B3}"/>
              </a:ext>
            </a:extLst>
          </p:cNvPr>
          <p:cNvSpPr/>
          <p:nvPr/>
        </p:nvSpPr>
        <p:spPr>
          <a:xfrm>
            <a:off x="7616422" y="366377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97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81B1286-7075-477E-9966-0BB11D25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77" y="204067"/>
            <a:ext cx="6104325" cy="57637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A3856CB-AFA4-43CB-8614-6FA034C30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52736"/>
            <a:ext cx="6753225" cy="11715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BAB439A-13D3-432E-A74E-A20447A16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735709"/>
            <a:ext cx="1800200" cy="184974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C616CA8-18F9-44AA-A7AC-D4B05BF75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51" y="2780928"/>
            <a:ext cx="6848475" cy="154305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205EFFE-6623-46E8-A47C-FF32A245C6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8378" y="2585456"/>
            <a:ext cx="1504744" cy="174413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180E1638-837A-4757-BE06-EE8460B272E1}"/>
              </a:ext>
            </a:extLst>
          </p:cNvPr>
          <p:cNvSpPr/>
          <p:nvPr/>
        </p:nvSpPr>
        <p:spPr>
          <a:xfrm>
            <a:off x="470877" y="5038958"/>
            <a:ext cx="9145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Bold"/>
              </a:rPr>
              <a:t>1. </a:t>
            </a:r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larger, smaller, more expensive</a:t>
            </a:r>
          </a:p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Bold"/>
              </a:rPr>
              <a:t>2. </a:t>
            </a:r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the…tallest, the tallest, taller, the most dangerous</a:t>
            </a:r>
          </a:p>
        </p:txBody>
      </p:sp>
    </p:spTree>
    <p:extLst>
      <p:ext uri="{BB962C8B-B14F-4D97-AF65-F5344CB8AC3E}">
        <p14:creationId xmlns:p14="http://schemas.microsoft.com/office/powerpoint/2010/main" val="4135332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B70A10D-F2EF-4A52-8A7A-773A0D6F76B3}"/>
              </a:ext>
            </a:extLst>
          </p:cNvPr>
          <p:cNvSpPr/>
          <p:nvPr/>
        </p:nvSpPr>
        <p:spPr>
          <a:xfrm>
            <a:off x="7796726" y="61478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97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6289D26-405A-4C64-978E-3E50A6CC9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35709"/>
            <a:ext cx="6781800" cy="1905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C42DDD8-3C79-4C6E-9666-CAFB41190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61478"/>
            <a:ext cx="6104325" cy="57637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2E45026-2F8B-4781-BE79-436229635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548680"/>
            <a:ext cx="1432367" cy="173461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F22296C-696B-4146-B604-E26E30AEC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12" y="2772521"/>
            <a:ext cx="6800850" cy="23241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0F925A8-8DB1-43B2-BAD9-542AB9322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7504" y="2520108"/>
            <a:ext cx="2124075" cy="282892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B00C3714-61DB-40EC-B693-A556AC21D7AE}"/>
              </a:ext>
            </a:extLst>
          </p:cNvPr>
          <p:cNvSpPr/>
          <p:nvPr/>
        </p:nvSpPr>
        <p:spPr>
          <a:xfrm>
            <a:off x="768542" y="5349033"/>
            <a:ext cx="7835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Bold"/>
              </a:rPr>
              <a:t>3.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the most popular, more popular, more popular, older, more popular, larger</a:t>
            </a:r>
          </a:p>
          <a:p>
            <a:pPr algn="l" rtl="0"/>
            <a:r>
              <a:rPr lang="en-US" b="1" dirty="0">
                <a:solidFill>
                  <a:srgbClr val="C00000"/>
                </a:solidFill>
                <a:latin typeface="MyriadPro-Bold"/>
              </a:rPr>
              <a:t>4.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the longest, longer, the longest, the most important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63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960202" y="4729990"/>
            <a:ext cx="1842492" cy="692497"/>
          </a:xfrm>
          <a:prstGeom prst="rect">
            <a:avLst/>
          </a:prstGeom>
          <a:solidFill>
            <a:srgbClr val="FF99FF"/>
          </a:solidFill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</a:t>
            </a:r>
            <a:endParaRPr lang="ar-SA" sz="4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0629" y="4337575"/>
            <a:ext cx="3310088" cy="392415"/>
          </a:xfrm>
          <a:prstGeom prst="rect">
            <a:avLst/>
          </a:prstGeom>
          <a:solidFill>
            <a:srgbClr val="FFFF99"/>
          </a:solidFill>
        </p:spPr>
        <p:txBody>
          <a:bodyPr wrap="square" lIns="68580" tIns="34290" rIns="68580" bIns="34290">
            <a:spAutoFit/>
          </a:bodyPr>
          <a:lstStyle/>
          <a:p>
            <a:pPr algn="ctr" rtl="0"/>
            <a:r>
              <a:rPr 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T.Noureyah Alghamdi</a:t>
            </a:r>
            <a:endParaRPr lang="ar-SA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Have A Nice Day Lettering - Immagini vettoriali stock e altre immagini di  Artigianato -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211" y="1162833"/>
            <a:ext cx="4220279" cy="42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Say 'Thank You' in Business | Proposif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7420"/>
            <a:ext cx="4940309" cy="247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2617098" y="-551285"/>
            <a:ext cx="4572000" cy="24497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أتمنى الاهتمام بمتابعة الدروس في قتوات </a:t>
            </a:r>
            <a:r>
              <a:rPr lang="ar-S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عين</a:t>
            </a:r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الرسمية من وزارة التعليم</a:t>
            </a:r>
            <a:endParaRPr lang="ar-S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73909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45B7794-C642-47E5-9708-329269BE0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49053"/>
            <a:ext cx="8286141" cy="23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77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AB27AFE-A44A-4402-808E-89E02AC98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1262062"/>
            <a:ext cx="591502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21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3CC8130-A65C-410C-A32D-1FCE9A3D6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2209800"/>
            <a:ext cx="596265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99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AKSHI GUP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35" y="188640"/>
            <a:ext cx="5910297" cy="38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English Writing And Reading Cartoon - Read Writ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6" y="4074662"/>
            <a:ext cx="7708613" cy="265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17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16633"/>
            <a:ext cx="3312368" cy="63207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780960"/>
            <a:ext cx="4210050" cy="5686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04785"/>
            <a:ext cx="4152900" cy="556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7673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058" y="3615033"/>
            <a:ext cx="2186955" cy="20426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5657"/>
            <a:ext cx="2800350" cy="3048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21" y="40013"/>
            <a:ext cx="2853762" cy="278092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5770"/>
            <a:ext cx="2556044" cy="2987887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89179" y="3135429"/>
            <a:ext cx="33842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Avoid gathering !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23528" y="4660767"/>
            <a:ext cx="477727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Social distancing is not a</a:t>
            </a:r>
          </a:p>
          <a:p>
            <a:pPr algn="l" rtl="0"/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choice, it is a must!</a:t>
            </a:r>
            <a:r>
              <a:rPr lang="en-US" sz="2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ar-SA" sz="2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677058" y="2917322"/>
            <a:ext cx="1959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Covid 19</a:t>
            </a:r>
            <a:endParaRPr lang="ar-SA" sz="3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23528" y="5702615"/>
            <a:ext cx="536396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Keep a distance of 2 meters</a:t>
            </a:r>
          </a:p>
          <a:p>
            <a:pPr algn="l" rtl="0"/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 avoid accountability</a:t>
            </a:r>
            <a:endParaRPr lang="ar-SA" sz="2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00375" y="3684834"/>
            <a:ext cx="552907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 must wear a mask before</a:t>
            </a:r>
          </a:p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going out.</a:t>
            </a:r>
            <a:endParaRPr lang="ar-SA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800389" y="6355382"/>
            <a:ext cx="43572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wash hands constantly.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061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0"/>
            <a:ext cx="4937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three reasons for learning English | EF English Live">
            <a:extLst>
              <a:ext uri="{FF2B5EF4-FFF2-40B4-BE49-F238E27FC236}">
                <a16:creationId xmlns:a16="http://schemas.microsoft.com/office/drawing/2014/main" id="{4EA68E18-2737-4C08-B729-0B64414FF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9144000" cy="60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602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9C46188-E453-475F-AB17-5CB3A514C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31950"/>
            <a:ext cx="5963741" cy="61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8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357" y="1105633"/>
            <a:ext cx="2279561" cy="209347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54942" y="3458037"/>
            <a:ext cx="2979470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November 24</a:t>
            </a:r>
            <a:r>
              <a:rPr lang="en-US" sz="24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\ 2020</a:t>
            </a:r>
            <a:endParaRPr lang="ar-SA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60881" y="2656863"/>
            <a:ext cx="807144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292" name="Picture 4" descr="Calendar clipart clipart cliparts for you - Clipart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038" y="981688"/>
            <a:ext cx="1428750" cy="112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alendar Computer Icons Clip art - others png download - 1024*1024 - Free  Transparent Calendar png Download. - Clip Art Libr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3" y="857251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160880" y="2176729"/>
            <a:ext cx="2028248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Tuesday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961933" y="2979816"/>
            <a:ext cx="1521891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9-4-1442 H</a:t>
            </a:r>
            <a:endParaRPr lang="ar-SA" sz="24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4" y="3972002"/>
            <a:ext cx="2473640" cy="1855230"/>
          </a:xfrm>
          <a:prstGeom prst="rect">
            <a:avLst/>
          </a:prstGeom>
        </p:spPr>
      </p:pic>
      <p:pic>
        <p:nvPicPr>
          <p:cNvPr id="11" name="Picture 4" descr="Girl hi sticker for messenger | Premium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82" y="3329369"/>
            <a:ext cx="2156980" cy="215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4736953" y="3677327"/>
            <a:ext cx="3659656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7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everyone,</a:t>
            </a:r>
          </a:p>
          <a:p>
            <a:pPr algn="l" rtl="0"/>
            <a:r>
              <a:rPr lang="en-US" sz="27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is everything going?</a:t>
            </a:r>
            <a:endParaRPr lang="ar-SA" sz="27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5CFD085A-B4C4-48DF-931A-7540BC6EC8C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03549468"/>
                  </p:ext>
                </p:extLst>
              </p:nvPr>
            </p:nvGraphicFramePr>
            <p:xfrm>
              <a:off x="-4069080" y="-337279"/>
              <a:ext cx="2286000" cy="1714500"/>
            </p:xfrm>
            <a:graphic>
              <a:graphicData uri="http://schemas.microsoft.com/office/powerpoint/2016/slidezoom">
                <pslz:sldZm>
                  <pslz:sldZmObj sldId="468" cId="192006213">
                    <pslz:zmPr id="{0828DD7B-2E18-4E65-BA8F-A02C031F9B32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5CFD085A-B4C4-48DF-931A-7540BC6EC8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069080" y="-337279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108677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890</Words>
  <Application>Microsoft Office PowerPoint</Application>
  <PresentationFormat>عرض على الشاشة (4:3)</PresentationFormat>
  <Paragraphs>174</Paragraphs>
  <Slides>40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40</vt:i4>
      </vt:variant>
    </vt:vector>
  </HeadingPairs>
  <TitlesOfParts>
    <vt:vector size="52" baseType="lpstr">
      <vt:lpstr>Arial</vt:lpstr>
      <vt:lpstr>Calibri</vt:lpstr>
      <vt:lpstr>Comic Sans MS</vt:lpstr>
      <vt:lpstr>Cooper Black</vt:lpstr>
      <vt:lpstr>futura-pt-1</vt:lpstr>
      <vt:lpstr>MyriadPro-Bold</vt:lpstr>
      <vt:lpstr>MyriadPro-Light</vt:lpstr>
      <vt:lpstr>MyriadPro-LightIt</vt:lpstr>
      <vt:lpstr>MyriadPro-SemiboldIt</vt:lpstr>
      <vt:lpstr>StagSans-Light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cvs</cp:lastModifiedBy>
  <cp:revision>423</cp:revision>
  <dcterms:created xsi:type="dcterms:W3CDTF">2019-11-21T04:55:51Z</dcterms:created>
  <dcterms:modified xsi:type="dcterms:W3CDTF">2021-01-05T11:12:50Z</dcterms:modified>
</cp:coreProperties>
</file>