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6" r:id="rId5"/>
  </p:sldMasterIdLst>
  <p:notesMasterIdLst>
    <p:notesMasterId r:id="rId28"/>
  </p:notesMasterIdLst>
  <p:handoutMasterIdLst>
    <p:handoutMasterId r:id="rId29"/>
  </p:handoutMasterIdLst>
  <p:sldIdLst>
    <p:sldId id="309" r:id="rId6"/>
    <p:sldId id="312" r:id="rId7"/>
    <p:sldId id="317" r:id="rId8"/>
    <p:sldId id="314" r:id="rId9"/>
    <p:sldId id="306" r:id="rId10"/>
    <p:sldId id="316" r:id="rId11"/>
    <p:sldId id="315" r:id="rId12"/>
    <p:sldId id="313" r:id="rId13"/>
    <p:sldId id="324" r:id="rId14"/>
    <p:sldId id="325" r:id="rId15"/>
    <p:sldId id="326" r:id="rId16"/>
    <p:sldId id="295" r:id="rId17"/>
    <p:sldId id="318" r:id="rId18"/>
    <p:sldId id="319" r:id="rId19"/>
    <p:sldId id="311" r:id="rId20"/>
    <p:sldId id="297" r:id="rId21"/>
    <p:sldId id="321" r:id="rId22"/>
    <p:sldId id="323" r:id="rId23"/>
    <p:sldId id="286" r:id="rId24"/>
    <p:sldId id="322" r:id="rId25"/>
    <p:sldId id="287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2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BAE2"/>
    <a:srgbClr val="095D77"/>
    <a:srgbClr val="077974"/>
    <a:srgbClr val="077C79"/>
    <a:srgbClr val="F7EDE9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524" autoAdjust="0"/>
  </p:normalViewPr>
  <p:slideViewPr>
    <p:cSldViewPr snapToGrid="0">
      <p:cViewPr varScale="1">
        <p:scale>
          <a:sx n="93" d="100"/>
          <a:sy n="93" d="100"/>
        </p:scale>
        <p:origin x="72" y="321"/>
      </p:cViewPr>
      <p:guideLst>
        <p:guide pos="3840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71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BE15F-B090-4CF7-BFCF-98C3F033F340}" type="datetimeFigureOut">
              <a:rPr lang="en-US" smtClean="0"/>
              <a:t>2/5/2023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7E118-DCD0-425E-8F60-56D854F882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90BB5-5D2F-4678-ABFA-886B35A080E3}" type="datetimeFigureOut">
              <a:rPr lang="en-US" smtClean="0"/>
              <a:t>2/5/2023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913A0-8194-43AB-8CE1-D8825DE31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913A0-8194-43AB-8CE1-D8825DE315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62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913A0-8194-43AB-8CE1-D8825DE3150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1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 descr="photo of palm leaf on pink background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k and re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4" descr="Photo of palm leaves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371600"/>
            <a:ext cx="5057774" cy="64008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496" y="2103120"/>
            <a:ext cx="2185416" cy="36576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14232" y="2103120"/>
            <a:ext cx="2185416" cy="36576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8" descr="photo of laptop keyboard bordered by 2 palm leaves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1929383"/>
            <a:ext cx="4480560" cy="64008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4980"/>
            <a:ext cx="10515600" cy="64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9656"/>
            <a:ext cx="5157787" cy="54864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658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19656"/>
            <a:ext cx="5183188" cy="54864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658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19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8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10" y="1878096"/>
            <a:ext cx="4572000" cy="9392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 descr="close up photo of leaves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E00A-F59F-A5E4-3C2C-EE8E629D5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140C9-5E8F-B015-BB7F-E8BD51AB4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A9DEE-CE5C-79F2-2C5A-39895A6F4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0A6A8-7120-241C-3EF2-4661032C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27C81-E792-78C3-A990-3B8F88E0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56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2A6C-B21B-B770-FB12-25D7640F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E9C23-12AD-9D1F-D9A4-CC621EFBC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C1D4E-D92C-92E8-FB8C-59D9BD57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408CF-EAFA-EF78-3DAA-19DD3A3C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EEA0B-C43B-D42B-F177-613DDF59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05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0FDC-2BB0-288E-4364-4BE21897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72334-584C-9C18-97DB-4BBB1DC7E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A3E88-8C99-F38B-9816-1F4F563E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25365-F02B-86AC-3F2E-C8CAE3F4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547F5-D469-DD99-C32B-A48099D1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2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E4A61-75AC-04F9-0F98-2E68977D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52E15-4FC5-2B61-BDC1-91A15E92A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0CA6A-0724-11B1-34F5-8C73E9CA5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8581E-4C66-15E5-A916-97C9A399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B3118-730F-E018-592E-81BFD4D0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35613-5C82-F432-92C3-DD832351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0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hoto of palm tree leaves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828800"/>
            <a:ext cx="4087368" cy="84124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686A-B49A-CCC6-80D6-5FF739F8A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9AA8-8B79-DDA6-7389-41B76CE42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367E7-40C3-E592-65B6-D96FE71B6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E257B-2ECE-6C73-45CB-D30D7B86A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3566E-0C24-ECA2-0753-9ABEE333E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31D47-A0DD-8550-9071-122C6276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610731-D0F6-F0E1-817B-2BF67F19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E63B38-61D9-49DF-FBB2-41647E67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45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8762-7FE3-B935-2313-482EB072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0DE9B9-5123-CCDF-9909-F1A0FA64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4FE6B-9133-48B9-8F4E-68279991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D6907-AF9A-3E95-8D89-C722D4BF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1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C7D1A-2C8D-94F3-E13B-D91A972B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A86C8-C8C6-43EC-3E74-DDD9D0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C72C-4BDB-82DE-DC05-B9751768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38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4C81-0AF1-9E12-AAC1-340999F3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7BBC3-048C-DE68-336F-009B9BAA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EC5D-122D-A771-07EB-0F5B74CFF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9F0EE-E4CF-0F5B-26E2-CCB93974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3C21A-FBF4-9B9B-03D4-8137CA29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3139D-F200-226E-75D9-13E37F5C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51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80CD9-A866-105D-9FE7-74BCD7F0C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B25AD-8420-60B6-2137-3DAABB05B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E39A9-18AD-EC25-8FAE-FB9AFBC4F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C7253-FC07-D9F3-DB0F-4E359A12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F9B46-BE8B-3759-E1F7-4BE713A6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82D37-9AD7-424C-8D5A-9781D7EC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6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45EAC-5933-E5DE-3DAC-D2C453B89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FB83AF-ED28-31F2-3AFC-36152F2AC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294B7-1741-32E7-06F2-5EFDD2505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61E34-8A87-2FC2-6BBE-BF21ADD7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96299-591E-135E-B777-84D008EF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71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44E9FF-0533-761B-CD33-8236033DC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2F7C9-A276-2BC6-AD79-A3E23D92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236AE-5601-A70D-B6A3-016E844C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59C29-35FF-D637-2684-F14D2364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5FA72-AD03-341D-761C-9EF0DFC0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40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0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09" y="-750615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1" y="2509642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1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2" y="3047623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6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7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1BEC46-E9AA-4E69-B6CB-5ADD7BB063A3}"/>
              </a:ext>
            </a:extLst>
          </p:cNvPr>
          <p:cNvSpPr txBox="1"/>
          <p:nvPr userDrawn="1"/>
        </p:nvSpPr>
        <p:spPr>
          <a:xfrm>
            <a:off x="0" y="6885633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SmartArt Placeholder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close up photo of plants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4151376"/>
            <a:ext cx="4443664" cy="9144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4" r:id="rId3"/>
    <p:sldLayoutId id="2147483675" r:id="rId4"/>
    <p:sldLayoutId id="2147483667" r:id="rId5"/>
    <p:sldLayoutId id="2147483666" r:id="rId6"/>
    <p:sldLayoutId id="2147483651" r:id="rId7"/>
    <p:sldLayoutId id="2147483670" r:id="rId8"/>
    <p:sldLayoutId id="2147483672" r:id="rId9"/>
    <p:sldLayoutId id="2147483653" r:id="rId10"/>
    <p:sldLayoutId id="2147483674" r:id="rId11"/>
    <p:sldLayoutId id="2147483668" r:id="rId12"/>
    <p:sldLayoutId id="2147483669" r:id="rId13"/>
    <p:sldLayoutId id="2147483673" r:id="rId14"/>
    <p:sldLayoutId id="214748367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62BE4-78D8-1ECC-F278-AE7193EA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1FD27-BCD8-42FD-31BF-FF8211643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E297F-DDF7-1430-81B7-49B8FD930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C5A7-EA3A-46C6-A7BE-99D5BF5D879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B6DCD-6EA7-BAA7-8DFC-9178CE805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7B3D-DFB9-3917-E502-D3456F085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CB1AC-7C3F-4338-ADC1-11175583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4544" y="1193035"/>
            <a:ext cx="6503541" cy="2387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U10</a:t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what`s school like ?</a:t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conversation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4829E901-B0F6-4B1C-8D1C-8B758458B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Safa Salman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AlHerz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D2E440-8447-F4D9-539E-E15A1975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145E3-E0AA-BE73-1321-E1AF7975A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5634A-D037-4930-679D-9E5A9B28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529C3-8E3F-31D6-4C7B-DB28318C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792D6-5CAE-86DA-1257-935460F0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CC833-D00C-EDDF-5BE8-0167EAB7C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51" y="750013"/>
            <a:ext cx="10407721" cy="5404207"/>
          </a:xfrm>
          <a:prstGeom prst="rect">
            <a:avLst/>
          </a:prstGeom>
        </p:spPr>
      </p:pic>
      <p:pic>
        <p:nvPicPr>
          <p:cNvPr id="2054" name="Picture 6" descr="وزارة التعليم السعودية توضح المقصود بتعديل المناهج الدراسية | مجلة سيدتي">
            <a:extLst>
              <a:ext uri="{FF2B5EF4-FFF2-40B4-BE49-F238E27FC236}">
                <a16:creationId xmlns:a16="http://schemas.microsoft.com/office/drawing/2014/main" id="{D19978D4-C128-CD74-D469-915DBFA2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51" y="4638782"/>
            <a:ext cx="3880647" cy="197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97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DDEF29C-5C8A-9657-DABF-FB3BC4FF4E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6B58DB-F14A-C6B0-3F6C-E052E067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69" y="1828799"/>
            <a:ext cx="5184648" cy="1433245"/>
          </a:xfrm>
        </p:spPr>
        <p:txBody>
          <a:bodyPr>
            <a:normAutofit/>
          </a:bodyPr>
          <a:lstStyle/>
          <a:p>
            <a:r>
              <a:rPr lang="en-US" dirty="0"/>
              <a:t>What subject do you like ? Why 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7B353-C17F-AFA3-8E2A-E80BC810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BA2FB15-EE82-75D7-0ECB-5A5C2837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94" y="846805"/>
            <a:ext cx="1269635" cy="141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E6F52A1-0951-41C1-0EA2-705C1D4F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174" y="925671"/>
            <a:ext cx="1397652" cy="125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0423B7C-3C25-8F2E-11A7-D728B768F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43700" b="12050"/>
          <a:stretch/>
        </p:blipFill>
        <p:spPr bwMode="auto">
          <a:xfrm>
            <a:off x="9194306" y="925671"/>
            <a:ext cx="1397653" cy="139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384606A-7AF5-9896-0DC3-ED949D21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21" y="2596376"/>
            <a:ext cx="1397653" cy="157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AFD3CB-231B-0A18-0727-721FB13CA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786" r="15153"/>
          <a:stretch/>
        </p:blipFill>
        <p:spPr bwMode="auto">
          <a:xfrm>
            <a:off x="7699191" y="2596376"/>
            <a:ext cx="1269635" cy="157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5F3A4DB-5B9E-C3FC-C313-5A1128D5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06" y="2744018"/>
            <a:ext cx="1269635" cy="127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34AF3D0-8644-BD1F-BE51-F124CF48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53" y="4443503"/>
            <a:ext cx="1306942" cy="150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8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</p:spPr>
        <p:txBody>
          <a:bodyPr/>
          <a:lstStyle/>
          <a:p>
            <a:r>
              <a:rPr lang="en-US" dirty="0"/>
              <a:t>How many character there in the conversation ?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0EF05F-D143-4A4E-A3CF-65E5CF2A0B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204" y="5249545"/>
            <a:ext cx="2103438" cy="274320"/>
          </a:xfrm>
        </p:spPr>
        <p:txBody>
          <a:bodyPr/>
          <a:lstStyle/>
          <a:p>
            <a:r>
              <a:rPr lang="en-US" dirty="0"/>
              <a:t>Flora Berggren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9DE219-A942-4567-A75F-69E0C6CE12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45886" y="5538152"/>
            <a:ext cx="2103438" cy="274320"/>
          </a:xfrm>
        </p:spPr>
        <p:txBody>
          <a:bodyPr/>
          <a:lstStyle/>
          <a:p>
            <a:r>
              <a:rPr lang="en-US" dirty="0"/>
              <a:t>Chief Operations Officer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03C7179-C3FF-46C1-8E01-AC087B88C2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49412" y="5249545"/>
            <a:ext cx="2103438" cy="274320"/>
          </a:xfrm>
        </p:spPr>
        <p:txBody>
          <a:bodyPr/>
          <a:lstStyle/>
          <a:p>
            <a:r>
              <a:rPr lang="en-US" dirty="0"/>
              <a:t>Rajesh Santoshi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B1CDB23-6AD9-45A0-9AF3-29C62C3D58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49094" y="5538152"/>
            <a:ext cx="2103438" cy="274320"/>
          </a:xfrm>
        </p:spPr>
        <p:txBody>
          <a:bodyPr/>
          <a:lstStyle/>
          <a:p>
            <a:r>
              <a:rPr lang="en-US" dirty="0"/>
              <a:t>VP Marketing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94544-C9EA-4CC9-A8CE-78087E86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صورة 1">
            <a:extLst>
              <a:ext uri="{FF2B5EF4-FFF2-40B4-BE49-F238E27FC236}">
                <a16:creationId xmlns:a16="http://schemas.microsoft.com/office/drawing/2014/main" id="{88EDFF8A-491B-D5A6-8E70-33C245F7D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28" r="65385"/>
          <a:stretch/>
        </p:blipFill>
        <p:spPr>
          <a:xfrm rot="310006">
            <a:off x="3835310" y="3099070"/>
            <a:ext cx="1738201" cy="308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صورة 1">
            <a:extLst>
              <a:ext uri="{FF2B5EF4-FFF2-40B4-BE49-F238E27FC236}">
                <a16:creationId xmlns:a16="http://schemas.microsoft.com/office/drawing/2014/main" id="{813B6FB9-A42A-4559-2965-6085F73B1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64" t="1064" b="42871"/>
          <a:stretch/>
        </p:blipFill>
        <p:spPr>
          <a:xfrm>
            <a:off x="806623" y="3056486"/>
            <a:ext cx="2238805" cy="3101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E2C7329F-8638-096D-6CF1-B17B82583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84" t="15988" r="20413" b="9757"/>
          <a:stretch/>
        </p:blipFill>
        <p:spPr>
          <a:xfrm>
            <a:off x="6529289" y="1427904"/>
            <a:ext cx="5439610" cy="5352883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183D1393-5F7F-0D71-0239-F739355F12C9}"/>
              </a:ext>
            </a:extLst>
          </p:cNvPr>
          <p:cNvSpPr txBox="1">
            <a:spLocks/>
          </p:cNvSpPr>
          <p:nvPr/>
        </p:nvSpPr>
        <p:spPr>
          <a:xfrm>
            <a:off x="852455" y="1479524"/>
            <a:ext cx="552582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are their names?</a:t>
            </a:r>
          </a:p>
        </p:txBody>
      </p:sp>
    </p:spTree>
    <p:extLst>
      <p:ext uri="{BB962C8B-B14F-4D97-AF65-F5344CB8AC3E}">
        <p14:creationId xmlns:p14="http://schemas.microsoft.com/office/powerpoint/2010/main" val="4268866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7C03-9627-F317-F666-9B1473CF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1815119"/>
            <a:ext cx="3931996" cy="640080"/>
          </a:xfrm>
        </p:spPr>
        <p:txBody>
          <a:bodyPr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 then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choose the ending</a:t>
            </a:r>
            <a:br>
              <a:rPr kumimoji="0" lang="en-US" sz="3200" b="1" i="0" u="none" strike="noStrike" kern="1200" cap="none" spc="0" normalizeH="0" baseline="0" noProof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you like the most.</a:t>
            </a:r>
            <a:br>
              <a:rPr kumimoji="0" lang="en-US" sz="3200" b="1" i="0" u="none" strike="noStrike" kern="1200" cap="none" spc="0" normalizeH="0" baseline="0" noProof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CBB0E176-5746-4E10-4FBB-D5AC391FA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A7A618B-BF34-896F-EBB1-C8620EEE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8F5CC-F71E-68AC-74E9-DC95D8651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94" t="21753" r="48173" b="37476"/>
          <a:stretch/>
        </p:blipFill>
        <p:spPr>
          <a:xfrm>
            <a:off x="4400833" y="0"/>
            <a:ext cx="804051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E00FAD-5A16-B838-1BEB-5C0BB27A3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875" y="3704509"/>
            <a:ext cx="4448708" cy="3205292"/>
          </a:xfrm>
          <a:prstGeom prst="rect">
            <a:avLst/>
          </a:prstGeom>
        </p:spPr>
      </p:pic>
      <p:pic>
        <p:nvPicPr>
          <p:cNvPr id="21" name="SG Bk 2 F-SA_2020_12">
            <a:hlinkClick r:id="" action="ppaction://media"/>
            <a:extLst>
              <a:ext uri="{FF2B5EF4-FFF2-40B4-BE49-F238E27FC236}">
                <a16:creationId xmlns:a16="http://schemas.microsoft.com/office/drawing/2014/main" id="{D8F9B173-24B1-E00E-B0D4-E725C347D3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313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1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52079-9D76-9B1B-8D68-B208057C16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EFB011-AEFA-A6CE-064A-ED4180176F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4A6656-132D-B870-66AE-A35C4BC1D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0B18DD-28F3-C95B-7A35-587CF3D3AB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2685D-3678-99AD-DDE0-E227609B0C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CA2ABEE-2C7C-8D50-5E5B-9EC289417B3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7C7206-1E26-989E-F409-07970D1733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D341943-769D-4122-F402-C6E71B74A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5C7E07C-2F1B-1D56-CB59-A1D28FF3F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BC6572-D091-3621-23D6-98A347DB0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4" t="21753" r="48173" b="37476"/>
          <a:stretch/>
        </p:blipFill>
        <p:spPr>
          <a:xfrm>
            <a:off x="3524059" y="0"/>
            <a:ext cx="890693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7771CAA-C815-1F04-91C3-0ACEBB7F0A25}"/>
              </a:ext>
            </a:extLst>
          </p:cNvPr>
          <p:cNvSpPr/>
          <p:nvPr/>
        </p:nvSpPr>
        <p:spPr>
          <a:xfrm>
            <a:off x="81219" y="408530"/>
            <a:ext cx="34428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1-Underline 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adjectives.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16C7C8-6782-2142-CFD9-3B39F4009C81}"/>
              </a:ext>
            </a:extLst>
          </p:cNvPr>
          <p:cNvSpPr/>
          <p:nvPr/>
        </p:nvSpPr>
        <p:spPr>
          <a:xfrm>
            <a:off x="-10210" y="2951946"/>
            <a:ext cx="4212404" cy="954107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47BB7E"/>
            </a:solidFill>
            <a:prstDash val="solid"/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         Cool </a:t>
            </a:r>
            <a:r>
              <a:rPr kumimoji="0" lang="en-US" sz="2800" b="0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≈ </a:t>
            </a:r>
            <a:r>
              <a:rPr lang="en-US" sz="2800" b="1" spc="50" dirty="0">
                <a:ln w="0"/>
                <a:solidFill>
                  <a:srgbClr val="2495CF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                         </a:t>
            </a:r>
            <a:endParaRPr kumimoji="0" lang="en-US" sz="2800" b="0" i="0" u="none" strike="noStrike" kern="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fascinating</a:t>
            </a:r>
            <a:r>
              <a:rPr kumimoji="0" lang="en-US" sz="2800" b="0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≈</a:t>
            </a:r>
            <a:endParaRPr kumimoji="0" lang="en-US" sz="2800" b="1" i="0" u="none" strike="noStrike" kern="1200" cap="none" spc="50" normalizeH="0" baseline="0" noProof="0" dirty="0">
              <a:ln w="0"/>
              <a:solidFill>
                <a:srgbClr val="2495CF">
                  <a:lumMod val="60000"/>
                  <a:lumOff val="4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FA327F-ACF2-43E4-2633-DAA2A3A55B1B}"/>
              </a:ext>
            </a:extLst>
          </p:cNvPr>
          <p:cNvSpPr/>
          <p:nvPr/>
        </p:nvSpPr>
        <p:spPr>
          <a:xfrm>
            <a:off x="-10210" y="5336492"/>
            <a:ext cx="3544530" cy="1200329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47BB7E"/>
            </a:solidFill>
            <a:prstDash val="solid"/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0" cap="none" spc="0" normalizeH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Fun </a:t>
            </a:r>
            <a:r>
              <a:rPr kumimoji="0" lang="en-US" sz="36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≠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 good</a:t>
            </a:r>
            <a:r>
              <a:rPr kumimoji="0" lang="en-US" sz="36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≠ 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61C7DD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6D4D06-EB10-775B-0684-A9871E0F65AB}"/>
              </a:ext>
            </a:extLst>
          </p:cNvPr>
          <p:cNvSpPr/>
          <p:nvPr/>
        </p:nvSpPr>
        <p:spPr>
          <a:xfrm>
            <a:off x="183937" y="1878815"/>
            <a:ext cx="33503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What are the</a:t>
            </a:r>
          </a:p>
          <a:p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synonyms for: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1DB8A5-39DC-8F3A-3CEF-90F129158850}"/>
              </a:ext>
            </a:extLst>
          </p:cNvPr>
          <p:cNvSpPr/>
          <p:nvPr/>
        </p:nvSpPr>
        <p:spPr>
          <a:xfrm>
            <a:off x="310110" y="4179437"/>
            <a:ext cx="27803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3-What are the</a:t>
            </a:r>
          </a:p>
          <a:p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opposites of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FAB7FA-AC53-E562-4595-E323855E6D87}"/>
              </a:ext>
            </a:extLst>
          </p:cNvPr>
          <p:cNvSpPr txBox="1"/>
          <p:nvPr/>
        </p:nvSpPr>
        <p:spPr>
          <a:xfrm>
            <a:off x="2165387" y="2916187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ABAE2"/>
                </a:solidFill>
                <a:latin typeface="Century Gothic" panose="020B0502020202020204" pitchFamily="34" charset="0"/>
              </a:rPr>
              <a:t>great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43C6D4-D27B-5F10-16B3-CDFE09BCB2B6}"/>
              </a:ext>
            </a:extLst>
          </p:cNvPr>
          <p:cNvSpPr txBox="1"/>
          <p:nvPr/>
        </p:nvSpPr>
        <p:spPr>
          <a:xfrm>
            <a:off x="2165387" y="3373949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ABAE2"/>
                </a:solidFill>
                <a:latin typeface="Century Gothic" panose="020B0502020202020204" pitchFamily="34" charset="0"/>
              </a:rPr>
              <a:t>interesting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D66A9-8886-57AC-FBEF-CB98099A1563}"/>
              </a:ext>
            </a:extLst>
          </p:cNvPr>
          <p:cNvSpPr txBox="1"/>
          <p:nvPr/>
        </p:nvSpPr>
        <p:spPr>
          <a:xfrm>
            <a:off x="1835168" y="5351881"/>
            <a:ext cx="146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ABAE2"/>
                </a:solidFill>
                <a:latin typeface="Century Gothic" panose="020B0502020202020204" pitchFamily="34" charset="0"/>
              </a:rPr>
              <a:t>boring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0C839E-7121-B5D3-1415-18CF9C212957}"/>
              </a:ext>
            </a:extLst>
          </p:cNvPr>
          <p:cNvSpPr txBox="1"/>
          <p:nvPr/>
        </p:nvSpPr>
        <p:spPr>
          <a:xfrm>
            <a:off x="1835168" y="5907979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ABAE2"/>
                </a:solidFill>
                <a:latin typeface="Century Gothic" panose="020B0502020202020204" pitchFamily="34" charset="0"/>
              </a:rPr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41523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454" y="1130157"/>
            <a:ext cx="8897420" cy="1551397"/>
          </a:xfrm>
        </p:spPr>
        <p:txBody>
          <a:bodyPr>
            <a:norm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the conversation  </a:t>
            </a:r>
            <a:b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then answer the questions</a:t>
            </a:r>
            <a:b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EC9B87-08FB-7962-7FE3-802323546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7" t="59905" r="52276" b="20782"/>
          <a:stretch/>
        </p:blipFill>
        <p:spPr>
          <a:xfrm>
            <a:off x="1351053" y="2460314"/>
            <a:ext cx="9000160" cy="33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92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lose up of a wall clock ">
            <a:extLst>
              <a:ext uri="{FF2B5EF4-FFF2-40B4-BE49-F238E27FC236}">
                <a16:creationId xmlns:a16="http://schemas.microsoft.com/office/drawing/2014/main" id="{4CB72E8C-BD65-4DC9-BE83-0E228B6A80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81344" cy="6858000"/>
          </a:xfr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1D291211-3EE5-468A-9544-9DD9E692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3" y="4169510"/>
            <a:ext cx="6102849" cy="9144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minute strategy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82260B2-4C92-4B33-AF87-E5810D10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DEC33C-92FC-64BE-2BEB-D082A49F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40" y="724328"/>
            <a:ext cx="5098460" cy="53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2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1770B4-C9CF-5C34-749B-A1EB1DFB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AB46D-2EA1-E30B-C439-337BEF7E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B0-E8C8-5967-856E-C095A94F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AA5FC-1805-5A0A-F16F-162ACF1E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E9D601C-6AEA-2FC2-34B2-C41D9EAB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110" y="744877"/>
            <a:ext cx="10469366" cy="534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05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C9B87-08FB-7962-7FE3-802323546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7" t="59905" r="52276" b="20782"/>
          <a:stretch/>
        </p:blipFill>
        <p:spPr>
          <a:xfrm>
            <a:off x="1663113" y="1434030"/>
            <a:ext cx="9000160" cy="2568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290" y="1106657"/>
            <a:ext cx="8897420" cy="791110"/>
          </a:xfrm>
        </p:spPr>
        <p:txBody>
          <a:bodyPr>
            <a:noAutofit/>
          </a:bodyPr>
          <a:lstStyle/>
          <a:p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the questions</a:t>
            </a:r>
            <a:b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36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743978-FB32-EEBA-8E06-ACD2D9890425}"/>
              </a:ext>
            </a:extLst>
          </p:cNvPr>
          <p:cNvSpPr/>
          <p:nvPr/>
        </p:nvSpPr>
        <p:spPr>
          <a:xfrm>
            <a:off x="2000861" y="3824573"/>
            <a:ext cx="8396587" cy="523220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47BB7E"/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61C7DD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1-it’s science. Because he thinks it’s cool.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8F9A86-4A7C-E4FA-5FAF-1F4C3A51F057}"/>
              </a:ext>
            </a:extLst>
          </p:cNvPr>
          <p:cNvSpPr/>
          <p:nvPr/>
        </p:nvSpPr>
        <p:spPr>
          <a:xfrm>
            <a:off x="2000861" y="4466136"/>
            <a:ext cx="8396586" cy="523220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47BB7E"/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61C7DD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2-Yes, he does. Because it’s fascinating.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12A9C6-F99F-A8DF-CBA4-C1027D45F287}"/>
              </a:ext>
            </a:extLst>
          </p:cNvPr>
          <p:cNvSpPr/>
          <p:nvPr/>
        </p:nvSpPr>
        <p:spPr>
          <a:xfrm>
            <a:off x="2000860" y="5107699"/>
            <a:ext cx="8396588" cy="954107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47BB7E"/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61C7DD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3-Yes,he does. Because he explains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61C7DD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things clearly and also makes math fun!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AE2E1A-FD85-E5F6-E099-870B18C4E752}"/>
              </a:ext>
            </a:extLst>
          </p:cNvPr>
          <p:cNvSpPr/>
          <p:nvPr/>
        </p:nvSpPr>
        <p:spPr>
          <a:xfrm>
            <a:off x="2000860" y="6178353"/>
            <a:ext cx="8396586" cy="523220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47BB7E"/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61C7DD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4-Mr. Huston, the English teacher.</a:t>
            </a:r>
          </a:p>
        </p:txBody>
      </p:sp>
    </p:spTree>
    <p:extLst>
      <p:ext uri="{BB962C8B-B14F-4D97-AF65-F5344CB8AC3E}">
        <p14:creationId xmlns:p14="http://schemas.microsoft.com/office/powerpoint/2010/main" val="173179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9">
            <a:extLst>
              <a:ext uri="{FF2B5EF4-FFF2-40B4-BE49-F238E27FC236}">
                <a16:creationId xmlns:a16="http://schemas.microsoft.com/office/drawing/2014/main" id="{EE371AA8-EDCC-5A4D-81BE-2B58F02B41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7316" y="334495"/>
            <a:ext cx="6190599" cy="10076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6"/>
            <a:r>
              <a:rPr lang="en-US" sz="3599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Franklin Gothic Demi" panose="020B0603020102020204" pitchFamily="34" charset="0"/>
              </a:rPr>
              <a:t>Let's practice </a:t>
            </a:r>
            <a:endParaRPr lang="x-none" sz="3599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CCFF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7171" name="Imagem 9" descr="hug-club-clip-art-1131.jpg">
            <a:extLst>
              <a:ext uri="{FF2B5EF4-FFF2-40B4-BE49-F238E27FC236}">
                <a16:creationId xmlns:a16="http://schemas.microsoft.com/office/drawing/2014/main" id="{E6E34BB0-A033-3F48-B713-CE4046D54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66" y="2057897"/>
            <a:ext cx="5890669" cy="274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0FA78982-72EB-6B4A-A8B9-7874153D547A}"/>
              </a:ext>
            </a:extLst>
          </p:cNvPr>
          <p:cNvSpPr/>
          <p:nvPr/>
        </p:nvSpPr>
        <p:spPr>
          <a:xfrm>
            <a:off x="2204" y="-7642"/>
            <a:ext cx="12187592" cy="685552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2832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1F96D3-8445-5C13-FB16-41E24D4E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225" y="3008376"/>
            <a:ext cx="4925776" cy="841248"/>
          </a:xfrm>
        </p:spPr>
        <p:txBody>
          <a:bodyPr>
            <a:normAutofit/>
          </a:bodyPr>
          <a:lstStyle/>
          <a:p>
            <a:r>
              <a:rPr lang="en-US" dirty="0"/>
              <a:t>What day is today 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0E2C7-46AF-A7D3-049F-2845E940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15634-4302-176E-FE86-1D176112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398C6-3A9F-222A-9670-4D365CA3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30BDAF1-F499-3115-7370-71496BCA8BE9}"/>
              </a:ext>
            </a:extLst>
          </p:cNvPr>
          <p:cNvSpPr txBox="1">
            <a:spLocks/>
          </p:cNvSpPr>
          <p:nvPr/>
        </p:nvSpPr>
        <p:spPr>
          <a:xfrm>
            <a:off x="1170225" y="4020381"/>
            <a:ext cx="4925776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data is today ?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99E88C6-ED37-6DFB-8BFD-C0E8CEF31450}"/>
              </a:ext>
            </a:extLst>
          </p:cNvPr>
          <p:cNvSpPr txBox="1">
            <a:spLocks/>
          </p:cNvSpPr>
          <p:nvPr/>
        </p:nvSpPr>
        <p:spPr>
          <a:xfrm>
            <a:off x="2753474" y="888715"/>
            <a:ext cx="6311757" cy="2049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9BDDD7D-EF9B-F7D4-6432-A6B5D1FCB968}"/>
              </a:ext>
            </a:extLst>
          </p:cNvPr>
          <p:cNvSpPr txBox="1">
            <a:spLocks/>
          </p:cNvSpPr>
          <p:nvPr/>
        </p:nvSpPr>
        <p:spPr>
          <a:xfrm>
            <a:off x="5909352" y="3078344"/>
            <a:ext cx="4441178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 is </a:t>
            </a:r>
            <a:r>
              <a:rPr lang="en-US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Sunday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C5D44C6-9CD7-8B39-39C9-9577B0806B85}"/>
              </a:ext>
            </a:extLst>
          </p:cNvPr>
          <p:cNvSpPr txBox="1">
            <a:spLocks/>
          </p:cNvSpPr>
          <p:nvPr/>
        </p:nvSpPr>
        <p:spPr>
          <a:xfrm>
            <a:off x="5909352" y="3950413"/>
            <a:ext cx="4189461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\7 \1444 H</a:t>
            </a:r>
          </a:p>
        </p:txBody>
      </p:sp>
    </p:spTree>
    <p:extLst>
      <p:ext uri="{BB962C8B-B14F-4D97-AF65-F5344CB8AC3E}">
        <p14:creationId xmlns:p14="http://schemas.microsoft.com/office/powerpoint/2010/main" val="4849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BB25C-532F-1736-F879-04FA9963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87E87-5897-E2F0-D359-751976559EF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C50BA-FEBF-9CAF-0C8C-536C674070D9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F25602-AFAD-3644-ACD4-C102E264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B811433-0D3C-EE20-6695-26882A58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FB0BE8-D84D-4B81-BF30-0E882269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007A7D-6A65-3343-918C-09E1ACE9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449" y="1213675"/>
            <a:ext cx="8131971" cy="4909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Task: move to the groups then fill the chart (4min)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915A7C-AD88-A822-3D52-50D677BE8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97" t="15539" r="18058" b="21976"/>
          <a:stretch/>
        </p:blipFill>
        <p:spPr>
          <a:xfrm>
            <a:off x="909263" y="2671280"/>
            <a:ext cx="10371761" cy="395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plant next to a couch">
            <a:extLst>
              <a:ext uri="{FF2B5EF4-FFF2-40B4-BE49-F238E27FC236}">
                <a16:creationId xmlns:a16="http://schemas.microsoft.com/office/drawing/2014/main" id="{E02808E2-CED6-4042-B4A7-74D40168FF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1EF02964-6708-42E7-9841-A3E40E24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5486400" cy="4572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8B68F-CCA9-4C91-85AC-597D8C51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2996693"/>
            <a:ext cx="4416552" cy="2216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page 226</a:t>
            </a:r>
          </a:p>
          <a:p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 C \ 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2DE98-C429-4715-BA3C-5D6C8200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2A80-0DA3-4033-A669-A7896142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AD4D1-035C-4B0B-8CCF-210BA5D5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4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081026-6073-4FB4-BACC-6C021DD4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BBAC8F-6396-7A16-27B8-366F78D08AF6}"/>
              </a:ext>
            </a:extLst>
          </p:cNvPr>
          <p:cNvSpPr txBox="1">
            <a:spLocks/>
          </p:cNvSpPr>
          <p:nvPr/>
        </p:nvSpPr>
        <p:spPr>
          <a:xfrm>
            <a:off x="6334019" y="527407"/>
            <a:ext cx="4746660" cy="33716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sysClr val="windowText" lastClr="000000">
                      <a:lumMod val="65000"/>
                      <a:lumOff val="35000"/>
                      <a:alpha val="50000"/>
                    </a:sys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Thank </a:t>
            </a:r>
            <a:br>
              <a:rPr kumimoji="0" lang="en-US" sz="96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sysClr val="windowText" lastClr="000000">
                      <a:lumMod val="65000"/>
                      <a:lumOff val="35000"/>
                      <a:alpha val="50000"/>
                    </a:sys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9600" b="1" i="0" u="none" strike="noStrike" kern="1200" cap="all" spc="0" normalizeH="0" baseline="0" noProof="0" dirty="0">
                <a:ln w="3175" cmpd="sng">
                  <a:noFill/>
                </a:ln>
                <a:solidFill>
                  <a:sysClr val="window" lastClr="FFFFFF"/>
                </a:solidFill>
                <a:effectLst>
                  <a:glow rad="38100">
                    <a:sysClr val="windowText" lastClr="000000">
                      <a:lumMod val="65000"/>
                      <a:lumOff val="35000"/>
                      <a:alpha val="50000"/>
                    </a:sys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You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D7D8DA-3A53-EA6B-A2EC-250878F94204}"/>
              </a:ext>
            </a:extLst>
          </p:cNvPr>
          <p:cNvSpPr txBox="1"/>
          <p:nvPr/>
        </p:nvSpPr>
        <p:spPr>
          <a:xfrm>
            <a:off x="678095" y="1428394"/>
            <a:ext cx="5553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masis MT Pro Black" panose="02040A04050005020304" pitchFamily="18" charset="0"/>
              </a:rPr>
              <a:t>Don</a:t>
            </a:r>
            <a:r>
              <a:rPr lang="ar-SA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masis MT Pro Black" panose="02040A04050005020304" pitchFamily="18" charset="0"/>
              </a:rPr>
              <a:t>’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masis MT Pro Black" panose="02040A04050005020304" pitchFamily="18" charset="0"/>
              </a:rPr>
              <a:t>t forget your homework at</a:t>
            </a:r>
          </a:p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masis MT Pro Black" panose="02040A04050005020304" pitchFamily="18" charset="0"/>
              </a:rPr>
              <a:t>Madrasati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masis MT Pro Black" panose="02040A04050005020304" pitchFamily="18" charset="0"/>
              </a:rPr>
              <a:t> platform </a:t>
            </a:r>
            <a:endParaRPr lang="en-US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5AC175-EDF6-7926-CE31-7C5825D66D83}"/>
              </a:ext>
            </a:extLst>
          </p:cNvPr>
          <p:cNvSpPr txBox="1"/>
          <p:nvPr/>
        </p:nvSpPr>
        <p:spPr>
          <a:xfrm>
            <a:off x="838200" y="3292207"/>
            <a:ext cx="6095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956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rPr>
              <a:t>Have a nice day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B087A-8905-D869-009B-7ED930DD0ED2}"/>
              </a:ext>
            </a:extLst>
          </p:cNvPr>
          <p:cNvSpPr txBox="1"/>
          <p:nvPr/>
        </p:nvSpPr>
        <p:spPr>
          <a:xfrm>
            <a:off x="1741470" y="4687853"/>
            <a:ext cx="7649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Your teacher \ 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afa 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alman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AlHerz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80DDF7-03EB-9757-D364-61E4633FF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37016" y="1361326"/>
            <a:ext cx="8917968" cy="3857946"/>
          </a:xfrm>
        </p:spPr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3BAF9-619F-0F92-CB93-457F59F0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A01D3-2D63-5C51-C6D8-B30D8F86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1060E-16C0-836C-75F4-FFAC7326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3A7983-DDE1-A860-5B63-A9048789C599}"/>
              </a:ext>
            </a:extLst>
          </p:cNvPr>
          <p:cNvSpPr/>
          <p:nvPr/>
        </p:nvSpPr>
        <p:spPr>
          <a:xfrm>
            <a:off x="3164441" y="2607740"/>
            <a:ext cx="57689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Warm</a:t>
            </a:r>
            <a:r>
              <a:rPr lang="en-US" sz="54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061855-9D8A-023A-8A58-73039E7D9FDB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162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2E1967D-A26F-F611-2553-5B5978F13B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0A4A11-9345-3727-77CC-22C3BBC9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ADB5A-1ED6-8083-88EC-F155F6CB2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00E83-7F6D-2966-2BCA-83B32B561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0CA04-0B83-4DCB-8181-D25D58B75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A1806-4828-E169-A61F-08B42BF9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صورة 3">
            <a:extLst>
              <a:ext uri="{FF2B5EF4-FFF2-40B4-BE49-F238E27FC236}">
                <a16:creationId xmlns:a16="http://schemas.microsoft.com/office/drawing/2014/main" id="{6A1151BA-541B-45FB-C55F-2A680160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8" t="17220" r="1234" b="7818"/>
          <a:stretch/>
        </p:blipFill>
        <p:spPr>
          <a:xfrm>
            <a:off x="169524" y="136524"/>
            <a:ext cx="11810143" cy="65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0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2013734"/>
            <a:ext cx="4087368" cy="656313"/>
          </a:xfrm>
        </p:spPr>
        <p:txBody>
          <a:bodyPr>
            <a:normAutofit/>
          </a:bodyPr>
          <a:lstStyle/>
          <a:p>
            <a:r>
              <a:rPr lang="en-ZA" dirty="0"/>
              <a:t>Objectives: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799983"/>
            <a:ext cx="4087368" cy="22037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1-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5F77CBB-7E0A-452C-B294-CE85EADC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Contoso business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A690E-CEAB-4574-EDA6-80879A0261A4}"/>
              </a:ext>
            </a:extLst>
          </p:cNvPr>
          <p:cNvSpPr txBox="1"/>
          <p:nvPr/>
        </p:nvSpPr>
        <p:spPr>
          <a:xfrm>
            <a:off x="2893460" y="1262654"/>
            <a:ext cx="6095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6\conversation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id="{08661C47-0520-ED0E-C2C7-F5124CFAA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8" t="17218" r="719" b="9466"/>
          <a:stretch/>
        </p:blipFill>
        <p:spPr>
          <a:xfrm>
            <a:off x="297951" y="174661"/>
            <a:ext cx="11507055" cy="65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B2C1A3C-AE7A-36AD-7F21-8ED72600DB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33DCFE-18E6-DFB8-65A5-B3DB18C6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A44F3-2B38-89EA-05F6-C43AD9D1F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52E50-1B22-818B-CA2D-6C53CDCC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63627-EF8C-A1D1-AEFC-22ADBE51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C3CF9-1CC1-F133-A28E-CAD4C5DF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صورة 3">
            <a:extLst>
              <a:ext uri="{FF2B5EF4-FFF2-40B4-BE49-F238E27FC236}">
                <a16:creationId xmlns:a16="http://schemas.microsoft.com/office/drawing/2014/main" id="{2E172C08-BAA4-B9DA-F2E2-72CE14CD3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9" t="59957" r="53889" b="13639"/>
          <a:stretch/>
        </p:blipFill>
        <p:spPr>
          <a:xfrm>
            <a:off x="313362" y="210620"/>
            <a:ext cx="11620072" cy="64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0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ACC7B4-69DA-863D-3E9D-670E4C200E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F8B7C3-5314-BB24-7D96-2DFEAE32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B6E51-9959-FE98-5170-87816E040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730C2-F4D8-C99C-B25C-3E5335C8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F7A4B-EA3A-0CE7-1F86-1434EE64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F77BD-5C35-706B-41AD-21738570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صورة 3">
            <a:extLst>
              <a:ext uri="{FF2B5EF4-FFF2-40B4-BE49-F238E27FC236}">
                <a16:creationId xmlns:a16="http://schemas.microsoft.com/office/drawing/2014/main" id="{9D43E5AA-418B-1E15-CF19-59DEFEF0D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7" t="15709" r="1197" b="10214"/>
          <a:stretch/>
        </p:blipFill>
        <p:spPr>
          <a:xfrm>
            <a:off x="226031" y="256854"/>
            <a:ext cx="11604661" cy="6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0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0E6814-FC18-75A9-1485-E68A600F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9" y="2195390"/>
            <a:ext cx="4087368" cy="841248"/>
          </a:xfrm>
        </p:spPr>
        <p:txBody>
          <a:bodyPr/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93112-C99E-1B75-3ABD-837B61C8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7C26D-4C31-2266-3EB0-BA5B7DF1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43C2D-B7EA-EE17-466F-B0C92CFC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D6C95-C286-4B6A-97A2-B375AE353579}"/>
              </a:ext>
            </a:extLst>
          </p:cNvPr>
          <p:cNvSpPr txBox="1"/>
          <p:nvPr/>
        </p:nvSpPr>
        <p:spPr>
          <a:xfrm>
            <a:off x="1463039" y="3036638"/>
            <a:ext cx="625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3A4EB4"/>
                </a:solidFill>
                <a:effectLst/>
                <a:uLnTx/>
                <a:uFillTx/>
                <a:latin typeface="Indie Flower"/>
                <a:sym typeface="Indie Flower"/>
              </a:rPr>
              <a:t>1\Read a conversation correctly</a:t>
            </a:r>
            <a:endParaRPr lang="en-US" sz="24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608BFB6-31DF-4703-C0F3-EFEBA6A8E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39" y="3780889"/>
            <a:ext cx="6144973" cy="1222797"/>
          </a:xfrm>
        </p:spPr>
        <p:txBody>
          <a:bodyPr>
            <a:normAutofit/>
          </a:bodyPr>
          <a:lstStyle/>
          <a:p>
            <a:r>
              <a:rPr kumimoji="0" lang="en-US" sz="2400" b="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3A4EB4"/>
                </a:solidFill>
                <a:effectLst/>
                <a:uLnTx/>
                <a:uFillTx/>
                <a:latin typeface="Indie Flower"/>
                <a:sym typeface="Indie Flower"/>
              </a:rPr>
              <a:t>2\ Answer questions after reading</a:t>
            </a:r>
          </a:p>
          <a:p>
            <a:endParaRPr lang="en-US" sz="2400" kern="0" dirty="0">
              <a:ln>
                <a:solidFill>
                  <a:srgbClr val="002060"/>
                </a:solidFill>
              </a:ln>
              <a:solidFill>
                <a:srgbClr val="3A4EB4"/>
              </a:solidFill>
              <a:latin typeface="Indie Flower"/>
              <a:sym typeface="Indie Flower"/>
            </a:endParaRPr>
          </a:p>
          <a:p>
            <a:r>
              <a:rPr kumimoji="0" lang="en-US" sz="2400" b="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3A4EB4"/>
                </a:solidFill>
                <a:effectLst/>
                <a:uLnTx/>
                <a:uFillTx/>
                <a:latin typeface="Indie Flower"/>
                <a:sym typeface="Indie Flower"/>
              </a:rPr>
              <a:t>3\ Identify some adjectives</a:t>
            </a:r>
          </a:p>
          <a:p>
            <a:endParaRPr lang="en-US" sz="2400" kern="0" dirty="0">
              <a:ln>
                <a:solidFill>
                  <a:srgbClr val="002060"/>
                </a:solidFill>
              </a:ln>
              <a:solidFill>
                <a:srgbClr val="3A4EB4"/>
              </a:solidFill>
              <a:latin typeface="Indie Flower"/>
              <a:sym typeface="Indie Flower"/>
            </a:endParaRPr>
          </a:p>
          <a:p>
            <a:endParaRPr lang="en-US" sz="2400" kern="0" dirty="0">
              <a:ln>
                <a:solidFill>
                  <a:srgbClr val="002060"/>
                </a:solidFill>
              </a:ln>
              <a:solidFill>
                <a:srgbClr val="3A4EB4"/>
              </a:solidFill>
              <a:latin typeface="Indie Flower"/>
              <a:sym typeface="Indie Flower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8FD57FF-F54C-37CB-0284-7DF4812FF580}"/>
              </a:ext>
            </a:extLst>
          </p:cNvPr>
          <p:cNvSpPr txBox="1">
            <a:spLocks/>
          </p:cNvSpPr>
          <p:nvPr/>
        </p:nvSpPr>
        <p:spPr>
          <a:xfrm>
            <a:off x="3632377" y="1313101"/>
            <a:ext cx="4087368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</a:t>
            </a:r>
          </a:p>
        </p:txBody>
      </p:sp>
    </p:spTree>
    <p:extLst>
      <p:ext uri="{BB962C8B-B14F-4D97-AF65-F5344CB8AC3E}">
        <p14:creationId xmlns:p14="http://schemas.microsoft.com/office/powerpoint/2010/main" val="1400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766C4C-018E-2112-8D4A-B855F67F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4F60F-E636-68C9-266C-AB2651018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2C679-2DA1-8122-4C72-0191B0D8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3913A-5EC5-55A7-5275-19A03D212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business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D5337-1946-B5F1-D544-BD910B37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D1E96-3292-CE09-CC87-FA832C53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49321"/>
            <a:ext cx="11906250" cy="63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96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Custom 119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plan_Win32_JB_v2.potx" id="{4FF3F717-9619-4E3E-B7E1-224C2BAE421F}" vid="{95E17E32-21CE-414D-883D-B820BF1E38D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94EF9C-37D7-43D3-8ABF-F4762A9116D8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{D5D8A13B-F764-4F6F-A4B7-FD6F3984C22C}tf10081922_win32</Template>
  <TotalTime>299</TotalTime>
  <Words>317</Words>
  <Application>Microsoft Office PowerPoint</Application>
  <PresentationFormat>Widescreen</PresentationFormat>
  <Paragraphs>105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Indie Flower</vt:lpstr>
      <vt:lpstr>微软雅黑</vt:lpstr>
      <vt:lpstr>Amasis MT Pro Black</vt:lpstr>
      <vt:lpstr>Arial</vt:lpstr>
      <vt:lpstr>Calibri</vt:lpstr>
      <vt:lpstr>Calibri Light</vt:lpstr>
      <vt:lpstr>Century Gothic</vt:lpstr>
      <vt:lpstr>Corbel</vt:lpstr>
      <vt:lpstr>Franklin Gothic Demi</vt:lpstr>
      <vt:lpstr>Quire Sans Pro Light</vt:lpstr>
      <vt:lpstr>Tisa Offc Serif Pro</vt:lpstr>
      <vt:lpstr>Office Theme</vt:lpstr>
      <vt:lpstr>1_Office Theme</vt:lpstr>
      <vt:lpstr>U10 what`s school like ?  conversation</vt:lpstr>
      <vt:lpstr>What day is today ?</vt:lpstr>
      <vt:lpstr>PowerPoint Presentation</vt:lpstr>
      <vt:lpstr>PowerPoint Presentation</vt:lpstr>
      <vt:lpstr>Objectives:</vt:lpstr>
      <vt:lpstr>PowerPoint Presentation</vt:lpstr>
      <vt:lpstr>PowerPoint Presentation</vt:lpstr>
      <vt:lpstr>Objectives</vt:lpstr>
      <vt:lpstr>PowerPoint Presentation</vt:lpstr>
      <vt:lpstr>PowerPoint Presentation</vt:lpstr>
      <vt:lpstr>What subject do you like ? Why ?</vt:lpstr>
      <vt:lpstr>How many character there in the conversation ?</vt:lpstr>
      <vt:lpstr>Listen  then choose the ending  you like the most. </vt:lpstr>
      <vt:lpstr>PowerPoint Presentation</vt:lpstr>
      <vt:lpstr>Read the conversation    then answer the questions </vt:lpstr>
      <vt:lpstr>One minute strategy</vt:lpstr>
      <vt:lpstr>PowerPoint Presentation</vt:lpstr>
      <vt:lpstr>answer the questions </vt:lpstr>
      <vt:lpstr>PowerPoint Presentation</vt:lpstr>
      <vt:lpstr>Task: move to the groups then fill the chart (4min)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U10 what`s school like ?  conversation</dc:title>
  <dc:creator>Safa Salman</dc:creator>
  <cp:lastModifiedBy>Safa Salman</cp:lastModifiedBy>
  <cp:revision>3</cp:revision>
  <dcterms:created xsi:type="dcterms:W3CDTF">2023-02-04T13:36:41Z</dcterms:created>
  <dcterms:modified xsi:type="dcterms:W3CDTF">2023-02-05T14:58:00Z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