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59" r:id="rId4"/>
    <p:sldId id="265" r:id="rId5"/>
    <p:sldId id="267" r:id="rId6"/>
    <p:sldId id="258" r:id="rId7"/>
    <p:sldId id="257" r:id="rId8"/>
    <p:sldId id="264" r:id="rId9"/>
    <p:sldId id="260" r:id="rId10"/>
    <p:sldId id="263" r:id="rId11"/>
    <p:sldId id="26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C98842-DE63-4130-8E51-0F3C0C79FB6F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D333C7-8FBE-4396-BD63-DC88CA9D61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685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ject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33C7-8FBE-4396-BD63-DC88CA9D6158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6143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33C7-8FBE-4396-BD63-DC88CA9D6158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782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FE3478-08F2-46E8-8DEB-7D9AE21585D2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04AFEA-5899-4CDE-9125-26C8203B91C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ruHm0JrT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75656" y="2276872"/>
            <a:ext cx="64770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50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Writing </a:t>
            </a:r>
            <a:endParaRPr lang="ar-SA" sz="15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362200" y="6021288"/>
            <a:ext cx="6705600" cy="714549"/>
          </a:xfrm>
        </p:spPr>
        <p:txBody>
          <a:bodyPr>
            <a:noAutofit/>
          </a:bodyPr>
          <a:lstStyle/>
          <a:p>
            <a:r>
              <a:rPr lang="en-US" sz="4800" dirty="0"/>
              <a:t>Page : 16-17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65006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Adjectives ending in '-</a:t>
            </a:r>
            <a:r>
              <a:rPr lang="en-US" dirty="0" err="1">
                <a:solidFill>
                  <a:schemeClr val="tx1"/>
                </a:solidFill>
              </a:rPr>
              <a:t>ed</a:t>
            </a:r>
            <a:r>
              <a:rPr lang="en-US" dirty="0">
                <a:solidFill>
                  <a:schemeClr val="tx1"/>
                </a:solidFill>
              </a:rPr>
              <a:t>' and '-</a:t>
            </a:r>
            <a:r>
              <a:rPr lang="en-US" dirty="0" err="1">
                <a:solidFill>
                  <a:schemeClr val="tx1"/>
                </a:solidFill>
              </a:rPr>
              <a:t>ing</a:t>
            </a:r>
            <a:r>
              <a:rPr lang="en-US" dirty="0">
                <a:solidFill>
                  <a:schemeClr val="tx1"/>
                </a:solidFill>
              </a:rPr>
              <a:t>'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There are many adjectives that we have in English that end in -ED or -ING.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An adjective that ends in -</a:t>
            </a:r>
            <a:r>
              <a:rPr lang="en-US" dirty="0">
                <a:solidFill>
                  <a:srgbClr val="FF0000"/>
                </a:solidFill>
              </a:rPr>
              <a:t>ING</a:t>
            </a:r>
            <a:r>
              <a:rPr lang="en-US" dirty="0"/>
              <a:t> is used to describe: </a:t>
            </a:r>
            <a:r>
              <a:rPr lang="en-US" dirty="0">
                <a:solidFill>
                  <a:srgbClr val="00B050"/>
                </a:solidFill>
              </a:rPr>
              <a:t>a person, a thing or a situation.</a:t>
            </a:r>
          </a:p>
          <a:p>
            <a:pPr marL="0" indent="0" algn="l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l">
              <a:buNone/>
            </a:pPr>
            <a:r>
              <a:rPr lang="en-US" dirty="0"/>
              <a:t>An adjective that ends in -</a:t>
            </a:r>
            <a:r>
              <a:rPr lang="en-US" dirty="0">
                <a:solidFill>
                  <a:srgbClr val="FF0000"/>
                </a:solidFill>
              </a:rPr>
              <a:t>ED</a:t>
            </a:r>
            <a:r>
              <a:rPr lang="en-US" dirty="0"/>
              <a:t> is used to describe: </a:t>
            </a:r>
            <a:r>
              <a:rPr lang="en-US" dirty="0">
                <a:solidFill>
                  <a:srgbClr val="00B050"/>
                </a:solidFill>
              </a:rPr>
              <a:t>a feeling (or how a person feels) or an emotion.</a:t>
            </a:r>
            <a:endParaRPr lang="ar-S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40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Clr>
                <a:srgbClr val="DD8047"/>
              </a:buClr>
              <a:buNone/>
            </a:pPr>
            <a:endParaRPr lang="ar-SA" dirty="0">
              <a:solidFill>
                <a:prstClr val="black"/>
              </a:solidFill>
              <a:hlinkClick r:id="rId2"/>
            </a:endParaRPr>
          </a:p>
          <a:p>
            <a:pPr marL="0" lvl="0" indent="0" algn="ctr">
              <a:buClr>
                <a:srgbClr val="DD8047"/>
              </a:buClr>
              <a:buNone/>
            </a:pPr>
            <a:endParaRPr lang="ar-SA" dirty="0">
              <a:solidFill>
                <a:prstClr val="black"/>
              </a:solidFill>
              <a:hlinkClick r:id="rId2"/>
            </a:endParaRPr>
          </a:p>
          <a:p>
            <a:pPr marL="0" lvl="0" indent="0" algn="ctr">
              <a:buClr>
                <a:srgbClr val="DD8047"/>
              </a:buClr>
              <a:buNone/>
            </a:pPr>
            <a:r>
              <a:rPr lang="en-US" dirty="0">
                <a:solidFill>
                  <a:prstClr val="black"/>
                </a:solidFill>
                <a:hlinkClick r:id="rId2"/>
              </a:rPr>
              <a:t>https://youtu.be/vruHm0JrTB0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DD8047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DD8047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DD8047"/>
              </a:buClr>
              <a:buNone/>
            </a:pPr>
            <a:endParaRPr lang="ar-SA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DD8047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0302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Intensifiers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ar-SA" sz="4400" dirty="0">
                <a:ln w="11430"/>
              </a:rPr>
              <a:t> </a:t>
            </a:r>
            <a:r>
              <a:rPr lang="en-US" sz="4400" dirty="0">
                <a:ln w="11430"/>
              </a:rPr>
              <a:t> What are intensifiers mean ?</a:t>
            </a:r>
            <a:r>
              <a:rPr lang="ar-SA" sz="4400" dirty="0">
                <a:ln w="11430"/>
              </a:rPr>
              <a:t>-</a:t>
            </a:r>
          </a:p>
          <a:p>
            <a:pPr marL="0" indent="0" algn="l">
              <a:buNone/>
            </a:pP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400" dirty="0"/>
              <a:t>How can we use intensifiers ?</a:t>
            </a:r>
            <a:r>
              <a:rPr lang="ar-SA" sz="4400" b="1" dirty="0">
                <a:ln w="11430"/>
                <a:solidFill>
                  <a:schemeClr val="tx1"/>
                </a:solidFill>
              </a:rPr>
              <a:t>-</a:t>
            </a:r>
          </a:p>
          <a:p>
            <a:pPr marL="0" indent="0" algn="l">
              <a:buNone/>
            </a:pPr>
            <a:r>
              <a:rPr lang="en-US" sz="4400" dirty="0">
                <a:ln w="11430"/>
                <a:solidFill>
                  <a:schemeClr val="tx1"/>
                </a:solidFill>
              </a:rPr>
              <a:t>-we are going to learn when to use adjectives ending in –</a:t>
            </a:r>
            <a:r>
              <a:rPr lang="en-US" sz="4400" dirty="0" err="1">
                <a:ln w="11430"/>
                <a:solidFill>
                  <a:schemeClr val="tx1"/>
                </a:solidFill>
              </a:rPr>
              <a:t>ing</a:t>
            </a:r>
            <a:r>
              <a:rPr lang="en-US" sz="4400" dirty="0">
                <a:ln w="11430"/>
                <a:solidFill>
                  <a:schemeClr val="tx1"/>
                </a:solidFill>
              </a:rPr>
              <a:t> and when to use adjective ending in –</a:t>
            </a:r>
            <a:r>
              <a:rPr lang="en-US" sz="4400" dirty="0" err="1">
                <a:ln w="11430"/>
                <a:solidFill>
                  <a:schemeClr val="tx1"/>
                </a:solidFill>
              </a:rPr>
              <a:t>ed</a:t>
            </a:r>
            <a:r>
              <a:rPr lang="en-US" sz="4400" dirty="0">
                <a:ln w="11430"/>
                <a:solidFill>
                  <a:schemeClr val="tx1"/>
                </a:solidFill>
              </a:rPr>
              <a:t>   </a:t>
            </a:r>
          </a:p>
          <a:p>
            <a:pPr marL="0" indent="0" algn="ctr">
              <a:buNone/>
            </a:pPr>
            <a:endParaRPr lang="ar-SA" sz="1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490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What are intensifiers ?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ar-SA" dirty="0">
                <a:solidFill>
                  <a:schemeClr val="tx1"/>
                </a:solidFill>
              </a:rPr>
              <a:t>: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Intensifiers</a:t>
            </a:r>
          </a:p>
          <a:p>
            <a:pPr marL="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- are simply words that will make adjectives </a:t>
            </a:r>
            <a:r>
              <a:rPr lang="en-US" sz="3200" b="1" u="sng" dirty="0">
                <a:solidFill>
                  <a:srgbClr val="FF0000"/>
                </a:solidFill>
              </a:rPr>
              <a:t>stronger</a:t>
            </a:r>
            <a:r>
              <a:rPr lang="en-US" dirty="0">
                <a:solidFill>
                  <a:schemeClr val="tx1"/>
                </a:solidFill>
              </a:rPr>
              <a:t> .</a:t>
            </a:r>
          </a:p>
          <a:p>
            <a:pPr marL="0" indent="0"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- They will give adjectives </a:t>
            </a:r>
            <a:r>
              <a:rPr lang="en-US" u="sng" dirty="0">
                <a:solidFill>
                  <a:srgbClr val="FF0000"/>
                </a:solidFill>
              </a:rPr>
              <a:t>more power </a:t>
            </a:r>
            <a:r>
              <a:rPr lang="en-US" dirty="0">
                <a:solidFill>
                  <a:schemeClr val="tx1"/>
                </a:solidFill>
              </a:rPr>
              <a:t>or more </a:t>
            </a:r>
            <a:endParaRPr lang="ar-SA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</a:rPr>
              <a:t>emphasis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 algn="l">
              <a:buNone/>
            </a:pPr>
            <a:endParaRPr lang="ar-SA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- These adverbs are normally placed 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adjective. 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3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683569" y="1700808"/>
            <a:ext cx="7920880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05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buNone/>
            </a:pPr>
            <a:r>
              <a:rPr lang="en-US" dirty="0"/>
              <a:t>An intensify talking about strength high strength , medium strength and low strength . 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1691680" y="5445224"/>
            <a:ext cx="583264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/>
              <a:t>  pretty       Quiet      really      very      extremely     </a:t>
            </a:r>
            <a:endParaRPr lang="ar-SA" dirty="0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2780928"/>
            <a:ext cx="777686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6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>
                <a:solidFill>
                  <a:prstClr val="black"/>
                </a:solidFill>
                <a:ea typeface="+mn-ea"/>
                <a:cs typeface="+mn-cs"/>
              </a:rPr>
              <a:t>Examples of Intensifiers in Sentences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buNone/>
            </a:pPr>
            <a:r>
              <a:rPr lang="en-US" dirty="0"/>
              <a:t>Here are some examples of intensifiers in sentences: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She is hungry .</a:t>
            </a:r>
          </a:p>
          <a:p>
            <a:pPr marL="0" indent="0" algn="l">
              <a:buNone/>
            </a:pPr>
            <a:r>
              <a:rPr lang="en-US" dirty="0"/>
              <a:t>(There is no intensifier in this sentence.)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She is </a:t>
            </a:r>
            <a:r>
              <a:rPr lang="en-US" dirty="0">
                <a:solidFill>
                  <a:schemeClr val="tx2"/>
                </a:solidFill>
              </a:rPr>
              <a:t>quiet</a:t>
            </a:r>
            <a:r>
              <a:rPr lang="en-US" dirty="0">
                <a:solidFill>
                  <a:srgbClr val="FF0000"/>
                </a:solidFill>
              </a:rPr>
              <a:t> hungry .</a:t>
            </a:r>
          </a:p>
          <a:p>
            <a:pPr marL="0" indent="0" algn="l">
              <a:buNone/>
            </a:pPr>
            <a:r>
              <a:rPr lang="en-US" dirty="0"/>
              <a:t>(In this example, the intensifier “</a:t>
            </a:r>
            <a:r>
              <a:rPr lang="en-US" dirty="0">
                <a:solidFill>
                  <a:schemeClr val="tx2"/>
                </a:solidFill>
              </a:rPr>
              <a:t>quiet </a:t>
            </a:r>
            <a:r>
              <a:rPr lang="en-US" dirty="0"/>
              <a:t>" strengthens the adjective “</a:t>
            </a:r>
            <a:r>
              <a:rPr lang="en-US" dirty="0">
                <a:solidFill>
                  <a:srgbClr val="FF0000"/>
                </a:solidFill>
              </a:rPr>
              <a:t>hungry </a:t>
            </a:r>
            <a:r>
              <a:rPr lang="en-US" dirty="0"/>
              <a:t>."</a:t>
            </a:r>
            <a:endParaRPr lang="ar-SA" dirty="0">
              <a:solidFill>
                <a:srgbClr val="00B050"/>
              </a:solidFill>
            </a:endParaRPr>
          </a:p>
          <a:p>
            <a:pPr marL="0" indent="0"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344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Examples of Intensifiers in Sentences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1741512"/>
            <a:ext cx="8153400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 am happy to learn English  .</a:t>
            </a:r>
          </a:p>
          <a:p>
            <a:pPr marL="0" indent="0" algn="l">
              <a:buNone/>
            </a:pPr>
            <a:r>
              <a:rPr lang="en-US" dirty="0"/>
              <a:t>(There is no intensifier in this sentence.)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I am </a:t>
            </a:r>
            <a:r>
              <a:rPr lang="en-US" dirty="0">
                <a:solidFill>
                  <a:schemeClr val="tx2"/>
                </a:solidFill>
              </a:rPr>
              <a:t>really</a:t>
            </a:r>
            <a:r>
              <a:rPr lang="en-US" dirty="0">
                <a:solidFill>
                  <a:srgbClr val="FF0000"/>
                </a:solidFill>
              </a:rPr>
              <a:t> happy to learn English .</a:t>
            </a:r>
          </a:p>
          <a:p>
            <a:pPr marL="0" indent="0" algn="l">
              <a:buNone/>
            </a:pPr>
            <a:r>
              <a:rPr lang="en-US" dirty="0"/>
              <a:t>(In this example, the intensifier “</a:t>
            </a:r>
            <a:r>
              <a:rPr lang="en-US" dirty="0">
                <a:solidFill>
                  <a:schemeClr val="tx2"/>
                </a:solidFill>
              </a:rPr>
              <a:t>really</a:t>
            </a:r>
            <a:r>
              <a:rPr lang="en-US" dirty="0"/>
              <a:t>" strengthens the adjective “</a:t>
            </a:r>
            <a:r>
              <a:rPr lang="en-US" dirty="0">
                <a:solidFill>
                  <a:srgbClr val="FF0000"/>
                </a:solidFill>
              </a:rPr>
              <a:t>happy </a:t>
            </a:r>
            <a:r>
              <a:rPr lang="en-US" dirty="0"/>
              <a:t>."</a:t>
            </a:r>
            <a:endParaRPr lang="ar-S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02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Examples of Intensifiers in Sentences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811957"/>
            <a:ext cx="8229600" cy="44253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Ali is tall.</a:t>
            </a:r>
          </a:p>
          <a:p>
            <a:pPr marL="0" indent="0" algn="l">
              <a:buNone/>
            </a:pPr>
            <a:r>
              <a:rPr lang="en-US" dirty="0"/>
              <a:t>(There is no intensifier in this sentence.)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Ali is </a:t>
            </a:r>
            <a:r>
              <a:rPr lang="en-US" dirty="0">
                <a:solidFill>
                  <a:schemeClr val="tx2"/>
                </a:solidFill>
              </a:rPr>
              <a:t>very</a:t>
            </a:r>
            <a:r>
              <a:rPr lang="en-US" dirty="0">
                <a:solidFill>
                  <a:srgbClr val="FF0000"/>
                </a:solidFill>
              </a:rPr>
              <a:t> tall.</a:t>
            </a:r>
          </a:p>
          <a:p>
            <a:pPr marL="0" indent="0" algn="l">
              <a:buNone/>
            </a:pPr>
            <a:r>
              <a:rPr lang="en-US" dirty="0"/>
              <a:t>(the adjective in this sentence is “ </a:t>
            </a:r>
            <a:r>
              <a:rPr lang="en-US" dirty="0">
                <a:solidFill>
                  <a:schemeClr val="tx2"/>
                </a:solidFill>
              </a:rPr>
              <a:t>tall </a:t>
            </a:r>
            <a:r>
              <a:rPr lang="en-US" dirty="0"/>
              <a:t>" and we make it stronger with  the intensifier  “</a:t>
            </a:r>
            <a:r>
              <a:rPr lang="en-US" dirty="0">
                <a:solidFill>
                  <a:srgbClr val="FF0000"/>
                </a:solidFill>
              </a:rPr>
              <a:t>very </a:t>
            </a:r>
            <a:r>
              <a:rPr lang="en-US" dirty="0"/>
              <a:t>"  .</a:t>
            </a:r>
          </a:p>
          <a:p>
            <a:pPr marL="0" indent="0" algn="l">
              <a:buNone/>
            </a:pPr>
            <a:r>
              <a:rPr lang="en-US" dirty="0"/>
              <a:t>Of note, "</a:t>
            </a:r>
            <a:r>
              <a:rPr lang="en-US" dirty="0">
                <a:solidFill>
                  <a:srgbClr val="00B050"/>
                </a:solidFill>
              </a:rPr>
              <a:t>very</a:t>
            </a:r>
            <a:r>
              <a:rPr lang="en-US" dirty="0"/>
              <a:t>"</a:t>
            </a:r>
            <a:r>
              <a:rPr lang="en-US" dirty="0">
                <a:solidFill>
                  <a:srgbClr val="00B050"/>
                </a:solidFill>
              </a:rPr>
              <a:t> is the most common intensifier in English.)</a:t>
            </a:r>
            <a:endParaRPr lang="ar-S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0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4- your brother is extremely intelligent .</a:t>
            </a:r>
          </a:p>
          <a:p>
            <a:pPr marL="0" indent="0" algn="l">
              <a:buNone/>
            </a:pPr>
            <a:r>
              <a:rPr lang="en-US" dirty="0"/>
              <a:t>(There is no intensifier in this sentence.)</a:t>
            </a:r>
          </a:p>
          <a:p>
            <a:pPr marL="0" indent="0" algn="l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your brother is extremely intelligent .</a:t>
            </a:r>
          </a:p>
          <a:p>
            <a:pPr marL="0" indent="0" algn="l">
              <a:buNone/>
            </a:pPr>
            <a:r>
              <a:rPr lang="en-US" dirty="0"/>
              <a:t>(the adjective in this sentence is “ </a:t>
            </a:r>
            <a:r>
              <a:rPr lang="en-US" dirty="0">
                <a:solidFill>
                  <a:schemeClr val="tx2"/>
                </a:solidFill>
              </a:rPr>
              <a:t>intelligent </a:t>
            </a:r>
            <a:r>
              <a:rPr lang="en-US" dirty="0"/>
              <a:t>" and we make it stronger with  the intensifier  “</a:t>
            </a:r>
            <a:r>
              <a:rPr lang="en-US" dirty="0">
                <a:solidFill>
                  <a:srgbClr val="FF0000"/>
                </a:solidFill>
              </a:rPr>
              <a:t>extremely </a:t>
            </a:r>
            <a:r>
              <a:rPr lang="en-US" dirty="0"/>
              <a:t>"  .</a:t>
            </a:r>
          </a:p>
          <a:p>
            <a:pPr marL="0" indent="0"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9056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How can we use intensifiers ?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68952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buNone/>
            </a:pPr>
            <a:r>
              <a:rPr lang="ar-SA" dirty="0"/>
              <a:t>  </a:t>
            </a:r>
            <a:r>
              <a:rPr lang="en-US" dirty="0"/>
              <a:t> All the time an intensifier come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 adjective . </a:t>
            </a:r>
            <a:r>
              <a:rPr lang="ar-SA" dirty="0"/>
              <a:t>–</a:t>
            </a:r>
          </a:p>
          <a:p>
            <a:pPr marL="0" indent="0" algn="l">
              <a:buNone/>
            </a:pPr>
            <a:r>
              <a:rPr lang="ar-SA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Regular form</a:t>
            </a:r>
          </a:p>
          <a:p>
            <a:pPr marL="0" indent="0" algn="ctr">
              <a:buNone/>
            </a:pP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intensifier + adjective</a:t>
            </a:r>
          </a:p>
          <a:p>
            <a:pPr marL="0" indent="0" algn="l">
              <a:buNone/>
            </a:pPr>
            <a:r>
              <a:rPr lang="en-US" sz="44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Very + hot = very hot </a:t>
            </a:r>
          </a:p>
          <a:p>
            <a:pPr marL="0" indent="0" algn="l">
              <a:buNone/>
            </a:pP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really + windy =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really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windy</a:t>
            </a:r>
            <a:r>
              <a:rPr lang="en-US" sz="4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ar-SA" sz="44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66262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1346</TotalTime>
  <Words>418</Words>
  <Application>Microsoft Office PowerPoint</Application>
  <PresentationFormat>عرض على الشاشة (4:3)</PresentationFormat>
  <Paragraphs>61</Paragraphs>
  <Slides>11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ألوان متوسطة</vt:lpstr>
      <vt:lpstr>Writing </vt:lpstr>
      <vt:lpstr>Intensifiers</vt:lpstr>
      <vt:lpstr>What are intensifiers ?</vt:lpstr>
      <vt:lpstr>عرض تقديمي في PowerPoint</vt:lpstr>
      <vt:lpstr>Examples of Intensifiers in Sentences</vt:lpstr>
      <vt:lpstr>Examples of Intensifiers in Sentences</vt:lpstr>
      <vt:lpstr>Examples of Intensifiers in Sentences</vt:lpstr>
      <vt:lpstr>عرض تقديمي في PowerPoint</vt:lpstr>
      <vt:lpstr>How can we use intensifiers ?</vt:lpstr>
      <vt:lpstr>Adjectives ending in '-ed' and '-ing'</vt:lpstr>
      <vt:lpstr>عرض تقديمي في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بدر الحربي</cp:lastModifiedBy>
  <cp:revision>22</cp:revision>
  <dcterms:created xsi:type="dcterms:W3CDTF">2021-02-14T10:53:08Z</dcterms:created>
  <dcterms:modified xsi:type="dcterms:W3CDTF">2022-02-05T19:59:18Z</dcterms:modified>
</cp:coreProperties>
</file>