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2" r:id="rId2"/>
    <p:sldId id="258" r:id="rId3"/>
    <p:sldId id="264" r:id="rId4"/>
    <p:sldId id="267" r:id="rId5"/>
    <p:sldId id="263" r:id="rId6"/>
    <p:sldId id="265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D9CCDE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769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5452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49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658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762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613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712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014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697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640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58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A945-8BEA-4DA2-83C0-8C21BF9C852E}" type="datetimeFigureOut">
              <a:rPr lang="ar-SA" smtClean="0"/>
              <a:t>15/05/45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937D-FE4C-416E-92B7-0DB56A1F73B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18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BF4EB6-3333-F990-CB30-0A37A8D79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8183" y="948045"/>
            <a:ext cx="8420100" cy="2387600"/>
          </a:xfrm>
        </p:spPr>
        <p:txBody>
          <a:bodyPr>
            <a:normAutofit/>
          </a:bodyPr>
          <a:lstStyle/>
          <a:p>
            <a:r>
              <a:rPr lang="ar-SA" sz="3600" b="1" dirty="0">
                <a:solidFill>
                  <a:schemeClr val="accent1">
                    <a:lumMod val="50000"/>
                  </a:schemeClr>
                </a:solidFill>
              </a:rPr>
              <a:t>الخطة الفصلية لمادة علم البيئة </a:t>
            </a:r>
            <a:br>
              <a:rPr lang="ar-SA" sz="4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ar-SA" sz="3600" b="1" dirty="0">
                <a:solidFill>
                  <a:schemeClr val="accent1">
                    <a:lumMod val="50000"/>
                  </a:schemeClr>
                </a:solidFill>
              </a:rPr>
              <a:t>الصف: أول ثانوي</a:t>
            </a:r>
            <a:br>
              <a:rPr lang="ar-SA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ar-SA" sz="3600" b="1" dirty="0">
                <a:solidFill>
                  <a:schemeClr val="accent1">
                    <a:lumMod val="50000"/>
                  </a:schemeClr>
                </a:solidFill>
              </a:rPr>
              <a:t>المادة :علم البيئة</a:t>
            </a:r>
            <a:endParaRPr lang="ar-SA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C9C5505-A28E-D70C-804C-114254D4FE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806" y="288609"/>
            <a:ext cx="1296654" cy="73683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1391EBCC-6403-F014-7257-BB851947304E}"/>
              </a:ext>
            </a:extLst>
          </p:cNvPr>
          <p:cNvSpPr txBox="1"/>
          <p:nvPr/>
        </p:nvSpPr>
        <p:spPr>
          <a:xfrm>
            <a:off x="2726740" y="4664013"/>
            <a:ext cx="4491037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/>
              <a:t>المعلمة / حنان مباركي -ث32 </a:t>
            </a:r>
          </a:p>
          <a:p>
            <a:pPr algn="ctr"/>
            <a:r>
              <a:rPr lang="ar-SA" sz="2800" b="1" dirty="0"/>
              <a:t>المشرفة التربوية / سهام السبيعي</a:t>
            </a:r>
          </a:p>
        </p:txBody>
      </p:sp>
      <p:pic>
        <p:nvPicPr>
          <p:cNvPr id="1026" name="Picture 2" descr="كتاب علم البيئة مقررات 1444 - موقع كتبي">
            <a:extLst>
              <a:ext uri="{FF2B5EF4-FFF2-40B4-BE49-F238E27FC236}">
                <a16:creationId xmlns:a16="http://schemas.microsoft.com/office/drawing/2014/main" id="{E0AD9F16-3EED-4ADD-AA70-8D81D320F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747" y="3716574"/>
            <a:ext cx="1893763" cy="24753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8" name="Picture 4" descr="Page 2 | Ecosystem Illustration Images - Free Download on Freepik">
            <a:extLst>
              <a:ext uri="{FF2B5EF4-FFF2-40B4-BE49-F238E27FC236}">
                <a16:creationId xmlns:a16="http://schemas.microsoft.com/office/drawing/2014/main" id="{A6B56A14-CE76-1BAF-BBCF-B113BAADD1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5" t="5147" r="5768"/>
          <a:stretch/>
        </p:blipFill>
        <p:spPr bwMode="auto">
          <a:xfrm>
            <a:off x="71021" y="133166"/>
            <a:ext cx="3000653" cy="65073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823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59E89933-2079-ECAA-48EC-CDACF2AD6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3111"/>
              </p:ext>
            </p:extLst>
          </p:nvPr>
        </p:nvGraphicFramePr>
        <p:xfrm>
          <a:off x="637378" y="843100"/>
          <a:ext cx="8757092" cy="569196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459332">
                  <a:extLst>
                    <a:ext uri="{9D8B030D-6E8A-4147-A177-3AD203B41FA5}">
                      <a16:colId xmlns:a16="http://schemas.microsoft.com/office/drawing/2014/main" val="307005352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03190643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818536158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59007221"/>
                    </a:ext>
                  </a:extLst>
                </a:gridCol>
                <a:gridCol w="1480101">
                  <a:extLst>
                    <a:ext uri="{9D8B030D-6E8A-4147-A177-3AD203B41FA5}">
                      <a16:colId xmlns:a16="http://schemas.microsoft.com/office/drawing/2014/main" val="574866821"/>
                    </a:ext>
                  </a:extLst>
                </a:gridCol>
                <a:gridCol w="1439663">
                  <a:extLst>
                    <a:ext uri="{9D8B030D-6E8A-4147-A177-3AD203B41FA5}">
                      <a16:colId xmlns:a16="http://schemas.microsoft.com/office/drawing/2014/main" val="2644332731"/>
                    </a:ext>
                  </a:extLst>
                </a:gridCol>
              </a:tblGrid>
              <a:tr h="257765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الصف/المقرر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رقم الوحدة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الدروس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الحصص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الصفحات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الفترة الزمنية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67561"/>
                  </a:ext>
                </a:extLst>
              </a:tr>
              <a:tr h="31143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اول ثانوي مسارات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L-Mohanad"/>
                        </a:rPr>
                        <a:t>1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L-Mohanad"/>
                        </a:rPr>
                        <a:t>3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extLst>
                  <a:ext uri="{0D108BD9-81ED-4DB2-BD59-A6C34878D82A}">
                    <a16:rowId xmlns:a16="http://schemas.microsoft.com/office/drawing/2014/main" val="3952087334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B4527D8-6960-A0BB-8963-89309AB02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3" y="40681"/>
            <a:ext cx="1731645" cy="5746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021DD8-D9B5-D195-7B21-C32A45F6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64327"/>
              </p:ext>
            </p:extLst>
          </p:nvPr>
        </p:nvGraphicFramePr>
        <p:xfrm>
          <a:off x="226839" y="1473258"/>
          <a:ext cx="9516953" cy="4998106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649976">
                  <a:extLst>
                    <a:ext uri="{9D8B030D-6E8A-4147-A177-3AD203B41FA5}">
                      <a16:colId xmlns:a16="http://schemas.microsoft.com/office/drawing/2014/main" val="3247979669"/>
                    </a:ext>
                  </a:extLst>
                </a:gridCol>
                <a:gridCol w="1649571">
                  <a:extLst>
                    <a:ext uri="{9D8B030D-6E8A-4147-A177-3AD203B41FA5}">
                      <a16:colId xmlns:a16="http://schemas.microsoft.com/office/drawing/2014/main" val="1766584574"/>
                    </a:ext>
                  </a:extLst>
                </a:gridCol>
                <a:gridCol w="1358510">
                  <a:extLst>
                    <a:ext uri="{9D8B030D-6E8A-4147-A177-3AD203B41FA5}">
                      <a16:colId xmlns:a16="http://schemas.microsoft.com/office/drawing/2014/main" val="2837078810"/>
                    </a:ext>
                  </a:extLst>
                </a:gridCol>
                <a:gridCol w="975909">
                  <a:extLst>
                    <a:ext uri="{9D8B030D-6E8A-4147-A177-3AD203B41FA5}">
                      <a16:colId xmlns:a16="http://schemas.microsoft.com/office/drawing/2014/main" val="1088117877"/>
                    </a:ext>
                  </a:extLst>
                </a:gridCol>
                <a:gridCol w="962065">
                  <a:extLst>
                    <a:ext uri="{9D8B030D-6E8A-4147-A177-3AD203B41FA5}">
                      <a16:colId xmlns:a16="http://schemas.microsoft.com/office/drawing/2014/main" val="1511741185"/>
                    </a:ext>
                  </a:extLst>
                </a:gridCol>
                <a:gridCol w="1130378">
                  <a:extLst>
                    <a:ext uri="{9D8B030D-6E8A-4147-A177-3AD203B41FA5}">
                      <a16:colId xmlns:a16="http://schemas.microsoft.com/office/drawing/2014/main" val="3256348836"/>
                    </a:ext>
                  </a:extLst>
                </a:gridCol>
                <a:gridCol w="784207">
                  <a:extLst>
                    <a:ext uri="{9D8B030D-6E8A-4147-A177-3AD203B41FA5}">
                      <a16:colId xmlns:a16="http://schemas.microsoft.com/office/drawing/2014/main" val="1475656794"/>
                    </a:ext>
                  </a:extLst>
                </a:gridCol>
                <a:gridCol w="2006337">
                  <a:extLst>
                    <a:ext uri="{9D8B030D-6E8A-4147-A177-3AD203B41FA5}">
                      <a16:colId xmlns:a16="http://schemas.microsoft.com/office/drawing/2014/main" val="1530363626"/>
                    </a:ext>
                  </a:extLst>
                </a:gridCol>
              </a:tblGrid>
              <a:tr h="538625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عنوان الوحدة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مخرجات التعلم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مصادر التعلم 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(المواد والأدوات والوسائل التعليمية)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التدريس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التقويم وأدواته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الصفية واللاصفية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المراجع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التأمل الذاتي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63882"/>
                  </a:ext>
                </a:extLst>
              </a:tr>
              <a:tr h="445948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6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مبادئ علم البيئة</a:t>
                      </a:r>
                      <a:endParaRPr lang="en-US" sz="11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توضيح الفرق بين العوامل الحيوية والعوامل اللاحيوية.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مستويات التنظيم الحيوي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تميز بين موطن المخلوق الحي وإطاره البيئي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العلاقات الغذائية المتبادلة بين المخلوقات الحية 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النظام البيئي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انتقال الطاقة في نظام بيئي تحدد مصدر الطاقة للمنتجات التي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تعتمد على البناء الضوئي</a:t>
                      </a:r>
                    </a:p>
                    <a:p>
                      <a:endParaRPr lang="ar-SA" sz="11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السلاسل الغذائية والشبكات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الغذائية والهرم الغذائي</a:t>
                      </a:r>
                    </a:p>
                    <a:p>
                      <a:endParaRPr lang="ar-SA" sz="11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انتقال المواد المغذية خلال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الأجزاء الحيوية واللاحيوية من النظام البيئي</a:t>
                      </a:r>
                    </a:p>
                    <a:p>
                      <a:endParaRPr lang="ar-SA" sz="11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تشرح أهمية المواد المغذية للمخلوقات الحية</a:t>
                      </a:r>
                    </a:p>
                    <a:p>
                      <a:endParaRPr lang="ar-SA" sz="11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تقارن بين الدورات الجيوكيميائية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الحيوية للمواد المغذية</a:t>
                      </a:r>
                      <a:endParaRPr lang="en-US" sz="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khbar MT" pitchFamily="2" charset="-78"/>
                        </a:rPr>
                        <a:t>الكتاب المدرسي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khbar MT" pitchFamily="2" charset="-78"/>
                      </a:endParaRP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السبورة التقليدية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صورة توضيحية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الوسائط المتعددة  سمعية وبصرية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تقويم تشخيصي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lvl="1" indent="0" algn="r" rtl="0">
                        <a:buFontTx/>
                        <a:buNone/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توجيهه القراءة وتركيزها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متابعة التحصيل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457200" lvl="1" indent="0" algn="r" rtl="0">
                        <a:buFontTx/>
                        <a:buNone/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ماذا قرات – مراجعة   الدرس</a:t>
                      </a:r>
                    </a:p>
                    <a:p>
                      <a:pPr marL="457200" lvl="1" indent="0" algn="r" rtl="0">
                        <a:buFontTx/>
                        <a:buNone/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تقويم الختامي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مراجعة الفصل </a:t>
                      </a: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اختبار مقنن </a:t>
                      </a: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منصة مدرستي / الاثراءات </a:t>
                      </a: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التعلم الذاتي </a:t>
                      </a:r>
                    </a:p>
                    <a:p>
                      <a:pPr marL="0" lvl="0" indent="0" algn="r" rtl="1">
                        <a:buFontTx/>
                        <a:buNone/>
                        <a:tabLst>
                          <a:tab pos="1219200" algn="l"/>
                        </a:tabLst>
                      </a:pP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khbar MT" pitchFamily="2" charset="-78"/>
                      </a:endParaRPr>
                    </a:p>
                    <a:p>
                      <a:pPr algn="r" rtl="1">
                        <a:buFontTx/>
                        <a:buNone/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khbar MT" pitchFamily="2" charset="-78"/>
                        </a:rPr>
                        <a:t> 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khbar MT" pitchFamily="2" charset="-78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الورقة والقلم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الاختبارات التحصيلية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المراجعة الذاتية</a:t>
                      </a:r>
                      <a:r>
                        <a:rPr lang="ar-SA" sz="1600" b="1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 الصفية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التجارب العملية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المطويات المهام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الألعاب التفاعلية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عرض فيلم تعليمي او فيدبو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تسجيل صوتي يرتبط بموضوع الدرس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طرح مجموعة من الأسئلة للربط بالدرس السابق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 اللاصفية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نشاط 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مشاركة في فعاليات المدرسة</a:t>
                      </a: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ar-SA" sz="1400" b="1" dirty="0">
                        <a:ln>
                          <a:noFill/>
                        </a:ln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extLst>
                  <a:ext uri="{0D108BD9-81ED-4DB2-BD59-A6C34878D82A}">
                    <a16:rowId xmlns:a16="http://schemas.microsoft.com/office/drawing/2014/main" val="2112716760"/>
                  </a:ext>
                </a:extLst>
              </a:tr>
            </a:tbl>
          </a:graphicData>
        </a:graphic>
      </p:graphicFrame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CAE6303-78E2-6AA9-3288-EF36593C13C7}"/>
              </a:ext>
            </a:extLst>
          </p:cNvPr>
          <p:cNvSpPr txBox="1"/>
          <p:nvPr/>
        </p:nvSpPr>
        <p:spPr>
          <a:xfrm>
            <a:off x="5051436" y="2472318"/>
            <a:ext cx="1156677" cy="2523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الاستقصاء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المناقشة النشطة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endParaRPr lang="ar-SA" sz="1200" b="1" dirty="0">
              <a:ln>
                <a:noFill/>
              </a:ln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القراءة الموجهة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قراءة الصورة 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الخرائط المفاهيمية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دون – لخص 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التلعيب في التعليم</a:t>
            </a:r>
            <a:endParaRPr lang="ar-SA" sz="1200" b="1" dirty="0">
              <a:ln>
                <a:noFill/>
              </a:ln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قراءة موجهه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شاهد-دون لخص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فصل مقلوب </a:t>
            </a:r>
          </a:p>
          <a:p>
            <a:pPr algn="ctr" rtl="1">
              <a:tabLst>
                <a:tab pos="1219200" algn="l"/>
              </a:tabLst>
            </a:pPr>
            <a:endParaRPr lang="ar-SA" sz="1200" b="1" dirty="0">
              <a:ln>
                <a:noFill/>
              </a:ln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C8E091E-60FD-D754-2A39-A01282AC4D95}"/>
              </a:ext>
            </a:extLst>
          </p:cNvPr>
          <p:cNvSpPr txBox="1"/>
          <p:nvPr/>
        </p:nvSpPr>
        <p:spPr>
          <a:xfrm>
            <a:off x="4095751" y="3427788"/>
            <a:ext cx="113086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en-US" sz="1200" b="1" dirty="0">
                <a:effectLst/>
              </a:rPr>
              <a:t>4H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إلى اين ذاهبة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التصويت 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الاختبارات 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ملف الإنجاز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الملاحظة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(قوائم الرصد والشطب-سلالم التقدير)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732F9B9-E240-FCC8-B001-3E85073FDBA8}"/>
              </a:ext>
            </a:extLst>
          </p:cNvPr>
          <p:cNvSpPr txBox="1"/>
          <p:nvPr/>
        </p:nvSpPr>
        <p:spPr>
          <a:xfrm>
            <a:off x="2153453" y="2644358"/>
            <a:ext cx="1017954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دليل المعلم 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بوابة عين 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المعامل الافتراضية الحقيقية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تبسيط </a:t>
            </a: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الأحياء</a:t>
            </a:r>
            <a:endParaRPr lang="ar-SA" sz="1200" b="1" dirty="0">
              <a:ln>
                <a:noFill/>
              </a:ln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9304662-DFED-0977-DAC4-20766652BAE1}"/>
              </a:ext>
            </a:extLst>
          </p:cNvPr>
          <p:cNvSpPr txBox="1"/>
          <p:nvPr/>
        </p:nvSpPr>
        <p:spPr>
          <a:xfrm>
            <a:off x="363984" y="2329948"/>
            <a:ext cx="188221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1-اكساب الطالبات المهارات       الأساسية </a:t>
            </a:r>
            <a:endParaRPr lang="en-US" sz="12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2- تحقيق نواتج التعلم الموجودة في كل درس</a:t>
            </a:r>
            <a:endParaRPr lang="en-US" sz="12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3- ربط الأهداف بواقع حياة الطالبة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الإيجابيات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حب الطالبة للمادة واصبح عندها مهارة القراءة التحليلية ومن خلالها تستنتج الأفكار الأساسية في الدرس وتصيغ عليها أسئلة بمهارات </a:t>
            </a:r>
            <a:r>
              <a:rPr lang="ar-SA" sz="12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تفكير عليا</a:t>
            </a: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وتستبعد المعلومات الثانوية وهذا يساعد على ترسيخ المعلومات في ذهن الطالبة .</a:t>
            </a:r>
            <a:endParaRPr lang="en-US" sz="12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السلبيات</a:t>
            </a:r>
            <a:r>
              <a:rPr lang="ar-SA" sz="12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2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كثافة المادة العلمية المقدمة للطالبة </a:t>
            </a:r>
            <a:endParaRPr lang="en-US" sz="1200" b="1" dirty="0">
              <a:effectLst/>
            </a:endParaRPr>
          </a:p>
        </p:txBody>
      </p:sp>
      <p:sp>
        <p:nvSpPr>
          <p:cNvPr id="6" name="مربع نص 41">
            <a:extLst>
              <a:ext uri="{FF2B5EF4-FFF2-40B4-BE49-F238E27FC236}">
                <a16:creationId xmlns:a16="http://schemas.microsoft.com/office/drawing/2014/main" id="{1273C400-EC92-D35E-6123-DD6016A4D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080" y="0"/>
            <a:ext cx="1731645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/>
            <a:r>
              <a:rPr lang="ar-SA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وزارة التعليم                                                                                    الإدارة العامة للتعليم بمحافظة جدة                                   الشؤون التعليمية – بنات                                             إدارة الإشراف التربوي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en-US" sz="1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ar-SA" sz="1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3960954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59E89933-2079-ECAA-48EC-CDACF2AD6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15297"/>
              </p:ext>
            </p:extLst>
          </p:nvPr>
        </p:nvGraphicFramePr>
        <p:xfrm>
          <a:off x="628501" y="931876"/>
          <a:ext cx="8757092" cy="569196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459332">
                  <a:extLst>
                    <a:ext uri="{9D8B030D-6E8A-4147-A177-3AD203B41FA5}">
                      <a16:colId xmlns:a16="http://schemas.microsoft.com/office/drawing/2014/main" val="307005352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03190643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818536158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59007221"/>
                    </a:ext>
                  </a:extLst>
                </a:gridCol>
                <a:gridCol w="1480101">
                  <a:extLst>
                    <a:ext uri="{9D8B030D-6E8A-4147-A177-3AD203B41FA5}">
                      <a16:colId xmlns:a16="http://schemas.microsoft.com/office/drawing/2014/main" val="574866821"/>
                    </a:ext>
                  </a:extLst>
                </a:gridCol>
                <a:gridCol w="1439663">
                  <a:extLst>
                    <a:ext uri="{9D8B030D-6E8A-4147-A177-3AD203B41FA5}">
                      <a16:colId xmlns:a16="http://schemas.microsoft.com/office/drawing/2014/main" val="2644332731"/>
                    </a:ext>
                  </a:extLst>
                </a:gridCol>
              </a:tblGrid>
              <a:tr h="257765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الصف/المقرر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رقم الوحدة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الدروس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الحصص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الصفحات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الفترة الزمنية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67561"/>
                  </a:ext>
                </a:extLst>
              </a:tr>
              <a:tr h="31143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اول ثانوي مسارات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L-Mohanad"/>
                        </a:rPr>
                        <a:t>2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extLst>
                  <a:ext uri="{0D108BD9-81ED-4DB2-BD59-A6C34878D82A}">
                    <a16:rowId xmlns:a16="http://schemas.microsoft.com/office/drawing/2014/main" val="3952087334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B4527D8-6960-A0BB-8963-89309AB02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3" y="40681"/>
            <a:ext cx="1731645" cy="5746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021DD8-D9B5-D195-7B21-C32A45F6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751680"/>
              </p:ext>
            </p:extLst>
          </p:nvPr>
        </p:nvGraphicFramePr>
        <p:xfrm>
          <a:off x="213430" y="1591257"/>
          <a:ext cx="9516953" cy="5029200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649976">
                  <a:extLst>
                    <a:ext uri="{9D8B030D-6E8A-4147-A177-3AD203B41FA5}">
                      <a16:colId xmlns:a16="http://schemas.microsoft.com/office/drawing/2014/main" val="3247979669"/>
                    </a:ext>
                  </a:extLst>
                </a:gridCol>
                <a:gridCol w="1649571">
                  <a:extLst>
                    <a:ext uri="{9D8B030D-6E8A-4147-A177-3AD203B41FA5}">
                      <a16:colId xmlns:a16="http://schemas.microsoft.com/office/drawing/2014/main" val="1766584574"/>
                    </a:ext>
                  </a:extLst>
                </a:gridCol>
                <a:gridCol w="1358510">
                  <a:extLst>
                    <a:ext uri="{9D8B030D-6E8A-4147-A177-3AD203B41FA5}">
                      <a16:colId xmlns:a16="http://schemas.microsoft.com/office/drawing/2014/main" val="2837078810"/>
                    </a:ext>
                  </a:extLst>
                </a:gridCol>
                <a:gridCol w="975909">
                  <a:extLst>
                    <a:ext uri="{9D8B030D-6E8A-4147-A177-3AD203B41FA5}">
                      <a16:colId xmlns:a16="http://schemas.microsoft.com/office/drawing/2014/main" val="1088117877"/>
                    </a:ext>
                  </a:extLst>
                </a:gridCol>
                <a:gridCol w="962065">
                  <a:extLst>
                    <a:ext uri="{9D8B030D-6E8A-4147-A177-3AD203B41FA5}">
                      <a16:colId xmlns:a16="http://schemas.microsoft.com/office/drawing/2014/main" val="1511741185"/>
                    </a:ext>
                  </a:extLst>
                </a:gridCol>
                <a:gridCol w="1130378">
                  <a:extLst>
                    <a:ext uri="{9D8B030D-6E8A-4147-A177-3AD203B41FA5}">
                      <a16:colId xmlns:a16="http://schemas.microsoft.com/office/drawing/2014/main" val="3256348836"/>
                    </a:ext>
                  </a:extLst>
                </a:gridCol>
                <a:gridCol w="784207">
                  <a:extLst>
                    <a:ext uri="{9D8B030D-6E8A-4147-A177-3AD203B41FA5}">
                      <a16:colId xmlns:a16="http://schemas.microsoft.com/office/drawing/2014/main" val="1475656794"/>
                    </a:ext>
                  </a:extLst>
                </a:gridCol>
                <a:gridCol w="2006337">
                  <a:extLst>
                    <a:ext uri="{9D8B030D-6E8A-4147-A177-3AD203B41FA5}">
                      <a16:colId xmlns:a16="http://schemas.microsoft.com/office/drawing/2014/main" val="1530363626"/>
                    </a:ext>
                  </a:extLst>
                </a:gridCol>
              </a:tblGrid>
              <a:tr h="446306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عنوان الوحدة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مخرجات التعلم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مصادر التعلم 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(المواد والأدوات والوسائل التعليمية)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التدريس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التقويم وأدواته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الصفية واللاصفية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المراجع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التأمل الذاتي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63882"/>
                  </a:ext>
                </a:extLst>
              </a:tr>
              <a:tr h="445948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المجتمعات والمناطق الحيوية والأنظمة البيئية</a:t>
                      </a:r>
                      <a:endParaRPr lang="en-US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تعرف كيف تؤثر كل من العوامل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الحيوية واللاحيوية 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كيف يؤثر مدى تحمل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المخلوقات الحية في توزيعها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تميز مراحل كل من التعاقب الأولي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والثانوية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تحدد دوائر العرض ومناطق المناخ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الرئيسة الموجودة فيها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العوامل اللاحيوية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الرئيسة التي المناطق الحيوية البرية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تميز بين المناطق الحيوية البرية بناء على المناخ والعوامل الحيوية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تحدد العوامل اللاحيوية الرئيسة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المحددة للأنظمة البيئية المائية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تميز أن الأنظمة البيئية المائية بعمق الماء وتدفقه</a:t>
                      </a:r>
                    </a:p>
                    <a:p>
                      <a:endParaRPr lang="ar-SA" sz="11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تتعرف الأنظمة البيئية المائية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الانتقالية وأهميتها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تفرق بين مناطق الأنظمة البيئية</a:t>
                      </a:r>
                    </a:p>
                    <a:p>
                      <a:r>
                        <a:rPr lang="ar-SA" sz="11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البحرية</a:t>
                      </a:r>
                      <a:endParaRPr lang="ar-SA" sz="105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ar-SA" sz="1400" b="1" dirty="0">
                        <a:ln>
                          <a:noFill/>
                        </a:ln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extLst>
                  <a:ext uri="{0D108BD9-81ED-4DB2-BD59-A6C34878D82A}">
                    <a16:rowId xmlns:a16="http://schemas.microsoft.com/office/drawing/2014/main" val="2112716760"/>
                  </a:ext>
                </a:extLst>
              </a:tr>
            </a:tbl>
          </a:graphicData>
        </a:graphic>
      </p:graphicFrame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D964D2A-CA3C-A0B6-A6AC-A4569D7FFB8B}"/>
              </a:ext>
            </a:extLst>
          </p:cNvPr>
          <p:cNvSpPr txBox="1"/>
          <p:nvPr/>
        </p:nvSpPr>
        <p:spPr>
          <a:xfrm>
            <a:off x="5968368" y="2407054"/>
            <a:ext cx="1477108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قناة عين الاثرائية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لسبورة التقليدية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الوسائط المتعددة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(سمعية -بصرية)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منصة مدرستي</a:t>
            </a:r>
            <a:endParaRPr lang="ar-SA" sz="1400" b="1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تشخيصي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توجيه القراءة وتركيزها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متابعة التحصيلي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ماذا قرات – مراجعة الدرس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الختامي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مراجعة الفصل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اختبار مقنن</a:t>
            </a:r>
            <a:r>
              <a:rPr lang="ar-SA" sz="11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1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CAE6303-78E2-6AA9-3288-EF36593C13C7}"/>
              </a:ext>
            </a:extLst>
          </p:cNvPr>
          <p:cNvSpPr txBox="1"/>
          <p:nvPr/>
        </p:nvSpPr>
        <p:spPr>
          <a:xfrm>
            <a:off x="5007047" y="2410175"/>
            <a:ext cx="115667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الاستقصاء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المناقشة النشطة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منظم فن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القراءة الموجهة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قراءة الصورة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الخرائط المفاهيمية</a:t>
            </a:r>
          </a:p>
          <a:p>
            <a:pPr algn="ct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C8E091E-60FD-D754-2A39-A01282AC4D95}"/>
              </a:ext>
            </a:extLst>
          </p:cNvPr>
          <p:cNvSpPr txBox="1"/>
          <p:nvPr/>
        </p:nvSpPr>
        <p:spPr>
          <a:xfrm>
            <a:off x="3893354" y="2381610"/>
            <a:ext cx="1361831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en-US" sz="1400" b="1" dirty="0">
                <a:effectLst/>
              </a:rPr>
              <a:t>4H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إلى اين ذاهبة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التصويت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الفارات المتعددة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الاختبارات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ملف الإنجاز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الملاحظة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(قوائم الرصد والشطب-سلالم التقدير)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1A519AE-610B-4518-5A7C-E55BFF76486D}"/>
              </a:ext>
            </a:extLst>
          </p:cNvPr>
          <p:cNvSpPr txBox="1"/>
          <p:nvPr/>
        </p:nvSpPr>
        <p:spPr>
          <a:xfrm>
            <a:off x="2940528" y="2407054"/>
            <a:ext cx="1281723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الصفية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التجارب العملية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المطويات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المهام الأدائية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الألعاب التفاعلية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تصميم أنشطة تفاعلية 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اللاصفية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المشاركة في الفعاليات المدرسية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732F9B9-E240-FCC8-B001-3E85073FDBA8}"/>
              </a:ext>
            </a:extLst>
          </p:cNvPr>
          <p:cNvSpPr txBox="1"/>
          <p:nvPr/>
        </p:nvSpPr>
        <p:spPr>
          <a:xfrm>
            <a:off x="2039153" y="2422232"/>
            <a:ext cx="1017954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دليل المعلم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بوابة عين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المعامل الافتراضية -الحقيقية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9304662-DFED-0977-DAC4-20766652BAE1}"/>
              </a:ext>
            </a:extLst>
          </p:cNvPr>
          <p:cNvSpPr txBox="1"/>
          <p:nvPr/>
        </p:nvSpPr>
        <p:spPr>
          <a:xfrm>
            <a:off x="177128" y="2215185"/>
            <a:ext cx="199286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1-كساب الطالبات المهارات       الأساسية 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2- تحقيق نواتج التعلم الموجودة في كل درس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3- ربط الأهداف بواقع حياة الطالبة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الإيجابيات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حب الطالبة للمادة واصبح عندها مهارة القراءة التحليلية ومن خلالها تستنتج الأفكار الأساسية في الدرس وتصيغ عليها أسئلة بمهارات </a:t>
            </a: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تفكير عليا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وتستبعد المعلومات الثانوية وهذا يساعد على ترسيخ المعلومات في ذهن الطالبة .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السلبيات</a:t>
            </a: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كثافة المادة العلمية المقدمة للطالبة </a:t>
            </a:r>
            <a:endParaRPr lang="en-US" sz="1400" b="1" dirty="0">
              <a:effectLst/>
            </a:endParaRPr>
          </a:p>
        </p:txBody>
      </p:sp>
      <p:sp>
        <p:nvSpPr>
          <p:cNvPr id="6" name="مربع نص 41">
            <a:extLst>
              <a:ext uri="{FF2B5EF4-FFF2-40B4-BE49-F238E27FC236}">
                <a16:creationId xmlns:a16="http://schemas.microsoft.com/office/drawing/2014/main" id="{1273C400-EC92-D35E-6123-DD6016A4D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203" y="113347"/>
            <a:ext cx="1731645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/>
            <a:r>
              <a:rPr lang="ar-SA" sz="11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وزارة التعليم                                                                                    الإدارة العامة للتعليم بمحافظة جدة                                   الشؤون التعليمية – بنات                                             إدارة الإشراف التربوي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en-US" sz="1300" b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ar-SA" sz="13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123520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59E89933-2079-ECAA-48EC-CDACF2AD6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69122"/>
              </p:ext>
            </p:extLst>
          </p:nvPr>
        </p:nvGraphicFramePr>
        <p:xfrm>
          <a:off x="628501" y="914400"/>
          <a:ext cx="8757092" cy="586639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459332">
                  <a:extLst>
                    <a:ext uri="{9D8B030D-6E8A-4147-A177-3AD203B41FA5}">
                      <a16:colId xmlns:a16="http://schemas.microsoft.com/office/drawing/2014/main" val="307005352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03190643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818536158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59007221"/>
                    </a:ext>
                  </a:extLst>
                </a:gridCol>
                <a:gridCol w="1480101">
                  <a:extLst>
                    <a:ext uri="{9D8B030D-6E8A-4147-A177-3AD203B41FA5}">
                      <a16:colId xmlns:a16="http://schemas.microsoft.com/office/drawing/2014/main" val="574866821"/>
                    </a:ext>
                  </a:extLst>
                </a:gridCol>
                <a:gridCol w="1439663">
                  <a:extLst>
                    <a:ext uri="{9D8B030D-6E8A-4147-A177-3AD203B41FA5}">
                      <a16:colId xmlns:a16="http://schemas.microsoft.com/office/drawing/2014/main" val="2644332731"/>
                    </a:ext>
                  </a:extLst>
                </a:gridCol>
              </a:tblGrid>
              <a:tr h="275208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الصف/المقرر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رقم الوحدة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الدروس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الحصص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الصفحات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الفترة الزمنية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67561"/>
                  </a:ext>
                </a:extLst>
              </a:tr>
              <a:tr h="31143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اول ثانوي مسارات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L-Mohanad"/>
                        </a:rPr>
                        <a:t>3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extLst>
                  <a:ext uri="{0D108BD9-81ED-4DB2-BD59-A6C34878D82A}">
                    <a16:rowId xmlns:a16="http://schemas.microsoft.com/office/drawing/2014/main" val="3952087334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B4527D8-6960-A0BB-8963-89309AB02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3" y="40681"/>
            <a:ext cx="1731645" cy="5746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021DD8-D9B5-D195-7B21-C32A45F6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876102"/>
              </p:ext>
            </p:extLst>
          </p:nvPr>
        </p:nvGraphicFramePr>
        <p:xfrm>
          <a:off x="186431" y="1564624"/>
          <a:ext cx="9606095" cy="5196840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726474">
                  <a:extLst>
                    <a:ext uri="{9D8B030D-6E8A-4147-A177-3AD203B41FA5}">
                      <a16:colId xmlns:a16="http://schemas.microsoft.com/office/drawing/2014/main" val="3247979669"/>
                    </a:ext>
                  </a:extLst>
                </a:gridCol>
                <a:gridCol w="1594612">
                  <a:extLst>
                    <a:ext uri="{9D8B030D-6E8A-4147-A177-3AD203B41FA5}">
                      <a16:colId xmlns:a16="http://schemas.microsoft.com/office/drawing/2014/main" val="1766584574"/>
                    </a:ext>
                  </a:extLst>
                </a:gridCol>
                <a:gridCol w="1371235">
                  <a:extLst>
                    <a:ext uri="{9D8B030D-6E8A-4147-A177-3AD203B41FA5}">
                      <a16:colId xmlns:a16="http://schemas.microsoft.com/office/drawing/2014/main" val="2837078810"/>
                    </a:ext>
                  </a:extLst>
                </a:gridCol>
                <a:gridCol w="985050">
                  <a:extLst>
                    <a:ext uri="{9D8B030D-6E8A-4147-A177-3AD203B41FA5}">
                      <a16:colId xmlns:a16="http://schemas.microsoft.com/office/drawing/2014/main" val="1088117877"/>
                    </a:ext>
                  </a:extLst>
                </a:gridCol>
                <a:gridCol w="971076">
                  <a:extLst>
                    <a:ext uri="{9D8B030D-6E8A-4147-A177-3AD203B41FA5}">
                      <a16:colId xmlns:a16="http://schemas.microsoft.com/office/drawing/2014/main" val="1511741185"/>
                    </a:ext>
                  </a:extLst>
                </a:gridCol>
                <a:gridCol w="1140966">
                  <a:extLst>
                    <a:ext uri="{9D8B030D-6E8A-4147-A177-3AD203B41FA5}">
                      <a16:colId xmlns:a16="http://schemas.microsoft.com/office/drawing/2014/main" val="3256348836"/>
                    </a:ext>
                  </a:extLst>
                </a:gridCol>
                <a:gridCol w="791552">
                  <a:extLst>
                    <a:ext uri="{9D8B030D-6E8A-4147-A177-3AD203B41FA5}">
                      <a16:colId xmlns:a16="http://schemas.microsoft.com/office/drawing/2014/main" val="1475656794"/>
                    </a:ext>
                  </a:extLst>
                </a:gridCol>
                <a:gridCol w="2025130">
                  <a:extLst>
                    <a:ext uri="{9D8B030D-6E8A-4147-A177-3AD203B41FA5}">
                      <a16:colId xmlns:a16="http://schemas.microsoft.com/office/drawing/2014/main" val="1530363626"/>
                    </a:ext>
                  </a:extLst>
                </a:gridCol>
              </a:tblGrid>
              <a:tr h="446306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عنوان الوحدة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مخرجات التعلم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مصادر التعلم 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(المواد والأدوات والوسائل التعليمية)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التدريس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التقويم وأدواته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الصفية واللاصفية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المراجع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التأمل الذاتي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63882"/>
                  </a:ext>
                </a:extLst>
              </a:tr>
              <a:tr h="445948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علم بيئة الجماعات الحيوية</a:t>
                      </a:r>
                      <a:endParaRPr lang="ar-SA" sz="70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/>
                      <a:endParaRPr lang="en-US" sz="1400" b="1" dirty="0">
                        <a:effectLst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*تصف خصائص الجماعات الحيوية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*تستوعب مفهومي: القدرة الاستيعابية والعوامل المحددة</a:t>
                      </a:r>
                    </a:p>
                    <a:p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*تصف طرائق توزيع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الجماعات الحيوية</a:t>
                      </a:r>
                      <a:r>
                        <a:rPr lang="ar-SA" sz="1100" b="1" dirty="0">
                          <a:effectLst/>
                        </a:rPr>
                        <a:t> 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*توضح اتجاهات نمو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الجماعة البشرية</a:t>
                      </a:r>
                    </a:p>
                    <a:p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*تقارن بين التراكيب العمري الذي لا ينمو والبطيء النمو والسريع النمو لجماعات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الدول غير النامية</a:t>
                      </a:r>
                    </a:p>
                    <a:p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*تتوقع النتائج المترتبة على استمرار النمو السكاني</a:t>
                      </a:r>
                      <a:endParaRPr lang="en-US" sz="7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  <a:p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ar-SA" sz="1400" b="1" dirty="0">
                        <a:ln>
                          <a:noFill/>
                        </a:ln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extLst>
                  <a:ext uri="{0D108BD9-81ED-4DB2-BD59-A6C34878D82A}">
                    <a16:rowId xmlns:a16="http://schemas.microsoft.com/office/drawing/2014/main" val="2112716760"/>
                  </a:ext>
                </a:extLst>
              </a:tr>
            </a:tbl>
          </a:graphicData>
        </a:graphic>
      </p:graphicFrame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D964D2A-CA3C-A0B6-A6AC-A4569D7FFB8B}"/>
              </a:ext>
            </a:extLst>
          </p:cNvPr>
          <p:cNvSpPr txBox="1"/>
          <p:nvPr/>
        </p:nvSpPr>
        <p:spPr>
          <a:xfrm>
            <a:off x="5968368" y="2407054"/>
            <a:ext cx="1477108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قناة عين الاثرائية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لسبورة التقليدية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الوسائط المتعددة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(سمعية -بصرية)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منصة مدرستي</a:t>
            </a:r>
            <a:endParaRPr lang="ar-SA" sz="1400" b="1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تشخيصي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توجيه القراءة وتركيزها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متابعة التحصيلي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ماذا قرات – مراجعة الدرس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الختامي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مراجعة الفصل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اختبار مقنن</a:t>
            </a:r>
            <a:r>
              <a:rPr lang="ar-SA" sz="11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1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CAE6303-78E2-6AA9-3288-EF36593C13C7}"/>
              </a:ext>
            </a:extLst>
          </p:cNvPr>
          <p:cNvSpPr txBox="1"/>
          <p:nvPr/>
        </p:nvSpPr>
        <p:spPr>
          <a:xfrm>
            <a:off x="5007047" y="2410175"/>
            <a:ext cx="115667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الاستقصاء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المناقشة النشطة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منظم فن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القراءة الموجهة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قراءة الصورة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الخرائط المفاهيمية</a:t>
            </a:r>
          </a:p>
          <a:p>
            <a:pPr algn="ct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C8E091E-60FD-D754-2A39-A01282AC4D95}"/>
              </a:ext>
            </a:extLst>
          </p:cNvPr>
          <p:cNvSpPr txBox="1"/>
          <p:nvPr/>
        </p:nvSpPr>
        <p:spPr>
          <a:xfrm>
            <a:off x="3919987" y="2470387"/>
            <a:ext cx="1361831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en-US" sz="1400" b="1" dirty="0">
                <a:effectLst/>
              </a:rPr>
              <a:t>4H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إلى اين ذاهبة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التصويت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الفارات المتعددة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الاختبارات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ملف الإنجاز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الملاحظة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(قوائم الرصد والشطب-سلالم التقدير)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1A519AE-610B-4518-5A7C-E55BFF76486D}"/>
              </a:ext>
            </a:extLst>
          </p:cNvPr>
          <p:cNvSpPr txBox="1"/>
          <p:nvPr/>
        </p:nvSpPr>
        <p:spPr>
          <a:xfrm>
            <a:off x="2940528" y="2407054"/>
            <a:ext cx="1281723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الصفية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التجارب العملية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المطويات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المهام الأدائية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الألعاب التفاعلية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تصميم أنشطة تفاعلية 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اللاصفية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المشاركة في الفعاليات المدرسية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732F9B9-E240-FCC8-B001-3E85073FDBA8}"/>
              </a:ext>
            </a:extLst>
          </p:cNvPr>
          <p:cNvSpPr txBox="1"/>
          <p:nvPr/>
        </p:nvSpPr>
        <p:spPr>
          <a:xfrm>
            <a:off x="2083541" y="2821727"/>
            <a:ext cx="1017954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دليل المعلم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بوابة عين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المعامل الافتراضية الحقيقية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9304662-DFED-0977-DAC4-20766652BAE1}"/>
              </a:ext>
            </a:extLst>
          </p:cNvPr>
          <p:cNvSpPr txBox="1"/>
          <p:nvPr/>
        </p:nvSpPr>
        <p:spPr>
          <a:xfrm>
            <a:off x="177128" y="2215185"/>
            <a:ext cx="199286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1-كساب الطالبات المهارات       الأساسية 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2- تحقيق نواتج التعلم الموجودة في كل درس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3- ربط الأهداف بواقع حياة الطالبة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الإيجابيات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حب الطالبة للمادة واصبح عندها مهارة القراءة التحليلية ومن خلالها تستنتج الأفكار الأساسية في الدرس وتصيغ عليها أسئلة بمهارات </a:t>
            </a: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تفكير عليا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وتستبعد المعلومات الثانوية وهذا يساعد على ترسيخ المعلومات في ذهن الطالبة .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السلبيات</a:t>
            </a: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كثافة المادة العلمية المقدمة للطالبة </a:t>
            </a:r>
            <a:endParaRPr lang="en-US" sz="1400" b="1" dirty="0">
              <a:effectLst/>
            </a:endParaRPr>
          </a:p>
        </p:txBody>
      </p:sp>
      <p:sp>
        <p:nvSpPr>
          <p:cNvPr id="6" name="مربع نص 41">
            <a:extLst>
              <a:ext uri="{FF2B5EF4-FFF2-40B4-BE49-F238E27FC236}">
                <a16:creationId xmlns:a16="http://schemas.microsoft.com/office/drawing/2014/main" id="{1273C400-EC92-D35E-6123-DD6016A4D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203" y="113347"/>
            <a:ext cx="1731645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/>
            <a:r>
              <a:rPr lang="ar-SA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وزارة التعليم                                                                                    الإدارة العامة للتعليم بمحافظة جدة                                   الشؤون التعليمية – بنات                                             إدارة الإشراف التربوي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en-US" sz="13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ar-SA" sz="1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63462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59E89933-2079-ECAA-48EC-CDACF2AD6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025784"/>
              </p:ext>
            </p:extLst>
          </p:nvPr>
        </p:nvGraphicFramePr>
        <p:xfrm>
          <a:off x="557480" y="860855"/>
          <a:ext cx="8757092" cy="569196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459332">
                  <a:extLst>
                    <a:ext uri="{9D8B030D-6E8A-4147-A177-3AD203B41FA5}">
                      <a16:colId xmlns:a16="http://schemas.microsoft.com/office/drawing/2014/main" val="307005352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03190643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818536158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59007221"/>
                    </a:ext>
                  </a:extLst>
                </a:gridCol>
                <a:gridCol w="1480101">
                  <a:extLst>
                    <a:ext uri="{9D8B030D-6E8A-4147-A177-3AD203B41FA5}">
                      <a16:colId xmlns:a16="http://schemas.microsoft.com/office/drawing/2014/main" val="574866821"/>
                    </a:ext>
                  </a:extLst>
                </a:gridCol>
                <a:gridCol w="1439663">
                  <a:extLst>
                    <a:ext uri="{9D8B030D-6E8A-4147-A177-3AD203B41FA5}">
                      <a16:colId xmlns:a16="http://schemas.microsoft.com/office/drawing/2014/main" val="2644332731"/>
                    </a:ext>
                  </a:extLst>
                </a:gridCol>
              </a:tblGrid>
              <a:tr h="257765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الصف/المقرر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رقم الوحدة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الدروس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الحصص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الصفحات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الفترة الزمنية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67561"/>
                  </a:ext>
                </a:extLst>
              </a:tr>
              <a:tr h="31143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اول ثانوي مسارات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L-Mohanad"/>
                        </a:rPr>
                        <a:t>4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extLst>
                  <a:ext uri="{0D108BD9-81ED-4DB2-BD59-A6C34878D82A}">
                    <a16:rowId xmlns:a16="http://schemas.microsoft.com/office/drawing/2014/main" val="3952087334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B4527D8-6960-A0BB-8963-89309AB02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3" y="40681"/>
            <a:ext cx="1731645" cy="5746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021DD8-D9B5-D195-7B21-C32A45F6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119856"/>
              </p:ext>
            </p:extLst>
          </p:nvPr>
        </p:nvGraphicFramePr>
        <p:xfrm>
          <a:off x="175983" y="1529113"/>
          <a:ext cx="9518433" cy="4962401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651456">
                  <a:extLst>
                    <a:ext uri="{9D8B030D-6E8A-4147-A177-3AD203B41FA5}">
                      <a16:colId xmlns:a16="http://schemas.microsoft.com/office/drawing/2014/main" val="3247979669"/>
                    </a:ext>
                  </a:extLst>
                </a:gridCol>
                <a:gridCol w="1649571">
                  <a:extLst>
                    <a:ext uri="{9D8B030D-6E8A-4147-A177-3AD203B41FA5}">
                      <a16:colId xmlns:a16="http://schemas.microsoft.com/office/drawing/2014/main" val="1766584574"/>
                    </a:ext>
                  </a:extLst>
                </a:gridCol>
                <a:gridCol w="1358510">
                  <a:extLst>
                    <a:ext uri="{9D8B030D-6E8A-4147-A177-3AD203B41FA5}">
                      <a16:colId xmlns:a16="http://schemas.microsoft.com/office/drawing/2014/main" val="2837078810"/>
                    </a:ext>
                  </a:extLst>
                </a:gridCol>
                <a:gridCol w="975909">
                  <a:extLst>
                    <a:ext uri="{9D8B030D-6E8A-4147-A177-3AD203B41FA5}">
                      <a16:colId xmlns:a16="http://schemas.microsoft.com/office/drawing/2014/main" val="1088117877"/>
                    </a:ext>
                  </a:extLst>
                </a:gridCol>
                <a:gridCol w="962065">
                  <a:extLst>
                    <a:ext uri="{9D8B030D-6E8A-4147-A177-3AD203B41FA5}">
                      <a16:colId xmlns:a16="http://schemas.microsoft.com/office/drawing/2014/main" val="1511741185"/>
                    </a:ext>
                  </a:extLst>
                </a:gridCol>
                <a:gridCol w="1130378">
                  <a:extLst>
                    <a:ext uri="{9D8B030D-6E8A-4147-A177-3AD203B41FA5}">
                      <a16:colId xmlns:a16="http://schemas.microsoft.com/office/drawing/2014/main" val="3256348836"/>
                    </a:ext>
                  </a:extLst>
                </a:gridCol>
                <a:gridCol w="784207">
                  <a:extLst>
                    <a:ext uri="{9D8B030D-6E8A-4147-A177-3AD203B41FA5}">
                      <a16:colId xmlns:a16="http://schemas.microsoft.com/office/drawing/2014/main" val="1475656794"/>
                    </a:ext>
                  </a:extLst>
                </a:gridCol>
                <a:gridCol w="2006337">
                  <a:extLst>
                    <a:ext uri="{9D8B030D-6E8A-4147-A177-3AD203B41FA5}">
                      <a16:colId xmlns:a16="http://schemas.microsoft.com/office/drawing/2014/main" val="1530363626"/>
                    </a:ext>
                  </a:extLst>
                </a:gridCol>
              </a:tblGrid>
              <a:tr h="446306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عنوان الوحدة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مخرجات التعلم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مصادر التعلم 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(المواد والأدوات والوسائل التعليمية)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التدريس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التقويم وأدواته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الصفية واللاصفية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المراجع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التأمل الذاتي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63882"/>
                  </a:ext>
                </a:extLst>
              </a:tr>
              <a:tr h="445948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200" b="1" i="0" u="none" strike="noStrike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200" b="1" i="0" u="none" strike="noStrike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التنوع الحيوي والمحافظة عليه</a:t>
                      </a:r>
                      <a:endParaRPr lang="ar-SA" sz="600" b="1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*تصف الأنواع الثلاثة </a:t>
                      </a: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من التنوع الحيوي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*تفسر أهمية التنوع الحيوي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*تلخص الأهمية المباشرة وغير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المباشرة للتنوع الحيوي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*تقارن بين معدلات الانقراض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التدريجي والانقراض الحالي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*تصف أخطارا تواجه التنوع</a:t>
                      </a:r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الحيوي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*تصف كيف يؤثر تدني أعداد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النوع الواحد من المخلوقات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الحية في النظام البيئي بأكمله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*تصف نوعي الموارد الطبيعية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تحدد طرائق حفظ التنوع</a:t>
                      </a:r>
                    </a:p>
                    <a:p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الحيوي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*توضح تقنيتين </a:t>
                      </a: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تستخدمان لإعادة التنوع الحيوي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ar-SA" sz="1400" b="1" i="0" u="none" strike="noStrike" kern="1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8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8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8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8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ar-SA" sz="1400" b="1" dirty="0">
                        <a:ln>
                          <a:noFill/>
                        </a:ln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extLst>
                  <a:ext uri="{0D108BD9-81ED-4DB2-BD59-A6C34878D82A}">
                    <a16:rowId xmlns:a16="http://schemas.microsoft.com/office/drawing/2014/main" val="2112716760"/>
                  </a:ext>
                </a:extLst>
              </a:tr>
            </a:tbl>
          </a:graphicData>
        </a:graphic>
      </p:graphicFrame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D964D2A-CA3C-A0B6-A6AC-A4569D7FFB8B}"/>
              </a:ext>
            </a:extLst>
          </p:cNvPr>
          <p:cNvSpPr txBox="1"/>
          <p:nvPr/>
        </p:nvSpPr>
        <p:spPr>
          <a:xfrm>
            <a:off x="6012757" y="2220622"/>
            <a:ext cx="1373464" cy="36779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قناة عين الاثرائية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لسبورة التقليدية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الوسائط المتعددة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(سمعية -بصرية)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منصة مدرستي</a:t>
            </a:r>
            <a:endParaRPr lang="ar-SA" sz="1400" b="1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تشخيصي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توجيه القراءة وتركيزها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متابعة التحصيلي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ماذا قرات – مراجعة الدرس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الختامي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مراجعة الفصل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اختبار مقنن</a:t>
            </a:r>
            <a:r>
              <a:rPr lang="ar-SA" sz="11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1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9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9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CAE6303-78E2-6AA9-3288-EF36593C13C7}"/>
              </a:ext>
            </a:extLst>
          </p:cNvPr>
          <p:cNvSpPr txBox="1"/>
          <p:nvPr/>
        </p:nvSpPr>
        <p:spPr>
          <a:xfrm>
            <a:off x="5007047" y="2410175"/>
            <a:ext cx="115667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الاستقصاء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المناقشة النشطة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منظم فن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القراءة الموجهة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قراءة الصورة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الخرائط المفاهيمية</a:t>
            </a:r>
          </a:p>
          <a:p>
            <a:pPr algn="ct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C8E091E-60FD-D754-2A39-A01282AC4D95}"/>
              </a:ext>
            </a:extLst>
          </p:cNvPr>
          <p:cNvSpPr txBox="1"/>
          <p:nvPr/>
        </p:nvSpPr>
        <p:spPr>
          <a:xfrm>
            <a:off x="3893354" y="2381610"/>
            <a:ext cx="1361831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en-US" sz="1400" b="1" dirty="0">
                <a:effectLst/>
              </a:rPr>
              <a:t>4H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إلى اين ذاهبة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التصويت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الفارات المتعددة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الاختبارات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ملف الإنجاز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الملاحظة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(قوائم الرصد والشطب-سلالم التقدير)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1A519AE-610B-4518-5A7C-E55BFF76486D}"/>
              </a:ext>
            </a:extLst>
          </p:cNvPr>
          <p:cNvSpPr txBox="1"/>
          <p:nvPr/>
        </p:nvSpPr>
        <p:spPr>
          <a:xfrm>
            <a:off x="2940528" y="2407054"/>
            <a:ext cx="1281723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الصفية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التجارب العملية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المطويات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المهام الأدائية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الألعاب التفاعلية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تصميم أنشطة تفاعلية 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اللاصفية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المشاركة في الفعاليات المدرسية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732F9B9-E240-FCC8-B001-3E85073FDBA8}"/>
              </a:ext>
            </a:extLst>
          </p:cNvPr>
          <p:cNvSpPr txBox="1"/>
          <p:nvPr/>
        </p:nvSpPr>
        <p:spPr>
          <a:xfrm>
            <a:off x="2101297" y="2448865"/>
            <a:ext cx="1017954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دليل المعلم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بوابة عين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المعامل الافتراضية الحقيقية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9304662-DFED-0977-DAC4-20766652BAE1}"/>
              </a:ext>
            </a:extLst>
          </p:cNvPr>
          <p:cNvSpPr txBox="1"/>
          <p:nvPr/>
        </p:nvSpPr>
        <p:spPr>
          <a:xfrm>
            <a:off x="177128" y="2215185"/>
            <a:ext cx="199286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1-اكساب الطالبات المهارات       الأساسية 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2- تحقيق نواتج التعلم الموجودة في كل درس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3- ربط الأهداف بواقع حياة الطالبة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الإيجابيات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حب الطالبة للمادة واصبح عندها مهارة القراءة التحليلية ومن خلالها تستنتج الأفكار الأساسية في الدرس وتصيغ عليها أسئلة بمهارات </a:t>
            </a: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تفكير عليا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وتستبعد المعلومات الثانوية وهذا يساعد على ترسيخ المعلومات في ذهن الطالبة .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السلبيات</a:t>
            </a: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كثافة المادة العلمية المقدمة للطالبة </a:t>
            </a:r>
            <a:endParaRPr lang="en-US" sz="1400" b="1" dirty="0">
              <a:effectLst/>
            </a:endParaRPr>
          </a:p>
        </p:txBody>
      </p:sp>
      <p:sp>
        <p:nvSpPr>
          <p:cNvPr id="6" name="مربع نص 41">
            <a:extLst>
              <a:ext uri="{FF2B5EF4-FFF2-40B4-BE49-F238E27FC236}">
                <a16:creationId xmlns:a16="http://schemas.microsoft.com/office/drawing/2014/main" id="{1273C400-EC92-D35E-6123-DD6016A4D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8325" y="0"/>
            <a:ext cx="1731645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/>
            <a:r>
              <a:rPr lang="ar-SA" sz="11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وزارة التعليم                                                                                    الإدارة العامة للتعليم بمحافظة جدة                                   الشؤون التعليمية – بنات                                             إدارة الإشراف التربوي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en-US" sz="1300" b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ar-SA" sz="13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342458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59E89933-2079-ECAA-48EC-CDACF2AD6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417544"/>
              </p:ext>
            </p:extLst>
          </p:nvPr>
        </p:nvGraphicFramePr>
        <p:xfrm>
          <a:off x="628501" y="931876"/>
          <a:ext cx="8757092" cy="569196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1459332">
                  <a:extLst>
                    <a:ext uri="{9D8B030D-6E8A-4147-A177-3AD203B41FA5}">
                      <a16:colId xmlns:a16="http://schemas.microsoft.com/office/drawing/2014/main" val="307005352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031906435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818536158"/>
                    </a:ext>
                  </a:extLst>
                </a:gridCol>
                <a:gridCol w="1459332">
                  <a:extLst>
                    <a:ext uri="{9D8B030D-6E8A-4147-A177-3AD203B41FA5}">
                      <a16:colId xmlns:a16="http://schemas.microsoft.com/office/drawing/2014/main" val="159007221"/>
                    </a:ext>
                  </a:extLst>
                </a:gridCol>
                <a:gridCol w="1480101">
                  <a:extLst>
                    <a:ext uri="{9D8B030D-6E8A-4147-A177-3AD203B41FA5}">
                      <a16:colId xmlns:a16="http://schemas.microsoft.com/office/drawing/2014/main" val="574866821"/>
                    </a:ext>
                  </a:extLst>
                </a:gridCol>
                <a:gridCol w="1439663">
                  <a:extLst>
                    <a:ext uri="{9D8B030D-6E8A-4147-A177-3AD203B41FA5}">
                      <a16:colId xmlns:a16="http://schemas.microsoft.com/office/drawing/2014/main" val="2644332731"/>
                    </a:ext>
                  </a:extLst>
                </a:gridCol>
              </a:tblGrid>
              <a:tr h="257765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الصف/المقرر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رقم الوحدة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الدروس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الحصص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عدد الصفحات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الفترة الزمنية</a:t>
                      </a:r>
                      <a:endParaRPr lang="en-US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267561"/>
                  </a:ext>
                </a:extLst>
              </a:tr>
              <a:tr h="31143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اول ثانوي مسارات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L-Mohanad"/>
                        </a:rPr>
                        <a:t>5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200" b="1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7961" marR="57961" marT="0" marB="0"/>
                </a:tc>
                <a:extLst>
                  <a:ext uri="{0D108BD9-81ED-4DB2-BD59-A6C34878D82A}">
                    <a16:rowId xmlns:a16="http://schemas.microsoft.com/office/drawing/2014/main" val="3952087334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id="{3B4527D8-6960-A0BB-8963-89309AB02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3" y="40681"/>
            <a:ext cx="1731645" cy="57464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021DD8-D9B5-D195-7B21-C32A45F60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64598"/>
              </p:ext>
            </p:extLst>
          </p:nvPr>
        </p:nvGraphicFramePr>
        <p:xfrm>
          <a:off x="213430" y="1644523"/>
          <a:ext cx="9516953" cy="4962401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649976">
                  <a:extLst>
                    <a:ext uri="{9D8B030D-6E8A-4147-A177-3AD203B41FA5}">
                      <a16:colId xmlns:a16="http://schemas.microsoft.com/office/drawing/2014/main" val="3247979669"/>
                    </a:ext>
                  </a:extLst>
                </a:gridCol>
                <a:gridCol w="1649571">
                  <a:extLst>
                    <a:ext uri="{9D8B030D-6E8A-4147-A177-3AD203B41FA5}">
                      <a16:colId xmlns:a16="http://schemas.microsoft.com/office/drawing/2014/main" val="1766584574"/>
                    </a:ext>
                  </a:extLst>
                </a:gridCol>
                <a:gridCol w="1358510">
                  <a:extLst>
                    <a:ext uri="{9D8B030D-6E8A-4147-A177-3AD203B41FA5}">
                      <a16:colId xmlns:a16="http://schemas.microsoft.com/office/drawing/2014/main" val="2837078810"/>
                    </a:ext>
                  </a:extLst>
                </a:gridCol>
                <a:gridCol w="975909">
                  <a:extLst>
                    <a:ext uri="{9D8B030D-6E8A-4147-A177-3AD203B41FA5}">
                      <a16:colId xmlns:a16="http://schemas.microsoft.com/office/drawing/2014/main" val="1088117877"/>
                    </a:ext>
                  </a:extLst>
                </a:gridCol>
                <a:gridCol w="962065">
                  <a:extLst>
                    <a:ext uri="{9D8B030D-6E8A-4147-A177-3AD203B41FA5}">
                      <a16:colId xmlns:a16="http://schemas.microsoft.com/office/drawing/2014/main" val="1511741185"/>
                    </a:ext>
                  </a:extLst>
                </a:gridCol>
                <a:gridCol w="1130378">
                  <a:extLst>
                    <a:ext uri="{9D8B030D-6E8A-4147-A177-3AD203B41FA5}">
                      <a16:colId xmlns:a16="http://schemas.microsoft.com/office/drawing/2014/main" val="3256348836"/>
                    </a:ext>
                  </a:extLst>
                </a:gridCol>
                <a:gridCol w="784207">
                  <a:extLst>
                    <a:ext uri="{9D8B030D-6E8A-4147-A177-3AD203B41FA5}">
                      <a16:colId xmlns:a16="http://schemas.microsoft.com/office/drawing/2014/main" val="1475656794"/>
                    </a:ext>
                  </a:extLst>
                </a:gridCol>
                <a:gridCol w="2006337">
                  <a:extLst>
                    <a:ext uri="{9D8B030D-6E8A-4147-A177-3AD203B41FA5}">
                      <a16:colId xmlns:a16="http://schemas.microsoft.com/office/drawing/2014/main" val="1530363626"/>
                    </a:ext>
                  </a:extLst>
                </a:gridCol>
              </a:tblGrid>
              <a:tr h="446306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عنوان الوحدة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مخرجات التعلم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مصادر التعلم 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(المواد والأدوات والوسائل التعليمية)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التدريس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استراتيجيات التقويم وأدواته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الأنشطة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الصفية واللاصفية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المراجع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100" b="1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التأمل الذاتي</a:t>
                      </a:r>
                      <a:endParaRPr lang="en-US" sz="11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63882"/>
                  </a:ext>
                </a:extLst>
              </a:tr>
              <a:tr h="4459481"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900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600" b="1" i="0" u="none" strike="noStrike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سلوك الحيوان</a:t>
                      </a:r>
                      <a:endParaRPr lang="ar-SA" sz="80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*تفرق بين السلوك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المكتسب والسلوك الغريزي</a:t>
                      </a:r>
                    </a:p>
                    <a:p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تتعرف الأنواع المختلفة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لسلوك الحيوان وتقدم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أمثلة على كل نوع</a:t>
                      </a:r>
                      <a:r>
                        <a:rPr lang="ar-SA" sz="1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ar-SA" sz="12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تصف الأنواع المختلفة من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سلوك التنافس وتعطي أمثلة على كل نوع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تتعرف أنواع سلوك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التواصل والحضانة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والتعاون</a:t>
                      </a:r>
                    </a:p>
                    <a:p>
                      <a:endParaRPr lang="ar-SA" sz="14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تحلل إيجابيات السلوك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وسلبياته من حيث البقاء</a:t>
                      </a:r>
                    </a:p>
                    <a:p>
                      <a:r>
                        <a:rPr lang="ar-SA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والقدرة على التكاثر</a:t>
                      </a:r>
                      <a:endParaRPr lang="en-US" sz="105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L-Mohanad"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endParaRPr lang="ar-SA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algn="ct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</a:txBody>
                  <a:tcPr marL="50992" marR="50992" marT="0" marB="0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 </a:t>
                      </a:r>
                      <a:endParaRPr lang="ar-SA" sz="1400" b="1" dirty="0">
                        <a:ln>
                          <a:noFill/>
                        </a:ln>
                        <a:effectLst/>
                      </a:endParaRPr>
                    </a:p>
                    <a:p>
                      <a:pPr algn="r" rtl="1">
                        <a:tabLst>
                          <a:tab pos="1219200" algn="l"/>
                        </a:tabLst>
                      </a:pPr>
                      <a:r>
                        <a:rPr lang="ar-SA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endParaRPr lang="en-US" sz="1400" b="1" dirty="0">
                        <a:ln>
                          <a:noFill/>
                        </a:ln>
                        <a:effectLst>
                          <a:outerShdw blurRad="38100" dist="19050" dir="2700000" algn="tl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50992" marR="50992" marT="0" marB="0"/>
                </a:tc>
                <a:extLst>
                  <a:ext uri="{0D108BD9-81ED-4DB2-BD59-A6C34878D82A}">
                    <a16:rowId xmlns:a16="http://schemas.microsoft.com/office/drawing/2014/main" val="2112716760"/>
                  </a:ext>
                </a:extLst>
              </a:tr>
            </a:tbl>
          </a:graphicData>
        </a:graphic>
      </p:graphicFrame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D964D2A-CA3C-A0B6-A6AC-A4569D7FFB8B}"/>
              </a:ext>
            </a:extLst>
          </p:cNvPr>
          <p:cNvSpPr txBox="1"/>
          <p:nvPr/>
        </p:nvSpPr>
        <p:spPr>
          <a:xfrm>
            <a:off x="5968368" y="2407054"/>
            <a:ext cx="1477108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قناة عين الاثرائية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لسبورة التقليدية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الوسائط المتعددة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(سمعية -بصرية)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منصة مدرستي</a:t>
            </a:r>
            <a:endParaRPr lang="ar-SA" sz="1400" b="1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تشخيصي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توجيه القراءة وتركيزها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متابعة التحصيلي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ماذا قرات – مراجعة الدرس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تقويم الختامي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مراجعة الفصل</a:t>
            </a:r>
          </a:p>
          <a:p>
            <a:pPr algn="ctr"/>
            <a:r>
              <a:rPr lang="ar-SA" sz="14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اختبار مقنن</a:t>
            </a:r>
            <a:r>
              <a:rPr lang="ar-SA" sz="11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1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8CAE6303-78E2-6AA9-3288-EF36593C13C7}"/>
              </a:ext>
            </a:extLst>
          </p:cNvPr>
          <p:cNvSpPr txBox="1"/>
          <p:nvPr/>
        </p:nvSpPr>
        <p:spPr>
          <a:xfrm>
            <a:off x="5007047" y="2410175"/>
            <a:ext cx="115667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الاستقصاء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المناقشة النشطة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منظم فن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القراءة الموجهة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قراءة الصورة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الخرائط المفاهيمية</a:t>
            </a:r>
          </a:p>
          <a:p>
            <a:pPr algn="ctr" rtl="1">
              <a:tabLst>
                <a:tab pos="1219200" algn="l"/>
              </a:tabLst>
            </a:pPr>
            <a:endParaRPr lang="en-US" sz="1400" b="1" dirty="0">
              <a:effectLst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C8E091E-60FD-D754-2A39-A01282AC4D95}"/>
              </a:ext>
            </a:extLst>
          </p:cNvPr>
          <p:cNvSpPr txBox="1"/>
          <p:nvPr/>
        </p:nvSpPr>
        <p:spPr>
          <a:xfrm>
            <a:off x="3893354" y="2381610"/>
            <a:ext cx="1361831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en-US" sz="1400" b="1" dirty="0">
                <a:effectLst/>
              </a:rPr>
              <a:t>4H</a:t>
            </a: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إلى اين ذاهبة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التصويت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الفارات المتعددة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الاختبارات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ملف الإنجاز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الملاحظة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(قوائم الرصد والشطب-سلالم التقدير)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1A519AE-610B-4518-5A7C-E55BFF76486D}"/>
              </a:ext>
            </a:extLst>
          </p:cNvPr>
          <p:cNvSpPr txBox="1"/>
          <p:nvPr/>
        </p:nvSpPr>
        <p:spPr>
          <a:xfrm>
            <a:off x="2940528" y="2407054"/>
            <a:ext cx="1281723" cy="24622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الصفية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التجارب العملية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المطويات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المهام الأدائية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الألعاب التفاعلية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تصميم أنشطة تفاعلية 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 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الأنشطة اللاصفية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المشاركة في الفعاليات المدرسية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732F9B9-E240-FCC8-B001-3E85073FDBA8}"/>
              </a:ext>
            </a:extLst>
          </p:cNvPr>
          <p:cNvSpPr txBox="1"/>
          <p:nvPr/>
        </p:nvSpPr>
        <p:spPr>
          <a:xfrm>
            <a:off x="2039153" y="2422232"/>
            <a:ext cx="1017954" cy="16004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الكتاب المدرسي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دليل المعلم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بوابة عين 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المعامل الافتراضية -الحقيقية</a:t>
            </a:r>
            <a:endParaRPr lang="en-US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9304662-DFED-0977-DAC4-20766652BAE1}"/>
              </a:ext>
            </a:extLst>
          </p:cNvPr>
          <p:cNvSpPr txBox="1"/>
          <p:nvPr/>
        </p:nvSpPr>
        <p:spPr>
          <a:xfrm>
            <a:off x="177128" y="2215185"/>
            <a:ext cx="199286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1-اكساب الطالبات المهارات       الأساسية 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2- تحقيق نواتج التعلم الموجودة في كل درس</a:t>
            </a:r>
            <a:endParaRPr lang="en-US" sz="1400" b="1" dirty="0">
              <a:effectLst/>
            </a:endParaRPr>
          </a:p>
          <a:p>
            <a:pPr algn="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3- ربط الأهداف بواقع حياة الطالبة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الإيجابيات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حب الطالبة للمادة واصبح عندها مهارة القراءة التحليلية ومن خلالها تستنتج الأفكار الأساسية في الدرس وتصيغ عليها أسئلة بمهارات </a:t>
            </a:r>
            <a:r>
              <a:rPr lang="ar-SA" sz="1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تفكير عليا</a:t>
            </a: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وتستبعد المعلومات الثانوية وهذا يساعد على ترسيخ المعلومات في ذهن الطالبة .</a:t>
            </a:r>
            <a:endParaRPr lang="en-US" sz="1400" b="1" dirty="0"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6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السلبيات</a:t>
            </a:r>
            <a:r>
              <a:rPr lang="ar-SA" sz="1400" b="1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algn="ctr" rtl="1">
              <a:tabLst>
                <a:tab pos="1219200" algn="l"/>
              </a:tabLst>
            </a:pPr>
            <a:r>
              <a:rPr lang="ar-SA" sz="1400" b="1" dirty="0">
                <a:ln>
                  <a:noFill/>
                </a:ln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كثافة المادة العلمية المقدمة للطالبة </a:t>
            </a:r>
            <a:endParaRPr lang="en-US" sz="1400" b="1" dirty="0">
              <a:effectLst/>
            </a:endParaRPr>
          </a:p>
        </p:txBody>
      </p:sp>
      <p:sp>
        <p:nvSpPr>
          <p:cNvPr id="6" name="مربع نص 41">
            <a:extLst>
              <a:ext uri="{FF2B5EF4-FFF2-40B4-BE49-F238E27FC236}">
                <a16:creationId xmlns:a16="http://schemas.microsoft.com/office/drawing/2014/main" id="{1273C400-EC92-D35E-6123-DD6016A4D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203" y="113347"/>
            <a:ext cx="1731645" cy="84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1"/>
            <a:r>
              <a:rPr lang="ar-SA" sz="11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akkal Majalla" panose="02000000000000000000" pitchFamily="2" charset="-78"/>
              </a:rPr>
              <a:t>وزارة التعليم                                                                                    الإدارة العامة للتعليم بمحافظة جدة                                   الشؤون التعليمية – بنات                                             إدارة الإشراف التربوي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en-US" sz="1300" b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  <a:p>
            <a:pPr algn="ctr" rtl="1"/>
            <a:r>
              <a:rPr lang="ar-SA" sz="13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L-Mohanad"/>
              </a:rPr>
              <a:t> 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L-Mohanad"/>
            </a:endParaRPr>
          </a:p>
        </p:txBody>
      </p:sp>
    </p:spTree>
    <p:extLst>
      <p:ext uri="{BB962C8B-B14F-4D97-AF65-F5344CB8AC3E}">
        <p14:creationId xmlns:p14="http://schemas.microsoft.com/office/powerpoint/2010/main" val="4638548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2160</TotalTime>
  <Words>1534</Words>
  <Application>Microsoft Office PowerPoint</Application>
  <PresentationFormat>A4 Paper (210x297 mm)‎</PresentationFormat>
  <Paragraphs>583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الخطة الفصلية لمادة علم البيئة  الصف: أول ثانوي المادة :علم البيئة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asmaa frdan alqahtani</dc:creator>
  <cp:lastModifiedBy>hanan moharaq</cp:lastModifiedBy>
  <cp:revision>29</cp:revision>
  <dcterms:created xsi:type="dcterms:W3CDTF">2023-09-15T10:22:12Z</dcterms:created>
  <dcterms:modified xsi:type="dcterms:W3CDTF">2023-11-27T08:45:22Z</dcterms:modified>
</cp:coreProperties>
</file>