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custDataLst>
    <p:tags r:id="rId1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CD"/>
    <a:srgbClr val="ABDEE6"/>
    <a:srgbClr val="E5DCD1"/>
    <a:srgbClr val="D8F0F4"/>
    <a:srgbClr val="CEFEEF"/>
    <a:srgbClr val="E6FFCD"/>
    <a:srgbClr val="FFF4F4"/>
    <a:srgbClr val="FFE5F9"/>
    <a:srgbClr val="FD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B96546-FB44-481B-8461-07EE13029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518C1E2-8874-4010-842C-0B65B56A9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83334F3-2399-42D6-81F5-05C46CA5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D586-E58F-4CBA-8B41-0B3052D186E8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039FD6-2D55-43F3-AFF5-F538028F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DF7C1C-91A9-4566-8A59-393F2DBA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2832-4A09-4E68-A8D0-30730E06F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822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62E467-B045-4549-871F-0AD659E5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0DE7596-F27D-4F48-BEE8-7CEC0C81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B2A4F85-D8F0-4760-ACF9-B85EE6F90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560A5A5-1C07-4646-B285-D403613A0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D586-E58F-4CBA-8B41-0B3052D186E8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9171016-0999-4836-83EF-174AFAAE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7E3D3BB-627E-4101-A012-E497ADCF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2832-4A09-4E68-A8D0-30730E06F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435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22F4D7-3736-4BE8-9F32-060BA25C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300514D-AAEF-4B73-AE3F-0AE6B004F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233C68-1EBB-4A70-8F55-EF08B673A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ED61668-6BFF-42DA-8A2A-57CC7EF7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D586-E58F-4CBA-8B41-0B3052D186E8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25339F4-53F4-49F5-BAC6-8D0EC9C3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BF5E5C-DB49-433E-BB6F-9F2AACBF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2832-4A09-4E68-A8D0-30730E06F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5728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445FD7-4F3B-41B8-BCA1-EB3AE370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0948152-E6DF-4448-AA05-B07A5DCA8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49984D-F0DE-4948-9BAE-9FF95823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D586-E58F-4CBA-8B41-0B3052D186E8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A192483-9F58-4441-8AC2-077C9AC0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56ABDFD-1C71-4B15-A5EA-497D11B2A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2832-4A09-4E68-A8D0-30730E06F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2887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C3F5F72-BFB5-4A91-9EE1-841B93319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0FC303-2113-49E4-9D0C-964449B8A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952E33-DBDF-4AD3-B26F-A57C9D8A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D586-E58F-4CBA-8B41-0B3052D186E8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72F5C3-B043-4420-BBD7-16D0A4E0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1C69F2-8B17-4415-864D-A8483A37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2832-4A09-4E68-A8D0-30730E06F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250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5F47F-1A2A-4CC3-B91F-2F243257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5CEA13-4E5D-4481-93B0-D7A94D5C5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A37FB3-7109-4D00-A982-907337B7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D586-E58F-4CBA-8B41-0B3052D186E8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097F74-12A1-48F2-8D29-65C7B66D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1DED00-09AF-4CC4-BC3A-1EADBFD2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2832-4A09-4E68-A8D0-30730E06F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925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5F47F-1A2A-4CC3-B91F-2F243257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5CEA13-4E5D-4481-93B0-D7A94D5C5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A37FB3-7109-4D00-A982-907337B7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D586-E58F-4CBA-8B41-0B3052D186E8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097F74-12A1-48F2-8D29-65C7B66D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1DED00-09AF-4CC4-BC3A-1EADBFD2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2832-4A09-4E68-A8D0-30730E06F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049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5F47F-1A2A-4CC3-B91F-2F243257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5CEA13-4E5D-4481-93B0-D7A94D5C5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A37FB3-7109-4D00-A982-907337B7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D586-E58F-4CBA-8B41-0B3052D186E8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097F74-12A1-48F2-8D29-65C7B66D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1DED00-09AF-4CC4-BC3A-1EADBFD2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2832-4A09-4E68-A8D0-30730E06F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971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BA7234-8339-48F1-8CC3-835A335B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CC16E2-8977-456A-B1A7-DD2F9617D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6F2917-938A-4DB5-BD14-659FDE72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D586-E58F-4CBA-8B41-0B3052D186E8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2F7763-DC95-48B1-B311-3916968A6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450730-AF4B-4E4C-87CA-48A81172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2832-4A09-4E68-A8D0-30730E06F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782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6C6124-1314-4D27-B94A-F0CB2D27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2D78FDE-861F-428D-879D-3D2121641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8B8C1DB-FFA2-4514-B357-8DD8CDB17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88C1EFC-5C4B-4BA6-A122-30CE5200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D586-E58F-4CBA-8B41-0B3052D186E8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B7EE28A-0D8D-44C1-A97A-17E06D59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A62D6FB-DBEF-493F-AC2B-4FC0AFC2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2832-4A09-4E68-A8D0-30730E06F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26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C57001-CA4E-4845-93FE-CBBBBB16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6E3FE76-1AEA-4FFF-9B7E-14E25263F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38C0F13-4078-4901-98CB-435B6C7DA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E9BCD41-4D0B-4594-9F9F-AF3E6D959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A04EA5D-577D-493E-9A7D-8DBC6EF5A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BE1A490-1E47-4CDE-8E59-9C96DDFB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D586-E58F-4CBA-8B41-0B3052D186E8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E3E8A97-EBA6-4336-BE2D-DD4C85B9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F92E875-AA5D-4C30-ACED-CDAB7EEE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2832-4A09-4E68-A8D0-30730E06F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10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B5F9D5-4EC4-4949-9DC8-C5465FC2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6CF5594-C68C-42FD-A5C5-EE8A0A8E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D586-E58F-4CBA-8B41-0B3052D186E8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2D38EC4-1AFE-4C6C-951C-56C4447A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4D90072-B42A-4D01-A9C7-E7AD4D65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2832-4A09-4E68-A8D0-30730E06F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649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2A58417-ED2F-4A2F-9F76-00B7535F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D586-E58F-4CBA-8B41-0B3052D186E8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878DDD0-E17F-4F88-8961-B8481221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9BE5540-C54D-4736-9897-93ECAA59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2832-4A09-4E68-A8D0-30730E06F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132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81A3B92-D501-4C3E-961A-C47EE4F4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70D5C5E-3237-49DD-B94B-B10AA3EFB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BE3D69-405C-4D91-9EFC-C0AFFE76C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D586-E58F-4CBA-8B41-0B3052D186E8}" type="datetimeFigureOut">
              <a:rPr lang="ar-SA" smtClean="0"/>
              <a:t>17/05/44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2C3396-8ACA-46BE-88EA-DA1DFA0B8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B58C97-D2CE-45C7-A3DF-8E91C5BC1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82832-4A09-4E68-A8D0-30730E06FB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826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0601691-872E-4DF0-9933-F7A4AD218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40885"/>
          <a:stretch/>
        </p:blipFill>
        <p:spPr>
          <a:xfrm>
            <a:off x="-295428" y="3924300"/>
            <a:ext cx="2288693" cy="3102609"/>
          </a:xfrm>
          <a:prstGeom prst="rect">
            <a:avLst/>
          </a:prstGeom>
        </p:spPr>
      </p:pic>
      <p:pic>
        <p:nvPicPr>
          <p:cNvPr id="13" name="صورة 12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0CD26032-9DC5-4E0D-969D-51771466F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4" t="1460" r="10016" b="-1"/>
          <a:stretch/>
        </p:blipFill>
        <p:spPr>
          <a:xfrm>
            <a:off x="9662160" y="3779520"/>
            <a:ext cx="2733040" cy="342963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75265F1-DF5C-4FCF-9185-C8A282057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210800" y="-792480"/>
            <a:ext cx="2265680" cy="18288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D090C8-4AFA-4156-B1A8-4FF7640D82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129520" y="-357951"/>
            <a:ext cx="2265680" cy="182880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EC6A47F7-2980-45D4-9F33-8DB4FA924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1900711"/>
            <a:ext cx="2129158" cy="1703327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B82B3FE-CAC9-48F7-8243-C98F9E7BFD8F}"/>
              </a:ext>
            </a:extLst>
          </p:cNvPr>
          <p:cNvSpPr txBox="1"/>
          <p:nvPr/>
        </p:nvSpPr>
        <p:spPr>
          <a:xfrm>
            <a:off x="7010099" y="1615976"/>
            <a:ext cx="3783351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الرابع</a:t>
            </a:r>
          </a:p>
          <a:p>
            <a:r>
              <a:rPr lang="ar-SA" sz="4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 الأحد</a:t>
            </a:r>
          </a:p>
          <a:p>
            <a:r>
              <a:rPr lang="ar-SA" sz="4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 8- 5 -1443هـ</a:t>
            </a:r>
          </a:p>
          <a:p>
            <a:r>
              <a:rPr lang="ar-SA" sz="4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B965984-577F-4683-BC38-8CCFBDAE6033}"/>
              </a:ext>
            </a:extLst>
          </p:cNvPr>
          <p:cNvSpPr txBox="1"/>
          <p:nvPr/>
        </p:nvSpPr>
        <p:spPr>
          <a:xfrm>
            <a:off x="4353047" y="4689565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45FD1B4-9456-4D23-8446-F96FB0BD0B1C}"/>
              </a:ext>
            </a:extLst>
          </p:cNvPr>
          <p:cNvSpPr txBox="1"/>
          <p:nvPr/>
        </p:nvSpPr>
        <p:spPr>
          <a:xfrm>
            <a:off x="4616958" y="451545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C8A80E6-E1D1-42FF-9E79-FCD8584955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36797"/>
          <a:stretch/>
        </p:blipFill>
        <p:spPr>
          <a:xfrm>
            <a:off x="-111760" y="-333375"/>
            <a:ext cx="1303233" cy="14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1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2439024-D3F2-4024-878A-33477F3C19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36797"/>
          <a:stretch/>
        </p:blipFill>
        <p:spPr>
          <a:xfrm>
            <a:off x="-111760" y="-333375"/>
            <a:ext cx="1079127" cy="1235249"/>
          </a:xfrm>
          <a:prstGeom prst="rect">
            <a:avLst/>
          </a:prstGeom>
        </p:spPr>
      </p:pic>
      <p:pic>
        <p:nvPicPr>
          <p:cNvPr id="13" name="صورة 12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0CD26032-9DC5-4E0D-969D-51771466F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4" t="1460" r="10016" b="-1"/>
          <a:stretch/>
        </p:blipFill>
        <p:spPr>
          <a:xfrm>
            <a:off x="9662160" y="3779520"/>
            <a:ext cx="2733040" cy="342963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75265F1-DF5C-4FCF-9185-C8A282057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210800" y="-792480"/>
            <a:ext cx="2265680" cy="18288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D090C8-4AFA-4156-B1A8-4FF7640D82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129520" y="-357951"/>
            <a:ext cx="2265680" cy="18288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0FFBE85-F506-478B-B75D-B5B2D946B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1900711"/>
            <a:ext cx="2129158" cy="1703327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68F24D26-DD1D-46AB-9960-7E004D340336}"/>
              </a:ext>
            </a:extLst>
          </p:cNvPr>
          <p:cNvSpPr txBox="1"/>
          <p:nvPr/>
        </p:nvSpPr>
        <p:spPr>
          <a:xfrm>
            <a:off x="4433776" y="842059"/>
            <a:ext cx="67391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،ثم استعمل التقريب لتتأكد من معقولية الإجابة :</a:t>
            </a: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B0313F5-79F9-42E5-8315-13BF1A94D2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40885"/>
          <a:stretch/>
        </p:blipFill>
        <p:spPr>
          <a:xfrm>
            <a:off x="-169607" y="4409061"/>
            <a:ext cx="1990542" cy="269842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54B103F-E68C-47E4-A728-BA054392744B}"/>
              </a:ext>
            </a:extLst>
          </p:cNvPr>
          <p:cNvSpPr txBox="1"/>
          <p:nvPr/>
        </p:nvSpPr>
        <p:spPr>
          <a:xfrm>
            <a:off x="9296455" y="159212"/>
            <a:ext cx="1503569" cy="64918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التقويم </a:t>
            </a:r>
            <a:endParaRPr lang="ar-SA" sz="44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BB06EF8A-32BD-416C-BA46-0B31E51CE184}"/>
              </a:ext>
            </a:extLst>
          </p:cNvPr>
          <p:cNvSpPr/>
          <p:nvPr/>
        </p:nvSpPr>
        <p:spPr>
          <a:xfrm>
            <a:off x="11089319" y="1838029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5BF5AEF-C5A4-45A3-AF54-7952979B1966}"/>
              </a:ext>
            </a:extLst>
          </p:cNvPr>
          <p:cNvSpPr/>
          <p:nvPr/>
        </p:nvSpPr>
        <p:spPr>
          <a:xfrm>
            <a:off x="5756053" y="1793160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10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8EEC8EE3-90FF-4F60-AA3E-FDC1E634B06E}"/>
              </a:ext>
            </a:extLst>
          </p:cNvPr>
          <p:cNvSpPr/>
          <p:nvPr/>
        </p:nvSpPr>
        <p:spPr>
          <a:xfrm>
            <a:off x="9577387" y="4389388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21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92780EE-9AB4-49A1-A820-FB2C28306EDA}"/>
              </a:ext>
            </a:extLst>
          </p:cNvPr>
          <p:cNvSpPr txBox="1"/>
          <p:nvPr/>
        </p:nvSpPr>
        <p:spPr>
          <a:xfrm>
            <a:off x="879507" y="4430590"/>
            <a:ext cx="86293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ناتج ضرب 3 في 32 هو نفسه ناتج الضرب 32 في 3 ؟ اشرح ذلك ؟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0C5EBCC-CDA8-49BE-B978-F09AD767BD64}"/>
              </a:ext>
            </a:extLst>
          </p:cNvPr>
          <p:cNvSpPr txBox="1"/>
          <p:nvPr/>
        </p:nvSpPr>
        <p:spPr>
          <a:xfrm>
            <a:off x="9860255" y="1793160"/>
            <a:ext cx="1042987" cy="830997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42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DFA6EF37-C7C6-422A-87AE-2CDE1003715C}"/>
              </a:ext>
            </a:extLst>
          </p:cNvPr>
          <p:cNvCxnSpPr/>
          <p:nvPr/>
        </p:nvCxnSpPr>
        <p:spPr>
          <a:xfrm flipH="1">
            <a:off x="9873419" y="2614632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A91ACA5-E2B1-466B-88D8-67B9653CBA07}"/>
              </a:ext>
            </a:extLst>
          </p:cNvPr>
          <p:cNvSpPr txBox="1"/>
          <p:nvPr/>
        </p:nvSpPr>
        <p:spPr>
          <a:xfrm>
            <a:off x="4620027" y="1710715"/>
            <a:ext cx="1042987" cy="830997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30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3</a:t>
            </a: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26A78DC0-3962-428F-8765-DA7C1854DC0C}"/>
              </a:ext>
            </a:extLst>
          </p:cNvPr>
          <p:cNvCxnSpPr/>
          <p:nvPr/>
        </p:nvCxnSpPr>
        <p:spPr>
          <a:xfrm flipH="1">
            <a:off x="4633191" y="2532187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5F1FC6E-02FC-4F6D-9123-44EB3553A0A2}"/>
              </a:ext>
            </a:extLst>
          </p:cNvPr>
          <p:cNvSpPr txBox="1"/>
          <p:nvPr/>
        </p:nvSpPr>
        <p:spPr>
          <a:xfrm>
            <a:off x="6157153" y="3604038"/>
            <a:ext cx="3292442" cy="707886"/>
          </a:xfrm>
          <a:custGeom>
            <a:avLst/>
            <a:gdLst>
              <a:gd name="connsiteX0" fmla="*/ 0 w 3292442"/>
              <a:gd name="connsiteY0" fmla="*/ 0 h 707886"/>
              <a:gd name="connsiteX1" fmla="*/ 3292442 w 3292442"/>
              <a:gd name="connsiteY1" fmla="*/ 0 h 707886"/>
              <a:gd name="connsiteX2" fmla="*/ 3292442 w 3292442"/>
              <a:gd name="connsiteY2" fmla="*/ 707886 h 707886"/>
              <a:gd name="connsiteX3" fmla="*/ 0 w 3292442"/>
              <a:gd name="connsiteY3" fmla="*/ 707886 h 707886"/>
              <a:gd name="connsiteX4" fmla="*/ 0 w 3292442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2442" h="707886" fill="none" extrusionOk="0">
                <a:moveTo>
                  <a:pt x="0" y="0"/>
                </a:moveTo>
                <a:cubicBezTo>
                  <a:pt x="1310732" y="-153600"/>
                  <a:pt x="2151481" y="205"/>
                  <a:pt x="3292442" y="0"/>
                </a:cubicBezTo>
                <a:cubicBezTo>
                  <a:pt x="3328963" y="98069"/>
                  <a:pt x="3231325" y="413881"/>
                  <a:pt x="3292442" y="707886"/>
                </a:cubicBezTo>
                <a:cubicBezTo>
                  <a:pt x="1957771" y="694901"/>
                  <a:pt x="1261026" y="586829"/>
                  <a:pt x="0" y="707886"/>
                </a:cubicBezTo>
                <a:cubicBezTo>
                  <a:pt x="-42049" y="591990"/>
                  <a:pt x="14507" y="243200"/>
                  <a:pt x="0" y="0"/>
                </a:cubicBezTo>
                <a:close/>
              </a:path>
              <a:path w="3292442" h="707886" stroke="0" extrusionOk="0">
                <a:moveTo>
                  <a:pt x="0" y="0"/>
                </a:moveTo>
                <a:cubicBezTo>
                  <a:pt x="1327558" y="-23733"/>
                  <a:pt x="2728463" y="-92957"/>
                  <a:pt x="3292442" y="0"/>
                </a:cubicBezTo>
                <a:cubicBezTo>
                  <a:pt x="3348466" y="157260"/>
                  <a:pt x="3262794" y="377606"/>
                  <a:pt x="3292442" y="707886"/>
                </a:cubicBezTo>
                <a:cubicBezTo>
                  <a:pt x="1705249" y="772309"/>
                  <a:pt x="1416779" y="582802"/>
                  <a:pt x="0" y="707886"/>
                </a:cubicBezTo>
                <a:cubicBezTo>
                  <a:pt x="-47991" y="429898"/>
                  <a:pt x="3060" y="84971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12825727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SA" sz="4000" b="1" dirty="0">
                <a:ln/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مهارات التفكير العليا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8E1BFF7-A527-4BD2-AF0B-7C0149A98E41}"/>
              </a:ext>
            </a:extLst>
          </p:cNvPr>
          <p:cNvSpPr txBox="1"/>
          <p:nvPr/>
        </p:nvSpPr>
        <p:spPr>
          <a:xfrm>
            <a:off x="10347820" y="2550745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4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3EAC019-82AC-4FF7-AB16-1E2D44FFC495}"/>
              </a:ext>
            </a:extLst>
          </p:cNvPr>
          <p:cNvSpPr txBox="1"/>
          <p:nvPr/>
        </p:nvSpPr>
        <p:spPr>
          <a:xfrm>
            <a:off x="10048239" y="2550745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8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1DDB441-D24F-400F-9340-D7D73A70C1E7}"/>
              </a:ext>
            </a:extLst>
          </p:cNvPr>
          <p:cNvSpPr txBox="1"/>
          <p:nvPr/>
        </p:nvSpPr>
        <p:spPr>
          <a:xfrm>
            <a:off x="5053618" y="2511893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0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2B55ECC-8463-41D8-8334-C8EFA39DF4D1}"/>
              </a:ext>
            </a:extLst>
          </p:cNvPr>
          <p:cNvSpPr txBox="1"/>
          <p:nvPr/>
        </p:nvSpPr>
        <p:spPr>
          <a:xfrm>
            <a:off x="4747755" y="2511893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9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B03A1A1D-7A1D-4AB6-BFED-F4888E2E5D31}"/>
              </a:ext>
            </a:extLst>
          </p:cNvPr>
          <p:cNvSpPr txBox="1"/>
          <p:nvPr/>
        </p:nvSpPr>
        <p:spPr>
          <a:xfrm>
            <a:off x="6720489" y="4853258"/>
            <a:ext cx="13602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  32</a:t>
            </a:r>
          </a:p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×3</a:t>
            </a:r>
            <a:endParaRPr lang="ar-SA" sz="36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C2121175-2783-4BA8-8ABF-D6ECB42DF02C}"/>
              </a:ext>
            </a:extLst>
          </p:cNvPr>
          <p:cNvCxnSpPr>
            <a:cxnSpLocks/>
          </p:cNvCxnSpPr>
          <p:nvPr/>
        </p:nvCxnSpPr>
        <p:spPr>
          <a:xfrm flipH="1">
            <a:off x="6947668" y="6033708"/>
            <a:ext cx="113306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7428192-DC12-4253-AE6B-5E8A20C2D872}"/>
              </a:ext>
            </a:extLst>
          </p:cNvPr>
          <p:cNvSpPr txBox="1"/>
          <p:nvPr/>
        </p:nvSpPr>
        <p:spPr>
          <a:xfrm>
            <a:off x="7444625" y="6052218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6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D513E74-21A7-47D2-8B71-B1D1206D1E92}"/>
              </a:ext>
            </a:extLst>
          </p:cNvPr>
          <p:cNvSpPr txBox="1"/>
          <p:nvPr/>
        </p:nvSpPr>
        <p:spPr>
          <a:xfrm>
            <a:off x="7160852" y="6052218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9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0E4F44CE-C2AF-40E9-B643-DD3D2D272990}"/>
              </a:ext>
            </a:extLst>
          </p:cNvPr>
          <p:cNvSpPr txBox="1"/>
          <p:nvPr/>
        </p:nvSpPr>
        <p:spPr>
          <a:xfrm>
            <a:off x="1176521" y="5196466"/>
            <a:ext cx="56060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نعم نفسه ،لأن عملية الضرب عملية إبداليه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76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صورة 2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6B087644-46CF-4945-BE6C-34930861C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r="47499"/>
          <a:stretch/>
        </p:blipFill>
        <p:spPr>
          <a:xfrm>
            <a:off x="4559651" y="559497"/>
            <a:ext cx="3830144" cy="573900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2439024-D3F2-4024-878A-33477F3C1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36797"/>
          <a:stretch/>
        </p:blipFill>
        <p:spPr>
          <a:xfrm>
            <a:off x="-111760" y="-455973"/>
            <a:ext cx="2348029" cy="2687728"/>
          </a:xfrm>
          <a:prstGeom prst="rect">
            <a:avLst/>
          </a:prstGeom>
        </p:spPr>
      </p:pic>
      <p:pic>
        <p:nvPicPr>
          <p:cNvPr id="13" name="صورة 12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0CD26032-9DC5-4E0D-969D-51771466F3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4" t="1460" r="10016" b="-1"/>
          <a:stretch/>
        </p:blipFill>
        <p:spPr>
          <a:xfrm>
            <a:off x="9084163" y="3032345"/>
            <a:ext cx="3355521" cy="421077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75265F1-DF5C-4FCF-9185-C8A282057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9753628" y="-755745"/>
            <a:ext cx="3024441" cy="244125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D090C8-4AFA-4156-B1A8-4FF7640D82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9517472" y="-332736"/>
            <a:ext cx="3024441" cy="244125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0FFBE85-F506-478B-B75D-B5B2D946B5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69" y="3434405"/>
            <a:ext cx="2129158" cy="1703327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B0313F5-79F9-42E5-8315-13BF1A94D2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40885"/>
          <a:stretch/>
        </p:blipFill>
        <p:spPr>
          <a:xfrm>
            <a:off x="-306933" y="2246200"/>
            <a:ext cx="3563345" cy="483055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54B103F-E68C-47E4-A728-BA054392744B}"/>
              </a:ext>
            </a:extLst>
          </p:cNvPr>
          <p:cNvSpPr txBox="1"/>
          <p:nvPr/>
        </p:nvSpPr>
        <p:spPr>
          <a:xfrm>
            <a:off x="8625951" y="1036320"/>
            <a:ext cx="1503569" cy="64918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الواجب </a:t>
            </a:r>
            <a:endParaRPr lang="ar-SA" sz="44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11BD3A8-2723-4653-9BD4-801870B94D31}"/>
              </a:ext>
            </a:extLst>
          </p:cNvPr>
          <p:cNvSpPr/>
          <p:nvPr/>
        </p:nvSpPr>
        <p:spPr>
          <a:xfrm>
            <a:off x="5041486" y="2083302"/>
            <a:ext cx="2498410" cy="181812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رقم 11 – 12 – </a:t>
            </a:r>
          </a:p>
          <a:p>
            <a:pPr algn="ctr"/>
            <a:r>
              <a:rPr lang="ar-SA" sz="3600" b="1" cap="none" spc="0" dirty="0">
                <a:ln w="0"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15 </a:t>
            </a:r>
          </a:p>
          <a:p>
            <a:pPr algn="ctr"/>
            <a:r>
              <a:rPr lang="ar-SA" sz="3600" b="1" cap="none" spc="0">
                <a:ln w="0"/>
                <a:solidFill>
                  <a:srgbClr val="FF0000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صفحة</a:t>
            </a:r>
            <a:r>
              <a:rPr lang="ar-SA" sz="3600" b="1" cap="none" spc="0">
                <a:ln w="0"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b="1" u="sng" cap="none" spc="0">
                <a:ln w="0"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27</a:t>
            </a:r>
            <a:r>
              <a:rPr lang="ar-SA" sz="3600" b="1" cap="none" spc="0">
                <a:ln w="0"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3600" b="1" cap="none" spc="0" dirty="0">
              <a:ln w="0"/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7" name="صورة 26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995C427C-0541-45F9-B946-0425F2F075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19" y="4144041"/>
            <a:ext cx="1922706" cy="95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8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0CD26032-9DC5-4E0D-969D-51771466F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4" t="1460" r="10016" b="-1"/>
          <a:stretch/>
        </p:blipFill>
        <p:spPr>
          <a:xfrm>
            <a:off x="9662160" y="3779520"/>
            <a:ext cx="2733040" cy="342963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75265F1-DF5C-4FCF-9185-C8A282057C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210800" y="-792480"/>
            <a:ext cx="2265680" cy="18288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D090C8-4AFA-4156-B1A8-4FF7640D82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129520" y="-357951"/>
            <a:ext cx="2265680" cy="1828800"/>
          </a:xfrm>
          <a:prstGeom prst="rect">
            <a:avLst/>
          </a:prstGeom>
        </p:spPr>
      </p:pic>
      <p:pic>
        <p:nvPicPr>
          <p:cNvPr id="8" name="رساله 1">
            <a:extLst>
              <a:ext uri="{FF2B5EF4-FFF2-40B4-BE49-F238E27FC236}">
                <a16:creationId xmlns:a16="http://schemas.microsoft.com/office/drawing/2014/main" id="{DA3CB6CE-456F-4561-AF61-909BF19F6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84" y="829369"/>
            <a:ext cx="3623759" cy="5126237"/>
          </a:xfrm>
          <a:prstGeom prst="rect">
            <a:avLst/>
          </a:prstGeom>
        </p:spPr>
      </p:pic>
      <p:pic>
        <p:nvPicPr>
          <p:cNvPr id="9" name="رساله 2">
            <a:extLst>
              <a:ext uri="{FF2B5EF4-FFF2-40B4-BE49-F238E27FC236}">
                <a16:creationId xmlns:a16="http://schemas.microsoft.com/office/drawing/2014/main" id="{2E425B5F-CD3A-41F6-A1C7-9357877EE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49" y="829368"/>
            <a:ext cx="3623759" cy="51262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8CB9730-9468-418A-9C86-5231CF6EC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1900711"/>
            <a:ext cx="2129158" cy="17033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D58082F-63AF-4C81-ACE8-00CB36EEB5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36797"/>
          <a:stretch/>
        </p:blipFill>
        <p:spPr>
          <a:xfrm>
            <a:off x="-111760" y="-333375"/>
            <a:ext cx="1303233" cy="1491777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EA3DB0B-D074-4537-9DC8-FAE500CEB5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40885"/>
          <a:stretch/>
        </p:blipFill>
        <p:spPr>
          <a:xfrm>
            <a:off x="-169607" y="4409061"/>
            <a:ext cx="1990542" cy="26984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A8DFB95-344C-4265-BE78-2998092319E5}"/>
              </a:ext>
            </a:extLst>
          </p:cNvPr>
          <p:cNvSpPr txBox="1"/>
          <p:nvPr/>
        </p:nvSpPr>
        <p:spPr>
          <a:xfrm>
            <a:off x="6531849" y="2329196"/>
            <a:ext cx="2914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قدر. وقرب إلى أقرب عشرة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3BA986B-3F24-47C8-9F2C-92FCCB4CF973}"/>
              </a:ext>
            </a:extLst>
          </p:cNvPr>
          <p:cNvSpPr txBox="1"/>
          <p:nvPr/>
        </p:nvSpPr>
        <p:spPr>
          <a:xfrm>
            <a:off x="2546683" y="2329196"/>
            <a:ext cx="2914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قدر. وقرب إلى أقرب مئة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015967D-074E-4151-9A3C-8BBDB9494ADA}"/>
              </a:ext>
            </a:extLst>
          </p:cNvPr>
          <p:cNvSpPr txBox="1"/>
          <p:nvPr/>
        </p:nvSpPr>
        <p:spPr>
          <a:xfrm>
            <a:off x="8176437" y="2869266"/>
            <a:ext cx="12249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37 × 9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0959D0A-1443-4B07-AD13-73C9F557E7B1}"/>
              </a:ext>
            </a:extLst>
          </p:cNvPr>
          <p:cNvSpPr txBox="1"/>
          <p:nvPr/>
        </p:nvSpPr>
        <p:spPr>
          <a:xfrm>
            <a:off x="3659965" y="2852416"/>
            <a:ext cx="1877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425 × 6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CDC42A2-7C0B-424D-9BD9-77D20A915EE9}"/>
              </a:ext>
            </a:extLst>
          </p:cNvPr>
          <p:cNvSpPr txBox="1"/>
          <p:nvPr/>
        </p:nvSpPr>
        <p:spPr>
          <a:xfrm>
            <a:off x="7234164" y="1789126"/>
            <a:ext cx="15098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الرسالة 1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5E8BE77-5E75-4BDA-845B-9A0D18FDD6C8}"/>
              </a:ext>
            </a:extLst>
          </p:cNvPr>
          <p:cNvSpPr txBox="1"/>
          <p:nvPr/>
        </p:nvSpPr>
        <p:spPr>
          <a:xfrm>
            <a:off x="3248998" y="1789126"/>
            <a:ext cx="15098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الرسالة 2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FCAF21D-B2F5-4B96-A727-212D617A6EB3}"/>
              </a:ext>
            </a:extLst>
          </p:cNvPr>
          <p:cNvSpPr txBox="1"/>
          <p:nvPr/>
        </p:nvSpPr>
        <p:spPr>
          <a:xfrm>
            <a:off x="8972643" y="412513"/>
            <a:ext cx="2056037" cy="649188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مراجعة ما سبق </a:t>
            </a:r>
            <a:endParaRPr lang="ar-SA" sz="44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097C769-8E36-40E8-A8E3-6D2278CE31C2}"/>
              </a:ext>
            </a:extLst>
          </p:cNvPr>
          <p:cNvSpPr txBox="1"/>
          <p:nvPr/>
        </p:nvSpPr>
        <p:spPr>
          <a:xfrm>
            <a:off x="8221325" y="3373984"/>
            <a:ext cx="12249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 × 9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481E3C7-DE38-473E-B809-4C5A9CBF179E}"/>
              </a:ext>
            </a:extLst>
          </p:cNvPr>
          <p:cNvSpPr txBox="1"/>
          <p:nvPr/>
        </p:nvSpPr>
        <p:spPr>
          <a:xfrm>
            <a:off x="7154720" y="3383235"/>
            <a:ext cx="12249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=360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0EA8D39-A6EB-4E91-A876-97DE795DA223}"/>
              </a:ext>
            </a:extLst>
          </p:cNvPr>
          <p:cNvSpPr txBox="1"/>
          <p:nvPr/>
        </p:nvSpPr>
        <p:spPr>
          <a:xfrm>
            <a:off x="3895725" y="3310679"/>
            <a:ext cx="14798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400 × 6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741D6A3-5A63-44B1-83C6-0D52C76E4631}"/>
              </a:ext>
            </a:extLst>
          </p:cNvPr>
          <p:cNvSpPr txBox="1"/>
          <p:nvPr/>
        </p:nvSpPr>
        <p:spPr>
          <a:xfrm>
            <a:off x="2936929" y="3310679"/>
            <a:ext cx="12249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=2400</a:t>
            </a:r>
          </a:p>
        </p:txBody>
      </p:sp>
    </p:spTree>
    <p:extLst>
      <p:ext uri="{BB962C8B-B14F-4D97-AF65-F5344CB8AC3E}">
        <p14:creationId xmlns:p14="http://schemas.microsoft.com/office/powerpoint/2010/main" val="39597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2439024-D3F2-4024-878A-33477F3C19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36797"/>
          <a:stretch/>
        </p:blipFill>
        <p:spPr>
          <a:xfrm>
            <a:off x="-111760" y="-333375"/>
            <a:ext cx="1352199" cy="1547828"/>
          </a:xfrm>
          <a:prstGeom prst="rect">
            <a:avLst/>
          </a:prstGeom>
        </p:spPr>
      </p:pic>
      <p:pic>
        <p:nvPicPr>
          <p:cNvPr id="13" name="صورة 12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0CD26032-9DC5-4E0D-969D-51771466F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4" t="1460" r="10016" b="-1"/>
          <a:stretch/>
        </p:blipFill>
        <p:spPr>
          <a:xfrm>
            <a:off x="9662160" y="3779520"/>
            <a:ext cx="2733040" cy="342963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75265F1-DF5C-4FCF-9185-C8A282057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210800" y="-792480"/>
            <a:ext cx="2265680" cy="18288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D090C8-4AFA-4156-B1A8-4FF7640D82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129520" y="-357951"/>
            <a:ext cx="2265680" cy="18288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EF94E686-F145-45CF-8063-834A47FCFDFD}"/>
              </a:ext>
            </a:extLst>
          </p:cNvPr>
          <p:cNvSpPr txBox="1"/>
          <p:nvPr/>
        </p:nvSpPr>
        <p:spPr>
          <a:xfrm>
            <a:off x="2954955" y="1357390"/>
            <a:ext cx="675119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ضرب عدد من رقمين في عدد من رقم واحد دون إعادة التجميع</a:t>
            </a:r>
            <a:endParaRPr lang="ar-SA" sz="6600" b="1" dirty="0">
              <a:solidFill>
                <a:schemeClr val="accent6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B42C541-76D9-4720-BE5A-5C4B50692EA0}"/>
              </a:ext>
            </a:extLst>
          </p:cNvPr>
          <p:cNvSpPr txBox="1"/>
          <p:nvPr/>
        </p:nvSpPr>
        <p:spPr>
          <a:xfrm>
            <a:off x="4724870" y="3053483"/>
            <a:ext cx="3180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</a:t>
            </a:r>
            <a:endParaRPr lang="ar-SA" sz="6600" u="sng" dirty="0">
              <a:solidFill>
                <a:srgbClr val="FF000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BFC2FC5-679F-4865-92BB-200292B63374}"/>
              </a:ext>
            </a:extLst>
          </p:cNvPr>
          <p:cNvSpPr txBox="1"/>
          <p:nvPr/>
        </p:nvSpPr>
        <p:spPr>
          <a:xfrm>
            <a:off x="1478071" y="3704935"/>
            <a:ext cx="89310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أضرب عدداً من رقمين في عدد من رقم واحد دون إعادة التجميع.</a:t>
            </a:r>
            <a:endParaRPr lang="ar-SA" sz="5400" b="1" dirty="0">
              <a:solidFill>
                <a:schemeClr val="accent5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D0B6FF8-147C-4761-826A-1B089C26CF32}"/>
              </a:ext>
            </a:extLst>
          </p:cNvPr>
          <p:cNvSpPr txBox="1"/>
          <p:nvPr/>
        </p:nvSpPr>
        <p:spPr>
          <a:xfrm>
            <a:off x="5142432" y="445012"/>
            <a:ext cx="211427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  <a:endParaRPr lang="ar-SA" sz="6600" u="sng" dirty="0">
              <a:solidFill>
                <a:srgbClr val="FF000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8825841-B8D7-4D97-A3A8-DAB1987608C2}"/>
              </a:ext>
            </a:extLst>
          </p:cNvPr>
          <p:cNvSpPr txBox="1"/>
          <p:nvPr/>
        </p:nvSpPr>
        <p:spPr>
          <a:xfrm>
            <a:off x="4724870" y="4600809"/>
            <a:ext cx="3180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rgbClr val="FF0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</a:t>
            </a:r>
            <a:endParaRPr lang="ar-SA" sz="6600" u="sng" dirty="0">
              <a:solidFill>
                <a:srgbClr val="FF000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FB636A6-9CF3-4362-8A0B-E23BB1A418DC}"/>
              </a:ext>
            </a:extLst>
          </p:cNvPr>
          <p:cNvSpPr txBox="1"/>
          <p:nvPr/>
        </p:nvSpPr>
        <p:spPr>
          <a:xfrm>
            <a:off x="4364986" y="5399138"/>
            <a:ext cx="39001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نواتج الضرب الجزئية </a:t>
            </a:r>
            <a:endParaRPr lang="ar-SA" sz="5400" b="1" dirty="0">
              <a:solidFill>
                <a:schemeClr val="accent5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54385F72-7F15-4A38-A782-9B64CB066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8166"/>
            <a:ext cx="1506246" cy="1204997"/>
          </a:xfrm>
          <a:prstGeom prst="rect">
            <a:avLst/>
          </a:prstGeom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4D39410-3B2C-44EC-A235-5E08D63162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40885"/>
          <a:stretch/>
        </p:blipFill>
        <p:spPr>
          <a:xfrm>
            <a:off x="-169607" y="4409061"/>
            <a:ext cx="1990542" cy="269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4684D0C4-5ACD-4C20-9595-4A3400478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r="47499"/>
          <a:stretch/>
        </p:blipFill>
        <p:spPr>
          <a:xfrm>
            <a:off x="7499900" y="723169"/>
            <a:ext cx="3037095" cy="4550718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0601691-872E-4DF0-9933-F7A4AD218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40885"/>
          <a:stretch/>
        </p:blipFill>
        <p:spPr>
          <a:xfrm>
            <a:off x="-169607" y="4409061"/>
            <a:ext cx="1990542" cy="269842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2439024-D3F2-4024-878A-33477F3C19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36797"/>
          <a:stretch/>
        </p:blipFill>
        <p:spPr>
          <a:xfrm>
            <a:off x="-111760" y="-333375"/>
            <a:ext cx="1303233" cy="1491777"/>
          </a:xfrm>
          <a:prstGeom prst="rect">
            <a:avLst/>
          </a:prstGeom>
        </p:spPr>
      </p:pic>
      <p:pic>
        <p:nvPicPr>
          <p:cNvPr id="13" name="صورة 12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0CD26032-9DC5-4E0D-969D-51771466F3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4" t="1460" r="10016" b="-1"/>
          <a:stretch/>
        </p:blipFill>
        <p:spPr>
          <a:xfrm>
            <a:off x="9908088" y="4069395"/>
            <a:ext cx="2487112" cy="312102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75265F1-DF5C-4FCF-9185-C8A282057C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210800" y="-792480"/>
            <a:ext cx="2265680" cy="18288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D090C8-4AFA-4156-B1A8-4FF7640D82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129520" y="-357951"/>
            <a:ext cx="2265680" cy="18288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0FFBE85-F506-478B-B75D-B5B2D946B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07" y="2076193"/>
            <a:ext cx="1864721" cy="149177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4387F8E-4690-49ED-84C0-D40163093205}"/>
              </a:ext>
            </a:extLst>
          </p:cNvPr>
          <p:cNvSpPr txBox="1"/>
          <p:nvPr/>
        </p:nvSpPr>
        <p:spPr>
          <a:xfrm>
            <a:off x="8000026" y="1537193"/>
            <a:ext cx="17372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النواتج الجزئية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8D54552-2227-4816-857C-0FF54D5CC8E5}"/>
              </a:ext>
            </a:extLst>
          </p:cNvPr>
          <p:cNvSpPr txBox="1"/>
          <p:nvPr/>
        </p:nvSpPr>
        <p:spPr>
          <a:xfrm>
            <a:off x="7768960" y="2508930"/>
            <a:ext cx="2199399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13 = 3 + 10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15= 5 + 10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25=5 + 20</a:t>
            </a:r>
          </a:p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45 =5 + 40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0E2DA82-0F00-4085-B019-3579CF74DB16}"/>
              </a:ext>
            </a:extLst>
          </p:cNvPr>
          <p:cNvSpPr txBox="1"/>
          <p:nvPr/>
        </p:nvSpPr>
        <p:spPr>
          <a:xfrm>
            <a:off x="1734544" y="1829580"/>
            <a:ext cx="5639535" cy="3507343"/>
          </a:xfrm>
          <a:custGeom>
            <a:avLst/>
            <a:gdLst>
              <a:gd name="connsiteX0" fmla="*/ 0 w 5639535"/>
              <a:gd name="connsiteY0" fmla="*/ 1060550 h 3507343"/>
              <a:gd name="connsiteX1" fmla="*/ 1060550 w 5639535"/>
              <a:gd name="connsiteY1" fmla="*/ 0 h 3507343"/>
              <a:gd name="connsiteX2" fmla="*/ 4578985 w 5639535"/>
              <a:gd name="connsiteY2" fmla="*/ 0 h 3507343"/>
              <a:gd name="connsiteX3" fmla="*/ 5639535 w 5639535"/>
              <a:gd name="connsiteY3" fmla="*/ 1060550 h 3507343"/>
              <a:gd name="connsiteX4" fmla="*/ 5639535 w 5639535"/>
              <a:gd name="connsiteY4" fmla="*/ 2446793 h 3507343"/>
              <a:gd name="connsiteX5" fmla="*/ 4578985 w 5639535"/>
              <a:gd name="connsiteY5" fmla="*/ 3507343 h 3507343"/>
              <a:gd name="connsiteX6" fmla="*/ 1060550 w 5639535"/>
              <a:gd name="connsiteY6" fmla="*/ 3507343 h 3507343"/>
              <a:gd name="connsiteX7" fmla="*/ 0 w 5639535"/>
              <a:gd name="connsiteY7" fmla="*/ 2446793 h 3507343"/>
              <a:gd name="connsiteX8" fmla="*/ 0 w 5639535"/>
              <a:gd name="connsiteY8" fmla="*/ 1060550 h 350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9535" h="3507343" fill="none" extrusionOk="0">
                <a:moveTo>
                  <a:pt x="0" y="1060550"/>
                </a:moveTo>
                <a:cubicBezTo>
                  <a:pt x="-37446" y="505628"/>
                  <a:pt x="459262" y="38284"/>
                  <a:pt x="1060550" y="0"/>
                </a:cubicBezTo>
                <a:cubicBezTo>
                  <a:pt x="1483949" y="-64922"/>
                  <a:pt x="3411075" y="-39197"/>
                  <a:pt x="4578985" y="0"/>
                </a:cubicBezTo>
                <a:cubicBezTo>
                  <a:pt x="5191352" y="-34733"/>
                  <a:pt x="5652599" y="455901"/>
                  <a:pt x="5639535" y="1060550"/>
                </a:cubicBezTo>
                <a:cubicBezTo>
                  <a:pt x="5735748" y="1585237"/>
                  <a:pt x="5660430" y="2249140"/>
                  <a:pt x="5639535" y="2446793"/>
                </a:cubicBezTo>
                <a:cubicBezTo>
                  <a:pt x="5653958" y="3095207"/>
                  <a:pt x="5116313" y="3611118"/>
                  <a:pt x="4578985" y="3507343"/>
                </a:cubicBezTo>
                <a:cubicBezTo>
                  <a:pt x="4145937" y="3671137"/>
                  <a:pt x="2144030" y="3504427"/>
                  <a:pt x="1060550" y="3507343"/>
                </a:cubicBezTo>
                <a:cubicBezTo>
                  <a:pt x="421838" y="3427720"/>
                  <a:pt x="-95781" y="3089401"/>
                  <a:pt x="0" y="2446793"/>
                </a:cubicBezTo>
                <a:cubicBezTo>
                  <a:pt x="-118833" y="1858186"/>
                  <a:pt x="101103" y="1458345"/>
                  <a:pt x="0" y="1060550"/>
                </a:cubicBezTo>
                <a:close/>
              </a:path>
              <a:path w="5639535" h="3507343" stroke="0" extrusionOk="0">
                <a:moveTo>
                  <a:pt x="0" y="1060550"/>
                </a:moveTo>
                <a:cubicBezTo>
                  <a:pt x="53063" y="475652"/>
                  <a:pt x="413912" y="-45448"/>
                  <a:pt x="1060550" y="0"/>
                </a:cubicBezTo>
                <a:cubicBezTo>
                  <a:pt x="2801331" y="86904"/>
                  <a:pt x="3007311" y="-32184"/>
                  <a:pt x="4578985" y="0"/>
                </a:cubicBezTo>
                <a:cubicBezTo>
                  <a:pt x="5214866" y="-94252"/>
                  <a:pt x="5681277" y="419385"/>
                  <a:pt x="5639535" y="1060550"/>
                </a:cubicBezTo>
                <a:cubicBezTo>
                  <a:pt x="5736665" y="1199211"/>
                  <a:pt x="5693793" y="1970326"/>
                  <a:pt x="5639535" y="2446793"/>
                </a:cubicBezTo>
                <a:cubicBezTo>
                  <a:pt x="5532661" y="2987630"/>
                  <a:pt x="5127991" y="3600611"/>
                  <a:pt x="4578985" y="3507343"/>
                </a:cubicBezTo>
                <a:cubicBezTo>
                  <a:pt x="3868820" y="3529529"/>
                  <a:pt x="2551245" y="3411917"/>
                  <a:pt x="1060550" y="3507343"/>
                </a:cubicBezTo>
                <a:cubicBezTo>
                  <a:pt x="482757" y="3623838"/>
                  <a:pt x="29620" y="3062436"/>
                  <a:pt x="0" y="2446793"/>
                </a:cubicBezTo>
                <a:cubicBezTo>
                  <a:pt x="-37590" y="2203941"/>
                  <a:pt x="29356" y="1250594"/>
                  <a:pt x="0" y="1060550"/>
                </a:cubicBezTo>
                <a:close/>
              </a:path>
            </a:pathLst>
          </a:custGeom>
          <a:solidFill>
            <a:srgbClr val="E5DCD1"/>
          </a:solid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944330847">
                  <a:prstGeom prst="roundRect">
                    <a:avLst>
                      <a:gd name="adj" fmla="val 3023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نواتج الضرب الجزئية </a:t>
            </a:r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ضرب كل مكون من أحد العددين في مكونات العدد الآخر بشكل منفصل ، وجمع نواتج الضرب الجزيئة للحصول على ناتج الضرب النهائي 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6E8F2C5A-3A9D-442A-B118-8F3521979B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84" y="412513"/>
            <a:ext cx="1303234" cy="184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61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2439024-D3F2-4024-878A-33477F3C19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36797"/>
          <a:stretch/>
        </p:blipFill>
        <p:spPr>
          <a:xfrm>
            <a:off x="-111760" y="-333375"/>
            <a:ext cx="1079127" cy="1235249"/>
          </a:xfrm>
          <a:prstGeom prst="rect">
            <a:avLst/>
          </a:prstGeom>
        </p:spPr>
      </p:pic>
      <p:pic>
        <p:nvPicPr>
          <p:cNvPr id="13" name="صورة 12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0CD26032-9DC5-4E0D-969D-51771466F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4" t="1460" r="10016" b="-1"/>
          <a:stretch/>
        </p:blipFill>
        <p:spPr>
          <a:xfrm>
            <a:off x="9662160" y="3779520"/>
            <a:ext cx="2733040" cy="342963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75265F1-DF5C-4FCF-9185-C8A282057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210800" y="-792480"/>
            <a:ext cx="2265680" cy="18288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D090C8-4AFA-4156-B1A8-4FF7640D82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129520" y="-357951"/>
            <a:ext cx="2265680" cy="18288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0FFBE85-F506-478B-B75D-B5B2D946B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07" y="3560754"/>
            <a:ext cx="1342895" cy="1074316"/>
          </a:xfrm>
          <a:prstGeom prst="rect">
            <a:avLst/>
          </a:prstGeom>
        </p:spPr>
      </p:pic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B0313F5-79F9-42E5-8315-13BF1A94D2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40885"/>
          <a:stretch/>
        </p:blipFill>
        <p:spPr>
          <a:xfrm>
            <a:off x="-169607" y="4409061"/>
            <a:ext cx="1990542" cy="2698428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A964795-6BA7-4F80-B060-A15D40E248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84" y="284249"/>
            <a:ext cx="2943727" cy="82792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D3D2263-2899-473E-8B73-D15D69D0A2CF}"/>
              </a:ext>
            </a:extLst>
          </p:cNvPr>
          <p:cNvSpPr txBox="1"/>
          <p:nvPr/>
        </p:nvSpPr>
        <p:spPr>
          <a:xfrm>
            <a:off x="1565753" y="436600"/>
            <a:ext cx="63672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 كل من عمر وأخويه 13 كرة . ما عدد الكرات لديهم جميعاً ؟</a:t>
            </a:r>
          </a:p>
        </p:txBody>
      </p:sp>
      <p:graphicFrame>
        <p:nvGraphicFramePr>
          <p:cNvPr id="4" name="جدول 5">
            <a:extLst>
              <a:ext uri="{FF2B5EF4-FFF2-40B4-BE49-F238E27FC236}">
                <a16:creationId xmlns:a16="http://schemas.microsoft.com/office/drawing/2014/main" id="{85CF58CE-06B8-4872-8132-657C4B17A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074839"/>
              </p:ext>
            </p:extLst>
          </p:nvPr>
        </p:nvGraphicFramePr>
        <p:xfrm>
          <a:off x="6649425" y="2143911"/>
          <a:ext cx="4076736" cy="110448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39728">
                  <a:extLst>
                    <a:ext uri="{9D8B030D-6E8A-4147-A177-3AD203B41FA5}">
                      <a16:colId xmlns:a16="http://schemas.microsoft.com/office/drawing/2014/main" val="3262473353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3461458658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2992724326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3181814019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562031882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252719800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2169955005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1639725741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1250069302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3774843186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1890003684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1443264477"/>
                    </a:ext>
                  </a:extLst>
                </a:gridCol>
              </a:tblGrid>
              <a:tr h="36816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86086"/>
                  </a:ext>
                </a:extLst>
              </a:tr>
              <a:tr h="36816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34532"/>
                  </a:ext>
                </a:extLst>
              </a:tr>
              <a:tr h="36816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511975"/>
                  </a:ext>
                </a:extLst>
              </a:tr>
            </a:tbl>
          </a:graphicData>
        </a:graphic>
      </p:graphicFrame>
      <p:sp>
        <p:nvSpPr>
          <p:cNvPr id="6" name="قوس كبير أيمن 5">
            <a:extLst>
              <a:ext uri="{FF2B5EF4-FFF2-40B4-BE49-F238E27FC236}">
                <a16:creationId xmlns:a16="http://schemas.microsoft.com/office/drawing/2014/main" id="{D4524A42-D17B-42A2-B32E-7F8C634A666C}"/>
              </a:ext>
            </a:extLst>
          </p:cNvPr>
          <p:cNvSpPr/>
          <p:nvPr/>
        </p:nvSpPr>
        <p:spPr>
          <a:xfrm>
            <a:off x="10760776" y="2137410"/>
            <a:ext cx="463463" cy="1074316"/>
          </a:xfrm>
          <a:custGeom>
            <a:avLst/>
            <a:gdLst>
              <a:gd name="connsiteX0" fmla="*/ 0 w 463463"/>
              <a:gd name="connsiteY0" fmla="*/ 0 h 1074316"/>
              <a:gd name="connsiteX1" fmla="*/ 231732 w 463463"/>
              <a:gd name="connsiteY1" fmla="*/ 113776 h 1074316"/>
              <a:gd name="connsiteX2" fmla="*/ 231732 w 463463"/>
              <a:gd name="connsiteY2" fmla="*/ 385803 h 1074316"/>
              <a:gd name="connsiteX3" fmla="*/ 463464 w 463463"/>
              <a:gd name="connsiteY3" fmla="*/ 499579 h 1074316"/>
              <a:gd name="connsiteX4" fmla="*/ 231732 w 463463"/>
              <a:gd name="connsiteY4" fmla="*/ 613355 h 1074316"/>
              <a:gd name="connsiteX5" fmla="*/ 231732 w 463463"/>
              <a:gd name="connsiteY5" fmla="*/ 960540 h 1074316"/>
              <a:gd name="connsiteX6" fmla="*/ 0 w 463463"/>
              <a:gd name="connsiteY6" fmla="*/ 1074316 h 1074316"/>
              <a:gd name="connsiteX7" fmla="*/ 0 w 463463"/>
              <a:gd name="connsiteY7" fmla="*/ 0 h 1074316"/>
              <a:gd name="connsiteX0" fmla="*/ 0 w 463463"/>
              <a:gd name="connsiteY0" fmla="*/ 0 h 1074316"/>
              <a:gd name="connsiteX1" fmla="*/ 231732 w 463463"/>
              <a:gd name="connsiteY1" fmla="*/ 113776 h 1074316"/>
              <a:gd name="connsiteX2" fmla="*/ 231732 w 463463"/>
              <a:gd name="connsiteY2" fmla="*/ 385803 h 1074316"/>
              <a:gd name="connsiteX3" fmla="*/ 463464 w 463463"/>
              <a:gd name="connsiteY3" fmla="*/ 499579 h 1074316"/>
              <a:gd name="connsiteX4" fmla="*/ 231732 w 463463"/>
              <a:gd name="connsiteY4" fmla="*/ 613355 h 1074316"/>
              <a:gd name="connsiteX5" fmla="*/ 231732 w 463463"/>
              <a:gd name="connsiteY5" fmla="*/ 960540 h 1074316"/>
              <a:gd name="connsiteX6" fmla="*/ 0 w 463463"/>
              <a:gd name="connsiteY6" fmla="*/ 1074316 h 107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463" h="1074316" stroke="0" extrusionOk="0">
                <a:moveTo>
                  <a:pt x="0" y="0"/>
                </a:moveTo>
                <a:cubicBezTo>
                  <a:pt x="120195" y="4898"/>
                  <a:pt x="220674" y="45878"/>
                  <a:pt x="231732" y="113776"/>
                </a:cubicBezTo>
                <a:cubicBezTo>
                  <a:pt x="246359" y="225956"/>
                  <a:pt x="233063" y="251190"/>
                  <a:pt x="231732" y="385803"/>
                </a:cubicBezTo>
                <a:cubicBezTo>
                  <a:pt x="219810" y="439101"/>
                  <a:pt x="345483" y="503659"/>
                  <a:pt x="463464" y="499579"/>
                </a:cubicBezTo>
                <a:cubicBezTo>
                  <a:pt x="334150" y="500003"/>
                  <a:pt x="232573" y="550790"/>
                  <a:pt x="231732" y="613355"/>
                </a:cubicBezTo>
                <a:cubicBezTo>
                  <a:pt x="223476" y="741621"/>
                  <a:pt x="204178" y="856534"/>
                  <a:pt x="231732" y="960540"/>
                </a:cubicBezTo>
                <a:cubicBezTo>
                  <a:pt x="235290" y="1029708"/>
                  <a:pt x="117839" y="1054077"/>
                  <a:pt x="0" y="1074316"/>
                </a:cubicBezTo>
                <a:cubicBezTo>
                  <a:pt x="83835" y="803914"/>
                  <a:pt x="24944" y="164873"/>
                  <a:pt x="0" y="0"/>
                </a:cubicBezTo>
                <a:close/>
              </a:path>
              <a:path w="463463" h="1074316" fill="none" extrusionOk="0">
                <a:moveTo>
                  <a:pt x="0" y="0"/>
                </a:moveTo>
                <a:cubicBezTo>
                  <a:pt x="123352" y="8884"/>
                  <a:pt x="237671" y="59752"/>
                  <a:pt x="231732" y="113776"/>
                </a:cubicBezTo>
                <a:cubicBezTo>
                  <a:pt x="226225" y="160641"/>
                  <a:pt x="246871" y="262352"/>
                  <a:pt x="231732" y="385803"/>
                </a:cubicBezTo>
                <a:cubicBezTo>
                  <a:pt x="242800" y="451778"/>
                  <a:pt x="339280" y="500294"/>
                  <a:pt x="463464" y="499579"/>
                </a:cubicBezTo>
                <a:cubicBezTo>
                  <a:pt x="338880" y="508833"/>
                  <a:pt x="235303" y="548316"/>
                  <a:pt x="231732" y="613355"/>
                </a:cubicBezTo>
                <a:cubicBezTo>
                  <a:pt x="239721" y="765727"/>
                  <a:pt x="215241" y="787278"/>
                  <a:pt x="231732" y="960540"/>
                </a:cubicBezTo>
                <a:cubicBezTo>
                  <a:pt x="236115" y="1008844"/>
                  <a:pt x="135230" y="1067291"/>
                  <a:pt x="0" y="1074316"/>
                </a:cubicBezTo>
              </a:path>
              <a:path w="463463" h="1074316" fill="none" stroke="0" extrusionOk="0">
                <a:moveTo>
                  <a:pt x="0" y="0"/>
                </a:moveTo>
                <a:cubicBezTo>
                  <a:pt x="133871" y="-10514"/>
                  <a:pt x="233639" y="62733"/>
                  <a:pt x="231732" y="113776"/>
                </a:cubicBezTo>
                <a:cubicBezTo>
                  <a:pt x="207953" y="241873"/>
                  <a:pt x="220419" y="285871"/>
                  <a:pt x="231732" y="385803"/>
                </a:cubicBezTo>
                <a:cubicBezTo>
                  <a:pt x="223793" y="453996"/>
                  <a:pt x="331444" y="497877"/>
                  <a:pt x="463464" y="499579"/>
                </a:cubicBezTo>
                <a:cubicBezTo>
                  <a:pt x="338567" y="510926"/>
                  <a:pt x="235295" y="559280"/>
                  <a:pt x="231732" y="613355"/>
                </a:cubicBezTo>
                <a:cubicBezTo>
                  <a:pt x="258547" y="731936"/>
                  <a:pt x="221977" y="856393"/>
                  <a:pt x="231732" y="960540"/>
                </a:cubicBezTo>
                <a:cubicBezTo>
                  <a:pt x="227615" y="1017644"/>
                  <a:pt x="138623" y="1069845"/>
                  <a:pt x="0" y="1074316"/>
                </a:cubicBezTo>
              </a:path>
            </a:pathLst>
          </a:custGeom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59656921">
                  <a:prstGeom prst="rightBrace">
                    <a:avLst>
                      <a:gd name="adj1" fmla="val 24549"/>
                      <a:gd name="adj2" fmla="val 465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026F6141-3505-498D-9931-0D67CD3CF147}"/>
              </a:ext>
            </a:extLst>
          </p:cNvPr>
          <p:cNvSpPr/>
          <p:nvPr/>
        </p:nvSpPr>
        <p:spPr>
          <a:xfrm>
            <a:off x="11092630" y="2196161"/>
            <a:ext cx="968540" cy="678238"/>
          </a:xfrm>
          <a:prstGeom prst="roundRect">
            <a:avLst>
              <a:gd name="adj" fmla="val 50000"/>
            </a:avLst>
          </a:prstGeom>
          <a:solidFill>
            <a:srgbClr val="E5DCD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قوس كبير أيمن 16">
            <a:extLst>
              <a:ext uri="{FF2B5EF4-FFF2-40B4-BE49-F238E27FC236}">
                <a16:creationId xmlns:a16="http://schemas.microsoft.com/office/drawing/2014/main" id="{5464E23D-B14B-4DF5-B45C-F146E82B9AEB}"/>
              </a:ext>
            </a:extLst>
          </p:cNvPr>
          <p:cNvSpPr/>
          <p:nvPr/>
        </p:nvSpPr>
        <p:spPr>
          <a:xfrm rot="16200000">
            <a:off x="8513833" y="-86992"/>
            <a:ext cx="235728" cy="3964543"/>
          </a:xfrm>
          <a:custGeom>
            <a:avLst/>
            <a:gdLst>
              <a:gd name="connsiteX0" fmla="*/ 0 w 235728"/>
              <a:gd name="connsiteY0" fmla="*/ 0 h 3964543"/>
              <a:gd name="connsiteX1" fmla="*/ 117864 w 235728"/>
              <a:gd name="connsiteY1" fmla="*/ 208987 h 3964543"/>
              <a:gd name="connsiteX2" fmla="*/ 117864 w 235728"/>
              <a:gd name="connsiteY2" fmla="*/ 1634605 h 3964543"/>
              <a:gd name="connsiteX3" fmla="*/ 235728 w 235728"/>
              <a:gd name="connsiteY3" fmla="*/ 1843592 h 3964543"/>
              <a:gd name="connsiteX4" fmla="*/ 117864 w 235728"/>
              <a:gd name="connsiteY4" fmla="*/ 2052579 h 3964543"/>
              <a:gd name="connsiteX5" fmla="*/ 117864 w 235728"/>
              <a:gd name="connsiteY5" fmla="*/ 3755556 h 3964543"/>
              <a:gd name="connsiteX6" fmla="*/ 0 w 235728"/>
              <a:gd name="connsiteY6" fmla="*/ 3964543 h 3964543"/>
              <a:gd name="connsiteX7" fmla="*/ 0 w 235728"/>
              <a:gd name="connsiteY7" fmla="*/ 0 h 3964543"/>
              <a:gd name="connsiteX0" fmla="*/ 0 w 235728"/>
              <a:gd name="connsiteY0" fmla="*/ 0 h 3964543"/>
              <a:gd name="connsiteX1" fmla="*/ 117864 w 235728"/>
              <a:gd name="connsiteY1" fmla="*/ 208987 h 3964543"/>
              <a:gd name="connsiteX2" fmla="*/ 117864 w 235728"/>
              <a:gd name="connsiteY2" fmla="*/ 1634605 h 3964543"/>
              <a:gd name="connsiteX3" fmla="*/ 235728 w 235728"/>
              <a:gd name="connsiteY3" fmla="*/ 1843592 h 3964543"/>
              <a:gd name="connsiteX4" fmla="*/ 117864 w 235728"/>
              <a:gd name="connsiteY4" fmla="*/ 2052579 h 3964543"/>
              <a:gd name="connsiteX5" fmla="*/ 117864 w 235728"/>
              <a:gd name="connsiteY5" fmla="*/ 3755556 h 3964543"/>
              <a:gd name="connsiteX6" fmla="*/ 0 w 235728"/>
              <a:gd name="connsiteY6" fmla="*/ 3964543 h 396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728" h="3964543" stroke="0" extrusionOk="0">
                <a:moveTo>
                  <a:pt x="0" y="0"/>
                </a:moveTo>
                <a:cubicBezTo>
                  <a:pt x="55425" y="6083"/>
                  <a:pt x="100387" y="85568"/>
                  <a:pt x="117864" y="208987"/>
                </a:cubicBezTo>
                <a:cubicBezTo>
                  <a:pt x="213888" y="912308"/>
                  <a:pt x="114778" y="1035680"/>
                  <a:pt x="117864" y="1634605"/>
                </a:cubicBezTo>
                <a:cubicBezTo>
                  <a:pt x="109054" y="1742976"/>
                  <a:pt x="179657" y="1847273"/>
                  <a:pt x="235728" y="1843592"/>
                </a:cubicBezTo>
                <a:cubicBezTo>
                  <a:pt x="162204" y="1846275"/>
                  <a:pt x="129578" y="1940951"/>
                  <a:pt x="117864" y="2052579"/>
                </a:cubicBezTo>
                <a:cubicBezTo>
                  <a:pt x="164030" y="2400807"/>
                  <a:pt x="146844" y="3517811"/>
                  <a:pt x="117864" y="3755556"/>
                </a:cubicBezTo>
                <a:cubicBezTo>
                  <a:pt x="121470" y="3877393"/>
                  <a:pt x="61172" y="3956717"/>
                  <a:pt x="0" y="3964543"/>
                </a:cubicBezTo>
                <a:cubicBezTo>
                  <a:pt x="-1709" y="2556952"/>
                  <a:pt x="113827" y="638896"/>
                  <a:pt x="0" y="0"/>
                </a:cubicBezTo>
                <a:close/>
              </a:path>
              <a:path w="235728" h="3964543" fill="none" extrusionOk="0">
                <a:moveTo>
                  <a:pt x="0" y="0"/>
                </a:moveTo>
                <a:cubicBezTo>
                  <a:pt x="57165" y="15215"/>
                  <a:pt x="127097" y="107268"/>
                  <a:pt x="117864" y="208987"/>
                </a:cubicBezTo>
                <a:cubicBezTo>
                  <a:pt x="18950" y="487862"/>
                  <a:pt x="221630" y="1396487"/>
                  <a:pt x="117864" y="1634605"/>
                </a:cubicBezTo>
                <a:cubicBezTo>
                  <a:pt x="129561" y="1753341"/>
                  <a:pt x="183107" y="1845941"/>
                  <a:pt x="235728" y="1843592"/>
                </a:cubicBezTo>
                <a:cubicBezTo>
                  <a:pt x="174581" y="1854340"/>
                  <a:pt x="130632" y="1929288"/>
                  <a:pt x="117864" y="2052579"/>
                </a:cubicBezTo>
                <a:cubicBezTo>
                  <a:pt x="249180" y="2367828"/>
                  <a:pt x="131139" y="2979903"/>
                  <a:pt x="117864" y="3755556"/>
                </a:cubicBezTo>
                <a:cubicBezTo>
                  <a:pt x="120808" y="3861215"/>
                  <a:pt x="74257" y="3955661"/>
                  <a:pt x="0" y="3964543"/>
                </a:cubicBezTo>
              </a:path>
              <a:path w="235728" h="3964543" fill="none" stroke="0" extrusionOk="0">
                <a:moveTo>
                  <a:pt x="0" y="0"/>
                </a:moveTo>
                <a:cubicBezTo>
                  <a:pt x="70949" y="-10452"/>
                  <a:pt x="120908" y="112389"/>
                  <a:pt x="117864" y="208987"/>
                </a:cubicBezTo>
                <a:cubicBezTo>
                  <a:pt x="182095" y="874565"/>
                  <a:pt x="55829" y="1367803"/>
                  <a:pt x="117864" y="1634605"/>
                </a:cubicBezTo>
                <a:cubicBezTo>
                  <a:pt x="116912" y="1750667"/>
                  <a:pt x="163397" y="1840541"/>
                  <a:pt x="235728" y="1843592"/>
                </a:cubicBezTo>
                <a:cubicBezTo>
                  <a:pt x="174133" y="1856464"/>
                  <a:pt x="125885" y="1956881"/>
                  <a:pt x="117864" y="2052579"/>
                </a:cubicBezTo>
                <a:cubicBezTo>
                  <a:pt x="30866" y="2731865"/>
                  <a:pt x="265710" y="3011100"/>
                  <a:pt x="117864" y="3755556"/>
                </a:cubicBezTo>
                <a:cubicBezTo>
                  <a:pt x="115368" y="3867501"/>
                  <a:pt x="68211" y="3963233"/>
                  <a:pt x="0" y="3964543"/>
                </a:cubicBezTo>
              </a:path>
            </a:pathLst>
          </a:custGeom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59656921">
                  <a:prstGeom prst="rightBrace">
                    <a:avLst>
                      <a:gd name="adj1" fmla="val 88656"/>
                      <a:gd name="adj2" fmla="val 465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E970B9C-FAC1-4036-AC86-636A5FBB758D}"/>
              </a:ext>
            </a:extLst>
          </p:cNvPr>
          <p:cNvSpPr/>
          <p:nvPr/>
        </p:nvSpPr>
        <p:spPr>
          <a:xfrm>
            <a:off x="7953421" y="1099078"/>
            <a:ext cx="1168528" cy="612953"/>
          </a:xfrm>
          <a:prstGeom prst="roundRect">
            <a:avLst>
              <a:gd name="adj" fmla="val 50000"/>
            </a:avLst>
          </a:prstGeom>
          <a:solidFill>
            <a:srgbClr val="E5DCD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9" name="جدول 5">
            <a:extLst>
              <a:ext uri="{FF2B5EF4-FFF2-40B4-BE49-F238E27FC236}">
                <a16:creationId xmlns:a16="http://schemas.microsoft.com/office/drawing/2014/main" id="{E9078E20-76A0-4F3C-BDA3-718E971BD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85547"/>
              </p:ext>
            </p:extLst>
          </p:nvPr>
        </p:nvGraphicFramePr>
        <p:xfrm>
          <a:off x="714242" y="2173408"/>
          <a:ext cx="4076736" cy="110448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39728">
                  <a:extLst>
                    <a:ext uri="{9D8B030D-6E8A-4147-A177-3AD203B41FA5}">
                      <a16:colId xmlns:a16="http://schemas.microsoft.com/office/drawing/2014/main" val="3262473353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3461458658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2992724326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3181814019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562031882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252719800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2169955005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1639725741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1250069302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3774843186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1890003684"/>
                    </a:ext>
                  </a:extLst>
                </a:gridCol>
                <a:gridCol w="339728">
                  <a:extLst>
                    <a:ext uri="{9D8B030D-6E8A-4147-A177-3AD203B41FA5}">
                      <a16:colId xmlns:a16="http://schemas.microsoft.com/office/drawing/2014/main" val="1443264477"/>
                    </a:ext>
                  </a:extLst>
                </a:gridCol>
              </a:tblGrid>
              <a:tr h="36816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86086"/>
                  </a:ext>
                </a:extLst>
              </a:tr>
              <a:tr h="36816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34532"/>
                  </a:ext>
                </a:extLst>
              </a:tr>
              <a:tr h="36816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511975"/>
                  </a:ext>
                </a:extLst>
              </a:tr>
            </a:tbl>
          </a:graphicData>
        </a:graphic>
      </p:graphicFrame>
      <p:sp>
        <p:nvSpPr>
          <p:cNvPr id="20" name="قوس كبير أيمن 19">
            <a:extLst>
              <a:ext uri="{FF2B5EF4-FFF2-40B4-BE49-F238E27FC236}">
                <a16:creationId xmlns:a16="http://schemas.microsoft.com/office/drawing/2014/main" id="{54006470-4056-4EB4-829A-6CD57FC978F8}"/>
              </a:ext>
            </a:extLst>
          </p:cNvPr>
          <p:cNvSpPr/>
          <p:nvPr/>
        </p:nvSpPr>
        <p:spPr>
          <a:xfrm>
            <a:off x="4858747" y="2201684"/>
            <a:ext cx="463463" cy="1074316"/>
          </a:xfrm>
          <a:custGeom>
            <a:avLst/>
            <a:gdLst>
              <a:gd name="connsiteX0" fmla="*/ 0 w 463463"/>
              <a:gd name="connsiteY0" fmla="*/ 0 h 1074316"/>
              <a:gd name="connsiteX1" fmla="*/ 231732 w 463463"/>
              <a:gd name="connsiteY1" fmla="*/ 113776 h 1074316"/>
              <a:gd name="connsiteX2" fmla="*/ 231732 w 463463"/>
              <a:gd name="connsiteY2" fmla="*/ 385803 h 1074316"/>
              <a:gd name="connsiteX3" fmla="*/ 463464 w 463463"/>
              <a:gd name="connsiteY3" fmla="*/ 499579 h 1074316"/>
              <a:gd name="connsiteX4" fmla="*/ 231732 w 463463"/>
              <a:gd name="connsiteY4" fmla="*/ 613355 h 1074316"/>
              <a:gd name="connsiteX5" fmla="*/ 231732 w 463463"/>
              <a:gd name="connsiteY5" fmla="*/ 960540 h 1074316"/>
              <a:gd name="connsiteX6" fmla="*/ 0 w 463463"/>
              <a:gd name="connsiteY6" fmla="*/ 1074316 h 1074316"/>
              <a:gd name="connsiteX7" fmla="*/ 0 w 463463"/>
              <a:gd name="connsiteY7" fmla="*/ 0 h 1074316"/>
              <a:gd name="connsiteX0" fmla="*/ 0 w 463463"/>
              <a:gd name="connsiteY0" fmla="*/ 0 h 1074316"/>
              <a:gd name="connsiteX1" fmla="*/ 231732 w 463463"/>
              <a:gd name="connsiteY1" fmla="*/ 113776 h 1074316"/>
              <a:gd name="connsiteX2" fmla="*/ 231732 w 463463"/>
              <a:gd name="connsiteY2" fmla="*/ 385803 h 1074316"/>
              <a:gd name="connsiteX3" fmla="*/ 463464 w 463463"/>
              <a:gd name="connsiteY3" fmla="*/ 499579 h 1074316"/>
              <a:gd name="connsiteX4" fmla="*/ 231732 w 463463"/>
              <a:gd name="connsiteY4" fmla="*/ 613355 h 1074316"/>
              <a:gd name="connsiteX5" fmla="*/ 231732 w 463463"/>
              <a:gd name="connsiteY5" fmla="*/ 960540 h 1074316"/>
              <a:gd name="connsiteX6" fmla="*/ 0 w 463463"/>
              <a:gd name="connsiteY6" fmla="*/ 1074316 h 107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463" h="1074316" stroke="0" extrusionOk="0">
                <a:moveTo>
                  <a:pt x="0" y="0"/>
                </a:moveTo>
                <a:cubicBezTo>
                  <a:pt x="120195" y="4898"/>
                  <a:pt x="220674" y="45878"/>
                  <a:pt x="231732" y="113776"/>
                </a:cubicBezTo>
                <a:cubicBezTo>
                  <a:pt x="246359" y="225956"/>
                  <a:pt x="233063" y="251190"/>
                  <a:pt x="231732" y="385803"/>
                </a:cubicBezTo>
                <a:cubicBezTo>
                  <a:pt x="219810" y="439101"/>
                  <a:pt x="345483" y="503659"/>
                  <a:pt x="463464" y="499579"/>
                </a:cubicBezTo>
                <a:cubicBezTo>
                  <a:pt x="334150" y="500003"/>
                  <a:pt x="232573" y="550790"/>
                  <a:pt x="231732" y="613355"/>
                </a:cubicBezTo>
                <a:cubicBezTo>
                  <a:pt x="223476" y="741621"/>
                  <a:pt x="204178" y="856534"/>
                  <a:pt x="231732" y="960540"/>
                </a:cubicBezTo>
                <a:cubicBezTo>
                  <a:pt x="235290" y="1029708"/>
                  <a:pt x="117839" y="1054077"/>
                  <a:pt x="0" y="1074316"/>
                </a:cubicBezTo>
                <a:cubicBezTo>
                  <a:pt x="83835" y="803914"/>
                  <a:pt x="24944" y="164873"/>
                  <a:pt x="0" y="0"/>
                </a:cubicBezTo>
                <a:close/>
              </a:path>
              <a:path w="463463" h="1074316" fill="none" extrusionOk="0">
                <a:moveTo>
                  <a:pt x="0" y="0"/>
                </a:moveTo>
                <a:cubicBezTo>
                  <a:pt x="123352" y="8884"/>
                  <a:pt x="237671" y="59752"/>
                  <a:pt x="231732" y="113776"/>
                </a:cubicBezTo>
                <a:cubicBezTo>
                  <a:pt x="226225" y="160641"/>
                  <a:pt x="246871" y="262352"/>
                  <a:pt x="231732" y="385803"/>
                </a:cubicBezTo>
                <a:cubicBezTo>
                  <a:pt x="242800" y="451778"/>
                  <a:pt x="339280" y="500294"/>
                  <a:pt x="463464" y="499579"/>
                </a:cubicBezTo>
                <a:cubicBezTo>
                  <a:pt x="338880" y="508833"/>
                  <a:pt x="235303" y="548316"/>
                  <a:pt x="231732" y="613355"/>
                </a:cubicBezTo>
                <a:cubicBezTo>
                  <a:pt x="239721" y="765727"/>
                  <a:pt x="215241" y="787278"/>
                  <a:pt x="231732" y="960540"/>
                </a:cubicBezTo>
                <a:cubicBezTo>
                  <a:pt x="236115" y="1008844"/>
                  <a:pt x="135230" y="1067291"/>
                  <a:pt x="0" y="1074316"/>
                </a:cubicBezTo>
              </a:path>
              <a:path w="463463" h="1074316" fill="none" stroke="0" extrusionOk="0">
                <a:moveTo>
                  <a:pt x="0" y="0"/>
                </a:moveTo>
                <a:cubicBezTo>
                  <a:pt x="133871" y="-10514"/>
                  <a:pt x="233639" y="62733"/>
                  <a:pt x="231732" y="113776"/>
                </a:cubicBezTo>
                <a:cubicBezTo>
                  <a:pt x="207953" y="241873"/>
                  <a:pt x="220419" y="285871"/>
                  <a:pt x="231732" y="385803"/>
                </a:cubicBezTo>
                <a:cubicBezTo>
                  <a:pt x="223793" y="453996"/>
                  <a:pt x="331444" y="497877"/>
                  <a:pt x="463464" y="499579"/>
                </a:cubicBezTo>
                <a:cubicBezTo>
                  <a:pt x="338567" y="510926"/>
                  <a:pt x="235295" y="559280"/>
                  <a:pt x="231732" y="613355"/>
                </a:cubicBezTo>
                <a:cubicBezTo>
                  <a:pt x="258547" y="731936"/>
                  <a:pt x="221977" y="856393"/>
                  <a:pt x="231732" y="960540"/>
                </a:cubicBezTo>
                <a:cubicBezTo>
                  <a:pt x="227615" y="1017644"/>
                  <a:pt x="138623" y="1069845"/>
                  <a:pt x="0" y="1074316"/>
                </a:cubicBezTo>
              </a:path>
            </a:pathLst>
          </a:custGeom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59656921">
                  <a:prstGeom prst="rightBrace">
                    <a:avLst>
                      <a:gd name="adj1" fmla="val 24549"/>
                      <a:gd name="adj2" fmla="val 465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C6F28C1-B7ED-4EB5-9EFC-6A6D1186D6D5}"/>
              </a:ext>
            </a:extLst>
          </p:cNvPr>
          <p:cNvSpPr/>
          <p:nvPr/>
        </p:nvSpPr>
        <p:spPr>
          <a:xfrm>
            <a:off x="5355895" y="2371447"/>
            <a:ext cx="968540" cy="678238"/>
          </a:xfrm>
          <a:prstGeom prst="roundRect">
            <a:avLst>
              <a:gd name="adj" fmla="val 50000"/>
            </a:avLst>
          </a:prstGeom>
          <a:solidFill>
            <a:srgbClr val="E5DCD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قوس كبير أيمن 21">
            <a:extLst>
              <a:ext uri="{FF2B5EF4-FFF2-40B4-BE49-F238E27FC236}">
                <a16:creationId xmlns:a16="http://schemas.microsoft.com/office/drawing/2014/main" id="{0530E70C-11E1-45FC-A167-49FB225B5871}"/>
              </a:ext>
            </a:extLst>
          </p:cNvPr>
          <p:cNvSpPr/>
          <p:nvPr/>
        </p:nvSpPr>
        <p:spPr>
          <a:xfrm rot="16200000">
            <a:off x="2078691" y="442465"/>
            <a:ext cx="235729" cy="2964625"/>
          </a:xfrm>
          <a:custGeom>
            <a:avLst/>
            <a:gdLst>
              <a:gd name="connsiteX0" fmla="*/ 0 w 235729"/>
              <a:gd name="connsiteY0" fmla="*/ 0 h 2964625"/>
              <a:gd name="connsiteX1" fmla="*/ 117865 w 235729"/>
              <a:gd name="connsiteY1" fmla="*/ 208988 h 2964625"/>
              <a:gd name="connsiteX2" fmla="*/ 117865 w 235729"/>
              <a:gd name="connsiteY2" fmla="*/ 1169622 h 2964625"/>
              <a:gd name="connsiteX3" fmla="*/ 235730 w 235729"/>
              <a:gd name="connsiteY3" fmla="*/ 1378610 h 2964625"/>
              <a:gd name="connsiteX4" fmla="*/ 117865 w 235729"/>
              <a:gd name="connsiteY4" fmla="*/ 1587598 h 2964625"/>
              <a:gd name="connsiteX5" fmla="*/ 117865 w 235729"/>
              <a:gd name="connsiteY5" fmla="*/ 2755637 h 2964625"/>
              <a:gd name="connsiteX6" fmla="*/ 0 w 235729"/>
              <a:gd name="connsiteY6" fmla="*/ 2964625 h 2964625"/>
              <a:gd name="connsiteX7" fmla="*/ 0 w 235729"/>
              <a:gd name="connsiteY7" fmla="*/ 0 h 2964625"/>
              <a:gd name="connsiteX0" fmla="*/ 0 w 235729"/>
              <a:gd name="connsiteY0" fmla="*/ 0 h 2964625"/>
              <a:gd name="connsiteX1" fmla="*/ 117865 w 235729"/>
              <a:gd name="connsiteY1" fmla="*/ 208988 h 2964625"/>
              <a:gd name="connsiteX2" fmla="*/ 117865 w 235729"/>
              <a:gd name="connsiteY2" fmla="*/ 1169622 h 2964625"/>
              <a:gd name="connsiteX3" fmla="*/ 235730 w 235729"/>
              <a:gd name="connsiteY3" fmla="*/ 1378610 h 2964625"/>
              <a:gd name="connsiteX4" fmla="*/ 117865 w 235729"/>
              <a:gd name="connsiteY4" fmla="*/ 1587598 h 2964625"/>
              <a:gd name="connsiteX5" fmla="*/ 117865 w 235729"/>
              <a:gd name="connsiteY5" fmla="*/ 2755637 h 2964625"/>
              <a:gd name="connsiteX6" fmla="*/ 0 w 235729"/>
              <a:gd name="connsiteY6" fmla="*/ 2964625 h 296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729" h="2964625" stroke="0" extrusionOk="0">
                <a:moveTo>
                  <a:pt x="0" y="0"/>
                </a:moveTo>
                <a:cubicBezTo>
                  <a:pt x="55426" y="6083"/>
                  <a:pt x="100388" y="85568"/>
                  <a:pt x="117865" y="208988"/>
                </a:cubicBezTo>
                <a:cubicBezTo>
                  <a:pt x="88719" y="512906"/>
                  <a:pt x="90736" y="787203"/>
                  <a:pt x="117865" y="1169622"/>
                </a:cubicBezTo>
                <a:cubicBezTo>
                  <a:pt x="110067" y="1278804"/>
                  <a:pt x="180626" y="1382686"/>
                  <a:pt x="235730" y="1378610"/>
                </a:cubicBezTo>
                <a:cubicBezTo>
                  <a:pt x="162205" y="1381293"/>
                  <a:pt x="129579" y="1475969"/>
                  <a:pt x="117865" y="1587598"/>
                </a:cubicBezTo>
                <a:cubicBezTo>
                  <a:pt x="61539" y="1829759"/>
                  <a:pt x="150006" y="2514440"/>
                  <a:pt x="117865" y="2755637"/>
                </a:cubicBezTo>
                <a:cubicBezTo>
                  <a:pt x="118982" y="2873046"/>
                  <a:pt x="64533" y="2963504"/>
                  <a:pt x="0" y="2964625"/>
                </a:cubicBezTo>
                <a:cubicBezTo>
                  <a:pt x="-1709" y="1514621"/>
                  <a:pt x="113827" y="1361242"/>
                  <a:pt x="0" y="0"/>
                </a:cubicBezTo>
                <a:close/>
              </a:path>
              <a:path w="235729" h="2964625" fill="none" extrusionOk="0">
                <a:moveTo>
                  <a:pt x="0" y="0"/>
                </a:moveTo>
                <a:cubicBezTo>
                  <a:pt x="57166" y="15215"/>
                  <a:pt x="127098" y="107268"/>
                  <a:pt x="117865" y="208988"/>
                </a:cubicBezTo>
                <a:cubicBezTo>
                  <a:pt x="40992" y="435168"/>
                  <a:pt x="183657" y="857309"/>
                  <a:pt x="117865" y="1169622"/>
                </a:cubicBezTo>
                <a:cubicBezTo>
                  <a:pt x="126422" y="1287469"/>
                  <a:pt x="183117" y="1380960"/>
                  <a:pt x="235730" y="1378610"/>
                </a:cubicBezTo>
                <a:cubicBezTo>
                  <a:pt x="174582" y="1389358"/>
                  <a:pt x="130633" y="1464306"/>
                  <a:pt x="117865" y="1587598"/>
                </a:cubicBezTo>
                <a:cubicBezTo>
                  <a:pt x="183115" y="1954985"/>
                  <a:pt x="27149" y="2609397"/>
                  <a:pt x="117865" y="2755637"/>
                </a:cubicBezTo>
                <a:cubicBezTo>
                  <a:pt x="118841" y="2867820"/>
                  <a:pt x="66799" y="2962973"/>
                  <a:pt x="0" y="2964625"/>
                </a:cubicBezTo>
              </a:path>
              <a:path w="235729" h="2964625" fill="none" stroke="0" extrusionOk="0">
                <a:moveTo>
                  <a:pt x="0" y="0"/>
                </a:moveTo>
                <a:cubicBezTo>
                  <a:pt x="70950" y="-10452"/>
                  <a:pt x="120909" y="112389"/>
                  <a:pt x="117865" y="208988"/>
                </a:cubicBezTo>
                <a:cubicBezTo>
                  <a:pt x="78121" y="346664"/>
                  <a:pt x="45469" y="896654"/>
                  <a:pt x="117865" y="1169622"/>
                </a:cubicBezTo>
                <a:cubicBezTo>
                  <a:pt x="109058" y="1290984"/>
                  <a:pt x="164737" y="1376124"/>
                  <a:pt x="235730" y="1378610"/>
                </a:cubicBezTo>
                <a:cubicBezTo>
                  <a:pt x="174134" y="1391482"/>
                  <a:pt x="125886" y="1491899"/>
                  <a:pt x="117865" y="1587598"/>
                </a:cubicBezTo>
                <a:cubicBezTo>
                  <a:pt x="53950" y="1875789"/>
                  <a:pt x="45537" y="2611215"/>
                  <a:pt x="117865" y="2755637"/>
                </a:cubicBezTo>
                <a:cubicBezTo>
                  <a:pt x="112121" y="2863060"/>
                  <a:pt x="75633" y="2960197"/>
                  <a:pt x="0" y="2964625"/>
                </a:cubicBezTo>
              </a:path>
            </a:pathLst>
          </a:custGeom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59656921">
                  <a:prstGeom prst="rightBrace">
                    <a:avLst>
                      <a:gd name="adj1" fmla="val 88656"/>
                      <a:gd name="adj2" fmla="val 465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3B7BE99-539F-40D9-9177-7349F67190E2}"/>
              </a:ext>
            </a:extLst>
          </p:cNvPr>
          <p:cNvSpPr/>
          <p:nvPr/>
        </p:nvSpPr>
        <p:spPr>
          <a:xfrm>
            <a:off x="1338589" y="1047916"/>
            <a:ext cx="3474080" cy="612953"/>
          </a:xfrm>
          <a:prstGeom prst="roundRect">
            <a:avLst>
              <a:gd name="adj" fmla="val 50000"/>
            </a:avLst>
          </a:prstGeom>
          <a:solidFill>
            <a:srgbClr val="E5DCD1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قوس كبير أيمن 23">
            <a:extLst>
              <a:ext uri="{FF2B5EF4-FFF2-40B4-BE49-F238E27FC236}">
                <a16:creationId xmlns:a16="http://schemas.microsoft.com/office/drawing/2014/main" id="{43DEF2FD-47AA-40D6-AF52-29E1E726E289}"/>
              </a:ext>
            </a:extLst>
          </p:cNvPr>
          <p:cNvSpPr/>
          <p:nvPr/>
        </p:nvSpPr>
        <p:spPr>
          <a:xfrm rot="16200000">
            <a:off x="4109720" y="1376060"/>
            <a:ext cx="224923" cy="1086628"/>
          </a:xfrm>
          <a:custGeom>
            <a:avLst/>
            <a:gdLst>
              <a:gd name="connsiteX0" fmla="*/ 0 w 224923"/>
              <a:gd name="connsiteY0" fmla="*/ 0 h 1086628"/>
              <a:gd name="connsiteX1" fmla="*/ 112462 w 224923"/>
              <a:gd name="connsiteY1" fmla="*/ 199408 h 1086628"/>
              <a:gd name="connsiteX2" fmla="*/ 112462 w 224923"/>
              <a:gd name="connsiteY2" fmla="*/ 305896 h 1086628"/>
              <a:gd name="connsiteX3" fmla="*/ 224924 w 224923"/>
              <a:gd name="connsiteY3" fmla="*/ 505304 h 1086628"/>
              <a:gd name="connsiteX4" fmla="*/ 112462 w 224923"/>
              <a:gd name="connsiteY4" fmla="*/ 704712 h 1086628"/>
              <a:gd name="connsiteX5" fmla="*/ 112462 w 224923"/>
              <a:gd name="connsiteY5" fmla="*/ 887220 h 1086628"/>
              <a:gd name="connsiteX6" fmla="*/ 0 w 224923"/>
              <a:gd name="connsiteY6" fmla="*/ 1086628 h 1086628"/>
              <a:gd name="connsiteX7" fmla="*/ 0 w 224923"/>
              <a:gd name="connsiteY7" fmla="*/ 0 h 1086628"/>
              <a:gd name="connsiteX0" fmla="*/ 0 w 224923"/>
              <a:gd name="connsiteY0" fmla="*/ 0 h 1086628"/>
              <a:gd name="connsiteX1" fmla="*/ 112462 w 224923"/>
              <a:gd name="connsiteY1" fmla="*/ 199408 h 1086628"/>
              <a:gd name="connsiteX2" fmla="*/ 112462 w 224923"/>
              <a:gd name="connsiteY2" fmla="*/ 305896 h 1086628"/>
              <a:gd name="connsiteX3" fmla="*/ 224924 w 224923"/>
              <a:gd name="connsiteY3" fmla="*/ 505304 h 1086628"/>
              <a:gd name="connsiteX4" fmla="*/ 112462 w 224923"/>
              <a:gd name="connsiteY4" fmla="*/ 704712 h 1086628"/>
              <a:gd name="connsiteX5" fmla="*/ 112462 w 224923"/>
              <a:gd name="connsiteY5" fmla="*/ 887220 h 1086628"/>
              <a:gd name="connsiteX6" fmla="*/ 0 w 224923"/>
              <a:gd name="connsiteY6" fmla="*/ 1086628 h 108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923" h="1086628" stroke="0" extrusionOk="0">
                <a:moveTo>
                  <a:pt x="0" y="0"/>
                </a:moveTo>
                <a:cubicBezTo>
                  <a:pt x="48613" y="8491"/>
                  <a:pt x="99206" y="83211"/>
                  <a:pt x="112462" y="199408"/>
                </a:cubicBezTo>
                <a:cubicBezTo>
                  <a:pt x="115697" y="213431"/>
                  <a:pt x="110547" y="277197"/>
                  <a:pt x="112462" y="305896"/>
                </a:cubicBezTo>
                <a:cubicBezTo>
                  <a:pt x="109524" y="413675"/>
                  <a:pt x="164793" y="506112"/>
                  <a:pt x="224924" y="505304"/>
                </a:cubicBezTo>
                <a:cubicBezTo>
                  <a:pt x="155485" y="507636"/>
                  <a:pt x="126870" y="599246"/>
                  <a:pt x="112462" y="704712"/>
                </a:cubicBezTo>
                <a:cubicBezTo>
                  <a:pt x="122901" y="755543"/>
                  <a:pt x="124470" y="851259"/>
                  <a:pt x="112462" y="887220"/>
                </a:cubicBezTo>
                <a:cubicBezTo>
                  <a:pt x="113308" y="998856"/>
                  <a:pt x="59588" y="1081594"/>
                  <a:pt x="0" y="1086628"/>
                </a:cubicBezTo>
                <a:cubicBezTo>
                  <a:pt x="484" y="558288"/>
                  <a:pt x="-19337" y="191570"/>
                  <a:pt x="0" y="0"/>
                </a:cubicBezTo>
                <a:close/>
              </a:path>
              <a:path w="224923" h="1086628" fill="none" extrusionOk="0">
                <a:moveTo>
                  <a:pt x="0" y="0"/>
                </a:moveTo>
                <a:cubicBezTo>
                  <a:pt x="52997" y="17488"/>
                  <a:pt x="117792" y="97188"/>
                  <a:pt x="112462" y="199408"/>
                </a:cubicBezTo>
                <a:cubicBezTo>
                  <a:pt x="109826" y="213814"/>
                  <a:pt x="113703" y="276379"/>
                  <a:pt x="112462" y="305896"/>
                </a:cubicBezTo>
                <a:cubicBezTo>
                  <a:pt x="114419" y="416581"/>
                  <a:pt x="165506" y="505811"/>
                  <a:pt x="224924" y="505304"/>
                </a:cubicBezTo>
                <a:cubicBezTo>
                  <a:pt x="165449" y="512482"/>
                  <a:pt x="125990" y="586242"/>
                  <a:pt x="112462" y="704712"/>
                </a:cubicBezTo>
                <a:cubicBezTo>
                  <a:pt x="111087" y="784797"/>
                  <a:pt x="119630" y="803605"/>
                  <a:pt x="112462" y="887220"/>
                </a:cubicBezTo>
                <a:cubicBezTo>
                  <a:pt x="113060" y="995367"/>
                  <a:pt x="64234" y="1084571"/>
                  <a:pt x="0" y="1086628"/>
                </a:cubicBezTo>
              </a:path>
              <a:path w="224923" h="1086628" fill="none" stroke="0" extrusionOk="0">
                <a:moveTo>
                  <a:pt x="0" y="0"/>
                </a:moveTo>
                <a:cubicBezTo>
                  <a:pt x="64492" y="-4251"/>
                  <a:pt x="113025" y="92761"/>
                  <a:pt x="112462" y="199408"/>
                </a:cubicBezTo>
                <a:cubicBezTo>
                  <a:pt x="121696" y="210673"/>
                  <a:pt x="105305" y="269866"/>
                  <a:pt x="112462" y="305896"/>
                </a:cubicBezTo>
                <a:cubicBezTo>
                  <a:pt x="108289" y="418841"/>
                  <a:pt x="156515" y="502649"/>
                  <a:pt x="224924" y="505304"/>
                </a:cubicBezTo>
                <a:cubicBezTo>
                  <a:pt x="164368" y="511023"/>
                  <a:pt x="114409" y="599370"/>
                  <a:pt x="112462" y="704712"/>
                </a:cubicBezTo>
                <a:cubicBezTo>
                  <a:pt x="126158" y="735927"/>
                  <a:pt x="100382" y="821404"/>
                  <a:pt x="112462" y="887220"/>
                </a:cubicBezTo>
                <a:cubicBezTo>
                  <a:pt x="107838" y="990912"/>
                  <a:pt x="64026" y="1085823"/>
                  <a:pt x="0" y="1086628"/>
                </a:cubicBezTo>
              </a:path>
            </a:pathLst>
          </a:custGeom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659656921">
                  <a:prstGeom prst="rightBrace">
                    <a:avLst>
                      <a:gd name="adj1" fmla="val 88656"/>
                      <a:gd name="adj2" fmla="val 465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98B5B03-ACDE-4504-B9C9-390D4D02C284}"/>
              </a:ext>
            </a:extLst>
          </p:cNvPr>
          <p:cNvSpPr txBox="1"/>
          <p:nvPr/>
        </p:nvSpPr>
        <p:spPr>
          <a:xfrm>
            <a:off x="7387419" y="3497482"/>
            <a:ext cx="26007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نواتج الضرب الجزئية :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46AE43D-4685-41EE-9D0A-4EEF25A5B128}"/>
              </a:ext>
            </a:extLst>
          </p:cNvPr>
          <p:cNvSpPr txBox="1"/>
          <p:nvPr/>
        </p:nvSpPr>
        <p:spPr>
          <a:xfrm>
            <a:off x="11224239" y="2288444"/>
            <a:ext cx="4808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2E51B18-1072-45F9-974B-88585342D854}"/>
              </a:ext>
            </a:extLst>
          </p:cNvPr>
          <p:cNvSpPr txBox="1"/>
          <p:nvPr/>
        </p:nvSpPr>
        <p:spPr>
          <a:xfrm>
            <a:off x="8120324" y="1143944"/>
            <a:ext cx="6072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2B5341B4-DD17-4EDA-9F9B-B491A1FD5EE2}"/>
              </a:ext>
            </a:extLst>
          </p:cNvPr>
          <p:cNvSpPr txBox="1"/>
          <p:nvPr/>
        </p:nvSpPr>
        <p:spPr>
          <a:xfrm>
            <a:off x="1675733" y="1092782"/>
            <a:ext cx="25818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       +         10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15D89C7-C665-4AB0-B3FB-76FBC0DDDFE9}"/>
              </a:ext>
            </a:extLst>
          </p:cNvPr>
          <p:cNvSpPr txBox="1"/>
          <p:nvPr/>
        </p:nvSpPr>
        <p:spPr>
          <a:xfrm>
            <a:off x="5504937" y="2448956"/>
            <a:ext cx="4808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C77BEC6-DBFE-4D78-9AB0-4AD0CB955DB9}"/>
              </a:ext>
            </a:extLst>
          </p:cNvPr>
          <p:cNvSpPr txBox="1"/>
          <p:nvPr/>
        </p:nvSpPr>
        <p:spPr>
          <a:xfrm>
            <a:off x="6848061" y="4020702"/>
            <a:ext cx="22738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3× 3 = 9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83A27F4-D875-40AB-A5C4-93B507ED728D}"/>
              </a:ext>
            </a:extLst>
          </p:cNvPr>
          <p:cNvSpPr txBox="1"/>
          <p:nvPr/>
        </p:nvSpPr>
        <p:spPr>
          <a:xfrm>
            <a:off x="6848061" y="4488592"/>
            <a:ext cx="22738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3× 10 = 30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4E42627-2E3A-4BDF-8984-FCBDE69C1DAD}"/>
              </a:ext>
            </a:extLst>
          </p:cNvPr>
          <p:cNvSpPr txBox="1"/>
          <p:nvPr/>
        </p:nvSpPr>
        <p:spPr>
          <a:xfrm>
            <a:off x="5091431" y="5057491"/>
            <a:ext cx="40767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نجمع النواتج الضرب الجزئية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12FA7A7-AEBC-45FC-A05A-7A3CC8323AD9}"/>
              </a:ext>
            </a:extLst>
          </p:cNvPr>
          <p:cNvSpPr txBox="1"/>
          <p:nvPr/>
        </p:nvSpPr>
        <p:spPr>
          <a:xfrm>
            <a:off x="6559825" y="5626390"/>
            <a:ext cx="26083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 + 30 = 39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1F6C2F5-DCF3-451D-8578-C90CCFC01D14}"/>
              </a:ext>
            </a:extLst>
          </p:cNvPr>
          <p:cNvSpPr txBox="1"/>
          <p:nvPr/>
        </p:nvSpPr>
        <p:spPr>
          <a:xfrm>
            <a:off x="3299791" y="5627520"/>
            <a:ext cx="30246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</a:t>
            </a:r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13 × 3 = 39</a:t>
            </a:r>
          </a:p>
        </p:txBody>
      </p:sp>
    </p:spTree>
    <p:extLst>
      <p:ext uri="{BB962C8B-B14F-4D97-AF65-F5344CB8AC3E}">
        <p14:creationId xmlns:p14="http://schemas.microsoft.com/office/powerpoint/2010/main" val="196863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2439024-D3F2-4024-878A-33477F3C19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36797"/>
          <a:stretch/>
        </p:blipFill>
        <p:spPr>
          <a:xfrm>
            <a:off x="-111760" y="-333375"/>
            <a:ext cx="1079127" cy="1235249"/>
          </a:xfrm>
          <a:prstGeom prst="rect">
            <a:avLst/>
          </a:prstGeom>
        </p:spPr>
      </p:pic>
      <p:pic>
        <p:nvPicPr>
          <p:cNvPr id="13" name="صورة 12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0CD26032-9DC5-4E0D-969D-51771466F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4" t="1460" r="10016" b="-1"/>
          <a:stretch/>
        </p:blipFill>
        <p:spPr>
          <a:xfrm>
            <a:off x="9662160" y="3779520"/>
            <a:ext cx="2733040" cy="342963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75265F1-DF5C-4FCF-9185-C8A282057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210800" y="-792480"/>
            <a:ext cx="2265680" cy="18288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D090C8-4AFA-4156-B1A8-4FF7640D82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129520" y="-357951"/>
            <a:ext cx="2265680" cy="18288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0FFBE85-F506-478B-B75D-B5B2D946B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1900711"/>
            <a:ext cx="2129158" cy="170332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DDB2753-E18C-4FAD-8A30-F00CB4C65D84}"/>
              </a:ext>
            </a:extLst>
          </p:cNvPr>
          <p:cNvSpPr txBox="1"/>
          <p:nvPr/>
        </p:nvSpPr>
        <p:spPr>
          <a:xfrm>
            <a:off x="4543052" y="1016956"/>
            <a:ext cx="55051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مكتبة رفان من الكتب ،يتسع كل منهما لـ 23 كتاباً.</a:t>
            </a: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B0313F5-79F9-42E5-8315-13BF1A94D2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40885"/>
          <a:stretch/>
        </p:blipFill>
        <p:spPr>
          <a:xfrm>
            <a:off x="-169607" y="4409061"/>
            <a:ext cx="1990542" cy="2698428"/>
          </a:xfrm>
          <a:prstGeom prst="rect">
            <a:avLst/>
          </a:prstGeom>
        </p:spPr>
      </p:pic>
      <p:pic>
        <p:nvPicPr>
          <p:cNvPr id="11" name="صورة 10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90AA9FBD-8099-49A5-B40B-78991663A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82" y="284249"/>
            <a:ext cx="3994498" cy="707886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6E4482EC-CD81-48F5-AFAB-7AB9739ECCCB}"/>
              </a:ext>
            </a:extLst>
          </p:cNvPr>
          <p:cNvSpPr/>
          <p:nvPr/>
        </p:nvSpPr>
        <p:spPr>
          <a:xfrm>
            <a:off x="3738727" y="2620925"/>
            <a:ext cx="3540642" cy="808075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31BBF339-6822-4317-BB43-D6C027789B73}"/>
              </a:ext>
            </a:extLst>
          </p:cNvPr>
          <p:cNvSpPr/>
          <p:nvPr/>
        </p:nvSpPr>
        <p:spPr>
          <a:xfrm>
            <a:off x="7225748" y="2620924"/>
            <a:ext cx="1390167" cy="808075"/>
          </a:xfrm>
          <a:prstGeom prst="rect">
            <a:avLst/>
          </a:prstGeom>
          <a:solidFill>
            <a:srgbClr val="ABD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2D74991-E231-454C-8677-EBCC468B7264}"/>
              </a:ext>
            </a:extLst>
          </p:cNvPr>
          <p:cNvSpPr txBox="1"/>
          <p:nvPr/>
        </p:nvSpPr>
        <p:spPr>
          <a:xfrm>
            <a:off x="7861852" y="2072883"/>
            <a:ext cx="541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C2FFB4D-241C-4968-AC35-80AE6203A810}"/>
              </a:ext>
            </a:extLst>
          </p:cNvPr>
          <p:cNvSpPr txBox="1"/>
          <p:nvPr/>
        </p:nvSpPr>
        <p:spPr>
          <a:xfrm>
            <a:off x="5332343" y="2106043"/>
            <a:ext cx="7653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50B6F3E-0FEB-4F25-83E4-75761572DD76}"/>
              </a:ext>
            </a:extLst>
          </p:cNvPr>
          <p:cNvSpPr txBox="1"/>
          <p:nvPr/>
        </p:nvSpPr>
        <p:spPr>
          <a:xfrm>
            <a:off x="8266118" y="2782668"/>
            <a:ext cx="7653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B0710D8-78C2-4FFC-9CCF-BE74A2B1EF29}"/>
              </a:ext>
            </a:extLst>
          </p:cNvPr>
          <p:cNvSpPr txBox="1"/>
          <p:nvPr/>
        </p:nvSpPr>
        <p:spPr>
          <a:xfrm>
            <a:off x="7279369" y="2772431"/>
            <a:ext cx="13365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 × 2 = 6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97B5DFE-3FEB-4EE0-A8B1-ACFB3ED24D54}"/>
              </a:ext>
            </a:extLst>
          </p:cNvPr>
          <p:cNvSpPr txBox="1"/>
          <p:nvPr/>
        </p:nvSpPr>
        <p:spPr>
          <a:xfrm>
            <a:off x="4824181" y="2766192"/>
            <a:ext cx="16210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× 20 = 40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FFEEC0F-0194-438D-8BBA-DF354D71630A}"/>
              </a:ext>
            </a:extLst>
          </p:cNvPr>
          <p:cNvSpPr txBox="1"/>
          <p:nvPr/>
        </p:nvSpPr>
        <p:spPr>
          <a:xfrm>
            <a:off x="4509200" y="3569594"/>
            <a:ext cx="36245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نجمع نواتج الضرب الجزئية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038B792-5B13-4335-8DC1-DDC88BEE2A3F}"/>
              </a:ext>
            </a:extLst>
          </p:cNvPr>
          <p:cNvSpPr txBox="1"/>
          <p:nvPr/>
        </p:nvSpPr>
        <p:spPr>
          <a:xfrm>
            <a:off x="6445259" y="4192538"/>
            <a:ext cx="24105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 + 40 = 46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17BF428-EE2E-4ED8-BA0E-4FE192DF4DCA}"/>
              </a:ext>
            </a:extLst>
          </p:cNvPr>
          <p:cNvSpPr txBox="1"/>
          <p:nvPr/>
        </p:nvSpPr>
        <p:spPr>
          <a:xfrm>
            <a:off x="3420615" y="4154369"/>
            <a:ext cx="30246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2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×23 = 46</a:t>
            </a:r>
          </a:p>
        </p:txBody>
      </p:sp>
    </p:spTree>
    <p:extLst>
      <p:ext uri="{BB962C8B-B14F-4D97-AF65-F5344CB8AC3E}">
        <p14:creationId xmlns:p14="http://schemas.microsoft.com/office/powerpoint/2010/main" val="31009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2439024-D3F2-4024-878A-33477F3C19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36797"/>
          <a:stretch/>
        </p:blipFill>
        <p:spPr>
          <a:xfrm>
            <a:off x="-111760" y="-333375"/>
            <a:ext cx="1079127" cy="1235249"/>
          </a:xfrm>
          <a:prstGeom prst="rect">
            <a:avLst/>
          </a:prstGeom>
        </p:spPr>
      </p:pic>
      <p:pic>
        <p:nvPicPr>
          <p:cNvPr id="13" name="صورة 12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0CD26032-9DC5-4E0D-969D-51771466F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4" t="1460" r="10016" b="-1"/>
          <a:stretch/>
        </p:blipFill>
        <p:spPr>
          <a:xfrm>
            <a:off x="9662160" y="3779520"/>
            <a:ext cx="2733040" cy="342963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75265F1-DF5C-4FCF-9185-C8A282057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210800" y="-792480"/>
            <a:ext cx="2265680" cy="18288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D090C8-4AFA-4156-B1A8-4FF7640D82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129520" y="-357951"/>
            <a:ext cx="2265680" cy="18288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0FFBE85-F506-478B-B75D-B5B2D946B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26" y="1996404"/>
            <a:ext cx="1910361" cy="1528289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68F24D26-DD1D-46AB-9960-7E004D340336}"/>
              </a:ext>
            </a:extLst>
          </p:cNvPr>
          <p:cNvSpPr txBox="1"/>
          <p:nvPr/>
        </p:nvSpPr>
        <p:spPr>
          <a:xfrm>
            <a:off x="5431262" y="413651"/>
            <a:ext cx="29707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4 × 21</a:t>
            </a: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B0313F5-79F9-42E5-8315-13BF1A94D2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40885"/>
          <a:stretch/>
        </p:blipFill>
        <p:spPr>
          <a:xfrm>
            <a:off x="-169607" y="4409061"/>
            <a:ext cx="1990542" cy="269842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FF094F4-C49A-4B89-9108-A119A13A2F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55" y="213242"/>
            <a:ext cx="2394410" cy="823078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3D29907-708E-4A3B-9505-46E3D30C5563}"/>
              </a:ext>
            </a:extLst>
          </p:cNvPr>
          <p:cNvSpPr txBox="1"/>
          <p:nvPr/>
        </p:nvSpPr>
        <p:spPr>
          <a:xfrm>
            <a:off x="8381437" y="1292950"/>
            <a:ext cx="30246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 اضرب في الآحاد </a:t>
            </a:r>
            <a:endParaRPr lang="ar-SA" sz="36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A3432FB-32BF-4E52-89BE-1E7DB5EB00BA}"/>
              </a:ext>
            </a:extLst>
          </p:cNvPr>
          <p:cNvSpPr txBox="1"/>
          <p:nvPr/>
        </p:nvSpPr>
        <p:spPr>
          <a:xfrm>
            <a:off x="7021197" y="1181587"/>
            <a:ext cx="13602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  21</a:t>
            </a:r>
          </a:p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× 4 </a:t>
            </a:r>
            <a:endParaRPr lang="ar-SA" sz="36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1F587128-6541-4D00-B250-4C407B306A36}"/>
              </a:ext>
            </a:extLst>
          </p:cNvPr>
          <p:cNvCxnSpPr>
            <a:cxnSpLocks/>
          </p:cNvCxnSpPr>
          <p:nvPr/>
        </p:nvCxnSpPr>
        <p:spPr>
          <a:xfrm flipH="1">
            <a:off x="7248376" y="2362037"/>
            <a:ext cx="113306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DB7BF0B-4691-420F-B9A5-7BC6F14A0BD1}"/>
              </a:ext>
            </a:extLst>
          </p:cNvPr>
          <p:cNvSpPr txBox="1"/>
          <p:nvPr/>
        </p:nvSpPr>
        <p:spPr>
          <a:xfrm>
            <a:off x="7737818" y="2281156"/>
            <a:ext cx="327991" cy="6546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4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3420BB1-8F62-4C60-BEA2-1C7B268B7A72}"/>
              </a:ext>
            </a:extLst>
          </p:cNvPr>
          <p:cNvSpPr txBox="1"/>
          <p:nvPr/>
        </p:nvSpPr>
        <p:spPr>
          <a:xfrm>
            <a:off x="3123637" y="1181587"/>
            <a:ext cx="33280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 اضرب في العشرات </a:t>
            </a:r>
            <a:endParaRPr lang="ar-SA" sz="36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4816E6C-73C8-4CBC-A93D-6C5D5B43F2EA}"/>
              </a:ext>
            </a:extLst>
          </p:cNvPr>
          <p:cNvSpPr txBox="1"/>
          <p:nvPr/>
        </p:nvSpPr>
        <p:spPr>
          <a:xfrm>
            <a:off x="1879529" y="1070224"/>
            <a:ext cx="13602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  21</a:t>
            </a:r>
          </a:p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×4</a:t>
            </a:r>
            <a:endParaRPr lang="ar-SA" sz="36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A7E0F0DB-C119-4158-9AA6-407BB424F5C7}"/>
              </a:ext>
            </a:extLst>
          </p:cNvPr>
          <p:cNvCxnSpPr>
            <a:cxnSpLocks/>
          </p:cNvCxnSpPr>
          <p:nvPr/>
        </p:nvCxnSpPr>
        <p:spPr>
          <a:xfrm flipH="1">
            <a:off x="2106708" y="2250674"/>
            <a:ext cx="113306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4FE520E-2227-4E58-A276-4632CF5EE384}"/>
              </a:ext>
            </a:extLst>
          </p:cNvPr>
          <p:cNvSpPr txBox="1"/>
          <p:nvPr/>
        </p:nvSpPr>
        <p:spPr>
          <a:xfrm>
            <a:off x="2603665" y="2269184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4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F7B29CC-593F-4D89-B852-CCF18B78E9F3}"/>
              </a:ext>
            </a:extLst>
          </p:cNvPr>
          <p:cNvSpPr/>
          <p:nvPr/>
        </p:nvSpPr>
        <p:spPr>
          <a:xfrm>
            <a:off x="7698656" y="1190165"/>
            <a:ext cx="285810" cy="115199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81AB32C-EA9E-46B8-A3CF-5501022E5DBB}"/>
              </a:ext>
            </a:extLst>
          </p:cNvPr>
          <p:cNvSpPr/>
          <p:nvPr/>
        </p:nvSpPr>
        <p:spPr>
          <a:xfrm rot="19869786">
            <a:off x="2555115" y="1171354"/>
            <a:ext cx="223080" cy="103273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9273A3D-BC22-4499-BAE5-586677C05A8E}"/>
              </a:ext>
            </a:extLst>
          </p:cNvPr>
          <p:cNvSpPr txBox="1"/>
          <p:nvPr/>
        </p:nvSpPr>
        <p:spPr>
          <a:xfrm>
            <a:off x="2319892" y="2269184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8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F21AA1D-7902-4E89-88AC-77CC5576DDAB}"/>
              </a:ext>
            </a:extLst>
          </p:cNvPr>
          <p:cNvSpPr txBox="1"/>
          <p:nvPr/>
        </p:nvSpPr>
        <p:spPr>
          <a:xfrm>
            <a:off x="4819949" y="2641874"/>
            <a:ext cx="2355853" cy="646331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4 × 21 = 84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0957E8B-0472-4120-BE85-092204FB5055}"/>
              </a:ext>
            </a:extLst>
          </p:cNvPr>
          <p:cNvSpPr txBox="1"/>
          <p:nvPr/>
        </p:nvSpPr>
        <p:spPr>
          <a:xfrm>
            <a:off x="8965112" y="3311088"/>
            <a:ext cx="12055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u="sng" dirty="0"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التحقق</a:t>
            </a:r>
            <a:endParaRPr lang="ar-SA" sz="3600" b="1" u="sng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CB779E60-D3AD-4A35-8F35-36B6461F9DBD}"/>
              </a:ext>
            </a:extLst>
          </p:cNvPr>
          <p:cNvSpPr/>
          <p:nvPr/>
        </p:nvSpPr>
        <p:spPr>
          <a:xfrm>
            <a:off x="3331530" y="4386462"/>
            <a:ext cx="3540642" cy="808075"/>
          </a:xfrm>
          <a:prstGeom prst="rect">
            <a:avLst/>
          </a:prstGeom>
          <a:solidFill>
            <a:srgbClr val="FF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EDB2B46D-CBF6-4BD3-98A6-6EF43D0B0052}"/>
              </a:ext>
            </a:extLst>
          </p:cNvPr>
          <p:cNvSpPr/>
          <p:nvPr/>
        </p:nvSpPr>
        <p:spPr>
          <a:xfrm>
            <a:off x="6818551" y="4386461"/>
            <a:ext cx="1390167" cy="808075"/>
          </a:xfrm>
          <a:prstGeom prst="rect">
            <a:avLst/>
          </a:prstGeom>
          <a:solidFill>
            <a:srgbClr val="ABDE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8DE291F-73CE-4DB9-A4AD-DB9ECF39644A}"/>
              </a:ext>
            </a:extLst>
          </p:cNvPr>
          <p:cNvSpPr txBox="1"/>
          <p:nvPr/>
        </p:nvSpPr>
        <p:spPr>
          <a:xfrm>
            <a:off x="7454655" y="3838420"/>
            <a:ext cx="5410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316FC606-D675-4089-B9DB-3E6B70009537}"/>
              </a:ext>
            </a:extLst>
          </p:cNvPr>
          <p:cNvSpPr txBox="1"/>
          <p:nvPr/>
        </p:nvSpPr>
        <p:spPr>
          <a:xfrm>
            <a:off x="4925146" y="3871580"/>
            <a:ext cx="7653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83C264E3-EDFD-4A2C-873F-A0C8B3F91C49}"/>
              </a:ext>
            </a:extLst>
          </p:cNvPr>
          <p:cNvSpPr txBox="1"/>
          <p:nvPr/>
        </p:nvSpPr>
        <p:spPr>
          <a:xfrm>
            <a:off x="7858921" y="4548205"/>
            <a:ext cx="7653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D8A0CCF4-E61F-4B08-8FDC-70FDB6061E64}"/>
              </a:ext>
            </a:extLst>
          </p:cNvPr>
          <p:cNvSpPr txBox="1"/>
          <p:nvPr/>
        </p:nvSpPr>
        <p:spPr>
          <a:xfrm>
            <a:off x="6872172" y="4537968"/>
            <a:ext cx="13365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 × 4 =4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69F9FDD-C89F-434E-94FC-82E9959E1527}"/>
              </a:ext>
            </a:extLst>
          </p:cNvPr>
          <p:cNvSpPr txBox="1"/>
          <p:nvPr/>
        </p:nvSpPr>
        <p:spPr>
          <a:xfrm>
            <a:off x="4416984" y="4531729"/>
            <a:ext cx="16210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× 20 = 80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36251462-8275-40B1-99E5-AC0E5DE3785E}"/>
              </a:ext>
            </a:extLst>
          </p:cNvPr>
          <p:cNvSpPr txBox="1"/>
          <p:nvPr/>
        </p:nvSpPr>
        <p:spPr>
          <a:xfrm>
            <a:off x="4102003" y="5335131"/>
            <a:ext cx="36245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نجمع نواتج الضرب الجزئية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2961247-F6E7-4198-A30D-F9000D5D83D0}"/>
              </a:ext>
            </a:extLst>
          </p:cNvPr>
          <p:cNvSpPr txBox="1"/>
          <p:nvPr/>
        </p:nvSpPr>
        <p:spPr>
          <a:xfrm>
            <a:off x="6038062" y="5958075"/>
            <a:ext cx="24105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+ 80 = 84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57C1C9B4-D09D-4467-9630-40F7BBACF90E}"/>
              </a:ext>
            </a:extLst>
          </p:cNvPr>
          <p:cNvSpPr txBox="1"/>
          <p:nvPr/>
        </p:nvSpPr>
        <p:spPr>
          <a:xfrm>
            <a:off x="3013418" y="5919906"/>
            <a:ext cx="30246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4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×21 = 84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39BC3EDF-8F45-4E4D-8F64-F6E5F8B08DA7}"/>
              </a:ext>
            </a:extLst>
          </p:cNvPr>
          <p:cNvSpPr/>
          <p:nvPr/>
        </p:nvSpPr>
        <p:spPr>
          <a:xfrm>
            <a:off x="4925146" y="2619393"/>
            <a:ext cx="533805" cy="6329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54DD8A1E-75C0-451B-9691-2813965A2325}"/>
              </a:ext>
            </a:extLst>
          </p:cNvPr>
          <p:cNvSpPr/>
          <p:nvPr/>
        </p:nvSpPr>
        <p:spPr>
          <a:xfrm>
            <a:off x="3518726" y="5946950"/>
            <a:ext cx="533805" cy="632900"/>
          </a:xfrm>
          <a:prstGeom prst="ellipse">
            <a:avLst/>
          </a:prstGeom>
          <a:solidFill>
            <a:srgbClr val="92D050">
              <a:alpha val="34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27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2439024-D3F2-4024-878A-33477F3C19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36797"/>
          <a:stretch/>
        </p:blipFill>
        <p:spPr>
          <a:xfrm>
            <a:off x="-111760" y="-333375"/>
            <a:ext cx="1079127" cy="1235249"/>
          </a:xfrm>
          <a:prstGeom prst="rect">
            <a:avLst/>
          </a:prstGeom>
        </p:spPr>
      </p:pic>
      <p:pic>
        <p:nvPicPr>
          <p:cNvPr id="13" name="صورة 12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0CD26032-9DC5-4E0D-969D-51771466F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4" t="1460" r="10016" b="-1"/>
          <a:stretch/>
        </p:blipFill>
        <p:spPr>
          <a:xfrm>
            <a:off x="9662160" y="3779520"/>
            <a:ext cx="2733040" cy="342963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75265F1-DF5C-4FCF-9185-C8A282057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210800" y="-792480"/>
            <a:ext cx="2265680" cy="18288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D090C8-4AFA-4156-B1A8-4FF7640D82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129520" y="-357951"/>
            <a:ext cx="2265680" cy="18288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0FFBE85-F506-478B-B75D-B5B2D946B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1900711"/>
            <a:ext cx="1544061" cy="1235249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68F24D26-DD1D-46AB-9960-7E004D340336}"/>
              </a:ext>
            </a:extLst>
          </p:cNvPr>
          <p:cNvSpPr txBox="1"/>
          <p:nvPr/>
        </p:nvSpPr>
        <p:spPr>
          <a:xfrm>
            <a:off x="4433776" y="842059"/>
            <a:ext cx="67391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،ثم استعمل التقريب لتتأكد من معقولية الإجابة :</a:t>
            </a: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B0313F5-79F9-42E5-8315-13BF1A94D2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40885"/>
          <a:stretch/>
        </p:blipFill>
        <p:spPr>
          <a:xfrm>
            <a:off x="-169607" y="4409061"/>
            <a:ext cx="1990542" cy="269842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98F3C67-9232-4609-803C-1861DEAAC1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1641" y="236031"/>
            <a:ext cx="6909232" cy="576899"/>
          </a:xfrm>
          <a:prstGeom prst="rect">
            <a:avLst/>
          </a:prstGeom>
        </p:spPr>
      </p:pic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B81B52BC-D126-47B0-8989-015E1A25AEC6}"/>
              </a:ext>
            </a:extLst>
          </p:cNvPr>
          <p:cNvSpPr/>
          <p:nvPr/>
        </p:nvSpPr>
        <p:spPr>
          <a:xfrm>
            <a:off x="11179551" y="1470849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CD7EFA3-1514-47A1-B249-874AAD81C520}"/>
              </a:ext>
            </a:extLst>
          </p:cNvPr>
          <p:cNvSpPr txBox="1"/>
          <p:nvPr/>
        </p:nvSpPr>
        <p:spPr>
          <a:xfrm>
            <a:off x="9850917" y="1458610"/>
            <a:ext cx="1277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 × 22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1E780E3C-D89A-41F2-B2AC-8F40AFBBDFE6}"/>
              </a:ext>
            </a:extLst>
          </p:cNvPr>
          <p:cNvSpPr/>
          <p:nvPr/>
        </p:nvSpPr>
        <p:spPr>
          <a:xfrm>
            <a:off x="5846285" y="1425980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C07073F-E9FA-4549-94E0-E667CD6A0139}"/>
              </a:ext>
            </a:extLst>
          </p:cNvPr>
          <p:cNvSpPr txBox="1"/>
          <p:nvPr/>
        </p:nvSpPr>
        <p:spPr>
          <a:xfrm>
            <a:off x="4517651" y="1413741"/>
            <a:ext cx="1277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× 11</a:t>
            </a: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F3B045E2-62AA-47CD-8EAB-16DF662945E5}"/>
              </a:ext>
            </a:extLst>
          </p:cNvPr>
          <p:cNvSpPr/>
          <p:nvPr/>
        </p:nvSpPr>
        <p:spPr>
          <a:xfrm>
            <a:off x="9606768" y="3702826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F11AB5E-6552-4446-8122-7EE1D0FEE60C}"/>
              </a:ext>
            </a:extLst>
          </p:cNvPr>
          <p:cNvSpPr txBox="1"/>
          <p:nvPr/>
        </p:nvSpPr>
        <p:spPr>
          <a:xfrm>
            <a:off x="841518" y="3564445"/>
            <a:ext cx="86293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غرفة الصف 24 طاولة . إذا كان على كل طاولة كتابان . فما عدد الكتب على الطاولات جميعاً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E3D3FCF-C9A7-4C6B-A4EA-F89A454441E7}"/>
              </a:ext>
            </a:extLst>
          </p:cNvPr>
          <p:cNvSpPr txBox="1"/>
          <p:nvPr/>
        </p:nvSpPr>
        <p:spPr>
          <a:xfrm>
            <a:off x="8649497" y="1365279"/>
            <a:ext cx="13602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  22</a:t>
            </a:r>
          </a:p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×4</a:t>
            </a:r>
            <a:endParaRPr lang="ar-SA" sz="36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4705B166-DCB8-4284-9E16-88877D423E75}"/>
              </a:ext>
            </a:extLst>
          </p:cNvPr>
          <p:cNvCxnSpPr>
            <a:cxnSpLocks/>
          </p:cNvCxnSpPr>
          <p:nvPr/>
        </p:nvCxnSpPr>
        <p:spPr>
          <a:xfrm flipH="1">
            <a:off x="8876676" y="2545729"/>
            <a:ext cx="113306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AAAE8A9-9915-465F-A934-14A6B6829F09}"/>
              </a:ext>
            </a:extLst>
          </p:cNvPr>
          <p:cNvSpPr txBox="1"/>
          <p:nvPr/>
        </p:nvSpPr>
        <p:spPr>
          <a:xfrm>
            <a:off x="9373633" y="2564239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8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55CB19B-370B-470B-B6AB-D100C616862B}"/>
              </a:ext>
            </a:extLst>
          </p:cNvPr>
          <p:cNvSpPr txBox="1"/>
          <p:nvPr/>
        </p:nvSpPr>
        <p:spPr>
          <a:xfrm>
            <a:off x="9089860" y="2564239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8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96E33D8-691F-4870-AF6E-FEAFD39AA5A7}"/>
              </a:ext>
            </a:extLst>
          </p:cNvPr>
          <p:cNvSpPr txBox="1"/>
          <p:nvPr/>
        </p:nvSpPr>
        <p:spPr>
          <a:xfrm>
            <a:off x="3144634" y="1418772"/>
            <a:ext cx="13602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  11</a:t>
            </a:r>
          </a:p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×5</a:t>
            </a:r>
            <a:endParaRPr lang="ar-SA" sz="36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55D3CFDC-F8BB-4E08-A28A-D0AD9971F0D2}"/>
              </a:ext>
            </a:extLst>
          </p:cNvPr>
          <p:cNvCxnSpPr>
            <a:cxnSpLocks/>
          </p:cNvCxnSpPr>
          <p:nvPr/>
        </p:nvCxnSpPr>
        <p:spPr>
          <a:xfrm flipH="1">
            <a:off x="3371813" y="2599222"/>
            <a:ext cx="113306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3B5F0BB-5CE9-4C28-B9B8-62DD8666F189}"/>
              </a:ext>
            </a:extLst>
          </p:cNvPr>
          <p:cNvSpPr txBox="1"/>
          <p:nvPr/>
        </p:nvSpPr>
        <p:spPr>
          <a:xfrm>
            <a:off x="3868770" y="2617732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5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EAC1F0D-925D-4264-831F-97A88BC2AB9C}"/>
              </a:ext>
            </a:extLst>
          </p:cNvPr>
          <p:cNvSpPr txBox="1"/>
          <p:nvPr/>
        </p:nvSpPr>
        <p:spPr>
          <a:xfrm>
            <a:off x="3584997" y="2617732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5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5361912F-66FB-4155-9D52-F5A094FE6DC6}"/>
              </a:ext>
            </a:extLst>
          </p:cNvPr>
          <p:cNvSpPr txBox="1"/>
          <p:nvPr/>
        </p:nvSpPr>
        <p:spPr>
          <a:xfrm>
            <a:off x="6246588" y="4346872"/>
            <a:ext cx="13602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  24</a:t>
            </a:r>
          </a:p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×2</a:t>
            </a:r>
            <a:endParaRPr lang="ar-SA" sz="36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3A0CBE61-FACF-4BA5-B83D-7F69FE01D4C7}"/>
              </a:ext>
            </a:extLst>
          </p:cNvPr>
          <p:cNvCxnSpPr>
            <a:cxnSpLocks/>
          </p:cNvCxnSpPr>
          <p:nvPr/>
        </p:nvCxnSpPr>
        <p:spPr>
          <a:xfrm flipH="1">
            <a:off x="6473767" y="5527322"/>
            <a:ext cx="113306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730429A-C475-4832-9A4C-BCB75B9B7D5A}"/>
              </a:ext>
            </a:extLst>
          </p:cNvPr>
          <p:cNvSpPr txBox="1"/>
          <p:nvPr/>
        </p:nvSpPr>
        <p:spPr>
          <a:xfrm>
            <a:off x="6970724" y="5545832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8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D9382C2-A706-4690-8062-3F7A123C7EFF}"/>
              </a:ext>
            </a:extLst>
          </p:cNvPr>
          <p:cNvSpPr txBox="1"/>
          <p:nvPr/>
        </p:nvSpPr>
        <p:spPr>
          <a:xfrm>
            <a:off x="6686951" y="5545832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4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189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2439024-D3F2-4024-878A-33477F3C19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r="36797"/>
          <a:stretch/>
        </p:blipFill>
        <p:spPr>
          <a:xfrm>
            <a:off x="-111760" y="-333375"/>
            <a:ext cx="1079127" cy="1235249"/>
          </a:xfrm>
          <a:prstGeom prst="rect">
            <a:avLst/>
          </a:prstGeom>
        </p:spPr>
      </p:pic>
      <p:pic>
        <p:nvPicPr>
          <p:cNvPr id="13" name="صورة 12" descr="صورة تحتوي على نص, نبات&#10;&#10;تم إنشاء الوصف تلقائياً">
            <a:extLst>
              <a:ext uri="{FF2B5EF4-FFF2-40B4-BE49-F238E27FC236}">
                <a16:creationId xmlns:a16="http://schemas.microsoft.com/office/drawing/2014/main" id="{0CD26032-9DC5-4E0D-969D-51771466F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4" t="1460" r="10016" b="-1"/>
          <a:stretch/>
        </p:blipFill>
        <p:spPr>
          <a:xfrm>
            <a:off x="9662160" y="3779520"/>
            <a:ext cx="2733040" cy="342963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75265F1-DF5C-4FCF-9185-C8A282057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210800" y="-792480"/>
            <a:ext cx="2265680" cy="18288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D090C8-4AFA-4156-B1A8-4FF7640D82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0024" r="18337" b="11736"/>
          <a:stretch/>
        </p:blipFill>
        <p:spPr>
          <a:xfrm>
            <a:off x="10129520" y="-357951"/>
            <a:ext cx="2265680" cy="18288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0FFBE85-F506-478B-B75D-B5B2D946B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1900711"/>
            <a:ext cx="2129158" cy="1703327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68F24D26-DD1D-46AB-9960-7E004D340336}"/>
              </a:ext>
            </a:extLst>
          </p:cNvPr>
          <p:cNvSpPr txBox="1"/>
          <p:nvPr/>
        </p:nvSpPr>
        <p:spPr>
          <a:xfrm>
            <a:off x="4433776" y="842059"/>
            <a:ext cx="67391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أوجد ناتج الضرب ،ثم استعمل التقريب لتتأكد من معقولية الإجابة :</a:t>
            </a: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B0313F5-79F9-42E5-8315-13BF1A94D2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8" r="40885"/>
          <a:stretch/>
        </p:blipFill>
        <p:spPr>
          <a:xfrm>
            <a:off x="-169607" y="4409061"/>
            <a:ext cx="1990542" cy="269842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8283C80-3E6C-4FF9-A5F5-AE0BDB686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9448" y="232626"/>
            <a:ext cx="6909232" cy="560947"/>
          </a:xfrm>
          <a:prstGeom prst="rect">
            <a:avLst/>
          </a:prstGeom>
        </p:spPr>
      </p:pic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DCD6B8BB-C402-4CD8-B84A-A37392ACE645}"/>
              </a:ext>
            </a:extLst>
          </p:cNvPr>
          <p:cNvSpPr/>
          <p:nvPr/>
        </p:nvSpPr>
        <p:spPr>
          <a:xfrm>
            <a:off x="11179551" y="1470849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064195F2-F936-454B-9EAA-08E33B99CECD}"/>
              </a:ext>
            </a:extLst>
          </p:cNvPr>
          <p:cNvSpPr/>
          <p:nvPr/>
        </p:nvSpPr>
        <p:spPr>
          <a:xfrm>
            <a:off x="5846285" y="1425980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CE602DB9-F89E-4099-A4E8-D7E124FFD0E9}"/>
              </a:ext>
            </a:extLst>
          </p:cNvPr>
          <p:cNvSpPr/>
          <p:nvPr/>
        </p:nvSpPr>
        <p:spPr>
          <a:xfrm>
            <a:off x="11115006" y="3436584"/>
            <a:ext cx="522752" cy="47473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16</a:t>
            </a:r>
            <a:endParaRPr kumimoji="0" lang="ar-SA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E5B3E71-BFBB-4B99-9C9A-E81885930AD5}"/>
              </a:ext>
            </a:extLst>
          </p:cNvPr>
          <p:cNvSpPr txBox="1"/>
          <p:nvPr/>
        </p:nvSpPr>
        <p:spPr>
          <a:xfrm>
            <a:off x="2399282" y="3302039"/>
            <a:ext cx="862939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قطعت منال 4 قطع من الصوف ، طول كل منها 11 سنتمتراً . ما مجموع أطوال قطع الصوف؟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8CE201E-CDFA-4BB3-BF71-4F3546B3A540}"/>
              </a:ext>
            </a:extLst>
          </p:cNvPr>
          <p:cNvSpPr txBox="1"/>
          <p:nvPr/>
        </p:nvSpPr>
        <p:spPr>
          <a:xfrm>
            <a:off x="9950487" y="1425980"/>
            <a:ext cx="1042987" cy="830997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20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4</a:t>
            </a: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9250C4C9-47BE-488A-9A4D-63D7E77A28F7}"/>
              </a:ext>
            </a:extLst>
          </p:cNvPr>
          <p:cNvCxnSpPr/>
          <p:nvPr/>
        </p:nvCxnSpPr>
        <p:spPr>
          <a:xfrm flipH="1">
            <a:off x="9963651" y="2247452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551C552-35E6-4464-A26A-A22185DF7CE0}"/>
              </a:ext>
            </a:extLst>
          </p:cNvPr>
          <p:cNvSpPr txBox="1"/>
          <p:nvPr/>
        </p:nvSpPr>
        <p:spPr>
          <a:xfrm>
            <a:off x="4710259" y="1343535"/>
            <a:ext cx="1042987" cy="830997"/>
          </a:xfrm>
          <a:prstGeom prst="rect">
            <a:avLst/>
          </a:prstGeom>
          <a:noFill/>
          <a:ln>
            <a:noFill/>
            <a:prstDash val="lgDashDotDot"/>
          </a:ln>
          <a:effectLst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44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</a:t>
            </a:r>
          </a:p>
        </p:txBody>
      </p: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89E0D78F-3298-4DA6-BFA6-8CCB90495062}"/>
              </a:ext>
            </a:extLst>
          </p:cNvPr>
          <p:cNvCxnSpPr/>
          <p:nvPr/>
        </p:nvCxnSpPr>
        <p:spPr>
          <a:xfrm flipH="1">
            <a:off x="4723423" y="2165007"/>
            <a:ext cx="10393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0068B63-BA78-4C2C-A4CF-CD50C72133C2}"/>
              </a:ext>
            </a:extLst>
          </p:cNvPr>
          <p:cNvSpPr txBox="1"/>
          <p:nvPr/>
        </p:nvSpPr>
        <p:spPr>
          <a:xfrm>
            <a:off x="10379115" y="2216219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0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F8327918-1342-4062-A0B0-C8363BA43519}"/>
              </a:ext>
            </a:extLst>
          </p:cNvPr>
          <p:cNvSpPr txBox="1"/>
          <p:nvPr/>
        </p:nvSpPr>
        <p:spPr>
          <a:xfrm>
            <a:off x="10129520" y="2213735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8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9B89194-C528-4756-A684-20A03A2A4803}"/>
              </a:ext>
            </a:extLst>
          </p:cNvPr>
          <p:cNvSpPr txBox="1"/>
          <p:nvPr/>
        </p:nvSpPr>
        <p:spPr>
          <a:xfrm>
            <a:off x="5194813" y="2084002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8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FC0FFC08-8D11-4142-B816-E90E15029BFB}"/>
              </a:ext>
            </a:extLst>
          </p:cNvPr>
          <p:cNvSpPr txBox="1"/>
          <p:nvPr/>
        </p:nvSpPr>
        <p:spPr>
          <a:xfrm>
            <a:off x="4945218" y="2089713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8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FD4BD27-FF7F-480A-9F1C-AA973ECD924E}"/>
              </a:ext>
            </a:extLst>
          </p:cNvPr>
          <p:cNvSpPr txBox="1"/>
          <p:nvPr/>
        </p:nvSpPr>
        <p:spPr>
          <a:xfrm>
            <a:off x="6311866" y="3911315"/>
            <a:ext cx="13602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  11</a:t>
            </a:r>
          </a:p>
          <a:p>
            <a:r>
              <a:rPr lang="ar-SA" sz="36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×4</a:t>
            </a:r>
            <a:endParaRPr lang="ar-SA" sz="3600" b="1" dirty="0">
              <a:solidFill>
                <a:srgbClr val="00B0F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2BD99A9B-317E-4174-805C-00148C0D27C6}"/>
              </a:ext>
            </a:extLst>
          </p:cNvPr>
          <p:cNvCxnSpPr>
            <a:cxnSpLocks/>
          </p:cNvCxnSpPr>
          <p:nvPr/>
        </p:nvCxnSpPr>
        <p:spPr>
          <a:xfrm flipH="1">
            <a:off x="6539045" y="5091765"/>
            <a:ext cx="113306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E49FD2E8-A340-4E77-8A14-9871E31F757E}"/>
              </a:ext>
            </a:extLst>
          </p:cNvPr>
          <p:cNvSpPr txBox="1"/>
          <p:nvPr/>
        </p:nvSpPr>
        <p:spPr>
          <a:xfrm>
            <a:off x="7036002" y="5110275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4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040F38BA-5ABD-4022-86D0-C0DB12774C42}"/>
              </a:ext>
            </a:extLst>
          </p:cNvPr>
          <p:cNvSpPr txBox="1"/>
          <p:nvPr/>
        </p:nvSpPr>
        <p:spPr>
          <a:xfrm>
            <a:off x="6752229" y="5110275"/>
            <a:ext cx="4190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4</a:t>
            </a:r>
            <a:endParaRPr lang="ar-SA" sz="36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719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4888808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467</Words>
  <Application>Microsoft Office PowerPoint</Application>
  <PresentationFormat>شاشة عريضة</PresentationFormat>
  <Paragraphs>129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20</cp:revision>
  <dcterms:created xsi:type="dcterms:W3CDTF">2021-12-12T08:39:00Z</dcterms:created>
  <dcterms:modified xsi:type="dcterms:W3CDTF">2022-12-11T07:51:30Z</dcterms:modified>
</cp:coreProperties>
</file>