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1" r:id="rId4"/>
    <p:sldId id="260" r:id="rId5"/>
    <p:sldId id="273" r:id="rId6"/>
    <p:sldId id="295" r:id="rId7"/>
    <p:sldId id="310" r:id="rId8"/>
    <p:sldId id="263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7" r:id="rId17"/>
    <p:sldId id="305" r:id="rId18"/>
    <p:sldId id="309" r:id="rId19"/>
    <p:sldId id="308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641C3"/>
    <a:srgbClr val="29D6B1"/>
    <a:srgbClr val="009193"/>
    <a:srgbClr val="73FDD6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13"/>
  </p:normalViewPr>
  <p:slideViewPr>
    <p:cSldViewPr snapToGrid="0" snapToObjects="1">
      <p:cViewPr varScale="1">
        <p:scale>
          <a:sx n="80" d="100"/>
          <a:sy n="80" d="100"/>
        </p:scale>
        <p:origin x="126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03814-00F1-6246-ABE1-6551C29CC786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3685-3972-1D48-A1EB-3BD2C4D62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3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B3685-3972-1D48-A1EB-3BD2C4D62A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8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B3685-3972-1D48-A1EB-3BD2C4D62A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55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B3685-3972-1D48-A1EB-3BD2C4D62A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89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B3685-3972-1D48-A1EB-3BD2C4D62A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0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CB7F-3948-1047-8E5A-6B70DEC0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5D4B3-1C96-8641-89DD-C395A9384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A56DC-70A6-C64B-8F13-70DD5F1E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E1D97-8CE7-744B-9487-3D8DD560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95E76-728B-7143-BCA9-7FC9F0DC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1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1BC6-6CAA-3F43-806C-E26F206E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26E2F-EEFE-C94D-91A5-8920B20ED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EA2AB-1D1F-C748-BF0C-7E79D919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9883-ECF0-C74F-8AB8-43C4BFA1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ACC28-8FAC-0242-9928-BFE84F8D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0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2E777-3CF7-614A-ABDA-7C721EB82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9111B-85D8-A14C-82FC-2D3755299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DEF87-8D67-0D4A-A83B-2197D313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2347E-F389-B641-B683-45AD605E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EBEA9-B5ED-0840-AD3B-EA980C40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2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ADBE-4940-3E4D-93C0-FAEF952F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251C-F810-9746-954F-927A8387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F8A02-B130-464C-B257-FC8AA730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60568-6079-8745-866A-0737AEE3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A6E36-240A-4044-8018-30A22832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6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2F1C-A5F6-1C42-81B4-1C01CA99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645DE-4B24-314E-85AE-2C57685E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48D7D-7A83-7043-A498-0E12BBDA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3B92F-8C82-3C47-B3FE-817C52A2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CA1A0-2B45-F041-A0DE-04025AF8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7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78A9-F66B-B448-8593-428115BB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48317-370B-954F-B792-9B542A102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6F4E2-D8FC-2B49-A7E6-F0E1A6DEA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92BD0-7A9B-1E43-88DC-08872C80A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4A233-6C83-9249-B844-61D0C38D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6E8C3-FFAE-8A43-BAAB-5D505CF3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DB6A-CA1C-3D4C-BA43-3A761D0F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82F96-A9E5-DB41-AE20-A9EFC60BB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CBD81-910F-C64B-934A-0415D22F7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AAF4E-67AE-2A4D-913C-79CCAE0E1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EAA71-2C65-3948-B470-33DA8C738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12D6AF-8CD0-2D44-8AD7-4F1443AFE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058D8B-AC3B-944B-A98A-51410E70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4E329-4B44-4E4D-BD0E-C44BB4B6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56F3-B6A2-4748-BC21-B543BA77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F1D9A-CD11-C148-ABBA-843599D9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1F57B-6711-B349-93C3-6276201F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47108-1B2C-D543-91A1-167862AC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2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B8331-F549-6A4E-9437-6A84AC92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F4665-A4B0-D849-8137-6E52AB88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FE8E7-598D-E942-8CBE-3B96A201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BD40-B1D6-FC41-8971-7DCBF259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8E87C-11E6-D147-957D-E363871B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98901-5410-D643-B41A-8EDE0F47A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BE78C-AB28-4749-A431-A993FE3C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E4348-6EC1-A144-A5D6-2F55F8BB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BB292-290E-B545-813F-8A373FD4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9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0E2C-7D3C-2B4E-A015-7B77C4E0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423EA-E94D-7140-9A7B-B69183DFE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BDD3B-2BCC-8F44-A774-8D977D4C3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D947A-0B7C-074F-A51F-EB75BDB8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159D6-9536-0C48-9BC4-BE49FE7E2583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9C366-7A9A-454B-A97F-F5B054A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C4574-414F-AE46-AE9D-50501F83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65E24-0778-B94F-80E5-DE2DCD6D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79362-3E0C-0340-8FCC-0DA8B2B49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24517-6747-4C43-8830-6BB9A83DE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159D6-9536-0C48-9BC4-BE49FE7E2583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9CA26-2232-0943-9E18-39C087282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E0268-9E49-D345-8F4A-F14EC62E9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9D33-1AEB-C245-988D-93853FCA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1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3F0B0C4-67B1-F543-8252-DACB0EE69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728" y="-14203"/>
            <a:ext cx="6848272" cy="68580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9430C197-0F08-254F-ADC1-3C5FA46EFF18}"/>
              </a:ext>
            </a:extLst>
          </p:cNvPr>
          <p:cNvSpPr/>
          <p:nvPr/>
        </p:nvSpPr>
        <p:spPr>
          <a:xfrm>
            <a:off x="0" y="-393127"/>
            <a:ext cx="12919516" cy="7251127"/>
          </a:xfrm>
          <a:custGeom>
            <a:avLst/>
            <a:gdLst>
              <a:gd name="connsiteX0" fmla="*/ 0 w 12919516"/>
              <a:gd name="connsiteY0" fmla="*/ 393127 h 7251127"/>
              <a:gd name="connsiteX1" fmla="*/ 10062301 w 12919516"/>
              <a:gd name="connsiteY1" fmla="*/ 393127 h 7251127"/>
              <a:gd name="connsiteX2" fmla="*/ 6028936 w 12919516"/>
              <a:gd name="connsiteY2" fmla="*/ 2862153 h 7251127"/>
              <a:gd name="connsiteX3" fmla="*/ 5372617 w 12919516"/>
              <a:gd name="connsiteY3" fmla="*/ 5083039 h 7251127"/>
              <a:gd name="connsiteX4" fmla="*/ 5457260 w 12919516"/>
              <a:gd name="connsiteY4" fmla="*/ 5238401 h 7251127"/>
              <a:gd name="connsiteX5" fmla="*/ 5457260 w 12919516"/>
              <a:gd name="connsiteY5" fmla="*/ 5238401 h 7251127"/>
              <a:gd name="connsiteX6" fmla="*/ 5457261 w 12919516"/>
              <a:gd name="connsiteY6" fmla="*/ 5238402 h 7251127"/>
              <a:gd name="connsiteX7" fmla="*/ 5457260 w 12919516"/>
              <a:gd name="connsiteY7" fmla="*/ 5238401 h 7251127"/>
              <a:gd name="connsiteX8" fmla="*/ 5557123 w 12919516"/>
              <a:gd name="connsiteY8" fmla="*/ 5384446 h 7251127"/>
              <a:gd name="connsiteX9" fmla="*/ 7833509 w 12919516"/>
              <a:gd name="connsiteY9" fmla="*/ 5810076 h 7251127"/>
              <a:gd name="connsiteX10" fmla="*/ 12093354 w 12919516"/>
              <a:gd name="connsiteY10" fmla="*/ 3202412 h 7251127"/>
              <a:gd name="connsiteX11" fmla="*/ 12192000 w 12919516"/>
              <a:gd name="connsiteY11" fmla="*/ 3134959 h 7251127"/>
              <a:gd name="connsiteX12" fmla="*/ 12192000 w 12919516"/>
              <a:gd name="connsiteY12" fmla="*/ 7251127 h 7251127"/>
              <a:gd name="connsiteX13" fmla="*/ 0 w 12919516"/>
              <a:gd name="connsiteY13" fmla="*/ 7251127 h 7251127"/>
              <a:gd name="connsiteX14" fmla="*/ 11266984 w 12919516"/>
              <a:gd name="connsiteY14" fmla="*/ 1739 h 7251127"/>
              <a:gd name="connsiteX15" fmla="*/ 12665030 w 12919516"/>
              <a:gd name="connsiteY15" fmla="*/ 826162 h 7251127"/>
              <a:gd name="connsiteX16" fmla="*/ 12665029 w 12919516"/>
              <a:gd name="connsiteY16" fmla="*/ 826163 h 7251127"/>
              <a:gd name="connsiteX17" fmla="*/ 12239400 w 12919516"/>
              <a:gd name="connsiteY17" fmla="*/ 3102548 h 7251127"/>
              <a:gd name="connsiteX18" fmla="*/ 12192000 w 12919516"/>
              <a:gd name="connsiteY18" fmla="*/ 3134959 h 7251127"/>
              <a:gd name="connsiteX19" fmla="*/ 12192000 w 12919516"/>
              <a:gd name="connsiteY19" fmla="*/ 393127 h 7251127"/>
              <a:gd name="connsiteX20" fmla="*/ 10062301 w 12919516"/>
              <a:gd name="connsiteY20" fmla="*/ 393127 h 7251127"/>
              <a:gd name="connsiteX21" fmla="*/ 10288782 w 12919516"/>
              <a:gd name="connsiteY21" fmla="*/ 254486 h 7251127"/>
              <a:gd name="connsiteX22" fmla="*/ 11266984 w 12919516"/>
              <a:gd name="connsiteY22" fmla="*/ 1739 h 725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919516" h="7251127">
                <a:moveTo>
                  <a:pt x="0" y="393127"/>
                </a:moveTo>
                <a:lnTo>
                  <a:pt x="10062301" y="393127"/>
                </a:lnTo>
                <a:lnTo>
                  <a:pt x="6028936" y="2862153"/>
                </a:lnTo>
                <a:cubicBezTo>
                  <a:pt x="5265767" y="3329327"/>
                  <a:pt x="4993115" y="4293579"/>
                  <a:pt x="5372617" y="5083039"/>
                </a:cubicBezTo>
                <a:lnTo>
                  <a:pt x="5457260" y="5238401"/>
                </a:lnTo>
                <a:lnTo>
                  <a:pt x="5457260" y="5238401"/>
                </a:lnTo>
                <a:lnTo>
                  <a:pt x="5457261" y="5238402"/>
                </a:lnTo>
                <a:lnTo>
                  <a:pt x="5457260" y="5238401"/>
                </a:lnTo>
                <a:lnTo>
                  <a:pt x="5557123" y="5384446"/>
                </a:lnTo>
                <a:cubicBezTo>
                  <a:pt x="6087588" y="6081494"/>
                  <a:pt x="7070340" y="6277250"/>
                  <a:pt x="7833509" y="5810076"/>
                </a:cubicBezTo>
                <a:lnTo>
                  <a:pt x="12093354" y="3202412"/>
                </a:lnTo>
                <a:lnTo>
                  <a:pt x="12192000" y="3134959"/>
                </a:lnTo>
                <a:lnTo>
                  <a:pt x="12192000" y="7251127"/>
                </a:lnTo>
                <a:lnTo>
                  <a:pt x="0" y="7251127"/>
                </a:lnTo>
                <a:close/>
                <a:moveTo>
                  <a:pt x="11266984" y="1739"/>
                </a:moveTo>
                <a:cubicBezTo>
                  <a:pt x="11821208" y="26611"/>
                  <a:pt x="12353581" y="317383"/>
                  <a:pt x="12665030" y="826162"/>
                </a:cubicBezTo>
                <a:lnTo>
                  <a:pt x="12665029" y="826163"/>
                </a:lnTo>
                <a:cubicBezTo>
                  <a:pt x="13132203" y="1589331"/>
                  <a:pt x="12936447" y="2572083"/>
                  <a:pt x="12239400" y="3102548"/>
                </a:cubicBezTo>
                <a:lnTo>
                  <a:pt x="12192000" y="3134959"/>
                </a:lnTo>
                <a:lnTo>
                  <a:pt x="12192000" y="393127"/>
                </a:lnTo>
                <a:lnTo>
                  <a:pt x="10062301" y="393127"/>
                </a:lnTo>
                <a:lnTo>
                  <a:pt x="10288782" y="254486"/>
                </a:lnTo>
                <a:cubicBezTo>
                  <a:pt x="10594049" y="67617"/>
                  <a:pt x="10934450" y="-13184"/>
                  <a:pt x="11266984" y="17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751069E-F58B-D24B-B393-6FAC408C120C}"/>
              </a:ext>
            </a:extLst>
          </p:cNvPr>
          <p:cNvSpPr/>
          <p:nvPr/>
        </p:nvSpPr>
        <p:spPr>
          <a:xfrm rot="19711626">
            <a:off x="5124661" y="-172663"/>
            <a:ext cx="8451023" cy="762822"/>
          </a:xfrm>
          <a:prstGeom prst="roundRect">
            <a:avLst>
              <a:gd name="adj" fmla="val 50000"/>
            </a:avLst>
          </a:prstGeom>
          <a:solidFill>
            <a:srgbClr val="29D6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6F5D517-6B63-B146-B120-C331808B0CD2}"/>
              </a:ext>
            </a:extLst>
          </p:cNvPr>
          <p:cNvSpPr/>
          <p:nvPr/>
        </p:nvSpPr>
        <p:spPr>
          <a:xfrm rot="19711626">
            <a:off x="8520428" y="3513418"/>
            <a:ext cx="5522923" cy="1016991"/>
          </a:xfrm>
          <a:prstGeom prst="roundRect">
            <a:avLst>
              <a:gd name="adj" fmla="val 50000"/>
            </a:avLst>
          </a:prstGeom>
          <a:solidFill>
            <a:srgbClr val="D641C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FE3293-6D66-6143-8C92-60C60E6DAE0C}"/>
              </a:ext>
            </a:extLst>
          </p:cNvPr>
          <p:cNvSpPr/>
          <p:nvPr/>
        </p:nvSpPr>
        <p:spPr>
          <a:xfrm>
            <a:off x="7818734" y="5286670"/>
            <a:ext cx="887104" cy="1043574"/>
          </a:xfrm>
          <a:prstGeom prst="ellipse">
            <a:avLst/>
          </a:prstGeom>
          <a:solidFill>
            <a:srgbClr val="29D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176A35-E61D-B840-B50E-51C7BD0DA6A2}"/>
              </a:ext>
            </a:extLst>
          </p:cNvPr>
          <p:cNvSpPr/>
          <p:nvPr/>
        </p:nvSpPr>
        <p:spPr>
          <a:xfrm>
            <a:off x="302483" y="465990"/>
            <a:ext cx="4250016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Super Goal 2</a:t>
            </a:r>
          </a:p>
          <a:p>
            <a:r>
              <a:rPr lang="en-US" sz="2800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Unit 3  Lesson 1</a:t>
            </a:r>
          </a:p>
          <a:p>
            <a:r>
              <a:rPr lang="en-US" sz="2800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Form, meaning and function</a:t>
            </a:r>
          </a:p>
          <a:p>
            <a:r>
              <a:rPr lang="en-US" sz="2800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Page 25</a:t>
            </a:r>
          </a:p>
          <a:p>
            <a:endParaRPr lang="en-US" sz="2800" dirty="0">
              <a:gradFill>
                <a:gsLst>
                  <a:gs pos="30000">
                    <a:srgbClr val="D641C3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9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Comic Sans MS" panose="030F0902030302020204" pitchFamily="66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A18A1B2-4064-4546-A849-D7D21F3F59C7}"/>
              </a:ext>
            </a:extLst>
          </p:cNvPr>
          <p:cNvSpPr/>
          <p:nvPr/>
        </p:nvSpPr>
        <p:spPr>
          <a:xfrm>
            <a:off x="180832" y="2420139"/>
            <a:ext cx="3529210" cy="217228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2D6AF9D-546F-E747-8A2A-41D81397B32F}"/>
              </a:ext>
            </a:extLst>
          </p:cNvPr>
          <p:cNvSpPr/>
          <p:nvPr/>
        </p:nvSpPr>
        <p:spPr>
          <a:xfrm>
            <a:off x="-1117600" y="5501432"/>
            <a:ext cx="3149600" cy="1066801"/>
          </a:xfrm>
          <a:prstGeom prst="roundRect">
            <a:avLst>
              <a:gd name="adj" fmla="val 50000"/>
            </a:avLst>
          </a:prstGeom>
          <a:solidFill>
            <a:srgbClr val="D641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ECD8B3D-56A0-1542-B079-B868DB1605D0}"/>
              </a:ext>
            </a:extLst>
          </p:cNvPr>
          <p:cNvSpPr/>
          <p:nvPr/>
        </p:nvSpPr>
        <p:spPr>
          <a:xfrm rot="3598134">
            <a:off x="10916545" y="3227528"/>
            <a:ext cx="282514" cy="2067389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82923DA-0E83-6049-A587-1866E46FA717}"/>
              </a:ext>
            </a:extLst>
          </p:cNvPr>
          <p:cNvSpPr/>
          <p:nvPr/>
        </p:nvSpPr>
        <p:spPr>
          <a:xfrm rot="3598134">
            <a:off x="10938754" y="-617737"/>
            <a:ext cx="320794" cy="2511666"/>
          </a:xfrm>
          <a:prstGeom prst="roundRect">
            <a:avLst>
              <a:gd name="adj" fmla="val 50000"/>
            </a:avLst>
          </a:prstGeom>
          <a:solidFill>
            <a:srgbClr val="D64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A06F43-6EC4-9144-B604-3482209A18CC}"/>
              </a:ext>
            </a:extLst>
          </p:cNvPr>
          <p:cNvSpPr/>
          <p:nvPr/>
        </p:nvSpPr>
        <p:spPr>
          <a:xfrm>
            <a:off x="1945437" y="5501432"/>
            <a:ext cx="3398291" cy="1124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gradFill>
                  <a:gsLst>
                    <a:gs pos="52000">
                      <a:srgbClr val="29D6B1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8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Done by: T. Haya B.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C5050-3267-3E48-A9AE-DE2146B97FBB}"/>
              </a:ext>
            </a:extLst>
          </p:cNvPr>
          <p:cNvSpPr/>
          <p:nvPr/>
        </p:nvSpPr>
        <p:spPr>
          <a:xfrm>
            <a:off x="-233675" y="3114587"/>
            <a:ext cx="5638546" cy="171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61000">
                      <a:srgbClr val="D641C3"/>
                    </a:gs>
                  </a:gsLst>
                  <a:lin ang="5400000" scaled="1"/>
                </a:gradFill>
              </a:rPr>
              <a:t>What Time Do You Get Up?</a:t>
            </a:r>
          </a:p>
        </p:txBody>
      </p:sp>
    </p:spTree>
    <p:extLst>
      <p:ext uri="{BB962C8B-B14F-4D97-AF65-F5344CB8AC3E}">
        <p14:creationId xmlns:p14="http://schemas.microsoft.com/office/powerpoint/2010/main" val="4435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627827-D53D-A94C-8C3A-55948C8E76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949" y="714898"/>
            <a:ext cx="4541661" cy="19476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F3D38F-05A8-CC46-8BB5-7C79AFFEB825}"/>
              </a:ext>
            </a:extLst>
          </p:cNvPr>
          <p:cNvSpPr txBox="1"/>
          <p:nvPr/>
        </p:nvSpPr>
        <p:spPr>
          <a:xfrm>
            <a:off x="3945164" y="633108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Present simple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C1EE439-9F87-8449-B4FE-FCCDE7FA5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6059996"/>
            <a:ext cx="12192000" cy="993229"/>
          </a:xfrm>
          <a:prstGeom prst="rect">
            <a:avLst/>
          </a:prstGeom>
        </p:spPr>
      </p:pic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9DB3DDD1-C75C-014F-8DD6-EAF51E341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-67733"/>
            <a:ext cx="12192000" cy="993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0578C9-4880-8F4E-BCDD-4C324E93B2E3}"/>
              </a:ext>
            </a:extLst>
          </p:cNvPr>
          <p:cNvSpPr txBox="1"/>
          <p:nvPr/>
        </p:nvSpPr>
        <p:spPr>
          <a:xfrm>
            <a:off x="193800" y="1482105"/>
            <a:ext cx="406372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Does/doesn’t</a:t>
            </a:r>
          </a:p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FB544-2372-734B-8B2D-4561A2C4E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00" y="2662570"/>
            <a:ext cx="1577615" cy="19476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AB502A-8919-DA4C-94FF-292102460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853" y="3724042"/>
            <a:ext cx="1577615" cy="19476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4017D0-0B6B-5D46-B4D3-3F78A9011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800" y="2602177"/>
            <a:ext cx="1577615" cy="19476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FF98D0-F2BB-0D4A-BCC8-475021B79882}"/>
              </a:ext>
            </a:extLst>
          </p:cNvPr>
          <p:cNvSpPr txBox="1"/>
          <p:nvPr/>
        </p:nvSpPr>
        <p:spPr>
          <a:xfrm>
            <a:off x="-969253" y="343165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she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BA3747-829B-164D-A789-7D5CDDA46BC0}"/>
              </a:ext>
            </a:extLst>
          </p:cNvPr>
          <p:cNvSpPr txBox="1"/>
          <p:nvPr/>
        </p:nvSpPr>
        <p:spPr>
          <a:xfrm>
            <a:off x="193798" y="4402602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He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941AD5-154A-6845-B196-CBB6245840C8}"/>
              </a:ext>
            </a:extLst>
          </p:cNvPr>
          <p:cNvSpPr txBox="1"/>
          <p:nvPr/>
        </p:nvSpPr>
        <p:spPr>
          <a:xfrm>
            <a:off x="1097680" y="3329263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It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11DF62F-7460-9C4B-8454-52C1A0530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6539" y="765441"/>
            <a:ext cx="4541661" cy="19476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913DE9-C7F9-E44A-9BE7-17D0B88DD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927" y="4066334"/>
            <a:ext cx="1577615" cy="19476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D5D669-6ED1-E845-8CD5-C2DD327C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328" y="2885628"/>
            <a:ext cx="1577615" cy="194767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E92A814-091B-3C46-8F9D-60CA53C3AC8B}"/>
              </a:ext>
            </a:extLst>
          </p:cNvPr>
          <p:cNvSpPr txBox="1"/>
          <p:nvPr/>
        </p:nvSpPr>
        <p:spPr>
          <a:xfrm>
            <a:off x="7883872" y="474489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We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CD6515-7BF5-6346-BB0D-093A91CE3060}"/>
              </a:ext>
            </a:extLst>
          </p:cNvPr>
          <p:cNvSpPr txBox="1"/>
          <p:nvPr/>
        </p:nvSpPr>
        <p:spPr>
          <a:xfrm>
            <a:off x="9032208" y="361271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I  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046BCFD-D6BD-D941-B510-246C3CE2F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147" y="4312678"/>
            <a:ext cx="1577615" cy="194767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A769F8F-C752-F644-BA19-60D3BA0C5B6C}"/>
              </a:ext>
            </a:extLst>
          </p:cNvPr>
          <p:cNvSpPr txBox="1"/>
          <p:nvPr/>
        </p:nvSpPr>
        <p:spPr>
          <a:xfrm>
            <a:off x="9614027" y="503976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you   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5C633E-A6B1-714B-AED3-1C096C2CD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576" y="2572451"/>
            <a:ext cx="1577615" cy="194767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1FDABA6-EBE0-E04F-901E-05BA04F1A0FB}"/>
              </a:ext>
            </a:extLst>
          </p:cNvPr>
          <p:cNvSpPr txBox="1"/>
          <p:nvPr/>
        </p:nvSpPr>
        <p:spPr>
          <a:xfrm>
            <a:off x="7341523" y="3341535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They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C27738-B31F-CD41-91BF-BB2456F77D5F}"/>
              </a:ext>
            </a:extLst>
          </p:cNvPr>
          <p:cNvSpPr txBox="1"/>
          <p:nvPr/>
        </p:nvSpPr>
        <p:spPr>
          <a:xfrm>
            <a:off x="1097680" y="1973179"/>
            <a:ext cx="67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8893BC-B33E-E54C-ACD0-F2324380B22C}"/>
              </a:ext>
            </a:extLst>
          </p:cNvPr>
          <p:cNvSpPr txBox="1"/>
          <p:nvPr/>
        </p:nvSpPr>
        <p:spPr>
          <a:xfrm>
            <a:off x="2310123" y="1901377"/>
            <a:ext cx="78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53F4B7-5AC5-5B45-8361-E4F429AD827B}"/>
              </a:ext>
            </a:extLst>
          </p:cNvPr>
          <p:cNvSpPr txBox="1"/>
          <p:nvPr/>
        </p:nvSpPr>
        <p:spPr>
          <a:xfrm>
            <a:off x="7782193" y="1554145"/>
            <a:ext cx="406372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Do/don’t</a:t>
            </a:r>
          </a:p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C3E3BF-40AE-0041-9C6C-DD675E058C06}"/>
              </a:ext>
            </a:extLst>
          </p:cNvPr>
          <p:cNvSpPr txBox="1"/>
          <p:nvPr/>
        </p:nvSpPr>
        <p:spPr>
          <a:xfrm>
            <a:off x="8896741" y="2026237"/>
            <a:ext cx="67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CF34C2-9274-8B47-A66C-032A14389440}"/>
              </a:ext>
            </a:extLst>
          </p:cNvPr>
          <p:cNvSpPr txBox="1"/>
          <p:nvPr/>
        </p:nvSpPr>
        <p:spPr>
          <a:xfrm>
            <a:off x="9743810" y="1939140"/>
            <a:ext cx="78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not</a:t>
            </a:r>
          </a:p>
        </p:txBody>
      </p:sp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9E5D3E89-CA9D-CC4F-B5BF-C8F2774687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636"/>
          <a:stretch/>
        </p:blipFill>
        <p:spPr>
          <a:xfrm>
            <a:off x="3996296" y="1943979"/>
            <a:ext cx="2813812" cy="20686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6CC23CE-C188-754A-A2F4-40AE30D3E501}"/>
              </a:ext>
            </a:extLst>
          </p:cNvPr>
          <p:cNvSpPr txBox="1"/>
          <p:nvPr/>
        </p:nvSpPr>
        <p:spPr>
          <a:xfrm>
            <a:off x="4179810" y="2566360"/>
            <a:ext cx="257478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examples</a:t>
            </a:r>
          </a:p>
        </p:txBody>
      </p:sp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7E80A73-1E49-864F-BC16-179BFA04D52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262222" y="4548560"/>
            <a:ext cx="2312605" cy="12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31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20" grpId="0"/>
      <p:bldP spid="28" grpId="0"/>
      <p:bldP spid="29" grpId="0"/>
      <p:bldP spid="49" grpId="0"/>
      <p:bldP spid="54" grpId="0"/>
      <p:bldP spid="2" grpId="0"/>
      <p:bldP spid="31" grpId="0"/>
      <p:bldP spid="32" grpId="0"/>
      <p:bldP spid="33" grpId="0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C1EE439-9F87-8449-B4FE-FCCDE7FA5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6059996"/>
            <a:ext cx="12192000" cy="993229"/>
          </a:xfrm>
          <a:prstGeom prst="rect">
            <a:avLst/>
          </a:prstGeom>
        </p:spPr>
      </p:pic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9DB3DDD1-C75C-014F-8DD6-EAF51E341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-67733"/>
            <a:ext cx="12192000" cy="993229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7062C902-3562-2043-B4D0-AA6FF2CB1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7313" t="5848" r="5826" b="11636"/>
          <a:stretch/>
        </p:blipFill>
        <p:spPr>
          <a:xfrm>
            <a:off x="1732547" y="577864"/>
            <a:ext cx="7780421" cy="5829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C058C4-000A-A445-AABC-18C9C01092AE}"/>
              </a:ext>
            </a:extLst>
          </p:cNvPr>
          <p:cNvSpPr txBox="1"/>
          <p:nvPr/>
        </p:nvSpPr>
        <p:spPr>
          <a:xfrm>
            <a:off x="2840769" y="1804193"/>
            <a:ext cx="5287507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latin typeface="Comic Sans MS" panose="030F0902030302020204" pitchFamily="66" charset="0"/>
              </a:rPr>
              <a:t>It drinks milk.</a:t>
            </a:r>
          </a:p>
          <a:p>
            <a:pPr marL="0" algn="ctr" defTabSz="914400" rtl="0" eaLnBrk="1" latinLnBrk="0" hangingPunct="1"/>
            <a:endParaRPr lang="en-US" sz="2800" b="1" dirty="0">
              <a:latin typeface="Comic Sans MS" panose="030F0902030302020204" pitchFamily="66" charset="0"/>
            </a:endParaRPr>
          </a:p>
          <a:p>
            <a:pPr marL="0" algn="ctr" defTabSz="914400" rtl="0" eaLnBrk="1" latinLnBrk="0" hangingPunct="1"/>
            <a:r>
              <a:rPr lang="en-US" sz="2800" b="1" dirty="0">
                <a:latin typeface="Comic Sans MS" panose="030F0902030302020204" pitchFamily="66" charset="0"/>
              </a:rPr>
              <a:t>……………………………………..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B1AC4-1DAB-5F44-8473-940A9A1F1D09}"/>
              </a:ext>
            </a:extLst>
          </p:cNvPr>
          <p:cNvSpPr txBox="1"/>
          <p:nvPr/>
        </p:nvSpPr>
        <p:spPr>
          <a:xfrm>
            <a:off x="2840770" y="3854254"/>
            <a:ext cx="5287507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latin typeface="Comic Sans MS" panose="030F0902030302020204" pitchFamily="66" charset="0"/>
              </a:rPr>
              <a:t>I clean the room.</a:t>
            </a:r>
          </a:p>
          <a:p>
            <a:pPr marL="0" algn="ctr" defTabSz="914400" rtl="0" eaLnBrk="1" latinLnBrk="0" hangingPunct="1"/>
            <a:endParaRPr lang="en-US" sz="2800" b="1" dirty="0">
              <a:latin typeface="Comic Sans MS" panose="030F0902030302020204" pitchFamily="66" charset="0"/>
            </a:endParaRPr>
          </a:p>
          <a:p>
            <a:pPr marL="0" algn="ctr" defTabSz="914400" rtl="0" eaLnBrk="1" latinLnBrk="0" hangingPunct="1"/>
            <a:r>
              <a:rPr lang="en-US" sz="2800" b="1" dirty="0">
                <a:latin typeface="Comic Sans MS" panose="030F0902030302020204" pitchFamily="66" charset="0"/>
              </a:rPr>
              <a:t>……………………………………..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881502-8AB6-D84B-A9B2-06C9CBBD16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1325784">
            <a:off x="7413566" y="921311"/>
            <a:ext cx="1955023" cy="14821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DFC1D3-47BB-3849-B74D-1C625EAACBB6}"/>
              </a:ext>
            </a:extLst>
          </p:cNvPr>
          <p:cNvSpPr txBox="1"/>
          <p:nvPr/>
        </p:nvSpPr>
        <p:spPr>
          <a:xfrm>
            <a:off x="8159576" y="828112"/>
            <a:ext cx="406372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latin typeface="Comic Sans MS" panose="030F0902030302020204" pitchFamily="66" charset="0"/>
              </a:rPr>
              <a:t>(Question)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AA9582B-3AD5-774F-BCAC-E6B6EE33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1325784">
            <a:off x="7681581" y="3455563"/>
            <a:ext cx="1955023" cy="14821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B3AC7A7-328E-2443-BA93-386C30359386}"/>
              </a:ext>
            </a:extLst>
          </p:cNvPr>
          <p:cNvSpPr txBox="1"/>
          <p:nvPr/>
        </p:nvSpPr>
        <p:spPr>
          <a:xfrm>
            <a:off x="8427591" y="3362364"/>
            <a:ext cx="406372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latin typeface="Comic Sans MS" panose="030F0902030302020204" pitchFamily="66" charset="0"/>
              </a:rPr>
              <a:t>(Negative)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70CCE-5560-CB43-A3B7-7B40946F5B07}"/>
              </a:ext>
            </a:extLst>
          </p:cNvPr>
          <p:cNvSpPr txBox="1"/>
          <p:nvPr/>
        </p:nvSpPr>
        <p:spPr>
          <a:xfrm>
            <a:off x="2945185" y="2576688"/>
            <a:ext cx="47871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Comic Sans MS" panose="030F0902030302020204" pitchFamily="66" charset="0"/>
              </a:rPr>
              <a:t>Does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Comic Sans MS" panose="030F0902030302020204" pitchFamily="66" charset="0"/>
              </a:rPr>
              <a:t>it drink milk?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463911-D534-D545-BD20-FDE4F8C2EB0C}"/>
              </a:ext>
            </a:extLst>
          </p:cNvPr>
          <p:cNvSpPr txBox="1"/>
          <p:nvPr/>
        </p:nvSpPr>
        <p:spPr>
          <a:xfrm>
            <a:off x="2945185" y="4711180"/>
            <a:ext cx="503730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Comic Sans MS" panose="030F0902030302020204" pitchFamily="66" charset="0"/>
              </a:rPr>
              <a:t>        I 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Comic Sans MS" panose="030F0902030302020204" pitchFamily="66" charset="0"/>
              </a:rPr>
              <a:t>don’t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Comic Sans MS" panose="030F0902030302020204" pitchFamily="66" charset="0"/>
              </a:rPr>
              <a:t> clean the room.</a:t>
            </a:r>
          </a:p>
        </p:txBody>
      </p:sp>
    </p:spTree>
    <p:extLst>
      <p:ext uri="{BB962C8B-B14F-4D97-AF65-F5344CB8AC3E}">
        <p14:creationId xmlns:p14="http://schemas.microsoft.com/office/powerpoint/2010/main" val="416760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3" grpId="0"/>
      <p:bldP spid="13" grpId="1"/>
      <p:bldP spid="13" grpId="2"/>
      <p:bldP spid="17" grpId="0"/>
      <p:bldP spid="17" grpId="1"/>
      <p:bldP spid="17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627827-D53D-A94C-8C3A-55948C8E76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949" y="714898"/>
            <a:ext cx="4541661" cy="19476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F3D38F-05A8-CC46-8BB5-7C79AFFEB825}"/>
              </a:ext>
            </a:extLst>
          </p:cNvPr>
          <p:cNvSpPr txBox="1"/>
          <p:nvPr/>
        </p:nvSpPr>
        <p:spPr>
          <a:xfrm>
            <a:off x="3945164" y="633108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Present progressive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C1EE439-9F87-8449-B4FE-FCCDE7FA5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6059996"/>
            <a:ext cx="12192000" cy="993229"/>
          </a:xfrm>
          <a:prstGeom prst="rect">
            <a:avLst/>
          </a:prstGeom>
        </p:spPr>
      </p:pic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9DB3DDD1-C75C-014F-8DD6-EAF51E341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-67733"/>
            <a:ext cx="12192000" cy="993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0578C9-4880-8F4E-BCDD-4C324E93B2E3}"/>
              </a:ext>
            </a:extLst>
          </p:cNvPr>
          <p:cNvSpPr txBox="1"/>
          <p:nvPr/>
        </p:nvSpPr>
        <p:spPr>
          <a:xfrm>
            <a:off x="193800" y="1482105"/>
            <a:ext cx="40637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600" b="1" dirty="0">
                <a:latin typeface="Comic Sans MS" panose="030F0902030302020204" pitchFamily="66" charset="0"/>
              </a:rPr>
              <a:t>Is +Verb + </a:t>
            </a:r>
            <a:r>
              <a:rPr lang="en-US" sz="3600" b="1" dirty="0" err="1">
                <a:latin typeface="Comic Sans MS" panose="030F0902030302020204" pitchFamily="66" charset="0"/>
              </a:rPr>
              <a:t>ing</a:t>
            </a:r>
            <a:endParaRPr lang="en-US" sz="3600" b="1" dirty="0">
              <a:latin typeface="Comic Sans MS" panose="030F09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FB544-2372-734B-8B2D-4561A2C4E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00" y="2662570"/>
            <a:ext cx="1577615" cy="19476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AB502A-8919-DA4C-94FF-292102460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853" y="3724042"/>
            <a:ext cx="1577615" cy="19476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4017D0-0B6B-5D46-B4D3-3F78A9011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800" y="2602177"/>
            <a:ext cx="1577615" cy="19476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FF98D0-F2BB-0D4A-BCC8-475021B79882}"/>
              </a:ext>
            </a:extLst>
          </p:cNvPr>
          <p:cNvSpPr txBox="1"/>
          <p:nvPr/>
        </p:nvSpPr>
        <p:spPr>
          <a:xfrm>
            <a:off x="-969253" y="343165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she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BA3747-829B-164D-A789-7D5CDDA46BC0}"/>
              </a:ext>
            </a:extLst>
          </p:cNvPr>
          <p:cNvSpPr txBox="1"/>
          <p:nvPr/>
        </p:nvSpPr>
        <p:spPr>
          <a:xfrm>
            <a:off x="193798" y="4402602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He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941AD5-154A-6845-B196-CBB6245840C8}"/>
              </a:ext>
            </a:extLst>
          </p:cNvPr>
          <p:cNvSpPr txBox="1"/>
          <p:nvPr/>
        </p:nvSpPr>
        <p:spPr>
          <a:xfrm>
            <a:off x="1097680" y="3329263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It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11DF62F-7460-9C4B-8454-52C1A0530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6539" y="765441"/>
            <a:ext cx="4541661" cy="19476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913DE9-C7F9-E44A-9BE7-17D0B88DD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927" y="4066334"/>
            <a:ext cx="1577615" cy="19476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D5D669-6ED1-E845-8CD5-C2DD327C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328" y="2885628"/>
            <a:ext cx="1577615" cy="194767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E92A814-091B-3C46-8F9D-60CA53C3AC8B}"/>
              </a:ext>
            </a:extLst>
          </p:cNvPr>
          <p:cNvSpPr txBox="1"/>
          <p:nvPr/>
        </p:nvSpPr>
        <p:spPr>
          <a:xfrm>
            <a:off x="7883872" y="474489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We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CD6515-7BF5-6346-BB0D-093A91CE3060}"/>
              </a:ext>
            </a:extLst>
          </p:cNvPr>
          <p:cNvSpPr txBox="1"/>
          <p:nvPr/>
        </p:nvSpPr>
        <p:spPr>
          <a:xfrm>
            <a:off x="9032208" y="361271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I  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046BCFD-D6BD-D941-B510-246C3CE2F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147" y="4312678"/>
            <a:ext cx="1577615" cy="194767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A769F8F-C752-F644-BA19-60D3BA0C5B6C}"/>
              </a:ext>
            </a:extLst>
          </p:cNvPr>
          <p:cNvSpPr txBox="1"/>
          <p:nvPr/>
        </p:nvSpPr>
        <p:spPr>
          <a:xfrm>
            <a:off x="9614027" y="503976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you   </a:t>
            </a:r>
          </a:p>
        </p:txBody>
      </p:sp>
      <p:pic>
        <p:nvPicPr>
          <p:cNvPr id="50" name="Picture 4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5C8DB9-C236-5742-B5BF-5E7B8527F4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7313" t="5848" r="5826" b="11636"/>
          <a:stretch/>
        </p:blipFill>
        <p:spPr>
          <a:xfrm>
            <a:off x="3488020" y="2454001"/>
            <a:ext cx="5198737" cy="38953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C5C633E-A6B1-714B-AED3-1C096C2CD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576" y="2572451"/>
            <a:ext cx="1577615" cy="194767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1FDABA6-EBE0-E04F-901E-05BA04F1A0FB}"/>
              </a:ext>
            </a:extLst>
          </p:cNvPr>
          <p:cNvSpPr txBox="1"/>
          <p:nvPr/>
        </p:nvSpPr>
        <p:spPr>
          <a:xfrm>
            <a:off x="7341523" y="3341535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They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2426ED-884A-0C4C-8208-F20F47D5423A}"/>
              </a:ext>
            </a:extLst>
          </p:cNvPr>
          <p:cNvSpPr txBox="1"/>
          <p:nvPr/>
        </p:nvSpPr>
        <p:spPr>
          <a:xfrm>
            <a:off x="4140871" y="3236946"/>
            <a:ext cx="3799846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highlight>
                  <a:srgbClr val="FFFFFF"/>
                </a:highlight>
                <a:latin typeface="Comic Sans MS" panose="030F0902030302020204" pitchFamily="66" charset="0"/>
              </a:rPr>
              <a:t>He is reading now.</a:t>
            </a:r>
          </a:p>
          <a:p>
            <a:pPr marL="0" algn="ctr" defTabSz="914400" rtl="0" eaLnBrk="1" latinLnBrk="0" hangingPunct="1"/>
            <a:endParaRPr lang="en-US" sz="2800" b="1" dirty="0">
              <a:highlight>
                <a:srgbClr val="FFFFFF"/>
              </a:highlight>
              <a:latin typeface="Comic Sans MS" panose="030F0902030302020204" pitchFamily="66" charset="0"/>
            </a:endParaRPr>
          </a:p>
          <a:p>
            <a:pPr marL="0" algn="ctr" defTabSz="914400" rtl="0" eaLnBrk="1" latinLnBrk="0" hangingPunct="1"/>
            <a:r>
              <a:rPr lang="en-US" sz="2800" b="1" dirty="0">
                <a:highlight>
                  <a:srgbClr val="FFFFFF"/>
                </a:highlight>
                <a:latin typeface="Comic Sans MS" panose="030F0902030302020204" pitchFamily="66" charset="0"/>
              </a:rPr>
              <a:t>We are studying Math at the moment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B13A81-586C-3545-82F9-6531EDB01A1B}"/>
              </a:ext>
            </a:extLst>
          </p:cNvPr>
          <p:cNvSpPr txBox="1"/>
          <p:nvPr/>
        </p:nvSpPr>
        <p:spPr>
          <a:xfrm>
            <a:off x="7707416" y="1632891"/>
            <a:ext cx="40637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600" b="1" dirty="0">
                <a:latin typeface="Comic Sans MS" panose="030F0902030302020204" pitchFamily="66" charset="0"/>
              </a:rPr>
              <a:t>are +Verb + </a:t>
            </a:r>
            <a:r>
              <a:rPr lang="en-US" sz="3600" b="1" dirty="0" err="1">
                <a:latin typeface="Comic Sans MS" panose="030F0902030302020204" pitchFamily="66" charset="0"/>
              </a:rPr>
              <a:t>ing</a:t>
            </a:r>
            <a:endParaRPr lang="en-US" sz="3600" b="1" dirty="0">
              <a:latin typeface="Comic Sans MS" panose="030F0902030302020204" pitchFamily="66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E815501-F73F-D14C-9885-F1FD9A255B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1572" y="1150265"/>
            <a:ext cx="3936705" cy="142218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D135D23-52EC-C448-AEED-8CE7EB273E20}"/>
              </a:ext>
            </a:extLst>
          </p:cNvPr>
          <p:cNvSpPr txBox="1"/>
          <p:nvPr/>
        </p:nvSpPr>
        <p:spPr>
          <a:xfrm>
            <a:off x="4484121" y="1669761"/>
            <a:ext cx="3206534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1" dirty="0">
                <a:latin typeface="Comic Sans MS" panose="030F0902030302020204" pitchFamily="66" charset="0"/>
              </a:rPr>
              <a:t>Look- listen – now –at the moment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C276D0-582E-7C4C-9141-2AA9E02403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7282" t="14166" r="16053" b="17298"/>
          <a:stretch/>
        </p:blipFill>
        <p:spPr>
          <a:xfrm>
            <a:off x="7137903" y="1024189"/>
            <a:ext cx="896444" cy="9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2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20" grpId="0"/>
      <p:bldP spid="28" grpId="0"/>
      <p:bldP spid="29" grpId="0"/>
      <p:bldP spid="49" grpId="0"/>
      <p:bldP spid="54" grpId="0"/>
      <p:bldP spid="55" grpId="0"/>
      <p:bldP spid="27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627827-D53D-A94C-8C3A-55948C8E76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949" y="714898"/>
            <a:ext cx="4541661" cy="19476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F3D38F-05A8-CC46-8BB5-7C79AFFEB825}"/>
              </a:ext>
            </a:extLst>
          </p:cNvPr>
          <p:cNvSpPr txBox="1"/>
          <p:nvPr/>
        </p:nvSpPr>
        <p:spPr>
          <a:xfrm>
            <a:off x="3945164" y="633108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Present progressive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C1EE439-9F87-8449-B4FE-FCCDE7FA5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6059996"/>
            <a:ext cx="12192000" cy="993229"/>
          </a:xfrm>
          <a:prstGeom prst="rect">
            <a:avLst/>
          </a:prstGeom>
        </p:spPr>
      </p:pic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9DB3DDD1-C75C-014F-8DD6-EAF51E341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-67733"/>
            <a:ext cx="12192000" cy="993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0578C9-4880-8F4E-BCDD-4C324E93B2E3}"/>
              </a:ext>
            </a:extLst>
          </p:cNvPr>
          <p:cNvSpPr txBox="1"/>
          <p:nvPr/>
        </p:nvSpPr>
        <p:spPr>
          <a:xfrm>
            <a:off x="193800" y="1482105"/>
            <a:ext cx="40637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600" b="1" dirty="0">
                <a:latin typeface="Comic Sans MS" panose="030F0902030302020204" pitchFamily="66" charset="0"/>
              </a:rPr>
              <a:t>Is + isn’t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FB544-2372-734B-8B2D-4561A2C4E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00" y="2662570"/>
            <a:ext cx="1577615" cy="19476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AB502A-8919-DA4C-94FF-292102460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853" y="3724042"/>
            <a:ext cx="1577615" cy="19476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4017D0-0B6B-5D46-B4D3-3F78A9011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800" y="2602177"/>
            <a:ext cx="1577615" cy="19476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FF98D0-F2BB-0D4A-BCC8-475021B79882}"/>
              </a:ext>
            </a:extLst>
          </p:cNvPr>
          <p:cNvSpPr txBox="1"/>
          <p:nvPr/>
        </p:nvSpPr>
        <p:spPr>
          <a:xfrm>
            <a:off x="-969253" y="343165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she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BA3747-829B-164D-A789-7D5CDDA46BC0}"/>
              </a:ext>
            </a:extLst>
          </p:cNvPr>
          <p:cNvSpPr txBox="1"/>
          <p:nvPr/>
        </p:nvSpPr>
        <p:spPr>
          <a:xfrm>
            <a:off x="193798" y="4402602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He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941AD5-154A-6845-B196-CBB6245840C8}"/>
              </a:ext>
            </a:extLst>
          </p:cNvPr>
          <p:cNvSpPr txBox="1"/>
          <p:nvPr/>
        </p:nvSpPr>
        <p:spPr>
          <a:xfrm>
            <a:off x="1097680" y="3329263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It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11DF62F-7460-9C4B-8454-52C1A0530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6539" y="765441"/>
            <a:ext cx="4541661" cy="19476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913DE9-C7F9-E44A-9BE7-17D0B88DD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927" y="4066334"/>
            <a:ext cx="1577615" cy="19476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D5D669-6ED1-E845-8CD5-C2DD327C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328" y="2885628"/>
            <a:ext cx="1577615" cy="194767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E92A814-091B-3C46-8F9D-60CA53C3AC8B}"/>
              </a:ext>
            </a:extLst>
          </p:cNvPr>
          <p:cNvSpPr txBox="1"/>
          <p:nvPr/>
        </p:nvSpPr>
        <p:spPr>
          <a:xfrm>
            <a:off x="7883872" y="474489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We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CD6515-7BF5-6346-BB0D-093A91CE3060}"/>
              </a:ext>
            </a:extLst>
          </p:cNvPr>
          <p:cNvSpPr txBox="1"/>
          <p:nvPr/>
        </p:nvSpPr>
        <p:spPr>
          <a:xfrm>
            <a:off x="9032208" y="361271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I  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046BCFD-D6BD-D941-B510-246C3CE2F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147" y="4312678"/>
            <a:ext cx="1577615" cy="194767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A769F8F-C752-F644-BA19-60D3BA0C5B6C}"/>
              </a:ext>
            </a:extLst>
          </p:cNvPr>
          <p:cNvSpPr txBox="1"/>
          <p:nvPr/>
        </p:nvSpPr>
        <p:spPr>
          <a:xfrm>
            <a:off x="9614027" y="503976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you   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5C633E-A6B1-714B-AED3-1C096C2CD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576" y="2572451"/>
            <a:ext cx="1577615" cy="194767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1FDABA6-EBE0-E04F-901E-05BA04F1A0FB}"/>
              </a:ext>
            </a:extLst>
          </p:cNvPr>
          <p:cNvSpPr txBox="1"/>
          <p:nvPr/>
        </p:nvSpPr>
        <p:spPr>
          <a:xfrm>
            <a:off x="7341523" y="3341535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They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E9B9B7-8EC8-B64B-991A-6639FC08CABE}"/>
              </a:ext>
            </a:extLst>
          </p:cNvPr>
          <p:cNvSpPr txBox="1"/>
          <p:nvPr/>
        </p:nvSpPr>
        <p:spPr>
          <a:xfrm>
            <a:off x="1156062" y="1942126"/>
            <a:ext cx="67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891074-5671-654F-BB3D-2B1DB883ECF5}"/>
              </a:ext>
            </a:extLst>
          </p:cNvPr>
          <p:cNvSpPr txBox="1"/>
          <p:nvPr/>
        </p:nvSpPr>
        <p:spPr>
          <a:xfrm>
            <a:off x="2368505" y="1870324"/>
            <a:ext cx="78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1309BE-07B6-D042-BC93-B82E7F07BDA8}"/>
              </a:ext>
            </a:extLst>
          </p:cNvPr>
          <p:cNvSpPr txBox="1"/>
          <p:nvPr/>
        </p:nvSpPr>
        <p:spPr>
          <a:xfrm>
            <a:off x="7791633" y="1472901"/>
            <a:ext cx="40637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600" b="1" dirty="0">
                <a:latin typeface="Comic Sans MS" panose="030F0902030302020204" pitchFamily="66" charset="0"/>
              </a:rPr>
              <a:t>Are  + aren’t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9695DE-7B9A-4847-BE4F-141EE925A6B1}"/>
              </a:ext>
            </a:extLst>
          </p:cNvPr>
          <p:cNvSpPr txBox="1"/>
          <p:nvPr/>
        </p:nvSpPr>
        <p:spPr>
          <a:xfrm>
            <a:off x="8744455" y="1964252"/>
            <a:ext cx="67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A479CE-CAC3-844A-8076-86BCCE44741E}"/>
              </a:ext>
            </a:extLst>
          </p:cNvPr>
          <p:cNvSpPr txBox="1"/>
          <p:nvPr/>
        </p:nvSpPr>
        <p:spPr>
          <a:xfrm>
            <a:off x="9956898" y="1892450"/>
            <a:ext cx="78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not</a:t>
            </a:r>
          </a:p>
        </p:txBody>
      </p:sp>
      <p:pic>
        <p:nvPicPr>
          <p:cNvPr id="41" name="Picture 40" descr="Diagram&#10;&#10;Description automatically generated">
            <a:extLst>
              <a:ext uri="{FF2B5EF4-FFF2-40B4-BE49-F238E27FC236}">
                <a16:creationId xmlns:a16="http://schemas.microsoft.com/office/drawing/2014/main" id="{6764F453-DF4F-8D43-A68D-A0C3C47FC5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636"/>
          <a:stretch/>
        </p:blipFill>
        <p:spPr>
          <a:xfrm>
            <a:off x="3996296" y="1943979"/>
            <a:ext cx="2813812" cy="206868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0DF03D1-E0F0-324C-9E02-D66F123B2DC6}"/>
              </a:ext>
            </a:extLst>
          </p:cNvPr>
          <p:cNvSpPr txBox="1"/>
          <p:nvPr/>
        </p:nvSpPr>
        <p:spPr>
          <a:xfrm>
            <a:off x="4179810" y="2566360"/>
            <a:ext cx="257478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examples</a:t>
            </a:r>
          </a:p>
        </p:txBody>
      </p:sp>
      <p:pic>
        <p:nvPicPr>
          <p:cNvPr id="43" name="Picture 4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E861F20-8A04-1246-A786-51F515A3B0F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262222" y="4548560"/>
            <a:ext cx="2312605" cy="12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7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20" grpId="0"/>
      <p:bldP spid="28" grpId="0"/>
      <p:bldP spid="29" grpId="0"/>
      <p:bldP spid="49" grpId="0"/>
      <p:bldP spid="54" grpId="0"/>
      <p:bldP spid="26" grpId="0"/>
      <p:bldP spid="30" grpId="0"/>
      <p:bldP spid="38" grpId="0"/>
      <p:bldP spid="39" grpId="0"/>
      <p:bldP spid="40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C1EE439-9F87-8449-B4FE-FCCDE7FA5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6059996"/>
            <a:ext cx="12192000" cy="993229"/>
          </a:xfrm>
          <a:prstGeom prst="rect">
            <a:avLst/>
          </a:prstGeom>
        </p:spPr>
      </p:pic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9DB3DDD1-C75C-014F-8DD6-EAF51E341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-67733"/>
            <a:ext cx="12192000" cy="993229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7062C902-3562-2043-B4D0-AA6FF2CB1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7313" t="5848" r="5826" b="11636"/>
          <a:stretch/>
        </p:blipFill>
        <p:spPr>
          <a:xfrm>
            <a:off x="1732547" y="577864"/>
            <a:ext cx="7780421" cy="5829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C058C4-000A-A445-AABC-18C9C01092AE}"/>
              </a:ext>
            </a:extLst>
          </p:cNvPr>
          <p:cNvSpPr txBox="1"/>
          <p:nvPr/>
        </p:nvSpPr>
        <p:spPr>
          <a:xfrm>
            <a:off x="2840769" y="1804193"/>
            <a:ext cx="5287507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latin typeface="Comic Sans MS" panose="030F0902030302020204" pitchFamily="66" charset="0"/>
              </a:rPr>
              <a:t>He is drinking water now</a:t>
            </a:r>
          </a:p>
          <a:p>
            <a:pPr marL="0" algn="ctr" defTabSz="914400" rtl="0" eaLnBrk="1" latinLnBrk="0" hangingPunct="1"/>
            <a:endParaRPr lang="en-US" sz="2800" b="1" dirty="0">
              <a:latin typeface="Comic Sans MS" panose="030F0902030302020204" pitchFamily="66" charset="0"/>
            </a:endParaRPr>
          </a:p>
          <a:p>
            <a:pPr marL="0" algn="ctr" defTabSz="914400" rtl="0" eaLnBrk="1" latinLnBrk="0" hangingPunct="1"/>
            <a:r>
              <a:rPr lang="en-US" sz="2800" b="1" dirty="0">
                <a:latin typeface="Comic Sans MS" panose="030F0902030302020204" pitchFamily="66" charset="0"/>
              </a:rPr>
              <a:t>……………………………………..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B1AC4-1DAB-5F44-8473-940A9A1F1D09}"/>
              </a:ext>
            </a:extLst>
          </p:cNvPr>
          <p:cNvSpPr txBox="1"/>
          <p:nvPr/>
        </p:nvSpPr>
        <p:spPr>
          <a:xfrm>
            <a:off x="2905574" y="3574522"/>
            <a:ext cx="5287507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latin typeface="Comic Sans MS" panose="030F0902030302020204" pitchFamily="66" charset="0"/>
              </a:rPr>
              <a:t>I am cleaning the room at the moment.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881502-8AB6-D84B-A9B2-06C9CBBD16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1325784">
            <a:off x="7413566" y="921311"/>
            <a:ext cx="1955023" cy="14821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DFC1D3-47BB-3849-B74D-1C625EAACBB6}"/>
              </a:ext>
            </a:extLst>
          </p:cNvPr>
          <p:cNvSpPr txBox="1"/>
          <p:nvPr/>
        </p:nvSpPr>
        <p:spPr>
          <a:xfrm>
            <a:off x="8159576" y="828112"/>
            <a:ext cx="406372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latin typeface="Comic Sans MS" panose="030F0902030302020204" pitchFamily="66" charset="0"/>
              </a:rPr>
              <a:t>(Question)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AA9582B-3AD5-774F-BCAC-E6B6EE33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1325784">
            <a:off x="7934836" y="2655371"/>
            <a:ext cx="1955023" cy="14821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B3AC7A7-328E-2443-BA93-386C30359386}"/>
              </a:ext>
            </a:extLst>
          </p:cNvPr>
          <p:cNvSpPr txBox="1"/>
          <p:nvPr/>
        </p:nvSpPr>
        <p:spPr>
          <a:xfrm>
            <a:off x="8898258" y="2844940"/>
            <a:ext cx="406372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latin typeface="Comic Sans MS" panose="030F0902030302020204" pitchFamily="66" charset="0"/>
              </a:rPr>
              <a:t>(Negative)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70CCE-5560-CB43-A3B7-7B40946F5B07}"/>
              </a:ext>
            </a:extLst>
          </p:cNvPr>
          <p:cNvSpPr txBox="1"/>
          <p:nvPr/>
        </p:nvSpPr>
        <p:spPr>
          <a:xfrm>
            <a:off x="2945185" y="2576688"/>
            <a:ext cx="478711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Comic Sans MS" panose="030F0902030302020204" pitchFamily="66" charset="0"/>
              </a:rPr>
              <a:t>Is he drinking water now?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463911-D534-D545-BD20-FDE4F8C2EB0C}"/>
              </a:ext>
            </a:extLst>
          </p:cNvPr>
          <p:cNvSpPr txBox="1"/>
          <p:nvPr/>
        </p:nvSpPr>
        <p:spPr>
          <a:xfrm>
            <a:off x="2945185" y="4535902"/>
            <a:ext cx="5037309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Comic Sans MS" panose="030F0902030302020204" pitchFamily="66" charset="0"/>
              </a:rPr>
              <a:t>        I a</a:t>
            </a:r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Comic Sans MS" panose="030F0902030302020204" pitchFamily="66" charset="0"/>
              </a:rPr>
              <a:t>m not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Comic Sans MS" panose="030F0902030302020204" pitchFamily="66" charset="0"/>
              </a:rPr>
              <a:t>cleaning the room at the moment.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CB656D-55BE-564A-9E79-C000C5BED6DB}"/>
              </a:ext>
            </a:extLst>
          </p:cNvPr>
          <p:cNvCxnSpPr>
            <a:cxnSpLocks/>
          </p:cNvCxnSpPr>
          <p:nvPr/>
        </p:nvCxnSpPr>
        <p:spPr>
          <a:xfrm>
            <a:off x="3567093" y="2152205"/>
            <a:ext cx="414562" cy="515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0C6EBC-4F9E-6D4A-9BC0-B3803FB531ED}"/>
              </a:ext>
            </a:extLst>
          </p:cNvPr>
          <p:cNvCxnSpPr>
            <a:cxnSpLocks/>
          </p:cNvCxnSpPr>
          <p:nvPr/>
        </p:nvCxnSpPr>
        <p:spPr>
          <a:xfrm flipH="1">
            <a:off x="3487093" y="2152205"/>
            <a:ext cx="598978" cy="585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55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C1EE439-9F87-8449-B4FE-FCCDE7FA5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6059996"/>
            <a:ext cx="12192000" cy="993229"/>
          </a:xfrm>
          <a:prstGeom prst="rect">
            <a:avLst/>
          </a:prstGeom>
        </p:spPr>
      </p:pic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9DB3DDD1-C75C-014F-8DD6-EAF51E341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-67733"/>
            <a:ext cx="12192000" cy="993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622AFE-FB90-FD48-846F-9470DF44DBCE}"/>
              </a:ext>
            </a:extLst>
          </p:cNvPr>
          <p:cNvSpPr txBox="1"/>
          <p:nvPr/>
        </p:nvSpPr>
        <p:spPr>
          <a:xfrm>
            <a:off x="0" y="1639722"/>
            <a:ext cx="4604084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dirty="0">
                <a:latin typeface="Comic Sans MS" panose="030F0902030302020204" pitchFamily="66" charset="0"/>
              </a:rPr>
              <a:t>1- General truths</a:t>
            </a:r>
          </a:p>
          <a:p>
            <a:pPr marL="0" algn="ctr" defTabSz="914400" rtl="0" eaLnBrk="1" latinLnBrk="0" hangingPunct="1"/>
            <a:r>
              <a:rPr lang="en-US" sz="2800" dirty="0">
                <a:solidFill>
                  <a:srgbClr val="D641C3"/>
                </a:solidFill>
                <a:latin typeface="Comic Sans MS" panose="030F0902030302020204" pitchFamily="66" charset="0"/>
              </a:rPr>
              <a:t>The moon goes around the earth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0247ED-D077-8742-BB70-105766914799}"/>
              </a:ext>
            </a:extLst>
          </p:cNvPr>
          <p:cNvSpPr txBox="1"/>
          <p:nvPr/>
        </p:nvSpPr>
        <p:spPr>
          <a:xfrm>
            <a:off x="0" y="2948053"/>
            <a:ext cx="4604084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dirty="0">
                <a:latin typeface="Comic Sans MS" panose="030F0902030302020204" pitchFamily="66" charset="0"/>
              </a:rPr>
              <a:t>1- habit/routine</a:t>
            </a:r>
          </a:p>
          <a:p>
            <a:pPr marL="0" algn="ctr" defTabSz="914400" rtl="0" eaLnBrk="1" latinLnBrk="0" hangingPunct="1"/>
            <a:r>
              <a:rPr lang="en-US" sz="2800" dirty="0">
                <a:solidFill>
                  <a:srgbClr val="D641C3"/>
                </a:solidFill>
                <a:latin typeface="Comic Sans MS" panose="030F0902030302020204" pitchFamily="66" charset="0"/>
              </a:rPr>
              <a:t>He usually walks to school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3D1E22-DD2C-B24F-A88B-73306B121A4B}"/>
              </a:ext>
            </a:extLst>
          </p:cNvPr>
          <p:cNvSpPr/>
          <p:nvPr/>
        </p:nvSpPr>
        <p:spPr>
          <a:xfrm>
            <a:off x="160421" y="1451441"/>
            <a:ext cx="4443663" cy="14966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C27B218-3AC3-4A4F-BB3A-515A5E7A3FC6}"/>
              </a:ext>
            </a:extLst>
          </p:cNvPr>
          <p:cNvSpPr/>
          <p:nvPr/>
        </p:nvSpPr>
        <p:spPr>
          <a:xfrm>
            <a:off x="160420" y="2948053"/>
            <a:ext cx="4443663" cy="14966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750A3-4D2A-BE4A-ABF9-93785BF4DA47}"/>
              </a:ext>
            </a:extLst>
          </p:cNvPr>
          <p:cNvSpPr txBox="1"/>
          <p:nvPr/>
        </p:nvSpPr>
        <p:spPr>
          <a:xfrm>
            <a:off x="0" y="4462185"/>
            <a:ext cx="4604084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dirty="0">
                <a:latin typeface="Comic Sans MS" panose="030F0902030302020204" pitchFamily="66" charset="0"/>
              </a:rPr>
              <a:t>1- permanent actions</a:t>
            </a:r>
          </a:p>
          <a:p>
            <a:pPr marL="0" algn="ctr" defTabSz="914400" rtl="0" eaLnBrk="1" latinLnBrk="0" hangingPunct="1"/>
            <a:r>
              <a:rPr lang="en-US" sz="2800" dirty="0">
                <a:solidFill>
                  <a:srgbClr val="D641C3"/>
                </a:solidFill>
                <a:latin typeface="Comic Sans MS" panose="030F0902030302020204" pitchFamily="66" charset="0"/>
              </a:rPr>
              <a:t>I live in Riyadh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054429-2EEC-AD49-AC8F-5392A08BD1C6}"/>
              </a:ext>
            </a:extLst>
          </p:cNvPr>
          <p:cNvSpPr/>
          <p:nvPr/>
        </p:nvSpPr>
        <p:spPr>
          <a:xfrm>
            <a:off x="160420" y="4462185"/>
            <a:ext cx="4443663" cy="14966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ED955C-C198-C545-9F9A-622F9557F5A7}"/>
              </a:ext>
            </a:extLst>
          </p:cNvPr>
          <p:cNvSpPr txBox="1"/>
          <p:nvPr/>
        </p:nvSpPr>
        <p:spPr>
          <a:xfrm>
            <a:off x="7427495" y="1599022"/>
            <a:ext cx="4604084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dirty="0">
                <a:latin typeface="Comic Sans MS" panose="030F0902030302020204" pitchFamily="66" charset="0"/>
              </a:rPr>
              <a:t>1-things happening now</a:t>
            </a:r>
          </a:p>
          <a:p>
            <a:pPr marL="0" algn="ctr" defTabSz="914400" rtl="0" eaLnBrk="1" latinLnBrk="0" hangingPunct="1"/>
            <a:r>
              <a:rPr lang="en-US" sz="2800" dirty="0">
                <a:solidFill>
                  <a:srgbClr val="D641C3"/>
                </a:solidFill>
                <a:latin typeface="Comic Sans MS" panose="030F0902030302020204" pitchFamily="66" charset="0"/>
              </a:rPr>
              <a:t>The moon goes around the earth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AE6FCC-1DCF-2D4C-B872-33442B3475BB}"/>
              </a:ext>
            </a:extLst>
          </p:cNvPr>
          <p:cNvSpPr txBox="1"/>
          <p:nvPr/>
        </p:nvSpPr>
        <p:spPr>
          <a:xfrm>
            <a:off x="7427495" y="2907353"/>
            <a:ext cx="4604084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dirty="0">
                <a:latin typeface="Comic Sans MS" panose="030F0902030302020204" pitchFamily="66" charset="0"/>
              </a:rPr>
              <a:t>1- temporary actions</a:t>
            </a:r>
          </a:p>
          <a:p>
            <a:pPr marL="0" algn="ctr" defTabSz="914400" rtl="0" eaLnBrk="1" latinLnBrk="0" hangingPunct="1"/>
            <a:r>
              <a:rPr lang="en-US" sz="2800" dirty="0">
                <a:solidFill>
                  <a:srgbClr val="D641C3"/>
                </a:solidFill>
                <a:latin typeface="Comic Sans MS" panose="030F0902030302020204" pitchFamily="66" charset="0"/>
              </a:rPr>
              <a:t>He lives in Riyadh, but he is studying in Jeddah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6B10966-C199-8D4A-942C-298D9016ECE5}"/>
              </a:ext>
            </a:extLst>
          </p:cNvPr>
          <p:cNvSpPr/>
          <p:nvPr/>
        </p:nvSpPr>
        <p:spPr>
          <a:xfrm>
            <a:off x="7587916" y="1410741"/>
            <a:ext cx="4443663" cy="14966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4B2BBC2-F3DF-4547-B89F-2B1C59506A5A}"/>
              </a:ext>
            </a:extLst>
          </p:cNvPr>
          <p:cNvSpPr/>
          <p:nvPr/>
        </p:nvSpPr>
        <p:spPr>
          <a:xfrm>
            <a:off x="7587915" y="2907353"/>
            <a:ext cx="4443663" cy="14966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A5048ADE-763B-6248-BC8B-B7B2A9A3A8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625"/>
          <a:stretch/>
        </p:blipFill>
        <p:spPr>
          <a:xfrm>
            <a:off x="3656597" y="586161"/>
            <a:ext cx="2857500" cy="14966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C9540DA-2B62-B744-8C9D-9A8B42A06BBE}"/>
              </a:ext>
            </a:extLst>
          </p:cNvPr>
          <p:cNvSpPr txBox="1"/>
          <p:nvPr/>
        </p:nvSpPr>
        <p:spPr>
          <a:xfrm>
            <a:off x="2987283" y="1083011"/>
            <a:ext cx="406372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latin typeface="Comic Sans MS" panose="030F0902030302020204" pitchFamily="66" charset="0"/>
              </a:rPr>
              <a:t>present simple</a:t>
            </a:r>
          </a:p>
        </p:txBody>
      </p:sp>
      <p:pic>
        <p:nvPicPr>
          <p:cNvPr id="36" name="Picture 35" descr="Icon&#10;&#10;Description automatically generated with medium confidence">
            <a:extLst>
              <a:ext uri="{FF2B5EF4-FFF2-40B4-BE49-F238E27FC236}">
                <a16:creationId xmlns:a16="http://schemas.microsoft.com/office/drawing/2014/main" id="{630078B5-706F-DB42-8DAB-3D36418A8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625"/>
          <a:stretch/>
        </p:blipFill>
        <p:spPr>
          <a:xfrm>
            <a:off x="4604083" y="3772295"/>
            <a:ext cx="3447892" cy="167496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3B1E79-2750-324F-A55C-ED6E4D42B85C}"/>
              </a:ext>
            </a:extLst>
          </p:cNvPr>
          <p:cNvSpPr txBox="1"/>
          <p:nvPr/>
        </p:nvSpPr>
        <p:spPr>
          <a:xfrm>
            <a:off x="4296168" y="4366272"/>
            <a:ext cx="406372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1" dirty="0">
                <a:latin typeface="Comic Sans MS" panose="030F0902030302020204" pitchFamily="66" charset="0"/>
              </a:rPr>
              <a:t>present progressive</a:t>
            </a:r>
          </a:p>
        </p:txBody>
      </p:sp>
    </p:spTree>
    <p:extLst>
      <p:ext uri="{BB962C8B-B14F-4D97-AF65-F5344CB8AC3E}">
        <p14:creationId xmlns:p14="http://schemas.microsoft.com/office/powerpoint/2010/main" val="306254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 animBg="1"/>
      <p:bldP spid="16" grpId="0" animBg="1"/>
      <p:bldP spid="17" grpId="0"/>
      <p:bldP spid="18" grpId="0" animBg="1"/>
      <p:bldP spid="26" grpId="0"/>
      <p:bldP spid="28" grpId="0"/>
      <p:bldP spid="29" grpId="0" animBg="1"/>
      <p:bldP spid="30" grpId="0" animBg="1"/>
      <p:bldP spid="35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BAD90A0-1BB0-1543-92D8-81D30A2ED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74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A3EADC6-DEBB-2642-8152-A104D68EFC74}"/>
              </a:ext>
            </a:extLst>
          </p:cNvPr>
          <p:cNvSpPr/>
          <p:nvPr/>
        </p:nvSpPr>
        <p:spPr>
          <a:xfrm>
            <a:off x="8820513" y="-615488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gradFill>
                <a:gsLst>
                  <a:gs pos="30000">
                    <a:srgbClr val="D641C3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9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Comic Sans MS" panose="030F09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8B0C2-BE5A-0741-8BAE-55BC9E56AB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002F36-DB89-AD42-A496-0D699564D3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734" y="587955"/>
            <a:ext cx="4609835" cy="2667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E31A37-71B3-FC4B-A9E1-EE220FF3571C}"/>
              </a:ext>
            </a:extLst>
          </p:cNvPr>
          <p:cNvSpPr txBox="1"/>
          <p:nvPr/>
        </p:nvSpPr>
        <p:spPr>
          <a:xfrm>
            <a:off x="438151" y="1544149"/>
            <a:ext cx="565784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1"/>
            <a:r>
              <a:rPr lang="ar-SA" sz="3600" dirty="0"/>
              <a:t>اذكار الصباح والمساء</a:t>
            </a:r>
            <a:endParaRPr lang="en-US" sz="8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91B116-F790-4241-B80D-330871C151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6846" y="2894645"/>
            <a:ext cx="4609835" cy="2667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73464B-1813-1640-8CBA-2C0234D7841B}"/>
              </a:ext>
            </a:extLst>
          </p:cNvPr>
          <p:cNvSpPr txBox="1"/>
          <p:nvPr/>
        </p:nvSpPr>
        <p:spPr>
          <a:xfrm>
            <a:off x="7232752" y="3639932"/>
            <a:ext cx="3818021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latin typeface="Comic Sans MS" panose="030F0902030302020204" pitchFamily="66" charset="0"/>
              </a:rPr>
              <a:t>I always read </a:t>
            </a:r>
            <a:r>
              <a:rPr lang="en-US" sz="2800" b="1" dirty="0" err="1">
                <a:latin typeface="Comic Sans MS" panose="030F0902030302020204" pitchFamily="66" charset="0"/>
              </a:rPr>
              <a:t>Alathakar</a:t>
            </a:r>
            <a:endParaRPr lang="en-US" sz="72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16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C1EE439-9F87-8449-B4FE-FCCDE7FA5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6059996"/>
            <a:ext cx="12192000" cy="993229"/>
          </a:xfrm>
          <a:prstGeom prst="rect">
            <a:avLst/>
          </a:prstGeom>
        </p:spPr>
      </p:pic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9DB3DDD1-C75C-014F-8DD6-EAF51E341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-67733"/>
            <a:ext cx="12192000" cy="993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54D6E5-957C-E14F-A53C-0142B9B46F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0129" y="1836389"/>
            <a:ext cx="7151871" cy="266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59B306-3271-EF4F-ABAD-DAA988D716DA}"/>
              </a:ext>
            </a:extLst>
          </p:cNvPr>
          <p:cNvSpPr txBox="1"/>
          <p:nvPr/>
        </p:nvSpPr>
        <p:spPr>
          <a:xfrm>
            <a:off x="6109804" y="2261948"/>
            <a:ext cx="5248007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latin typeface="Comic Sans MS" panose="030F0902030302020204" pitchFamily="66" charset="0"/>
              </a:rPr>
              <a:t>She  always wears mask when she go out</a:t>
            </a:r>
          </a:p>
          <a:p>
            <a:pPr algn="ctr" rtl="1"/>
            <a:r>
              <a:rPr lang="en-US" sz="2800" b="1" dirty="0">
                <a:latin typeface="Comic Sans MS" panose="030F0902030302020204" pitchFamily="66" charset="0"/>
              </a:rPr>
              <a:t>I always wash my hands at least 40 seconds </a:t>
            </a:r>
            <a:endParaRPr lang="en-US" sz="7200" b="1" dirty="0">
              <a:latin typeface="Comic Sans MS" panose="030F0902030302020204" pitchFamily="66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4D75AFB-0ABF-4E4D-B1BB-2C58F61A9C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9226" y="3821001"/>
            <a:ext cx="2438400" cy="24384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1F2DEB3-A556-954B-8F21-F9A9972561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1E3E6"/>
              </a:clrFrom>
              <a:clrTo>
                <a:srgbClr val="E1E3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9928" y="470282"/>
            <a:ext cx="3137647" cy="266700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F25A8C6-29BE-7348-8411-A35CE9ED4F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2918" y="660782"/>
            <a:ext cx="3568700" cy="2286000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CA59208E-3D1A-0348-B8ED-EDA53E5EDF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636"/>
          <a:stretch/>
        </p:blipFill>
        <p:spPr>
          <a:xfrm>
            <a:off x="72716" y="3137282"/>
            <a:ext cx="4218345" cy="31012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4BEEDA-A506-624E-8791-A110AAE72F42}"/>
              </a:ext>
            </a:extLst>
          </p:cNvPr>
          <p:cNvSpPr txBox="1"/>
          <p:nvPr/>
        </p:nvSpPr>
        <p:spPr>
          <a:xfrm>
            <a:off x="647768" y="3865797"/>
            <a:ext cx="3023690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1" dirty="0">
                <a:latin typeface="Comic Sans MS" panose="030F0902030302020204" pitchFamily="66" charset="0"/>
              </a:rPr>
              <a:t>Look at the picture and write sentences in present simple</a:t>
            </a:r>
          </a:p>
        </p:txBody>
      </p:sp>
    </p:spTree>
    <p:extLst>
      <p:ext uri="{BB962C8B-B14F-4D97-AF65-F5344CB8AC3E}">
        <p14:creationId xmlns:p14="http://schemas.microsoft.com/office/powerpoint/2010/main" val="83819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9CB1F64-9A3A-0644-A1B3-E1CB1B990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5" r="-1" b="23749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7FEECE-87EB-DD4D-801C-908C4358EC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F4EC4B-C5CA-D54A-B33C-3505E26099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0162" y="-40064"/>
            <a:ext cx="7151871" cy="116936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4FA75E8-AC34-A74B-8192-D080943242A7}"/>
              </a:ext>
            </a:extLst>
          </p:cNvPr>
          <p:cNvSpPr/>
          <p:nvPr/>
        </p:nvSpPr>
        <p:spPr>
          <a:xfrm>
            <a:off x="9207" y="-790541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A:-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8E6DC22-C181-F84E-9B12-FE53ADC46360}"/>
              </a:ext>
            </a:extLst>
          </p:cNvPr>
          <p:cNvSpPr/>
          <p:nvPr/>
        </p:nvSpPr>
        <p:spPr>
          <a:xfrm>
            <a:off x="-19629" y="615898"/>
            <a:ext cx="3406324" cy="122554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3887EE-A685-4346-AD40-74AE14382CBD}"/>
              </a:ext>
            </a:extLst>
          </p:cNvPr>
          <p:cNvSpPr txBox="1"/>
          <p:nvPr/>
        </p:nvSpPr>
        <p:spPr>
          <a:xfrm>
            <a:off x="4722969" y="125578"/>
            <a:ext cx="5539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By using cooperative learning strategy, answer the question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6CA0D8-72F8-E24C-8176-3CD7DCBE43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19" t="23684" r="33079" b="14257"/>
          <a:stretch/>
        </p:blipFill>
        <p:spPr>
          <a:xfrm>
            <a:off x="9207" y="1024118"/>
            <a:ext cx="10046888" cy="5833872"/>
          </a:xfrm>
          <a:prstGeom prst="rect">
            <a:avLst/>
          </a:prstGeom>
        </p:spPr>
      </p:pic>
      <p:pic>
        <p:nvPicPr>
          <p:cNvPr id="23" name="Picture 2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5A16C54-E8F6-D544-ADFD-14734E4873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980"/>
          <a:stretch/>
        </p:blipFill>
        <p:spPr>
          <a:xfrm rot="2492562">
            <a:off x="9568076" y="1041899"/>
            <a:ext cx="2587736" cy="106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251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26655EE-D579-5346-9CC8-2C2B2243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0162" y="-40064"/>
            <a:ext cx="7151871" cy="1169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-27034" y="2233149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3EADC6-DEBB-2642-8152-A104D68EFC74}"/>
              </a:ext>
            </a:extLst>
          </p:cNvPr>
          <p:cNvSpPr/>
          <p:nvPr/>
        </p:nvSpPr>
        <p:spPr>
          <a:xfrm>
            <a:off x="8820513" y="-615488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gradFill>
                <a:gsLst>
                  <a:gs pos="30000">
                    <a:srgbClr val="D641C3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9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Comic Sans MS" panose="030F09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60111E-255F-0E4B-9544-1301C6467BF2}"/>
              </a:ext>
            </a:extLst>
          </p:cNvPr>
          <p:cNvSpPr/>
          <p:nvPr/>
        </p:nvSpPr>
        <p:spPr>
          <a:xfrm>
            <a:off x="9207" y="-790541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B:-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F4FA60D-915D-1C40-BAD6-B94173D34F06}"/>
              </a:ext>
            </a:extLst>
          </p:cNvPr>
          <p:cNvSpPr/>
          <p:nvPr/>
        </p:nvSpPr>
        <p:spPr>
          <a:xfrm>
            <a:off x="-19629" y="615898"/>
            <a:ext cx="3406324" cy="122554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4807F3-A177-3041-B1EA-C1F494954FB8}"/>
              </a:ext>
            </a:extLst>
          </p:cNvPr>
          <p:cNvSpPr txBox="1"/>
          <p:nvPr/>
        </p:nvSpPr>
        <p:spPr>
          <a:xfrm>
            <a:off x="5355818" y="109081"/>
            <a:ext cx="5539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By using one minute strategy, answer the question.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EF954-E786-1D4C-B604-29CD726C5E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03" t="44418" r="31849" b="17884"/>
          <a:stretch/>
        </p:blipFill>
        <p:spPr>
          <a:xfrm>
            <a:off x="27034" y="1373311"/>
            <a:ext cx="11247425" cy="5375608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17DD1E-0C1B-E141-B799-31C6BC54F1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3737" t="16364" r="10008" b="16257"/>
          <a:stretch/>
        </p:blipFill>
        <p:spPr>
          <a:xfrm>
            <a:off x="10205777" y="1095243"/>
            <a:ext cx="1844842" cy="16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92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90CBE38-68B5-D846-BDF4-943E7AD7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5817" y="643467"/>
            <a:ext cx="53203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CA1F07-B090-6D4E-BE03-BEEBFC1EC5F6}"/>
              </a:ext>
            </a:extLst>
          </p:cNvPr>
          <p:cNvSpPr/>
          <p:nvPr/>
        </p:nvSpPr>
        <p:spPr>
          <a:xfrm>
            <a:off x="29493" y="-262916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What is the day today?</a:t>
            </a:r>
          </a:p>
          <a:p>
            <a:endParaRPr lang="en-US" sz="4000" b="1" dirty="0">
              <a:gradFill>
                <a:gsLst>
                  <a:gs pos="30000">
                    <a:srgbClr val="D641C3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9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Comic Sans MS" panose="030F09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F038E5-57A8-7245-ACA3-A6A3AFA596EE}"/>
              </a:ext>
            </a:extLst>
          </p:cNvPr>
          <p:cNvSpPr/>
          <p:nvPr/>
        </p:nvSpPr>
        <p:spPr>
          <a:xfrm>
            <a:off x="77812" y="3948807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What is the date today?</a:t>
            </a:r>
          </a:p>
          <a:p>
            <a:endParaRPr lang="en-US" sz="4000" b="1" dirty="0">
              <a:gradFill>
                <a:gsLst>
                  <a:gs pos="30000">
                    <a:srgbClr val="D641C3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9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Comic Sans MS" panose="030F09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9E754-A520-6841-8AFF-166137DF2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4" t="11187" r="5049" b="15247"/>
          <a:stretch/>
        </p:blipFill>
        <p:spPr>
          <a:xfrm>
            <a:off x="5367932" y="439870"/>
            <a:ext cx="6776502" cy="5570274"/>
          </a:xfrm>
          <a:prstGeom prst="rect">
            <a:avLst/>
          </a:prstGeom>
        </p:spPr>
      </p:pic>
      <p:pic>
        <p:nvPicPr>
          <p:cNvPr id="9" name="Picture 8" descr="A close - up of a clock&#10;&#10;Description automatically generated with medium confidence">
            <a:extLst>
              <a:ext uri="{FF2B5EF4-FFF2-40B4-BE49-F238E27FC236}">
                <a16:creationId xmlns:a16="http://schemas.microsoft.com/office/drawing/2014/main" id="{F075EB5A-76C3-8E43-B710-B96E9E232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587" y="4944679"/>
            <a:ext cx="1917623" cy="176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21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1315F2B-F06F-1244-A584-7E694C558B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6908" y="571936"/>
            <a:ext cx="4910138" cy="51567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6689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3EADC6-DEBB-2642-8152-A104D68EFC74}"/>
              </a:ext>
            </a:extLst>
          </p:cNvPr>
          <p:cNvSpPr/>
          <p:nvPr/>
        </p:nvSpPr>
        <p:spPr>
          <a:xfrm>
            <a:off x="8820513" y="-615488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gradFill>
                <a:gsLst>
                  <a:gs pos="30000">
                    <a:srgbClr val="D641C3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9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Comic Sans MS" panose="030F09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502DA-E147-3C45-A7A7-FBB33CFC1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45" y="2259806"/>
            <a:ext cx="6130925" cy="45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24DFD50-BD9E-7E4F-9545-F625B0B8A5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0434" y="589040"/>
            <a:ext cx="5320366" cy="5571065"/>
          </a:xfrm>
          <a:prstGeom prst="rect">
            <a:avLst/>
          </a:prstGeom>
          <a:ln>
            <a:noFill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22F9B79-E5AB-A84E-BA34-CE52E075AF4D}"/>
              </a:ext>
            </a:extLst>
          </p:cNvPr>
          <p:cNvSpPr/>
          <p:nvPr/>
        </p:nvSpPr>
        <p:spPr>
          <a:xfrm>
            <a:off x="1314451" y="981571"/>
            <a:ext cx="478736" cy="47579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14928" y="0"/>
            <a:ext cx="1219200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C811DC-6956-4A44-BAF1-0BA60A057F10}"/>
              </a:ext>
            </a:extLst>
          </p:cNvPr>
          <p:cNvSpPr/>
          <p:nvPr/>
        </p:nvSpPr>
        <p:spPr>
          <a:xfrm>
            <a:off x="0" y="-756411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Rules of the virtual classroom: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CDDAF77-1307-B546-BE8F-2C2AB06CA458}"/>
              </a:ext>
            </a:extLst>
          </p:cNvPr>
          <p:cNvSpPr/>
          <p:nvPr/>
        </p:nvSpPr>
        <p:spPr>
          <a:xfrm>
            <a:off x="147819" y="589040"/>
            <a:ext cx="7965162" cy="174190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4531DC7-78E0-C742-89DF-A6B020A17335}"/>
              </a:ext>
            </a:extLst>
          </p:cNvPr>
          <p:cNvSpPr/>
          <p:nvPr/>
        </p:nvSpPr>
        <p:spPr>
          <a:xfrm>
            <a:off x="773305" y="938445"/>
            <a:ext cx="8643938" cy="5286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0DC99DA-03E3-9141-9E9B-B52476EF35B4}"/>
              </a:ext>
            </a:extLst>
          </p:cNvPr>
          <p:cNvSpPr/>
          <p:nvPr/>
        </p:nvSpPr>
        <p:spPr>
          <a:xfrm>
            <a:off x="1145981" y="1053185"/>
            <a:ext cx="7743825" cy="265811"/>
          </a:xfrm>
          <a:prstGeom prst="roundRect">
            <a:avLst>
              <a:gd name="adj" fmla="val 50000"/>
            </a:avLst>
          </a:prstGeom>
          <a:solidFill>
            <a:srgbClr val="D641C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5FC68A0-DE8F-A541-A867-77C0476CACAF}"/>
              </a:ext>
            </a:extLst>
          </p:cNvPr>
          <p:cNvGrpSpPr/>
          <p:nvPr/>
        </p:nvGrpSpPr>
        <p:grpSpPr>
          <a:xfrm>
            <a:off x="896337" y="981571"/>
            <a:ext cx="1628776" cy="5074042"/>
            <a:chOff x="896337" y="981571"/>
            <a:chExt cx="1628776" cy="507404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8D4ECB4-28DE-AD45-93B7-F257DF19C74C}"/>
                </a:ext>
              </a:extLst>
            </p:cNvPr>
            <p:cNvSpPr/>
            <p:nvPr/>
          </p:nvSpPr>
          <p:spPr>
            <a:xfrm>
              <a:off x="1314451" y="981571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5FD7E9-9C44-E743-AB72-CA9F5216FC85}"/>
                </a:ext>
              </a:extLst>
            </p:cNvPr>
            <p:cNvSpPr/>
            <p:nvPr/>
          </p:nvSpPr>
          <p:spPr>
            <a:xfrm>
              <a:off x="1426936" y="1054309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29D6B1">
                    <a:alpha val="70000"/>
                  </a:srgbClr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FFFF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1B568B2-EA5C-8248-A3FA-299311289F86}"/>
                </a:ext>
              </a:extLst>
            </p:cNvPr>
            <p:cNvSpPr/>
            <p:nvPr/>
          </p:nvSpPr>
          <p:spPr>
            <a:xfrm>
              <a:off x="896337" y="4441123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29D6B1">
                    <a:alpha val="70000"/>
                  </a:srgbClr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FFFF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908328-8012-7647-B2DF-4E3CDC9D8083}"/>
                </a:ext>
              </a:extLst>
            </p:cNvPr>
            <p:cNvCxnSpPr>
              <a:cxnSpLocks/>
              <a:stCxn id="28" idx="4"/>
              <a:endCxn id="29" idx="5"/>
            </p:cNvCxnSpPr>
            <p:nvPr/>
          </p:nvCxnSpPr>
          <p:spPr>
            <a:xfrm>
              <a:off x="1553820" y="1384629"/>
              <a:ext cx="156905" cy="3056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E17CB3F-1A37-B440-98C0-42D1A4F1A7DB}"/>
              </a:ext>
            </a:extLst>
          </p:cNvPr>
          <p:cNvGrpSpPr/>
          <p:nvPr/>
        </p:nvGrpSpPr>
        <p:grpSpPr>
          <a:xfrm>
            <a:off x="2393595" y="990027"/>
            <a:ext cx="1628776" cy="3716996"/>
            <a:chOff x="2393595" y="990027"/>
            <a:chExt cx="1628776" cy="3716996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291DDAC-8DD9-ED4A-82B5-126DF5CE4F30}"/>
                </a:ext>
              </a:extLst>
            </p:cNvPr>
            <p:cNvSpPr/>
            <p:nvPr/>
          </p:nvSpPr>
          <p:spPr>
            <a:xfrm>
              <a:off x="2393595" y="3092533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FB4C558-6C49-0549-84EC-25C7B262E68B}"/>
                </a:ext>
              </a:extLst>
            </p:cNvPr>
            <p:cNvSpPr/>
            <p:nvPr/>
          </p:nvSpPr>
          <p:spPr>
            <a:xfrm>
              <a:off x="2772810" y="990027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7C3C86D-5766-A04A-A767-0BA1CA55DDAC}"/>
                </a:ext>
              </a:extLst>
            </p:cNvPr>
            <p:cNvSpPr/>
            <p:nvPr/>
          </p:nvSpPr>
          <p:spPr>
            <a:xfrm>
              <a:off x="2885295" y="1062765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765F7AA-F005-304D-ABA7-386D330D2890}"/>
                </a:ext>
              </a:extLst>
            </p:cNvPr>
            <p:cNvCxnSpPr>
              <a:cxnSpLocks/>
            </p:cNvCxnSpPr>
            <p:nvPr/>
          </p:nvCxnSpPr>
          <p:spPr>
            <a:xfrm>
              <a:off x="3063367" y="1382154"/>
              <a:ext cx="162384" cy="18468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F0020E-0BFF-0643-8203-91A3DB06A184}"/>
              </a:ext>
            </a:extLst>
          </p:cNvPr>
          <p:cNvGrpSpPr/>
          <p:nvPr/>
        </p:nvGrpSpPr>
        <p:grpSpPr>
          <a:xfrm>
            <a:off x="5849243" y="1013975"/>
            <a:ext cx="1628776" cy="3693048"/>
            <a:chOff x="5849243" y="1013975"/>
            <a:chExt cx="1628776" cy="3693048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7D6FF53-5C16-A647-80E3-AAF3C3EEE2BF}"/>
                </a:ext>
              </a:extLst>
            </p:cNvPr>
            <p:cNvSpPr/>
            <p:nvPr/>
          </p:nvSpPr>
          <p:spPr>
            <a:xfrm>
              <a:off x="5849243" y="3092533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E45FE8E-A5DE-D141-B4D8-4D042F7EC03E}"/>
                </a:ext>
              </a:extLst>
            </p:cNvPr>
            <p:cNvSpPr/>
            <p:nvPr/>
          </p:nvSpPr>
          <p:spPr>
            <a:xfrm>
              <a:off x="6398951" y="1013975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3D6493C-2BCC-CA4B-8691-58138802442F}"/>
                </a:ext>
              </a:extLst>
            </p:cNvPr>
            <p:cNvSpPr/>
            <p:nvPr/>
          </p:nvSpPr>
          <p:spPr>
            <a:xfrm>
              <a:off x="6511436" y="1086713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B263489-4AD4-B34D-BE9E-79EF2C80C408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6614746" y="1335338"/>
              <a:ext cx="48885" cy="18486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433DFF-6D84-464E-8A98-1D100AEB624C}"/>
              </a:ext>
            </a:extLst>
          </p:cNvPr>
          <p:cNvGrpSpPr/>
          <p:nvPr/>
        </p:nvGrpSpPr>
        <p:grpSpPr>
          <a:xfrm>
            <a:off x="4373483" y="985799"/>
            <a:ext cx="1628776" cy="4969463"/>
            <a:chOff x="4373483" y="985799"/>
            <a:chExt cx="1628776" cy="496946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DB4F889-3668-3D40-9977-C98669D6C402}"/>
                </a:ext>
              </a:extLst>
            </p:cNvPr>
            <p:cNvSpPr/>
            <p:nvPr/>
          </p:nvSpPr>
          <p:spPr>
            <a:xfrm>
              <a:off x="4373483" y="4340772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29D6B1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C24462A-59A6-3F45-AAF6-331A12571CA3}"/>
                </a:ext>
              </a:extLst>
            </p:cNvPr>
            <p:cNvSpPr/>
            <p:nvPr/>
          </p:nvSpPr>
          <p:spPr>
            <a:xfrm>
              <a:off x="4780403" y="985799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8CB5AC4-2408-1F4B-BBAE-4D50E4A19C5B}"/>
                </a:ext>
              </a:extLst>
            </p:cNvPr>
            <p:cNvSpPr/>
            <p:nvPr/>
          </p:nvSpPr>
          <p:spPr>
            <a:xfrm>
              <a:off x="4892888" y="1058537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29D6B1">
                    <a:alpha val="70000"/>
                  </a:srgbClr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FFFF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733A2F0-662B-6B45-B8CC-09EB8DAED386}"/>
                </a:ext>
              </a:extLst>
            </p:cNvPr>
            <p:cNvCxnSpPr>
              <a:cxnSpLocks/>
            </p:cNvCxnSpPr>
            <p:nvPr/>
          </p:nvCxnSpPr>
          <p:spPr>
            <a:xfrm>
              <a:off x="5033459" y="1352270"/>
              <a:ext cx="156905" cy="3056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175D76A-3A25-D346-AEBC-43BFB1D57DEA}"/>
              </a:ext>
            </a:extLst>
          </p:cNvPr>
          <p:cNvGrpSpPr/>
          <p:nvPr/>
        </p:nvGrpSpPr>
        <p:grpSpPr>
          <a:xfrm>
            <a:off x="7458687" y="992916"/>
            <a:ext cx="1628776" cy="4962346"/>
            <a:chOff x="7458687" y="992916"/>
            <a:chExt cx="1628776" cy="4962346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4946AB5-1B87-7248-ABD1-635986D23EF3}"/>
                </a:ext>
              </a:extLst>
            </p:cNvPr>
            <p:cNvSpPr/>
            <p:nvPr/>
          </p:nvSpPr>
          <p:spPr>
            <a:xfrm>
              <a:off x="7458687" y="4340772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29D6B1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C76C097-972E-B343-B517-C7F5FA781842}"/>
                </a:ext>
              </a:extLst>
            </p:cNvPr>
            <p:cNvSpPr/>
            <p:nvPr/>
          </p:nvSpPr>
          <p:spPr>
            <a:xfrm>
              <a:off x="8080787" y="992916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B26148D-4C27-B34E-807C-50434ED882EA}"/>
                </a:ext>
              </a:extLst>
            </p:cNvPr>
            <p:cNvSpPr/>
            <p:nvPr/>
          </p:nvSpPr>
          <p:spPr>
            <a:xfrm>
              <a:off x="8193272" y="1065654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29D6B1">
                    <a:alpha val="70000"/>
                  </a:srgbClr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FFFF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8888FFD-769A-2749-9A7B-616AB29855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0083" y="1528981"/>
              <a:ext cx="15856" cy="28797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AF38F65-659F-D845-82A4-3CB9D7B00F3D}"/>
              </a:ext>
            </a:extLst>
          </p:cNvPr>
          <p:cNvSpPr txBox="1"/>
          <p:nvPr/>
        </p:nvSpPr>
        <p:spPr>
          <a:xfrm>
            <a:off x="954793" y="4925202"/>
            <a:ext cx="15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Don’t open your mic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49DE70-4CAB-F942-986D-78B9CB4736CE}"/>
              </a:ext>
            </a:extLst>
          </p:cNvPr>
          <p:cNvSpPr txBox="1"/>
          <p:nvPr/>
        </p:nvSpPr>
        <p:spPr>
          <a:xfrm>
            <a:off x="2480037" y="3426326"/>
            <a:ext cx="157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Don’t interrupt your teacher / friend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B4A026-A8B6-A34F-A398-4F5F26E5D92C}"/>
              </a:ext>
            </a:extLst>
          </p:cNvPr>
          <p:cNvSpPr txBox="1"/>
          <p:nvPr/>
        </p:nvSpPr>
        <p:spPr>
          <a:xfrm>
            <a:off x="4361495" y="4925201"/>
            <a:ext cx="15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Listen to your teacher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AEFB19-1C41-E942-9E43-58E615701701}"/>
              </a:ext>
            </a:extLst>
          </p:cNvPr>
          <p:cNvSpPr txBox="1"/>
          <p:nvPr/>
        </p:nvSpPr>
        <p:spPr>
          <a:xfrm>
            <a:off x="5872823" y="3587336"/>
            <a:ext cx="15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Raise your hand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CD6DCA8-D23C-5B45-9873-D093E0FFA3B3}"/>
              </a:ext>
            </a:extLst>
          </p:cNvPr>
          <p:cNvSpPr txBox="1"/>
          <p:nvPr/>
        </p:nvSpPr>
        <p:spPr>
          <a:xfrm>
            <a:off x="7331367" y="4959687"/>
            <a:ext cx="193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Speak English</a:t>
            </a:r>
          </a:p>
        </p:txBody>
      </p:sp>
      <p:pic>
        <p:nvPicPr>
          <p:cNvPr id="59" name="Picture 5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F143028-2E29-5E4B-87D2-1D4532CB53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72077">
            <a:off x="8824704" y="177245"/>
            <a:ext cx="1338221" cy="10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58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2" grpId="0" animBg="1"/>
      <p:bldP spid="53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90CBE38-68B5-D846-BDF4-943E7AD7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5817" y="643467"/>
            <a:ext cx="5320366" cy="5571065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-9266" y="0"/>
            <a:ext cx="12192000" cy="6858000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CA1F07-B090-6D4E-BE03-BEEBFC1EC5F6}"/>
              </a:ext>
            </a:extLst>
          </p:cNvPr>
          <p:cNvSpPr/>
          <p:nvPr/>
        </p:nvSpPr>
        <p:spPr>
          <a:xfrm>
            <a:off x="29493" y="-535241"/>
            <a:ext cx="1140733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Objectives ( </a:t>
            </a:r>
            <a:r>
              <a:rPr lang="en-US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open your book page </a:t>
            </a:r>
            <a:r>
              <a:rPr lang="en-US" sz="2800" b="1" u="sng" dirty="0">
                <a:solidFill>
                  <a:schemeClr val="tx1"/>
                </a:solidFill>
                <a:latin typeface="Comic Sans MS" panose="030F0902030302020204" pitchFamily="66" charset="0"/>
              </a:rPr>
              <a:t>23</a:t>
            </a:r>
            <a:r>
              <a:rPr lang="en-US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 and extract the objectives ):-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759ED71-6765-9148-BAB8-7D3DD32937F0}"/>
              </a:ext>
            </a:extLst>
          </p:cNvPr>
          <p:cNvSpPr/>
          <p:nvPr/>
        </p:nvSpPr>
        <p:spPr>
          <a:xfrm>
            <a:off x="9266" y="1081914"/>
            <a:ext cx="3406324" cy="170921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39F7DA7-440D-0946-B95D-7A64B6EE9140}"/>
              </a:ext>
            </a:extLst>
          </p:cNvPr>
          <p:cNvSpPr/>
          <p:nvPr/>
        </p:nvSpPr>
        <p:spPr>
          <a:xfrm>
            <a:off x="530591" y="1338988"/>
            <a:ext cx="8643938" cy="5286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9B0CC4E-A611-194B-9050-A9FB15E6E2E3}"/>
              </a:ext>
            </a:extLst>
          </p:cNvPr>
          <p:cNvSpPr/>
          <p:nvPr/>
        </p:nvSpPr>
        <p:spPr>
          <a:xfrm>
            <a:off x="1012358" y="1430201"/>
            <a:ext cx="7743825" cy="265811"/>
          </a:xfrm>
          <a:prstGeom prst="roundRect">
            <a:avLst>
              <a:gd name="adj" fmla="val 50000"/>
            </a:avLst>
          </a:prstGeom>
          <a:solidFill>
            <a:srgbClr val="D641C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0BC534-68C5-B849-AF0C-3B201DC07DBA}"/>
              </a:ext>
            </a:extLst>
          </p:cNvPr>
          <p:cNvGrpSpPr/>
          <p:nvPr/>
        </p:nvGrpSpPr>
        <p:grpSpPr>
          <a:xfrm>
            <a:off x="1024570" y="1410883"/>
            <a:ext cx="1628776" cy="5074042"/>
            <a:chOff x="896337" y="981571"/>
            <a:chExt cx="1628776" cy="507404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7AAA02-D1FA-034A-A08E-9E3BB1A65670}"/>
                </a:ext>
              </a:extLst>
            </p:cNvPr>
            <p:cNvSpPr/>
            <p:nvPr/>
          </p:nvSpPr>
          <p:spPr>
            <a:xfrm>
              <a:off x="1314451" y="981571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A06E1A-A16A-2847-B5E3-675E9F04E762}"/>
                </a:ext>
              </a:extLst>
            </p:cNvPr>
            <p:cNvSpPr/>
            <p:nvPr/>
          </p:nvSpPr>
          <p:spPr>
            <a:xfrm>
              <a:off x="1426936" y="1054309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29D6B1">
                    <a:alpha val="70000"/>
                  </a:srgbClr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FFFF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3BD343E-E338-B443-979B-B70CD593E759}"/>
                </a:ext>
              </a:extLst>
            </p:cNvPr>
            <p:cNvSpPr/>
            <p:nvPr/>
          </p:nvSpPr>
          <p:spPr>
            <a:xfrm>
              <a:off x="896337" y="4441123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29D6B1">
                    <a:alpha val="70000"/>
                  </a:srgbClr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FFFF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F43E96-F7D0-8A4E-8A02-EEDFC17F0891}"/>
                </a:ext>
              </a:extLst>
            </p:cNvPr>
            <p:cNvCxnSpPr>
              <a:cxnSpLocks/>
              <a:stCxn id="11" idx="4"/>
              <a:endCxn id="12" idx="5"/>
            </p:cNvCxnSpPr>
            <p:nvPr/>
          </p:nvCxnSpPr>
          <p:spPr>
            <a:xfrm>
              <a:off x="1553820" y="1384629"/>
              <a:ext cx="156905" cy="3056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1A9B82-2DB0-FD48-AA86-26ED757C4151}"/>
              </a:ext>
            </a:extLst>
          </p:cNvPr>
          <p:cNvGrpSpPr/>
          <p:nvPr/>
        </p:nvGrpSpPr>
        <p:grpSpPr>
          <a:xfrm>
            <a:off x="2955441" y="1678537"/>
            <a:ext cx="1628776" cy="3716996"/>
            <a:chOff x="2393595" y="990027"/>
            <a:chExt cx="1628776" cy="371699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B566C0F-8D6C-FF4F-AA6E-5D195BA8314C}"/>
                </a:ext>
              </a:extLst>
            </p:cNvPr>
            <p:cNvSpPr/>
            <p:nvPr/>
          </p:nvSpPr>
          <p:spPr>
            <a:xfrm>
              <a:off x="2393595" y="3092533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9F7B351-3F13-E745-B8CC-6AB91B1FA435}"/>
                </a:ext>
              </a:extLst>
            </p:cNvPr>
            <p:cNvSpPr/>
            <p:nvPr/>
          </p:nvSpPr>
          <p:spPr>
            <a:xfrm>
              <a:off x="2772810" y="990027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A9FBDD7-5D70-374F-A785-65CE87A92274}"/>
                </a:ext>
              </a:extLst>
            </p:cNvPr>
            <p:cNvSpPr/>
            <p:nvPr/>
          </p:nvSpPr>
          <p:spPr>
            <a:xfrm>
              <a:off x="2885295" y="1062765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42591B-48D6-D542-90A8-7A7DD359759F}"/>
                </a:ext>
              </a:extLst>
            </p:cNvPr>
            <p:cNvCxnSpPr>
              <a:cxnSpLocks/>
            </p:cNvCxnSpPr>
            <p:nvPr/>
          </p:nvCxnSpPr>
          <p:spPr>
            <a:xfrm>
              <a:off x="3063367" y="1382154"/>
              <a:ext cx="162384" cy="18468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B8D54F-C205-DA42-87D7-C88171BBD1E0}"/>
              </a:ext>
            </a:extLst>
          </p:cNvPr>
          <p:cNvGrpSpPr/>
          <p:nvPr/>
        </p:nvGrpSpPr>
        <p:grpSpPr>
          <a:xfrm>
            <a:off x="4963040" y="1529053"/>
            <a:ext cx="1628776" cy="4969463"/>
            <a:chOff x="4373483" y="985799"/>
            <a:chExt cx="1628776" cy="4969463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76C1A44-800C-EB45-89FA-B4F54926E32F}"/>
                </a:ext>
              </a:extLst>
            </p:cNvPr>
            <p:cNvSpPr/>
            <p:nvPr/>
          </p:nvSpPr>
          <p:spPr>
            <a:xfrm>
              <a:off x="4373483" y="4340772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29D6B1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C50AD3B-923C-084C-8D3F-B545CA1DD249}"/>
                </a:ext>
              </a:extLst>
            </p:cNvPr>
            <p:cNvSpPr/>
            <p:nvPr/>
          </p:nvSpPr>
          <p:spPr>
            <a:xfrm>
              <a:off x="4780403" y="985799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D1FA4D8-1786-9547-8A6C-112A82DCBC38}"/>
                </a:ext>
              </a:extLst>
            </p:cNvPr>
            <p:cNvSpPr/>
            <p:nvPr/>
          </p:nvSpPr>
          <p:spPr>
            <a:xfrm>
              <a:off x="4892888" y="1058537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29D6B1">
                    <a:alpha val="70000"/>
                  </a:srgbClr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FFFFFF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A81DC1-1FCD-6841-B281-3F7EEE7F205E}"/>
                </a:ext>
              </a:extLst>
            </p:cNvPr>
            <p:cNvCxnSpPr>
              <a:cxnSpLocks/>
            </p:cNvCxnSpPr>
            <p:nvPr/>
          </p:nvCxnSpPr>
          <p:spPr>
            <a:xfrm>
              <a:off x="5033459" y="1352270"/>
              <a:ext cx="156905" cy="3056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F4F6689-07C9-7F4E-9E44-6B93414F2E4D}"/>
              </a:ext>
            </a:extLst>
          </p:cNvPr>
          <p:cNvSpPr txBox="1"/>
          <p:nvPr/>
        </p:nvSpPr>
        <p:spPr>
          <a:xfrm>
            <a:off x="1024570" y="5405676"/>
            <a:ext cx="1677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Use present simple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BA78E0-6DBA-104B-8318-F7ABEB0CD1A1}"/>
              </a:ext>
            </a:extLst>
          </p:cNvPr>
          <p:cNvSpPr txBox="1"/>
          <p:nvPr/>
        </p:nvSpPr>
        <p:spPr>
          <a:xfrm>
            <a:off x="3013897" y="4333343"/>
            <a:ext cx="15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Use present progressive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0D74D8-4C7E-534F-961A-8369756F2DD4}"/>
              </a:ext>
            </a:extLst>
          </p:cNvPr>
          <p:cNvSpPr txBox="1"/>
          <p:nvPr/>
        </p:nvSpPr>
        <p:spPr>
          <a:xfrm>
            <a:off x="4963040" y="5108854"/>
            <a:ext cx="1628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902030302020204" pitchFamily="66" charset="0"/>
              </a:rPr>
              <a:t>Compare between  present simple and progressive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E89149-14C3-FA4C-8176-5671EFE654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 rot="4275888">
            <a:off x="8360707" y="970386"/>
            <a:ext cx="1185441" cy="118544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AFB92CA-D977-F34C-AB74-CDA7C433E28F}"/>
              </a:ext>
            </a:extLst>
          </p:cNvPr>
          <p:cNvGrpSpPr/>
          <p:nvPr/>
        </p:nvGrpSpPr>
        <p:grpSpPr>
          <a:xfrm>
            <a:off x="7098348" y="1692126"/>
            <a:ext cx="1628776" cy="3716996"/>
            <a:chOff x="2393595" y="990027"/>
            <a:chExt cx="1628776" cy="3716996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0F204A4-CEDD-B74A-8422-8509A0715BEC}"/>
                </a:ext>
              </a:extLst>
            </p:cNvPr>
            <p:cNvSpPr/>
            <p:nvPr/>
          </p:nvSpPr>
          <p:spPr>
            <a:xfrm>
              <a:off x="2393595" y="3092533"/>
              <a:ext cx="1628776" cy="1614490"/>
            </a:xfrm>
            <a:custGeom>
              <a:avLst/>
              <a:gdLst>
                <a:gd name="connsiteX0" fmla="*/ 814388 w 1628776"/>
                <a:gd name="connsiteY0" fmla="*/ 91428 h 1614490"/>
                <a:gd name="connsiteX1" fmla="*/ 677766 w 1628776"/>
                <a:gd name="connsiteY1" fmla="*/ 244298 h 1614490"/>
                <a:gd name="connsiteX2" fmla="*/ 814388 w 1628776"/>
                <a:gd name="connsiteY2" fmla="*/ 397168 h 1614490"/>
                <a:gd name="connsiteX3" fmla="*/ 951010 w 1628776"/>
                <a:gd name="connsiteY3" fmla="*/ 244298 h 1614490"/>
                <a:gd name="connsiteX4" fmla="*/ 814388 w 1628776"/>
                <a:gd name="connsiteY4" fmla="*/ 91428 h 1614490"/>
                <a:gd name="connsiteX5" fmla="*/ 814388 w 1628776"/>
                <a:gd name="connsiteY5" fmla="*/ 0 h 1614490"/>
                <a:gd name="connsiteX6" fmla="*/ 1628776 w 1628776"/>
                <a:gd name="connsiteY6" fmla="*/ 807245 h 1614490"/>
                <a:gd name="connsiteX7" fmla="*/ 814388 w 1628776"/>
                <a:gd name="connsiteY7" fmla="*/ 1614490 h 1614490"/>
                <a:gd name="connsiteX8" fmla="*/ 0 w 1628776"/>
                <a:gd name="connsiteY8" fmla="*/ 807245 h 1614490"/>
                <a:gd name="connsiteX9" fmla="*/ 814388 w 1628776"/>
                <a:gd name="connsiteY9" fmla="*/ 0 h 16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8776" h="1614490">
                  <a:moveTo>
                    <a:pt x="814388" y="91428"/>
                  </a:moveTo>
                  <a:cubicBezTo>
                    <a:pt x="738934" y="91428"/>
                    <a:pt x="677766" y="159870"/>
                    <a:pt x="677766" y="244298"/>
                  </a:cubicBezTo>
                  <a:cubicBezTo>
                    <a:pt x="677766" y="328726"/>
                    <a:pt x="738934" y="397168"/>
                    <a:pt x="814388" y="397168"/>
                  </a:cubicBezTo>
                  <a:cubicBezTo>
                    <a:pt x="889842" y="397168"/>
                    <a:pt x="951010" y="328726"/>
                    <a:pt x="951010" y="244298"/>
                  </a:cubicBezTo>
                  <a:cubicBezTo>
                    <a:pt x="951010" y="159870"/>
                    <a:pt x="889842" y="91428"/>
                    <a:pt x="814388" y="91428"/>
                  </a:cubicBezTo>
                  <a:close/>
                  <a:moveTo>
                    <a:pt x="814388" y="0"/>
                  </a:moveTo>
                  <a:cubicBezTo>
                    <a:pt x="1264162" y="0"/>
                    <a:pt x="1628776" y="361416"/>
                    <a:pt x="1628776" y="807245"/>
                  </a:cubicBezTo>
                  <a:cubicBezTo>
                    <a:pt x="1628776" y="1253074"/>
                    <a:pt x="1264162" y="1614490"/>
                    <a:pt x="814388" y="1614490"/>
                  </a:cubicBezTo>
                  <a:cubicBezTo>
                    <a:pt x="364614" y="1614490"/>
                    <a:pt x="0" y="1253074"/>
                    <a:pt x="0" y="807245"/>
                  </a:cubicBezTo>
                  <a:cubicBezTo>
                    <a:pt x="0" y="361416"/>
                    <a:pt x="364614" y="0"/>
                    <a:pt x="814388" y="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C3A6096-CF39-4442-B07D-7523D2392C8B}"/>
                </a:ext>
              </a:extLst>
            </p:cNvPr>
            <p:cNvSpPr/>
            <p:nvPr/>
          </p:nvSpPr>
          <p:spPr>
            <a:xfrm>
              <a:off x="2772810" y="990027"/>
              <a:ext cx="478736" cy="475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A3E06D1-43AA-8C47-8CBD-524325502F3F}"/>
                </a:ext>
              </a:extLst>
            </p:cNvPr>
            <p:cNvSpPr/>
            <p:nvPr/>
          </p:nvSpPr>
          <p:spPr>
            <a:xfrm>
              <a:off x="2885295" y="1062765"/>
              <a:ext cx="253767" cy="330320"/>
            </a:xfrm>
            <a:prstGeom prst="ellipse">
              <a:avLst/>
            </a:prstGeom>
            <a:gradFill flip="none" rotWithShape="1">
              <a:gsLst>
                <a:gs pos="12000">
                  <a:srgbClr val="D641C3"/>
                </a:gs>
                <a:gs pos="41000">
                  <a:srgbClr val="D6D6D6"/>
                </a:gs>
                <a:gs pos="72000">
                  <a:srgbClr val="29D6B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>
                <a:gsLst>
                  <a:gs pos="0">
                    <a:srgbClr val="D641C3">
                      <a:alpha val="0"/>
                    </a:srgb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3CD7A5F-E977-6340-B879-A72BE859D746}"/>
                </a:ext>
              </a:extLst>
            </p:cNvPr>
            <p:cNvCxnSpPr>
              <a:cxnSpLocks/>
            </p:cNvCxnSpPr>
            <p:nvPr/>
          </p:nvCxnSpPr>
          <p:spPr>
            <a:xfrm>
              <a:off x="3063367" y="1382154"/>
              <a:ext cx="162384" cy="18468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4096024-8800-644A-ABC0-DC8CC7FF4541}"/>
              </a:ext>
            </a:extLst>
          </p:cNvPr>
          <p:cNvSpPr txBox="1"/>
          <p:nvPr/>
        </p:nvSpPr>
        <p:spPr>
          <a:xfrm>
            <a:off x="7156804" y="4362698"/>
            <a:ext cx="15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Answer the questions</a:t>
            </a:r>
          </a:p>
        </p:txBody>
      </p:sp>
    </p:spTree>
    <p:extLst>
      <p:ext uri="{BB962C8B-B14F-4D97-AF65-F5344CB8AC3E}">
        <p14:creationId xmlns:p14="http://schemas.microsoft.com/office/powerpoint/2010/main" val="396095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6" grpId="0" animBg="1"/>
      <p:bldP spid="8" grpId="0" animBg="1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90CBE38-68B5-D846-BDF4-943E7AD7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5817" y="643467"/>
            <a:ext cx="5320366" cy="5571065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CA1F07-B090-6D4E-BE03-BEEBFC1EC5F6}"/>
              </a:ext>
            </a:extLst>
          </p:cNvPr>
          <p:cNvSpPr/>
          <p:nvPr/>
        </p:nvSpPr>
        <p:spPr>
          <a:xfrm>
            <a:off x="29493" y="-262916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Home work: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D5243A-AABC-3C44-85CA-5E34A47FA676}"/>
              </a:ext>
            </a:extLst>
          </p:cNvPr>
          <p:cNvSpPr/>
          <p:nvPr/>
        </p:nvSpPr>
        <p:spPr>
          <a:xfrm>
            <a:off x="29493" y="1319471"/>
            <a:ext cx="3406324" cy="221461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5D9CEE-A415-1B49-B101-B33E9C50BAC2}"/>
              </a:ext>
            </a:extLst>
          </p:cNvPr>
          <p:cNvSpPr txBox="1"/>
          <p:nvPr/>
        </p:nvSpPr>
        <p:spPr>
          <a:xfrm>
            <a:off x="670291" y="1749376"/>
            <a:ext cx="778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Lets check your homework page 100 (F)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057C48E-73A6-2640-9223-37E3764C5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911" y="2010986"/>
            <a:ext cx="3769596" cy="37695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5FDAB9-2B04-1747-B739-B4F760C515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92" t="3447" r="6992" b="5287"/>
          <a:stretch/>
        </p:blipFill>
        <p:spPr>
          <a:xfrm>
            <a:off x="627211" y="2461817"/>
            <a:ext cx="6921063" cy="38852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9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Callout 17">
            <a:extLst>
              <a:ext uri="{FF2B5EF4-FFF2-40B4-BE49-F238E27FC236}">
                <a16:creationId xmlns:a16="http://schemas.microsoft.com/office/drawing/2014/main" id="{1CE7628A-82B7-634A-A211-B2473CEDB155}"/>
              </a:ext>
            </a:extLst>
          </p:cNvPr>
          <p:cNvSpPr/>
          <p:nvPr/>
        </p:nvSpPr>
        <p:spPr>
          <a:xfrm>
            <a:off x="4173137" y="1636528"/>
            <a:ext cx="3985688" cy="1429692"/>
          </a:xfrm>
          <a:prstGeom prst="cloudCallout">
            <a:avLst>
              <a:gd name="adj1" fmla="val -22560"/>
              <a:gd name="adj2" fmla="val 64047"/>
            </a:avLst>
          </a:prstGeom>
          <a:solidFill>
            <a:srgbClr val="29D6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90CBE38-68B5-D846-BDF4-943E7AD734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5817" y="643467"/>
            <a:ext cx="5320366" cy="5571065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ED57DB-7F4B-2F4B-BC69-06C0F9335E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CA1F07-B090-6D4E-BE03-BEEBFC1EC5F6}"/>
              </a:ext>
            </a:extLst>
          </p:cNvPr>
          <p:cNvSpPr/>
          <p:nvPr/>
        </p:nvSpPr>
        <p:spPr>
          <a:xfrm>
            <a:off x="29493" y="-262916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Revision:-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759ED71-6765-9148-BAB8-7D3DD32937F0}"/>
              </a:ext>
            </a:extLst>
          </p:cNvPr>
          <p:cNvSpPr/>
          <p:nvPr/>
        </p:nvSpPr>
        <p:spPr>
          <a:xfrm>
            <a:off x="29493" y="1319471"/>
            <a:ext cx="3406324" cy="221461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4C732-006A-0B4E-920B-C01B79E7032A}"/>
              </a:ext>
            </a:extLst>
          </p:cNvPr>
          <p:cNvSpPr txBox="1"/>
          <p:nvPr/>
        </p:nvSpPr>
        <p:spPr>
          <a:xfrm>
            <a:off x="1317853" y="2447404"/>
            <a:ext cx="553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Comic Sans MS" panose="030F09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511986-55E3-824E-8C73-B2790B6AEB5A}"/>
              </a:ext>
            </a:extLst>
          </p:cNvPr>
          <p:cNvSpPr txBox="1"/>
          <p:nvPr/>
        </p:nvSpPr>
        <p:spPr>
          <a:xfrm>
            <a:off x="670291" y="1749376"/>
            <a:ext cx="77807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902030302020204" pitchFamily="66" charset="0"/>
              </a:rPr>
              <a:t>What time do you get up?</a:t>
            </a:r>
          </a:p>
          <a:p>
            <a:endParaRPr lang="en-US" sz="2800" b="1" dirty="0">
              <a:latin typeface="Comic Sans MS" panose="030F0902030302020204" pitchFamily="66" charset="0"/>
            </a:endParaRPr>
          </a:p>
          <a:p>
            <a:endParaRPr lang="en-US" sz="2800" b="1" dirty="0">
              <a:latin typeface="Comic Sans MS" panose="030F0902030302020204" pitchFamily="66" charset="0"/>
            </a:endParaRPr>
          </a:p>
          <a:p>
            <a:r>
              <a:rPr lang="en-US" sz="2800" b="1" dirty="0">
                <a:latin typeface="Comic Sans MS" panose="030F0902030302020204" pitchFamily="66" charset="0"/>
              </a:rPr>
              <a:t>What do you usually do after class?</a:t>
            </a:r>
          </a:p>
          <a:p>
            <a:endParaRPr lang="en-US" sz="2800" b="1" dirty="0">
              <a:latin typeface="Comic Sans MS" panose="030F0902030302020204" pitchFamily="66" charset="0"/>
            </a:endParaRPr>
          </a:p>
          <a:p>
            <a:endParaRPr lang="en-US" sz="2800" b="1" dirty="0">
              <a:latin typeface="Comic Sans MS" panose="030F0902030302020204" pitchFamily="66" charset="0"/>
            </a:endParaRPr>
          </a:p>
          <a:p>
            <a:r>
              <a:rPr lang="en-US" sz="2800" b="1" dirty="0">
                <a:latin typeface="Comic Sans MS" panose="030F0902030302020204" pitchFamily="66" charset="0"/>
              </a:rPr>
              <a:t>What do usually do in the evening?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95D307D-B3DD-1D4C-A42C-8C996CFD2A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2906" y="633754"/>
            <a:ext cx="5711006" cy="48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0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45C8AA91-76DE-B44E-BD03-D72F73FE6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636"/>
          <a:stretch/>
        </p:blipFill>
        <p:spPr>
          <a:xfrm>
            <a:off x="1244930" y="484073"/>
            <a:ext cx="10741855" cy="44498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5CA1F07-B090-6D4E-BE03-BEEBFC1EC5F6}"/>
              </a:ext>
            </a:extLst>
          </p:cNvPr>
          <p:cNvSpPr/>
          <p:nvPr/>
        </p:nvSpPr>
        <p:spPr>
          <a:xfrm>
            <a:off x="0" y="-730747"/>
            <a:ext cx="8116501" cy="221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gradFill>
                  <a:gsLst>
                    <a:gs pos="30000">
                      <a:srgbClr val="D641C3"/>
                    </a:gs>
                    <a:gs pos="9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Comic Sans MS" panose="030F0902030302020204" pitchFamily="66" charset="0"/>
              </a:rPr>
              <a:t>Warm up  :-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759ED71-6765-9148-BAB8-7D3DD32937F0}"/>
              </a:ext>
            </a:extLst>
          </p:cNvPr>
          <p:cNvSpPr/>
          <p:nvPr/>
        </p:nvSpPr>
        <p:spPr>
          <a:xfrm>
            <a:off x="0" y="851641"/>
            <a:ext cx="3406324" cy="144046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rgbClr val="29D6B1"/>
              </a:gs>
              <a:gs pos="95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4C732-006A-0B4E-920B-C01B79E7032A}"/>
              </a:ext>
            </a:extLst>
          </p:cNvPr>
          <p:cNvSpPr txBox="1"/>
          <p:nvPr/>
        </p:nvSpPr>
        <p:spPr>
          <a:xfrm>
            <a:off x="1317853" y="2447404"/>
            <a:ext cx="553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Comic Sans MS" panose="030F09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BA17F-88E6-5F42-8285-E68FEAB0A5A0}"/>
              </a:ext>
            </a:extLst>
          </p:cNvPr>
          <p:cNvSpPr txBox="1"/>
          <p:nvPr/>
        </p:nvSpPr>
        <p:spPr>
          <a:xfrm>
            <a:off x="2772455" y="1738652"/>
            <a:ext cx="7686803" cy="15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My name is </a:t>
            </a:r>
            <a:r>
              <a:rPr lang="en-US" sz="2400" b="1" dirty="0" err="1">
                <a:latin typeface="Comic Sans MS" panose="030F0902030302020204" pitchFamily="66" charset="0"/>
              </a:rPr>
              <a:t>Noura</a:t>
            </a:r>
            <a:r>
              <a:rPr lang="en-US" sz="2400" b="1" dirty="0">
                <a:latin typeface="Comic Sans MS" panose="030F0902030302020204" pitchFamily="66" charset="0"/>
              </a:rPr>
              <a:t>. I am 13 years old. I live in Dammam, but I am studying in </a:t>
            </a:r>
            <a:r>
              <a:rPr lang="en-US" sz="2400" b="1" dirty="0" err="1">
                <a:latin typeface="Comic Sans MS" panose="030F0902030302020204" pitchFamily="66" charset="0"/>
              </a:rPr>
              <a:t>Abha</a:t>
            </a:r>
            <a:r>
              <a:rPr lang="en-US" sz="2400" b="1" dirty="0">
                <a:latin typeface="Comic Sans MS" panose="030F0902030302020204" pitchFamily="66" charset="0"/>
              </a:rPr>
              <a:t> this year. I usually play tennis. It is my favorite sport . So, I am going to the sport club now.</a:t>
            </a:r>
          </a:p>
        </p:txBody>
      </p:sp>
      <p:pic>
        <p:nvPicPr>
          <p:cNvPr id="3" name="Picture 2" descr="A tennis racket and a ball&#10;&#10;Description automatically generated with medium confidence">
            <a:extLst>
              <a:ext uri="{FF2B5EF4-FFF2-40B4-BE49-F238E27FC236}">
                <a16:creationId xmlns:a16="http://schemas.microsoft.com/office/drawing/2014/main" id="{139E1602-1146-7141-BE75-6CB59EC00A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2461" y="4341593"/>
            <a:ext cx="2834451" cy="1722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8DA8F591-D615-9E4E-BC91-0D1B660D26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135" y="3078467"/>
            <a:ext cx="2107589" cy="3938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3D630A-C9BB-E349-BD3C-A0312CBE236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3599" y="4152817"/>
            <a:ext cx="4976499" cy="28791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D59B8D-6FCB-FD45-8563-429D6D485907}"/>
              </a:ext>
            </a:extLst>
          </p:cNvPr>
          <p:cNvSpPr txBox="1"/>
          <p:nvPr/>
        </p:nvSpPr>
        <p:spPr>
          <a:xfrm>
            <a:off x="6857632" y="4510493"/>
            <a:ext cx="3818021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1"/>
            <a:r>
              <a:rPr lang="en-US" sz="2800" b="1" dirty="0">
                <a:latin typeface="Comic Sans MS" panose="030F0902030302020204" pitchFamily="66" charset="0"/>
              </a:rPr>
              <a:t>Underline the present simple and circle present progressive</a:t>
            </a:r>
            <a:endParaRPr lang="en-US" sz="7200" b="1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2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3" grpId="0" animBg="1"/>
      <p:bldP spid="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Diagram&#10;&#10;Description automatically generated">
            <a:extLst>
              <a:ext uri="{FF2B5EF4-FFF2-40B4-BE49-F238E27FC236}">
                <a16:creationId xmlns:a16="http://schemas.microsoft.com/office/drawing/2014/main" id="{2B46AD13-12BD-5343-8605-4A724D8C9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636"/>
          <a:stretch/>
        </p:blipFill>
        <p:spPr>
          <a:xfrm>
            <a:off x="7751023" y="884740"/>
            <a:ext cx="4440977" cy="3264952"/>
          </a:xfrm>
          <a:prstGeom prst="rect">
            <a:avLst/>
          </a:prstGeom>
        </p:spPr>
      </p:pic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927A7A73-610D-9544-8787-01DC46D20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636"/>
          <a:stretch/>
        </p:blipFill>
        <p:spPr>
          <a:xfrm>
            <a:off x="-125651" y="843983"/>
            <a:ext cx="4440977" cy="3264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F3D38F-05A8-CC46-8BB5-7C79AFFEB825}"/>
              </a:ext>
            </a:extLst>
          </p:cNvPr>
          <p:cNvSpPr txBox="1"/>
          <p:nvPr/>
        </p:nvSpPr>
        <p:spPr>
          <a:xfrm>
            <a:off x="62975" y="2084377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Present simple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C1EE439-9F87-8449-B4FE-FCCDE7FA5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6059996"/>
            <a:ext cx="12192000" cy="99322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0D4A6AB-0780-0F41-9DB3-3CC1DC6310E2}"/>
              </a:ext>
            </a:extLst>
          </p:cNvPr>
          <p:cNvSpPr txBox="1"/>
          <p:nvPr/>
        </p:nvSpPr>
        <p:spPr>
          <a:xfrm>
            <a:off x="8128277" y="2130964"/>
            <a:ext cx="406372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latin typeface="Comic Sans MS" panose="030F0902030302020204" pitchFamily="66" charset="0"/>
              </a:rPr>
              <a:t>Present progressive</a:t>
            </a:r>
          </a:p>
        </p:txBody>
      </p:sp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9DB3DDD1-C75C-014F-8DD6-EAF51E341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-67733"/>
            <a:ext cx="12192000" cy="993229"/>
          </a:xfrm>
          <a:prstGeom prst="rect">
            <a:avLst/>
          </a:prstGeom>
        </p:spPr>
      </p:pic>
      <p:pic>
        <p:nvPicPr>
          <p:cNvPr id="38" name="Picture 37" descr="A picture containing icon&#10;&#10;Description automatically generated">
            <a:extLst>
              <a:ext uri="{FF2B5EF4-FFF2-40B4-BE49-F238E27FC236}">
                <a16:creationId xmlns:a16="http://schemas.microsoft.com/office/drawing/2014/main" id="{AD3CB201-06E1-1241-9D13-4BAB3507AC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6795" y="1741049"/>
            <a:ext cx="3014228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7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7" grpId="0"/>
      <p:bldP spid="27" grpId="1"/>
      <p:bldP spid="2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627827-D53D-A94C-8C3A-55948C8E76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949" y="714898"/>
            <a:ext cx="4541661" cy="19476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F3D38F-05A8-CC46-8BB5-7C79AFFEB825}"/>
              </a:ext>
            </a:extLst>
          </p:cNvPr>
          <p:cNvSpPr txBox="1"/>
          <p:nvPr/>
        </p:nvSpPr>
        <p:spPr>
          <a:xfrm>
            <a:off x="3945164" y="633108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Present simple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C1EE439-9F87-8449-B4FE-FCCDE7FA5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6059996"/>
            <a:ext cx="12192000" cy="993229"/>
          </a:xfrm>
          <a:prstGeom prst="rect">
            <a:avLst/>
          </a:prstGeom>
        </p:spPr>
      </p:pic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9DB3DDD1-C75C-014F-8DD6-EAF51E341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 t="12153" b="24264"/>
          <a:stretch/>
        </p:blipFill>
        <p:spPr>
          <a:xfrm>
            <a:off x="0" y="-67733"/>
            <a:ext cx="12192000" cy="993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0578C9-4880-8F4E-BCDD-4C324E93B2E3}"/>
              </a:ext>
            </a:extLst>
          </p:cNvPr>
          <p:cNvSpPr txBox="1"/>
          <p:nvPr/>
        </p:nvSpPr>
        <p:spPr>
          <a:xfrm>
            <a:off x="193800" y="1482105"/>
            <a:ext cx="40637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600" b="1" dirty="0" err="1">
                <a:latin typeface="Comic Sans MS" panose="030F0902030302020204" pitchFamily="66" charset="0"/>
              </a:rPr>
              <a:t>Verb+s</a:t>
            </a:r>
            <a:endParaRPr lang="en-US" sz="3600" b="1" dirty="0">
              <a:latin typeface="Comic Sans MS" panose="030F09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FB544-2372-734B-8B2D-4561A2C4E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00" y="2662570"/>
            <a:ext cx="1577615" cy="19476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AB502A-8919-DA4C-94FF-292102460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853" y="3724042"/>
            <a:ext cx="1577615" cy="19476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4017D0-0B6B-5D46-B4D3-3F78A9011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800" y="2602177"/>
            <a:ext cx="1577615" cy="19476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FF98D0-F2BB-0D4A-BCC8-475021B79882}"/>
              </a:ext>
            </a:extLst>
          </p:cNvPr>
          <p:cNvSpPr txBox="1"/>
          <p:nvPr/>
        </p:nvSpPr>
        <p:spPr>
          <a:xfrm>
            <a:off x="-969253" y="343165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she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BA3747-829B-164D-A789-7D5CDDA46BC0}"/>
              </a:ext>
            </a:extLst>
          </p:cNvPr>
          <p:cNvSpPr txBox="1"/>
          <p:nvPr/>
        </p:nvSpPr>
        <p:spPr>
          <a:xfrm>
            <a:off x="193798" y="4402602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He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941AD5-154A-6845-B196-CBB6245840C8}"/>
              </a:ext>
            </a:extLst>
          </p:cNvPr>
          <p:cNvSpPr txBox="1"/>
          <p:nvPr/>
        </p:nvSpPr>
        <p:spPr>
          <a:xfrm>
            <a:off x="1097680" y="3329263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It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11DF62F-7460-9C4B-8454-52C1A0530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6539" y="765441"/>
            <a:ext cx="4541661" cy="19476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BB06416-4C1B-8147-80FB-6DB7D6E973A5}"/>
              </a:ext>
            </a:extLst>
          </p:cNvPr>
          <p:cNvSpPr txBox="1"/>
          <p:nvPr/>
        </p:nvSpPr>
        <p:spPr>
          <a:xfrm>
            <a:off x="7662288" y="1532648"/>
            <a:ext cx="40637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600" b="1" dirty="0">
                <a:latin typeface="Comic Sans MS" panose="030F0902030302020204" pitchFamily="66" charset="0"/>
              </a:rPr>
              <a:t>Verb  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913DE9-C7F9-E44A-9BE7-17D0B88DD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927" y="4066334"/>
            <a:ext cx="1577615" cy="19476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D5D669-6ED1-E845-8CD5-C2DD327C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328" y="2885628"/>
            <a:ext cx="1577615" cy="194767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E92A814-091B-3C46-8F9D-60CA53C3AC8B}"/>
              </a:ext>
            </a:extLst>
          </p:cNvPr>
          <p:cNvSpPr txBox="1"/>
          <p:nvPr/>
        </p:nvSpPr>
        <p:spPr>
          <a:xfrm>
            <a:off x="7883872" y="474489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We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CD6515-7BF5-6346-BB0D-093A91CE3060}"/>
              </a:ext>
            </a:extLst>
          </p:cNvPr>
          <p:cNvSpPr txBox="1"/>
          <p:nvPr/>
        </p:nvSpPr>
        <p:spPr>
          <a:xfrm>
            <a:off x="9032208" y="361271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I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818EE3-EB74-5044-B55C-C09C19619FAD}"/>
              </a:ext>
            </a:extLst>
          </p:cNvPr>
          <p:cNvCxnSpPr>
            <a:cxnSpLocks/>
          </p:cNvCxnSpPr>
          <p:nvPr/>
        </p:nvCxnSpPr>
        <p:spPr>
          <a:xfrm>
            <a:off x="10148396" y="1617526"/>
            <a:ext cx="414562" cy="5157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2BE91F-FB30-1C46-B8E8-45DC13B3E8B5}"/>
              </a:ext>
            </a:extLst>
          </p:cNvPr>
          <p:cNvCxnSpPr>
            <a:cxnSpLocks/>
          </p:cNvCxnSpPr>
          <p:nvPr/>
        </p:nvCxnSpPr>
        <p:spPr>
          <a:xfrm flipH="1">
            <a:off x="10068395" y="1605056"/>
            <a:ext cx="414561" cy="597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E046BCFD-D6BD-D941-B510-246C3CE2F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147" y="4312678"/>
            <a:ext cx="1577615" cy="194767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A769F8F-C752-F644-BA19-60D3BA0C5B6C}"/>
              </a:ext>
            </a:extLst>
          </p:cNvPr>
          <p:cNvSpPr txBox="1"/>
          <p:nvPr/>
        </p:nvSpPr>
        <p:spPr>
          <a:xfrm>
            <a:off x="9614027" y="5039764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you   </a:t>
            </a:r>
          </a:p>
        </p:txBody>
      </p:sp>
      <p:pic>
        <p:nvPicPr>
          <p:cNvPr id="50" name="Picture 4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5C8DB9-C236-5742-B5BF-5E7B8527F4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7313" t="5848" r="5826" b="11636"/>
          <a:stretch/>
        </p:blipFill>
        <p:spPr>
          <a:xfrm>
            <a:off x="3524670" y="2436235"/>
            <a:ext cx="5198737" cy="38953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C5C633E-A6B1-714B-AED3-1C096C2CD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576" y="2572451"/>
            <a:ext cx="1577615" cy="194767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1FDABA6-EBE0-E04F-901E-05BA04F1A0FB}"/>
              </a:ext>
            </a:extLst>
          </p:cNvPr>
          <p:cNvSpPr txBox="1"/>
          <p:nvPr/>
        </p:nvSpPr>
        <p:spPr>
          <a:xfrm>
            <a:off x="7341523" y="3341535"/>
            <a:ext cx="406372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3200" b="1" dirty="0">
                <a:latin typeface="Comic Sans MS" panose="030F0902030302020204" pitchFamily="66" charset="0"/>
              </a:rPr>
              <a:t>They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2426ED-884A-0C4C-8208-F20F47D5423A}"/>
              </a:ext>
            </a:extLst>
          </p:cNvPr>
          <p:cNvSpPr txBox="1"/>
          <p:nvPr/>
        </p:nvSpPr>
        <p:spPr>
          <a:xfrm>
            <a:off x="4177521" y="3219180"/>
            <a:ext cx="3799846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800" b="1" dirty="0">
                <a:highlight>
                  <a:srgbClr val="FFFFFF"/>
                </a:highlight>
                <a:latin typeface="Comic Sans MS" panose="030F0902030302020204" pitchFamily="66" charset="0"/>
              </a:rPr>
              <a:t>He sometimes reads book.</a:t>
            </a:r>
          </a:p>
          <a:p>
            <a:pPr marL="0" algn="ctr" defTabSz="914400" rtl="0" eaLnBrk="1" latinLnBrk="0" hangingPunct="1"/>
            <a:endParaRPr lang="en-US" sz="2800" b="1" dirty="0">
              <a:highlight>
                <a:srgbClr val="FFFFFF"/>
              </a:highlight>
              <a:latin typeface="Comic Sans MS" panose="030F0902030302020204" pitchFamily="66" charset="0"/>
            </a:endParaRPr>
          </a:p>
          <a:p>
            <a:pPr marL="0" algn="ctr" defTabSz="914400" rtl="0" eaLnBrk="1" latinLnBrk="0" hangingPunct="1"/>
            <a:r>
              <a:rPr lang="en-US" sz="2800" b="1" dirty="0">
                <a:highlight>
                  <a:srgbClr val="FFFFFF"/>
                </a:highlight>
                <a:latin typeface="Comic Sans MS" panose="030F0902030302020204" pitchFamily="66" charset="0"/>
              </a:rPr>
              <a:t>We usually study Math 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299B3D91-9101-E04B-BED1-29B66FBF60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1572" y="1150265"/>
            <a:ext cx="3936705" cy="142218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A2E64B4-1616-2745-A737-C7D3D160D275}"/>
              </a:ext>
            </a:extLst>
          </p:cNvPr>
          <p:cNvSpPr txBox="1"/>
          <p:nvPr/>
        </p:nvSpPr>
        <p:spPr>
          <a:xfrm>
            <a:off x="4002608" y="1620518"/>
            <a:ext cx="406372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2400" b="1" dirty="0">
                <a:latin typeface="Comic Sans MS" panose="030F0902030302020204" pitchFamily="66" charset="0"/>
              </a:rPr>
              <a:t>Always –usually-sometimes- never</a:t>
            </a:r>
          </a:p>
        </p:txBody>
      </p:sp>
      <p:pic>
        <p:nvPicPr>
          <p:cNvPr id="60" name="Picture 5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ED740C-D504-624E-B2E3-CBB32A1C62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7282" t="14166" r="16053" b="17298"/>
          <a:stretch/>
        </p:blipFill>
        <p:spPr>
          <a:xfrm>
            <a:off x="7020266" y="1021341"/>
            <a:ext cx="896444" cy="9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50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20" grpId="0"/>
      <p:bldP spid="22" grpId="0"/>
      <p:bldP spid="28" grpId="0"/>
      <p:bldP spid="29" grpId="0"/>
      <p:bldP spid="49" grpId="0"/>
      <p:bldP spid="54" grpId="0"/>
      <p:bldP spid="55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482</Words>
  <Application>Microsoft Macintosh PowerPoint</Application>
  <PresentationFormat>Widescreen</PresentationFormat>
  <Paragraphs>139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هيا بلال مراد النافع</dc:creator>
  <cp:lastModifiedBy>هيا بلال مراد النافع</cp:lastModifiedBy>
  <cp:revision>5</cp:revision>
  <dcterms:created xsi:type="dcterms:W3CDTF">2021-02-22T19:08:25Z</dcterms:created>
  <dcterms:modified xsi:type="dcterms:W3CDTF">2021-02-22T19:49:59Z</dcterms:modified>
</cp:coreProperties>
</file>