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71" r:id="rId5"/>
    <p:sldId id="259" r:id="rId6"/>
    <p:sldId id="267" r:id="rId7"/>
    <p:sldId id="260" r:id="rId8"/>
    <p:sldId id="26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72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193"/>
    <a:srgbClr val="D641C3"/>
    <a:srgbClr val="29D6B1"/>
    <a:srgbClr val="D6D6D6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14"/>
  </p:normalViewPr>
  <p:slideViewPr>
    <p:cSldViewPr snapToGrid="0" snapToObjects="1">
      <p:cViewPr>
        <p:scale>
          <a:sx n="110" d="100"/>
          <a:sy n="110" d="100"/>
        </p:scale>
        <p:origin x="9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20:30:36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24575,'0'23'0,"0"13"0,25 4 0,21 10 0,20-2 0,-14-16 0,6 0-1355,21 5 1,2 2 1354,-11 1 0,3 0-912,-7-11 0,5-1 0,0 3 912,2 5 0,0 3 0,-3-5 0,13-1 0,1-1-535,-4 4 0,4 3 1,-10-6 534,-23-15 0,-1-2-392,30 18 0,0 0 392,-30-17 0,-2 0 0,9 7 0,0-1 1420,31 0-1420,-33-3 3160,-3-7-3160,-27-2 2058,-3 0-2058,-12 0 1195,1-1-1195,-6 1 0,0-1 0,0 1 0,-4-1 0,4 0 0,-1-4 0,-3 3 0,4-3 0,20 19 0,55 33 0,-34-27 0,3-1-284,11 5 1,-1-1 283,18 17 0,-11-22 0,-15 10 0,9-10 0,-19-2 0,-5-9 0,-13-7 0,-6 0 0,-6 0 567,-6-1-567,-1-4 0,-3 3 0,4-3 0,-5 4 0,0 1 0,0-1 0,0 1 0,0-1 0,-5-4 0,4-2 0,-3-4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20:30:38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3628 0 24575,'-10'16'0,"-24"4"0,-15 6 0,-39 3-1168,41-6 1,-2 0 1167,-11-6 0,-2 2 0,-2 13 0,2-1 0,13-16 0,0-2 71,-9 9 1,2 1-72,-20 7 0,-14 7 0,19-1 525,18-9-525,15-3 0,9-12 0,12 4 1174,0 1-1174,-5 1 493,-11 6-493,-20 8 0,-9 4 0,-17 7-555,38-14 0,-1 1 555,-5-2 0,1 0 0,-30 26-409,-5 4 409,24-21 0,-7 12 0,12-5 0,17-10 0,9-7 0,15-11 1087,5-6-1087,-3-4 432,8 3-432,-14 2 0,-13 15 0,-15 22 0,-15 12 0,25-19 0,-2 2-526,-3-4 0,-2 1 526,-4 7 0,-2 1 0,-3-2 0,0-1 0,-2 5 0,2 0 0,3-4 0,1-1 0,-1 0 0,3-2 0,-18 19-294,-12 4 294,28-17 0,-10 1 0,14-3 0,1-1 0,6-6 0,2 6 1036,8-10-1036,5-5 310,2-2-310,5-7 0,1-5 0,5-1 0,1-5 0,1-1 0,-3 6 0,-4 7 0,-14 23 0,2 9 0,-18 15 0,4 9-656,-15 4 656,29-38 0,0 0 0,-22 30-56,20-27 1,3-3 55,0 0 0,-8 14 0,19-37 0,4-4 0,-3-3 163,9-4 0,-3-5 0,4-2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20:30:45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CB7F-3948-1047-8E5A-6B70DEC0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5D4B3-1C96-8641-89DD-C395A9384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A56DC-70A6-C64B-8F13-70DD5F1E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E1D97-8CE7-744B-9487-3D8DD560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95E76-728B-7143-BCA9-7FC9F0DC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1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1BC6-6CAA-3F43-806C-E26F206E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26E2F-EEFE-C94D-91A5-8920B20ED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EA2AB-1D1F-C748-BF0C-7E79D919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9883-ECF0-C74F-8AB8-43C4BFA1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ACC28-8FAC-0242-9928-BFE84F8D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0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2E777-3CF7-614A-ABDA-7C721EB82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9111B-85D8-A14C-82FC-2D3755299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DEF87-8D67-0D4A-A83B-2197D313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2347E-F389-B641-B683-45AD605E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EBEA9-B5ED-0840-AD3B-EA980C40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2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ADBE-4940-3E4D-93C0-FAEF952F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251C-F810-9746-954F-927A8387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F8A02-B130-464C-B257-FC8AA730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60568-6079-8745-866A-0737AEE3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A6E36-240A-4044-8018-30A22832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6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2F1C-A5F6-1C42-81B4-1C01CA99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645DE-4B24-314E-85AE-2C57685E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48D7D-7A83-7043-A498-0E12BBDA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3B92F-8C82-3C47-B3FE-817C52A2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CA1A0-2B45-F041-A0DE-04025AF8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7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78A9-F66B-B448-8593-428115BB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48317-370B-954F-B792-9B542A102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6F4E2-D8FC-2B49-A7E6-F0E1A6DEA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92BD0-7A9B-1E43-88DC-08872C80A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4A233-6C83-9249-B844-61D0C38D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6E8C3-FFAE-8A43-BAAB-5D505CF3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DB6A-CA1C-3D4C-BA43-3A761D0F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82F96-A9E5-DB41-AE20-A9EFC60BB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CBD81-910F-C64B-934A-0415D22F7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AAF4E-67AE-2A4D-913C-79CCAE0E1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EAA71-2C65-3948-B470-33DA8C738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12D6AF-8CD0-2D44-8AD7-4F1443AFE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058D8B-AC3B-944B-A98A-51410E70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4E329-4B44-4E4D-BD0E-C44BB4B6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56F3-B6A2-4748-BC21-B543BA77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F1D9A-CD11-C148-ABBA-843599D9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1F57B-6711-B349-93C3-6276201F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47108-1B2C-D543-91A1-167862AC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2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B8331-F549-6A4E-9437-6A84AC92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F4665-A4B0-D849-8137-6E52AB88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FE8E7-598D-E942-8CBE-3B96A201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BD40-B1D6-FC41-8971-7DCBF259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8E87C-11E6-D147-957D-E363871B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98901-5410-D643-B41A-8EDE0F47A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BE78C-AB28-4749-A431-A993FE3C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E4348-6EC1-A144-A5D6-2F55F8BB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BB292-290E-B545-813F-8A373FD4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9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0E2C-7D3C-2B4E-A015-7B77C4E0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423EA-E94D-7140-9A7B-B69183DFE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BDD3B-2BCC-8F44-A774-8D977D4C3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D947A-0B7C-074F-A51F-EB75BDB8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9C366-7A9A-454B-A97F-F5B054A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C4574-414F-AE46-AE9D-50501F83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65E24-0778-B94F-80E5-DE2DCD6D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79362-3E0C-0340-8FCC-0DA8B2B49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24517-6747-4C43-8830-6BB9A83DE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159D6-9536-0C48-9BC4-BE49FE7E2583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9CA26-2232-0943-9E18-39C087282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E0268-9E49-D345-8F4A-F14EC62E9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1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0.jpg"/><Relationship Id="rId7" Type="http://schemas.openxmlformats.org/officeDocument/2006/relationships/image" Target="../media/image23.png"/><Relationship Id="rId12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25.png"/><Relationship Id="rId5" Type="http://schemas.openxmlformats.org/officeDocument/2006/relationships/image" Target="../media/image5.jpg"/><Relationship Id="rId10" Type="http://schemas.openxmlformats.org/officeDocument/2006/relationships/customXml" Target="../ink/ink3.xml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3F0B0C4-67B1-F543-8252-DACB0EE69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728" y="-14203"/>
            <a:ext cx="6848272" cy="68580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9430C197-0F08-254F-ADC1-3C5FA46EFF18}"/>
              </a:ext>
            </a:extLst>
          </p:cNvPr>
          <p:cNvSpPr/>
          <p:nvPr/>
        </p:nvSpPr>
        <p:spPr>
          <a:xfrm>
            <a:off x="0" y="-393127"/>
            <a:ext cx="12919516" cy="7251127"/>
          </a:xfrm>
          <a:custGeom>
            <a:avLst/>
            <a:gdLst>
              <a:gd name="connsiteX0" fmla="*/ 0 w 12919516"/>
              <a:gd name="connsiteY0" fmla="*/ 393127 h 7251127"/>
              <a:gd name="connsiteX1" fmla="*/ 10062301 w 12919516"/>
              <a:gd name="connsiteY1" fmla="*/ 393127 h 7251127"/>
              <a:gd name="connsiteX2" fmla="*/ 6028936 w 12919516"/>
              <a:gd name="connsiteY2" fmla="*/ 2862153 h 7251127"/>
              <a:gd name="connsiteX3" fmla="*/ 5372617 w 12919516"/>
              <a:gd name="connsiteY3" fmla="*/ 5083039 h 7251127"/>
              <a:gd name="connsiteX4" fmla="*/ 5457260 w 12919516"/>
              <a:gd name="connsiteY4" fmla="*/ 5238401 h 7251127"/>
              <a:gd name="connsiteX5" fmla="*/ 5457260 w 12919516"/>
              <a:gd name="connsiteY5" fmla="*/ 5238401 h 7251127"/>
              <a:gd name="connsiteX6" fmla="*/ 5457261 w 12919516"/>
              <a:gd name="connsiteY6" fmla="*/ 5238402 h 7251127"/>
              <a:gd name="connsiteX7" fmla="*/ 5457260 w 12919516"/>
              <a:gd name="connsiteY7" fmla="*/ 5238401 h 7251127"/>
              <a:gd name="connsiteX8" fmla="*/ 5557123 w 12919516"/>
              <a:gd name="connsiteY8" fmla="*/ 5384446 h 7251127"/>
              <a:gd name="connsiteX9" fmla="*/ 7833509 w 12919516"/>
              <a:gd name="connsiteY9" fmla="*/ 5810076 h 7251127"/>
              <a:gd name="connsiteX10" fmla="*/ 12093354 w 12919516"/>
              <a:gd name="connsiteY10" fmla="*/ 3202412 h 7251127"/>
              <a:gd name="connsiteX11" fmla="*/ 12192000 w 12919516"/>
              <a:gd name="connsiteY11" fmla="*/ 3134959 h 7251127"/>
              <a:gd name="connsiteX12" fmla="*/ 12192000 w 12919516"/>
              <a:gd name="connsiteY12" fmla="*/ 7251127 h 7251127"/>
              <a:gd name="connsiteX13" fmla="*/ 0 w 12919516"/>
              <a:gd name="connsiteY13" fmla="*/ 7251127 h 7251127"/>
              <a:gd name="connsiteX14" fmla="*/ 11266984 w 12919516"/>
              <a:gd name="connsiteY14" fmla="*/ 1739 h 7251127"/>
              <a:gd name="connsiteX15" fmla="*/ 12665030 w 12919516"/>
              <a:gd name="connsiteY15" fmla="*/ 826162 h 7251127"/>
              <a:gd name="connsiteX16" fmla="*/ 12665029 w 12919516"/>
              <a:gd name="connsiteY16" fmla="*/ 826163 h 7251127"/>
              <a:gd name="connsiteX17" fmla="*/ 12239400 w 12919516"/>
              <a:gd name="connsiteY17" fmla="*/ 3102548 h 7251127"/>
              <a:gd name="connsiteX18" fmla="*/ 12192000 w 12919516"/>
              <a:gd name="connsiteY18" fmla="*/ 3134959 h 7251127"/>
              <a:gd name="connsiteX19" fmla="*/ 12192000 w 12919516"/>
              <a:gd name="connsiteY19" fmla="*/ 393127 h 7251127"/>
              <a:gd name="connsiteX20" fmla="*/ 10062301 w 12919516"/>
              <a:gd name="connsiteY20" fmla="*/ 393127 h 7251127"/>
              <a:gd name="connsiteX21" fmla="*/ 10288782 w 12919516"/>
              <a:gd name="connsiteY21" fmla="*/ 254486 h 7251127"/>
              <a:gd name="connsiteX22" fmla="*/ 11266984 w 12919516"/>
              <a:gd name="connsiteY22" fmla="*/ 1739 h 725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919516" h="7251127">
                <a:moveTo>
                  <a:pt x="0" y="393127"/>
                </a:moveTo>
                <a:lnTo>
                  <a:pt x="10062301" y="393127"/>
                </a:lnTo>
                <a:lnTo>
                  <a:pt x="6028936" y="2862153"/>
                </a:lnTo>
                <a:cubicBezTo>
                  <a:pt x="5265767" y="3329327"/>
                  <a:pt x="4993115" y="4293579"/>
                  <a:pt x="5372617" y="5083039"/>
                </a:cubicBezTo>
                <a:lnTo>
                  <a:pt x="5457260" y="5238401"/>
                </a:lnTo>
                <a:lnTo>
                  <a:pt x="5457260" y="5238401"/>
                </a:lnTo>
                <a:lnTo>
                  <a:pt x="5457261" y="5238402"/>
                </a:lnTo>
                <a:lnTo>
                  <a:pt x="5457260" y="5238401"/>
                </a:lnTo>
                <a:lnTo>
                  <a:pt x="5557123" y="5384446"/>
                </a:lnTo>
                <a:cubicBezTo>
                  <a:pt x="6087588" y="6081494"/>
                  <a:pt x="7070340" y="6277250"/>
                  <a:pt x="7833509" y="5810076"/>
                </a:cubicBezTo>
                <a:lnTo>
                  <a:pt x="12093354" y="3202412"/>
                </a:lnTo>
                <a:lnTo>
                  <a:pt x="12192000" y="3134959"/>
                </a:lnTo>
                <a:lnTo>
                  <a:pt x="12192000" y="7251127"/>
                </a:lnTo>
                <a:lnTo>
                  <a:pt x="0" y="7251127"/>
                </a:lnTo>
                <a:close/>
                <a:moveTo>
                  <a:pt x="11266984" y="1739"/>
                </a:moveTo>
                <a:cubicBezTo>
                  <a:pt x="11821208" y="26611"/>
                  <a:pt x="12353581" y="317383"/>
                  <a:pt x="12665030" y="826162"/>
                </a:cubicBezTo>
                <a:lnTo>
                  <a:pt x="12665029" y="826163"/>
                </a:lnTo>
                <a:cubicBezTo>
                  <a:pt x="13132203" y="1589331"/>
                  <a:pt x="12936447" y="2572083"/>
                  <a:pt x="12239400" y="3102548"/>
                </a:cubicBezTo>
                <a:lnTo>
                  <a:pt x="12192000" y="3134959"/>
                </a:lnTo>
                <a:lnTo>
                  <a:pt x="12192000" y="393127"/>
                </a:lnTo>
                <a:lnTo>
                  <a:pt x="10062301" y="393127"/>
                </a:lnTo>
                <a:lnTo>
                  <a:pt x="10288782" y="254486"/>
                </a:lnTo>
                <a:cubicBezTo>
                  <a:pt x="10594049" y="67617"/>
                  <a:pt x="10934450" y="-13184"/>
                  <a:pt x="11266984" y="17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751069E-F58B-D24B-B393-6FAC408C120C}"/>
              </a:ext>
            </a:extLst>
          </p:cNvPr>
          <p:cNvSpPr/>
          <p:nvPr/>
        </p:nvSpPr>
        <p:spPr>
          <a:xfrm rot="19711626">
            <a:off x="5124661" y="-172663"/>
            <a:ext cx="8451023" cy="762822"/>
          </a:xfrm>
          <a:prstGeom prst="roundRect">
            <a:avLst>
              <a:gd name="adj" fmla="val 50000"/>
            </a:avLst>
          </a:prstGeom>
          <a:solidFill>
            <a:srgbClr val="29D6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6F5D517-6B63-B146-B120-C331808B0CD2}"/>
              </a:ext>
            </a:extLst>
          </p:cNvPr>
          <p:cNvSpPr/>
          <p:nvPr/>
        </p:nvSpPr>
        <p:spPr>
          <a:xfrm rot="19711626">
            <a:off x="8520428" y="3513418"/>
            <a:ext cx="5522923" cy="1016991"/>
          </a:xfrm>
          <a:prstGeom prst="roundRect">
            <a:avLst>
              <a:gd name="adj" fmla="val 50000"/>
            </a:avLst>
          </a:prstGeom>
          <a:solidFill>
            <a:srgbClr val="D641C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FE3293-6D66-6143-8C92-60C60E6DAE0C}"/>
              </a:ext>
            </a:extLst>
          </p:cNvPr>
          <p:cNvSpPr/>
          <p:nvPr/>
        </p:nvSpPr>
        <p:spPr>
          <a:xfrm>
            <a:off x="7818734" y="5286670"/>
            <a:ext cx="887104" cy="1043574"/>
          </a:xfrm>
          <a:prstGeom prst="ellipse">
            <a:avLst/>
          </a:prstGeom>
          <a:solidFill>
            <a:srgbClr val="29D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176A35-E61D-B840-B50E-51C7BD0DA6A2}"/>
              </a:ext>
            </a:extLst>
          </p:cNvPr>
          <p:cNvSpPr/>
          <p:nvPr/>
        </p:nvSpPr>
        <p:spPr>
          <a:xfrm>
            <a:off x="302483" y="465990"/>
            <a:ext cx="3398292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Super Goal 2</a:t>
            </a:r>
          </a:p>
          <a:p>
            <a:r>
              <a:rPr lang="en-US" sz="2800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Unit 3  Lesson3</a:t>
            </a:r>
          </a:p>
          <a:p>
            <a:r>
              <a:rPr lang="en-US" sz="2800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Grammar</a:t>
            </a:r>
          </a:p>
          <a:p>
            <a:r>
              <a:rPr lang="en-US" sz="2800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Page 20 &amp; 21</a:t>
            </a:r>
          </a:p>
          <a:p>
            <a:endParaRPr lang="en-US" sz="2800" dirty="0">
              <a:gradFill>
                <a:gsLst>
                  <a:gs pos="30000">
                    <a:srgbClr val="D641C3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9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Comic Sans MS" panose="030F0902030302020204" pitchFamily="66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A18A1B2-4064-4546-A849-D7D21F3F59C7}"/>
              </a:ext>
            </a:extLst>
          </p:cNvPr>
          <p:cNvSpPr/>
          <p:nvPr/>
        </p:nvSpPr>
        <p:spPr>
          <a:xfrm>
            <a:off x="180832" y="2420139"/>
            <a:ext cx="3529210" cy="217228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2D6AF9D-546F-E747-8A2A-41D81397B32F}"/>
              </a:ext>
            </a:extLst>
          </p:cNvPr>
          <p:cNvSpPr/>
          <p:nvPr/>
        </p:nvSpPr>
        <p:spPr>
          <a:xfrm>
            <a:off x="-1117600" y="5501432"/>
            <a:ext cx="3149600" cy="1066801"/>
          </a:xfrm>
          <a:prstGeom prst="roundRect">
            <a:avLst>
              <a:gd name="adj" fmla="val 50000"/>
            </a:avLst>
          </a:prstGeom>
          <a:solidFill>
            <a:srgbClr val="D641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ECD8B3D-56A0-1542-B079-B868DB1605D0}"/>
              </a:ext>
            </a:extLst>
          </p:cNvPr>
          <p:cNvSpPr/>
          <p:nvPr/>
        </p:nvSpPr>
        <p:spPr>
          <a:xfrm rot="3598134">
            <a:off x="10916545" y="3227528"/>
            <a:ext cx="282514" cy="2067389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82923DA-0E83-6049-A587-1866E46FA717}"/>
              </a:ext>
            </a:extLst>
          </p:cNvPr>
          <p:cNvSpPr/>
          <p:nvPr/>
        </p:nvSpPr>
        <p:spPr>
          <a:xfrm rot="3598134">
            <a:off x="10938754" y="-617737"/>
            <a:ext cx="320794" cy="2511666"/>
          </a:xfrm>
          <a:prstGeom prst="roundRect">
            <a:avLst>
              <a:gd name="adj" fmla="val 50000"/>
            </a:avLst>
          </a:prstGeom>
          <a:solidFill>
            <a:srgbClr val="D64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A06F43-6EC4-9144-B604-3482209A18CC}"/>
              </a:ext>
            </a:extLst>
          </p:cNvPr>
          <p:cNvSpPr/>
          <p:nvPr/>
        </p:nvSpPr>
        <p:spPr>
          <a:xfrm>
            <a:off x="1945437" y="5501432"/>
            <a:ext cx="3398291" cy="1124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gradFill>
                  <a:gsLst>
                    <a:gs pos="52000">
                      <a:srgbClr val="29D6B1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8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Done by: T. Haya B.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C5050-3267-3E48-A9AE-DE2146B97FBB}"/>
              </a:ext>
            </a:extLst>
          </p:cNvPr>
          <p:cNvSpPr/>
          <p:nvPr/>
        </p:nvSpPr>
        <p:spPr>
          <a:xfrm>
            <a:off x="-528493" y="3084554"/>
            <a:ext cx="6707917" cy="171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61000">
                      <a:srgbClr val="D641C3"/>
                    </a:gs>
                  </a:gsLst>
                  <a:lin ang="5400000" scaled="1"/>
                </a:gradFill>
              </a:rPr>
              <a:t>What Time Do You Get Up?</a:t>
            </a:r>
          </a:p>
        </p:txBody>
      </p:sp>
    </p:spTree>
    <p:extLst>
      <p:ext uri="{BB962C8B-B14F-4D97-AF65-F5344CB8AC3E}">
        <p14:creationId xmlns:p14="http://schemas.microsoft.com/office/powerpoint/2010/main" val="4435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BD59C2-11D4-B74D-80C1-8BD39185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7198" y="646533"/>
            <a:ext cx="5317603" cy="5564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4027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F6709E8-5E06-9D4D-90DC-0A52AAE171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6025" b="27502"/>
          <a:stretch/>
        </p:blipFill>
        <p:spPr>
          <a:xfrm>
            <a:off x="3435663" y="-87299"/>
            <a:ext cx="4356033" cy="1133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2ABD73-981C-FC4C-BC61-23B5E047E8EF}"/>
              </a:ext>
            </a:extLst>
          </p:cNvPr>
          <p:cNvSpPr txBox="1"/>
          <p:nvPr/>
        </p:nvSpPr>
        <p:spPr>
          <a:xfrm>
            <a:off x="3945048" y="269032"/>
            <a:ext cx="3894483" cy="5341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Adverb of frequency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C1B9B-945C-9747-90C2-E63B526D7E2D}"/>
              </a:ext>
            </a:extLst>
          </p:cNvPr>
          <p:cNvSpPr txBox="1"/>
          <p:nvPr/>
        </p:nvSpPr>
        <p:spPr>
          <a:xfrm>
            <a:off x="291296" y="1315414"/>
            <a:ext cx="4905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I </a:t>
            </a:r>
            <a:r>
              <a:rPr lang="en-US" sz="2400" dirty="0">
                <a:solidFill>
                  <a:srgbClr val="009193"/>
                </a:solidFill>
                <a:latin typeface="Comic Sans MS" panose="030F0902030302020204" pitchFamily="66" charset="0"/>
              </a:rPr>
              <a:t>always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>
                <a:solidFill>
                  <a:srgbClr val="D641C3"/>
                </a:solidFill>
                <a:latin typeface="Comic Sans MS" panose="030F0902030302020204" pitchFamily="66" charset="0"/>
              </a:rPr>
              <a:t>brush</a:t>
            </a:r>
            <a:r>
              <a:rPr lang="en-US" sz="2400" dirty="0">
                <a:latin typeface="Comic Sans MS" panose="030F0902030302020204" pitchFamily="66" charset="0"/>
              </a:rPr>
              <a:t> my teeth.</a:t>
            </a:r>
          </a:p>
          <a:p>
            <a:r>
              <a:rPr lang="en-US" sz="2400" dirty="0">
                <a:latin typeface="Comic Sans MS" panose="030F0902030302020204" pitchFamily="66" charset="0"/>
              </a:rPr>
              <a:t>I </a:t>
            </a:r>
            <a:r>
              <a:rPr lang="en-US" sz="2400" dirty="0">
                <a:solidFill>
                  <a:srgbClr val="009193"/>
                </a:solidFill>
                <a:latin typeface="Comic Sans MS" panose="030F0902030302020204" pitchFamily="66" charset="0"/>
              </a:rPr>
              <a:t>sometimes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>
                <a:solidFill>
                  <a:srgbClr val="D641C3"/>
                </a:solidFill>
                <a:latin typeface="Comic Sans MS" panose="030F0902030302020204" pitchFamily="66" charset="0"/>
              </a:rPr>
              <a:t>do</a:t>
            </a:r>
            <a:r>
              <a:rPr lang="en-US" sz="2400" dirty="0">
                <a:latin typeface="Comic Sans MS" panose="030F0902030302020204" pitchFamily="66" charset="0"/>
              </a:rPr>
              <a:t> homework at 9:00 o’clock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69433EB-377C-724D-BDED-4FB5555C4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959" t="31653" b="27502"/>
          <a:stretch/>
        </p:blipFill>
        <p:spPr>
          <a:xfrm>
            <a:off x="7116520" y="803146"/>
            <a:ext cx="4552034" cy="17317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902BE1-20D7-F840-A7FC-61B4639A361E}"/>
              </a:ext>
            </a:extLst>
          </p:cNvPr>
          <p:cNvSpPr txBox="1"/>
          <p:nvPr/>
        </p:nvSpPr>
        <p:spPr>
          <a:xfrm>
            <a:off x="7908056" y="1195697"/>
            <a:ext cx="3760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Adverb of frequency generally go before the verb</a:t>
            </a:r>
          </a:p>
        </p:txBody>
      </p:sp>
      <p:pic>
        <p:nvPicPr>
          <p:cNvPr id="10" name="Picture 9" descr="A picture containing arrow&#10;&#10;Description automatically generated">
            <a:extLst>
              <a:ext uri="{FF2B5EF4-FFF2-40B4-BE49-F238E27FC236}">
                <a16:creationId xmlns:a16="http://schemas.microsoft.com/office/drawing/2014/main" id="{9CFC0F58-B92B-D545-881E-7CF743C482E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 rot="20276726">
            <a:off x="4978354" y="1295042"/>
            <a:ext cx="2123084" cy="1108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54CC6E-8DEE-9844-B3BC-22F5977A00D8}"/>
              </a:ext>
            </a:extLst>
          </p:cNvPr>
          <p:cNvSpPr txBox="1"/>
          <p:nvPr/>
        </p:nvSpPr>
        <p:spPr>
          <a:xfrm>
            <a:off x="291296" y="2807998"/>
            <a:ext cx="499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He </a:t>
            </a:r>
            <a:r>
              <a:rPr lang="en-US" sz="2400" dirty="0">
                <a:solidFill>
                  <a:srgbClr val="D641C3"/>
                </a:solidFill>
                <a:latin typeface="Comic Sans MS" panose="030F0902030302020204" pitchFamily="66" charset="0"/>
              </a:rPr>
              <a:t>is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>
                <a:solidFill>
                  <a:srgbClr val="009193"/>
                </a:solidFill>
                <a:latin typeface="Comic Sans MS" panose="030F0902030302020204" pitchFamily="66" charset="0"/>
              </a:rPr>
              <a:t>usually</a:t>
            </a:r>
            <a:r>
              <a:rPr lang="en-US" sz="2400" dirty="0">
                <a:latin typeface="Comic Sans MS" panose="030F0902030302020204" pitchFamily="66" charset="0"/>
              </a:rPr>
              <a:t> late for school.</a:t>
            </a:r>
          </a:p>
          <a:p>
            <a:endParaRPr lang="en-US" sz="2400" dirty="0">
              <a:latin typeface="Comic Sans MS" panose="030F0902030302020204" pitchFamily="66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7F6FDA7-599C-F248-9278-9F57407DF2BB}"/>
              </a:ext>
            </a:extLst>
          </p:cNvPr>
          <p:cNvSpPr/>
          <p:nvPr/>
        </p:nvSpPr>
        <p:spPr>
          <a:xfrm>
            <a:off x="421298" y="2510402"/>
            <a:ext cx="3406324" cy="104412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A4CA42C-59D8-0547-A9E4-411971942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959" t="31653" b="27502"/>
          <a:stretch/>
        </p:blipFill>
        <p:spPr>
          <a:xfrm>
            <a:off x="7326513" y="2315533"/>
            <a:ext cx="4552034" cy="17317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07C475-2F15-E945-875B-E84EDB3B4DF3}"/>
              </a:ext>
            </a:extLst>
          </p:cNvPr>
          <p:cNvSpPr txBox="1"/>
          <p:nvPr/>
        </p:nvSpPr>
        <p:spPr>
          <a:xfrm>
            <a:off x="8117153" y="2614813"/>
            <a:ext cx="3760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Adverb of frequency go after the verb if there is verb be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84CFD95-9B8B-614F-B9B4-6D6FC07B9052}"/>
              </a:ext>
            </a:extLst>
          </p:cNvPr>
          <p:cNvSpPr/>
          <p:nvPr/>
        </p:nvSpPr>
        <p:spPr>
          <a:xfrm>
            <a:off x="439784" y="3692765"/>
            <a:ext cx="3406324" cy="104412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arrow&#10;&#10;Description automatically generated">
            <a:extLst>
              <a:ext uri="{FF2B5EF4-FFF2-40B4-BE49-F238E27FC236}">
                <a16:creationId xmlns:a16="http://schemas.microsoft.com/office/drawing/2014/main" id="{008F0CF0-EAC8-994D-A0A1-3BF7972CE4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 rot="20276726">
            <a:off x="5025628" y="2554068"/>
            <a:ext cx="2123084" cy="1108972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AA1C839B-FCE2-3E4E-8422-4FAA091132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959" t="31653" b="27502"/>
          <a:stretch/>
        </p:blipFill>
        <p:spPr>
          <a:xfrm>
            <a:off x="7408757" y="4060019"/>
            <a:ext cx="4552034" cy="17317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3FF8FF-E0DF-D643-BD82-D9EE60844D3C}"/>
              </a:ext>
            </a:extLst>
          </p:cNvPr>
          <p:cNvSpPr txBox="1"/>
          <p:nvPr/>
        </p:nvSpPr>
        <p:spPr>
          <a:xfrm>
            <a:off x="8199397" y="4359299"/>
            <a:ext cx="3760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The adverb sometimes can also at the beginning of the sentence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E42C82-BD70-2D4D-909D-0E707F395C4F}"/>
              </a:ext>
            </a:extLst>
          </p:cNvPr>
          <p:cNvSpPr txBox="1"/>
          <p:nvPr/>
        </p:nvSpPr>
        <p:spPr>
          <a:xfrm>
            <a:off x="291296" y="4507938"/>
            <a:ext cx="499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193"/>
                </a:solidFill>
                <a:latin typeface="Comic Sans MS" panose="030F0902030302020204" pitchFamily="66" charset="0"/>
              </a:rPr>
              <a:t>Sometimes</a:t>
            </a:r>
            <a:r>
              <a:rPr lang="en-US" sz="2400" dirty="0">
                <a:latin typeface="Comic Sans MS" panose="030F0902030302020204" pitchFamily="66" charset="0"/>
              </a:rPr>
              <a:t> I get up at 5:30 A.M.</a:t>
            </a:r>
          </a:p>
          <a:p>
            <a:endParaRPr lang="en-US" sz="2400" dirty="0">
              <a:latin typeface="Comic Sans MS" panose="030F0902030302020204" pitchFamily="66" charset="0"/>
            </a:endParaRPr>
          </a:p>
        </p:txBody>
      </p:sp>
      <p:pic>
        <p:nvPicPr>
          <p:cNvPr id="23" name="Picture 22" descr="A picture containing arrow&#10;&#10;Description automatically generated">
            <a:extLst>
              <a:ext uri="{FF2B5EF4-FFF2-40B4-BE49-F238E27FC236}">
                <a16:creationId xmlns:a16="http://schemas.microsoft.com/office/drawing/2014/main" id="{5592B61C-643A-EE4B-9730-C0066FD2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 rot="20276726">
            <a:off x="5025628" y="4404505"/>
            <a:ext cx="2123084" cy="1108972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B2A76A0-1EDC-5640-B011-E5CA97608F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4833" y="2640903"/>
            <a:ext cx="751424" cy="751424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21A423F4-612A-5E4D-AB54-7014435E9D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6712" y="4412869"/>
            <a:ext cx="751424" cy="7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4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BD59C2-11D4-B74D-80C1-8BD39185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7198" y="646533"/>
            <a:ext cx="5317603" cy="5564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4027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9DC310-8579-794E-8A96-7271BD209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6025" b="27502"/>
          <a:stretch/>
        </p:blipFill>
        <p:spPr>
          <a:xfrm>
            <a:off x="3435663" y="-87299"/>
            <a:ext cx="4356033" cy="1133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A300BB-1E69-B44C-B9D4-FC3716B8495B}"/>
              </a:ext>
            </a:extLst>
          </p:cNvPr>
          <p:cNvSpPr txBox="1"/>
          <p:nvPr/>
        </p:nvSpPr>
        <p:spPr>
          <a:xfrm>
            <a:off x="3945048" y="269032"/>
            <a:ext cx="3894483" cy="5341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evaluation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C28EC-64A3-C445-AFEA-591531AFE6E6}"/>
              </a:ext>
            </a:extLst>
          </p:cNvPr>
          <p:cNvSpPr txBox="1"/>
          <p:nvPr/>
        </p:nvSpPr>
        <p:spPr>
          <a:xfrm>
            <a:off x="121248" y="3955418"/>
            <a:ext cx="6630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1-I wash my hands.     ( </a:t>
            </a:r>
            <a:r>
              <a:rPr lang="en-US" sz="2400" dirty="0">
                <a:solidFill>
                  <a:srgbClr val="009193"/>
                </a:solidFill>
                <a:latin typeface="Comic Sans MS" panose="030F0902030302020204" pitchFamily="66" charset="0"/>
              </a:rPr>
              <a:t>use adverb always</a:t>
            </a:r>
            <a:r>
              <a:rPr lang="en-US" sz="2400" dirty="0">
                <a:latin typeface="Comic Sans MS" panose="030F0902030302020204" pitchFamily="66" charset="0"/>
              </a:rPr>
              <a:t>)</a:t>
            </a:r>
          </a:p>
          <a:p>
            <a:r>
              <a:rPr lang="en-US" sz="2400" dirty="0">
                <a:latin typeface="Comic Sans MS" panose="030F0902030302020204" pitchFamily="66" charset="0"/>
              </a:rPr>
              <a:t>…………………………………………………………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3DCDA-5335-314C-84C4-B3582DC46CFD}"/>
              </a:ext>
            </a:extLst>
          </p:cNvPr>
          <p:cNvSpPr txBox="1"/>
          <p:nvPr/>
        </p:nvSpPr>
        <p:spPr>
          <a:xfrm>
            <a:off x="195081" y="4888180"/>
            <a:ext cx="6630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2-He is active .     ( </a:t>
            </a:r>
            <a:r>
              <a:rPr lang="en-US" sz="2400" dirty="0">
                <a:solidFill>
                  <a:srgbClr val="009193"/>
                </a:solidFill>
                <a:latin typeface="Comic Sans MS" panose="030F0902030302020204" pitchFamily="66" charset="0"/>
              </a:rPr>
              <a:t>use adverb usually</a:t>
            </a:r>
            <a:r>
              <a:rPr lang="en-US" sz="2400" dirty="0">
                <a:latin typeface="Comic Sans MS" panose="030F0902030302020204" pitchFamily="66" charset="0"/>
              </a:rPr>
              <a:t>)</a:t>
            </a:r>
          </a:p>
          <a:p>
            <a:r>
              <a:rPr lang="en-US" sz="2400" dirty="0">
                <a:latin typeface="Comic Sans MS" panose="030F0902030302020204" pitchFamily="66" charset="0"/>
              </a:rPr>
              <a:t>…………………………………………………………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C6E8DB-56E2-554E-B8B5-E23C1C20F0B0}"/>
              </a:ext>
            </a:extLst>
          </p:cNvPr>
          <p:cNvSpPr txBox="1"/>
          <p:nvPr/>
        </p:nvSpPr>
        <p:spPr>
          <a:xfrm>
            <a:off x="47416" y="6042444"/>
            <a:ext cx="6630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3-He gets up late.     ( </a:t>
            </a:r>
            <a:r>
              <a:rPr lang="en-US" sz="2400" dirty="0">
                <a:solidFill>
                  <a:srgbClr val="009193"/>
                </a:solidFill>
                <a:latin typeface="Comic Sans MS" panose="030F0902030302020204" pitchFamily="66" charset="0"/>
              </a:rPr>
              <a:t>use adverb never</a:t>
            </a:r>
            <a:r>
              <a:rPr lang="en-US" sz="2400" dirty="0">
                <a:latin typeface="Comic Sans MS" panose="030F0902030302020204" pitchFamily="66" charset="0"/>
              </a:rPr>
              <a:t>)</a:t>
            </a:r>
          </a:p>
          <a:p>
            <a:r>
              <a:rPr lang="en-US" sz="2400" dirty="0">
                <a:latin typeface="Comic Sans MS" panose="030F0902030302020204" pitchFamily="66" charset="0"/>
              </a:rPr>
              <a:t>…………………………………………………………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0C410-9E4C-3449-93C2-D2BEFF1C8885}"/>
              </a:ext>
            </a:extLst>
          </p:cNvPr>
          <p:cNvSpPr txBox="1"/>
          <p:nvPr/>
        </p:nvSpPr>
        <p:spPr>
          <a:xfrm>
            <a:off x="195081" y="3260410"/>
            <a:ext cx="499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D641C3"/>
                </a:solidFill>
                <a:latin typeface="Comic Sans MS" panose="030F0902030302020204" pitchFamily="66" charset="0"/>
              </a:rPr>
              <a:t>B-Use adverb of frequency:-.</a:t>
            </a:r>
          </a:p>
          <a:p>
            <a:endParaRPr lang="en-US" sz="2400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1E984-BC97-C94B-8C24-E8D7D8ECB3E7}"/>
              </a:ext>
            </a:extLst>
          </p:cNvPr>
          <p:cNvSpPr txBox="1"/>
          <p:nvPr/>
        </p:nvSpPr>
        <p:spPr>
          <a:xfrm>
            <a:off x="4027" y="1449680"/>
            <a:ext cx="7652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D641C3"/>
                </a:solidFill>
                <a:latin typeface="Comic Sans MS" panose="030F0902030302020204" pitchFamily="66" charset="0"/>
              </a:rPr>
              <a:t>A- </a:t>
            </a:r>
            <a:r>
              <a:rPr lang="en-US" sz="2400" u="sng" dirty="0">
                <a:latin typeface="Comic Sans MS" panose="030F0902030302020204" pitchFamily="66" charset="0"/>
              </a:rPr>
              <a:t>By using one minute strategy( what do you do after </a:t>
            </a:r>
            <a:r>
              <a:rPr lang="en-US" sz="2400" u="sng" dirty="0" err="1">
                <a:latin typeface="Comic Sans MS" panose="030F0902030302020204" pitchFamily="66" charset="0"/>
              </a:rPr>
              <a:t>schoo</a:t>
            </a:r>
            <a:r>
              <a:rPr lang="en-US" sz="2400" u="sng" dirty="0">
                <a:latin typeface="Comic Sans MS" panose="030F0902030302020204" pitchFamily="66" charset="0"/>
              </a:rPr>
              <a:t>) </a:t>
            </a:r>
            <a:r>
              <a:rPr lang="en-US" sz="2400" u="sng" dirty="0">
                <a:solidFill>
                  <a:srgbClr val="D641C3"/>
                </a:solidFill>
                <a:latin typeface="Comic Sans MS" panose="030F0902030302020204" pitchFamily="66" charset="0"/>
              </a:rPr>
              <a:t>,make sentence using adverb of frequency</a:t>
            </a:r>
            <a:endParaRPr lang="en-US" sz="2400" dirty="0">
              <a:latin typeface="Comic Sans MS" panose="030F0902030302020204" pitchFamily="66" charset="0"/>
            </a:endParaRPr>
          </a:p>
        </p:txBody>
      </p:sp>
      <p:pic>
        <p:nvPicPr>
          <p:cNvPr id="3" name="Picture 2" descr="A close - up of a clock&#10;&#10;Description automatically generated with medium confidence">
            <a:extLst>
              <a:ext uri="{FF2B5EF4-FFF2-40B4-BE49-F238E27FC236}">
                <a16:creationId xmlns:a16="http://schemas.microsoft.com/office/drawing/2014/main" id="{2E05E9A1-093D-354B-9C95-80CFB0020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83" y="1414617"/>
            <a:ext cx="1429495" cy="1161465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02666F2-23D2-FF4F-A9DF-5C8D27853E8F}"/>
              </a:ext>
            </a:extLst>
          </p:cNvPr>
          <p:cNvSpPr/>
          <p:nvPr/>
        </p:nvSpPr>
        <p:spPr>
          <a:xfrm>
            <a:off x="363423" y="2995599"/>
            <a:ext cx="6630364" cy="45719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2B7A7F18-B3A5-1943-90F3-45D662D821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07116">
            <a:off x="3105149" y="67190"/>
            <a:ext cx="956358" cy="117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0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BD59C2-11D4-B74D-80C1-8BD39185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7198" y="646533"/>
            <a:ext cx="5317603" cy="5564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-30698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8985272-09FE-A044-B273-7E0DBB203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6025" b="27502"/>
          <a:stretch/>
        </p:blipFill>
        <p:spPr>
          <a:xfrm>
            <a:off x="2569580" y="-87299"/>
            <a:ext cx="5926238" cy="1133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CF2FC5-F964-ED4E-8312-FCC0827D1B13}"/>
              </a:ext>
            </a:extLst>
          </p:cNvPr>
          <p:cNvSpPr txBox="1"/>
          <p:nvPr/>
        </p:nvSpPr>
        <p:spPr>
          <a:xfrm>
            <a:off x="3217762" y="269032"/>
            <a:ext cx="541695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902030302020204" pitchFamily="66" charset="0"/>
              </a:rPr>
              <a:t>Time expressions: before/ after then /everyday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567A0-6167-3043-8C6F-6990AEFD6BE0}"/>
              </a:ext>
            </a:extLst>
          </p:cNvPr>
          <p:cNvSpPr txBox="1"/>
          <p:nvPr/>
        </p:nvSpPr>
        <p:spPr>
          <a:xfrm>
            <a:off x="187123" y="1423883"/>
            <a:ext cx="727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He is usually does his homework before dinner.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2352C55-CDBE-9944-B881-12C8C7841A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90"/>
          <a:stretch/>
        </p:blipFill>
        <p:spPr>
          <a:xfrm>
            <a:off x="1504467" y="2087174"/>
            <a:ext cx="1498922" cy="1311709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EB222EB-A1E6-714A-915D-66F3C0782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197" y="2102555"/>
            <a:ext cx="2049919" cy="1037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498763-1D1A-4F49-BF42-3B51841FB9F6}"/>
              </a:ext>
            </a:extLst>
          </p:cNvPr>
          <p:cNvSpPr txBox="1"/>
          <p:nvPr/>
        </p:nvSpPr>
        <p:spPr>
          <a:xfrm>
            <a:off x="187122" y="3717731"/>
            <a:ext cx="727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He always brushes his teeth after dinner.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1CF6CD-AF64-CA46-9E5E-8917066D9C8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3652" y="4266695"/>
            <a:ext cx="898163" cy="156386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23D607F-3BA6-B548-A570-34397E4E7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467" y="4755708"/>
            <a:ext cx="2049919" cy="103771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DC3A57-30E1-944A-B751-E8D81803AF88}"/>
              </a:ext>
            </a:extLst>
          </p:cNvPr>
          <p:cNvSpPr/>
          <p:nvPr/>
        </p:nvSpPr>
        <p:spPr>
          <a:xfrm>
            <a:off x="891251" y="2523281"/>
            <a:ext cx="613216" cy="61698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747EA2-6E7F-1649-AC16-DC7249487078}"/>
              </a:ext>
            </a:extLst>
          </p:cNvPr>
          <p:cNvSpPr txBox="1"/>
          <p:nvPr/>
        </p:nvSpPr>
        <p:spPr>
          <a:xfrm>
            <a:off x="995423" y="2650603"/>
            <a:ext cx="3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A0069A-B653-1348-9FFC-F2E59564DF05}"/>
              </a:ext>
            </a:extLst>
          </p:cNvPr>
          <p:cNvSpPr/>
          <p:nvPr/>
        </p:nvSpPr>
        <p:spPr>
          <a:xfrm>
            <a:off x="3822043" y="1946240"/>
            <a:ext cx="613216" cy="61698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10687F-AC9B-234E-97DF-FBF6123EE4C6}"/>
              </a:ext>
            </a:extLst>
          </p:cNvPr>
          <p:cNvSpPr txBox="1"/>
          <p:nvPr/>
        </p:nvSpPr>
        <p:spPr>
          <a:xfrm>
            <a:off x="3926215" y="2073562"/>
            <a:ext cx="3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4841E7-BEC0-FC4E-BCDB-DD74F9DDB61C}"/>
              </a:ext>
            </a:extLst>
          </p:cNvPr>
          <p:cNvSpPr/>
          <p:nvPr/>
        </p:nvSpPr>
        <p:spPr>
          <a:xfrm>
            <a:off x="1018331" y="4493010"/>
            <a:ext cx="613216" cy="61698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AD3569-7F4D-3A40-9827-829B137B6DD6}"/>
              </a:ext>
            </a:extLst>
          </p:cNvPr>
          <p:cNvSpPr txBox="1"/>
          <p:nvPr/>
        </p:nvSpPr>
        <p:spPr>
          <a:xfrm>
            <a:off x="1122503" y="4620332"/>
            <a:ext cx="3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A661CE8-552A-284D-94D8-0B6628514797}"/>
              </a:ext>
            </a:extLst>
          </p:cNvPr>
          <p:cNvSpPr/>
          <p:nvPr/>
        </p:nvSpPr>
        <p:spPr>
          <a:xfrm>
            <a:off x="3832178" y="4272514"/>
            <a:ext cx="613216" cy="61698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125130-D4EC-C444-AA8B-07499EF0F592}"/>
              </a:ext>
            </a:extLst>
          </p:cNvPr>
          <p:cNvSpPr txBox="1"/>
          <p:nvPr/>
        </p:nvSpPr>
        <p:spPr>
          <a:xfrm>
            <a:off x="3936350" y="4399836"/>
            <a:ext cx="3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374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BD59C2-11D4-B74D-80C1-8BD39185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7198" y="646533"/>
            <a:ext cx="5317603" cy="5564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-30698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567A0-6167-3043-8C6F-6990AEFD6BE0}"/>
              </a:ext>
            </a:extLst>
          </p:cNvPr>
          <p:cNvSpPr txBox="1"/>
          <p:nvPr/>
        </p:nvSpPr>
        <p:spPr>
          <a:xfrm>
            <a:off x="899702" y="4239535"/>
            <a:ext cx="1005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193"/>
                </a:solidFill>
                <a:latin typeface="Comic Sans MS" panose="030F0902030302020204" pitchFamily="66" charset="0"/>
              </a:rPr>
              <a:t>First</a:t>
            </a:r>
            <a:r>
              <a:rPr lang="en-US" sz="2400" dirty="0">
                <a:latin typeface="Comic Sans MS" panose="030F0902030302020204" pitchFamily="66" charset="0"/>
              </a:rPr>
              <a:t>………………………………………….. </a:t>
            </a:r>
            <a:r>
              <a:rPr lang="en-US" sz="2400" dirty="0">
                <a:solidFill>
                  <a:srgbClr val="009193"/>
                </a:solidFill>
                <a:latin typeface="Comic Sans MS" panose="030F0902030302020204" pitchFamily="66" charset="0"/>
              </a:rPr>
              <a:t>Then ………………………………</a:t>
            </a:r>
          </a:p>
        </p:txBody>
      </p:sp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56BFCFD-F379-2543-A642-FA33187A65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729" y="1623781"/>
            <a:ext cx="2268934" cy="22689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2DFFAB0-FAC6-4B44-8839-C58E683C4854}"/>
              </a:ext>
            </a:extLst>
          </p:cNvPr>
          <p:cNvSpPr txBox="1"/>
          <p:nvPr/>
        </p:nvSpPr>
        <p:spPr>
          <a:xfrm>
            <a:off x="97925" y="1234283"/>
            <a:ext cx="727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What do you usually do after this class?.</a:t>
            </a:r>
          </a:p>
        </p:txBody>
      </p: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01BDA556-A39F-8646-B9E6-679A51E8F6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6025" b="27502"/>
          <a:stretch/>
        </p:blipFill>
        <p:spPr>
          <a:xfrm>
            <a:off x="2523281" y="-88149"/>
            <a:ext cx="5926238" cy="1133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CF2FC5-F964-ED4E-8312-FCC0827D1B13}"/>
              </a:ext>
            </a:extLst>
          </p:cNvPr>
          <p:cNvSpPr txBox="1"/>
          <p:nvPr/>
        </p:nvSpPr>
        <p:spPr>
          <a:xfrm>
            <a:off x="3217762" y="269032"/>
            <a:ext cx="541695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902030302020204" pitchFamily="66" charset="0"/>
              </a:rPr>
              <a:t>Time expressions: before/ after then /everyday</a:t>
            </a: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0468C4C0-7202-0A48-8EB1-C92C2C037C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2876" y="1836444"/>
            <a:ext cx="2077060" cy="20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30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BD59C2-11D4-B74D-80C1-8BD39185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7198" y="646533"/>
            <a:ext cx="5317603" cy="5564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4027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0BFE126-4E7F-614B-839C-FAA1250B49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6025" b="27502"/>
          <a:stretch/>
        </p:blipFill>
        <p:spPr>
          <a:xfrm>
            <a:off x="2523281" y="-88149"/>
            <a:ext cx="5926238" cy="1133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98297A-15B3-DE43-8009-A3300F334E74}"/>
              </a:ext>
            </a:extLst>
          </p:cNvPr>
          <p:cNvSpPr txBox="1"/>
          <p:nvPr/>
        </p:nvSpPr>
        <p:spPr>
          <a:xfrm>
            <a:off x="3185208" y="354456"/>
            <a:ext cx="54169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902030302020204" pitchFamily="66" charset="0"/>
              </a:rPr>
              <a:t>Preposition :at/in/on Time expression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38B40-8DAE-6149-82FE-0D1882F599BB}"/>
              </a:ext>
            </a:extLst>
          </p:cNvPr>
          <p:cNvSpPr txBox="1"/>
          <p:nvPr/>
        </p:nvSpPr>
        <p:spPr>
          <a:xfrm>
            <a:off x="97925" y="1234283"/>
            <a:ext cx="727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Choose the correct preposition (on/in):-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FA9BDC-CEEE-6B43-8FBE-579EF9D8C40A}"/>
              </a:ext>
            </a:extLst>
          </p:cNvPr>
          <p:cNvSpPr txBox="1"/>
          <p:nvPr/>
        </p:nvSpPr>
        <p:spPr>
          <a:xfrm>
            <a:off x="97925" y="2048982"/>
            <a:ext cx="7278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I go to supermarket …………..Sunday.</a:t>
            </a:r>
          </a:p>
          <a:p>
            <a:r>
              <a:rPr lang="en-US" sz="2400" dirty="0">
                <a:latin typeface="Comic Sans MS" panose="030F0902030302020204" pitchFamily="66" charset="0"/>
              </a:rPr>
              <a:t>School starts ………………..September.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8D129DD-E747-4E41-92FB-85825EBD005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6791" y="959733"/>
            <a:ext cx="1201115" cy="120111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FF33CE0-68B6-BD44-98E1-D63E9539C3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26025" b="27502"/>
          <a:stretch/>
        </p:blipFill>
        <p:spPr>
          <a:xfrm>
            <a:off x="5893684" y="1796551"/>
            <a:ext cx="5926238" cy="21967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B04148-4B1F-1A45-845B-9FC99C152075}"/>
              </a:ext>
            </a:extLst>
          </p:cNvPr>
          <p:cNvSpPr txBox="1"/>
          <p:nvPr/>
        </p:nvSpPr>
        <p:spPr>
          <a:xfrm>
            <a:off x="5606644" y="2642337"/>
            <a:ext cx="7278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On with days of the week + dates</a:t>
            </a:r>
          </a:p>
          <a:p>
            <a:pPr algn="ctr"/>
            <a:r>
              <a:rPr lang="en-US" sz="2400" dirty="0">
                <a:latin typeface="Comic Sans MS" panose="030F0902030302020204" pitchFamily="66" charset="0"/>
              </a:rPr>
              <a:t>In with months</a:t>
            </a:r>
          </a:p>
        </p:txBody>
      </p:sp>
    </p:spTree>
    <p:extLst>
      <p:ext uri="{BB962C8B-B14F-4D97-AF65-F5344CB8AC3E}">
        <p14:creationId xmlns:p14="http://schemas.microsoft.com/office/powerpoint/2010/main" val="567269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BD59C2-11D4-B74D-80C1-8BD39185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7198" y="646533"/>
            <a:ext cx="5317603" cy="5564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4027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0BFE126-4E7F-614B-839C-FAA1250B49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6025" b="27502"/>
          <a:stretch/>
        </p:blipFill>
        <p:spPr>
          <a:xfrm>
            <a:off x="2523281" y="-88149"/>
            <a:ext cx="5926238" cy="1133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98297A-15B3-DE43-8009-A3300F334E74}"/>
              </a:ext>
            </a:extLst>
          </p:cNvPr>
          <p:cNvSpPr txBox="1"/>
          <p:nvPr/>
        </p:nvSpPr>
        <p:spPr>
          <a:xfrm>
            <a:off x="3185208" y="354456"/>
            <a:ext cx="54169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902030302020204" pitchFamily="66" charset="0"/>
              </a:rPr>
              <a:t>Preposition :at/in/on Time expression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0D301E-60C2-724E-A6E6-F6FAD4F58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65" t="75035" r="32093" b="4681"/>
          <a:stretch/>
        </p:blipFill>
        <p:spPr>
          <a:xfrm>
            <a:off x="376852" y="1533790"/>
            <a:ext cx="11207797" cy="266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90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BD59C2-11D4-B74D-80C1-8BD39185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7198" y="646533"/>
            <a:ext cx="5317603" cy="5564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46893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0BFE126-4E7F-614B-839C-FAA1250B49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6025" b="27502"/>
          <a:stretch/>
        </p:blipFill>
        <p:spPr>
          <a:xfrm>
            <a:off x="2523281" y="-88149"/>
            <a:ext cx="5926238" cy="1133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98297A-15B3-DE43-8009-A3300F334E74}"/>
              </a:ext>
            </a:extLst>
          </p:cNvPr>
          <p:cNvSpPr txBox="1"/>
          <p:nvPr/>
        </p:nvSpPr>
        <p:spPr>
          <a:xfrm>
            <a:off x="3185208" y="354456"/>
            <a:ext cx="54169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902030302020204" pitchFamily="66" charset="0"/>
              </a:rPr>
              <a:t>Preposition :at/in/on Time expression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73ED315-61E0-E64A-93BB-21D6AFC1D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26025" b="27502"/>
          <a:stretch/>
        </p:blipFill>
        <p:spPr>
          <a:xfrm>
            <a:off x="487025" y="1095146"/>
            <a:ext cx="891250" cy="1030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F32C28-3D77-B04E-9FDC-297282CB9B65}"/>
              </a:ext>
            </a:extLst>
          </p:cNvPr>
          <p:cNvSpPr txBox="1"/>
          <p:nvPr/>
        </p:nvSpPr>
        <p:spPr>
          <a:xfrm flipH="1">
            <a:off x="690871" y="1461232"/>
            <a:ext cx="66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at</a:t>
            </a: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BD27A87A-9E8C-4E49-9FD5-DBAAA4C32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26025" b="27502"/>
          <a:stretch/>
        </p:blipFill>
        <p:spPr>
          <a:xfrm>
            <a:off x="5274793" y="1134333"/>
            <a:ext cx="891250" cy="1030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66EE68-C192-5C43-A05E-4ADD444BB3A7}"/>
              </a:ext>
            </a:extLst>
          </p:cNvPr>
          <p:cNvSpPr txBox="1"/>
          <p:nvPr/>
        </p:nvSpPr>
        <p:spPr>
          <a:xfrm flipH="1">
            <a:off x="5478639" y="1500419"/>
            <a:ext cx="66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in</a:t>
            </a:r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5C80912C-C419-ED42-974A-CCAAB366B8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26025" b="27502"/>
          <a:stretch/>
        </p:blipFill>
        <p:spPr>
          <a:xfrm>
            <a:off x="10813725" y="1134333"/>
            <a:ext cx="891250" cy="10302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864F09-2743-E949-B0A9-9772FA9CB0A7}"/>
              </a:ext>
            </a:extLst>
          </p:cNvPr>
          <p:cNvSpPr txBox="1"/>
          <p:nvPr/>
        </p:nvSpPr>
        <p:spPr>
          <a:xfrm flipH="1">
            <a:off x="11017571" y="1500419"/>
            <a:ext cx="66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on</a:t>
            </a:r>
          </a:p>
        </p:txBody>
      </p:sp>
      <p:pic>
        <p:nvPicPr>
          <p:cNvPr id="3" name="Picture 2" descr="A picture containing text, clock, blue&#10;&#10;Description automatically generated">
            <a:extLst>
              <a:ext uri="{FF2B5EF4-FFF2-40B4-BE49-F238E27FC236}">
                <a16:creationId xmlns:a16="http://schemas.microsoft.com/office/drawing/2014/main" id="{3DF4452E-96B1-2B4C-9AD7-6CAAA6653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27" y="2213502"/>
            <a:ext cx="1292185" cy="1287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A535D-05EA-DF41-978A-71B95E943FC6}"/>
              </a:ext>
            </a:extLst>
          </p:cNvPr>
          <p:cNvSpPr txBox="1"/>
          <p:nvPr/>
        </p:nvSpPr>
        <p:spPr>
          <a:xfrm>
            <a:off x="128210" y="3632432"/>
            <a:ext cx="2429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902030302020204" pitchFamily="66" charset="0"/>
              </a:rPr>
              <a:t>At 3:00 o’clock</a:t>
            </a:r>
          </a:p>
          <a:p>
            <a:pPr algn="ctr"/>
            <a:r>
              <a:rPr lang="en-US" b="1" dirty="0">
                <a:latin typeface="Comic Sans MS" panose="030F0902030302020204" pitchFamily="66" charset="0"/>
              </a:rPr>
              <a:t>At night </a:t>
            </a:r>
            <a:r>
              <a:rPr lang="en-US" b="1" dirty="0">
                <a:solidFill>
                  <a:srgbClr val="D641C3"/>
                </a:solidFill>
                <a:latin typeface="Comic Sans MS" panose="030F0902030302020204" pitchFamily="66" charset="0"/>
              </a:rPr>
              <a:t>Not</a:t>
            </a:r>
            <a:r>
              <a:rPr lang="en-US" b="1" dirty="0">
                <a:latin typeface="Comic Sans MS" panose="030F0902030302020204" pitchFamily="66" charset="0"/>
              </a:rPr>
              <a:t> at the night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BE513633-F62E-7242-98CD-0DCEB33E7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628" y="2220859"/>
            <a:ext cx="2642111" cy="187935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A326E15-6BCE-AD4C-BC90-995F00186118}"/>
              </a:ext>
            </a:extLst>
          </p:cNvPr>
          <p:cNvGrpSpPr/>
          <p:nvPr/>
        </p:nvGrpSpPr>
        <p:grpSpPr>
          <a:xfrm>
            <a:off x="5920701" y="3153978"/>
            <a:ext cx="1306080" cy="1181520"/>
            <a:chOff x="5920701" y="3153978"/>
            <a:chExt cx="1306080" cy="11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FAC299-287C-D346-BCD4-F4765B438470}"/>
                    </a:ext>
                  </a:extLst>
                </p14:cNvPr>
                <p14:cNvContentPartPr/>
                <p14:nvPr/>
              </p14:nvContentPartPr>
              <p14:xfrm>
                <a:off x="6033381" y="3214098"/>
                <a:ext cx="1030680" cy="603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FAC299-287C-D346-BCD4-F4765B4384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15381" y="3196098"/>
                  <a:ext cx="106632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723AD3-2D4C-144A-B850-507936AA118A}"/>
                    </a:ext>
                  </a:extLst>
                </p14:cNvPr>
                <p14:cNvContentPartPr/>
                <p14:nvPr/>
              </p14:nvContentPartPr>
              <p14:xfrm>
                <a:off x="5920701" y="3153978"/>
                <a:ext cx="1306080" cy="1181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723AD3-2D4C-144A-B850-507936AA118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03061" y="3135978"/>
                  <a:ext cx="1341720" cy="121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303BFA-BEA4-1F41-9321-9DF97C19E096}"/>
                  </a:ext>
                </a:extLst>
              </p14:cNvPr>
              <p14:cNvContentPartPr/>
              <p14:nvPr/>
            </p14:nvContentPartPr>
            <p14:xfrm>
              <a:off x="1377861" y="392473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303BFA-BEA4-1F41-9321-9DF97C19E0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59861" y="390709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4C0C3D3-B62E-3A40-B395-9F950D830858}"/>
              </a:ext>
            </a:extLst>
          </p:cNvPr>
          <p:cNvSpPr txBox="1"/>
          <p:nvPr/>
        </p:nvSpPr>
        <p:spPr>
          <a:xfrm>
            <a:off x="4705803" y="4383500"/>
            <a:ext cx="2429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902030302020204" pitchFamily="66" charset="0"/>
              </a:rPr>
              <a:t>In the morning</a:t>
            </a:r>
          </a:p>
          <a:p>
            <a:pPr algn="ctr"/>
            <a:r>
              <a:rPr lang="en-US" b="1" dirty="0">
                <a:latin typeface="Comic Sans MS" panose="030F0902030302020204" pitchFamily="66" charset="0"/>
              </a:rPr>
              <a:t>In the afternoon</a:t>
            </a:r>
          </a:p>
          <a:p>
            <a:pPr algn="ctr"/>
            <a:r>
              <a:rPr lang="en-US" b="1" dirty="0">
                <a:latin typeface="Comic Sans MS" panose="030F0902030302020204" pitchFamily="66" charset="0"/>
              </a:rPr>
              <a:t>In the evening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108A55-25C2-744A-83A1-D7231FB736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14" t="19504" r="22019" b="20169"/>
          <a:stretch/>
        </p:blipFill>
        <p:spPr>
          <a:xfrm>
            <a:off x="10186213" y="2032929"/>
            <a:ext cx="1869268" cy="224209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1924F7A-572C-BE49-9A22-77B0EEBDE596}"/>
              </a:ext>
            </a:extLst>
          </p:cNvPr>
          <p:cNvSpPr txBox="1"/>
          <p:nvPr/>
        </p:nvSpPr>
        <p:spPr>
          <a:xfrm>
            <a:off x="9756635" y="4312323"/>
            <a:ext cx="242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902030302020204" pitchFamily="66" charset="0"/>
              </a:rPr>
              <a:t>On weekends</a:t>
            </a:r>
          </a:p>
          <a:p>
            <a:pPr algn="ctr"/>
            <a:r>
              <a:rPr lang="en-US" b="1" dirty="0">
                <a:latin typeface="Comic Sans MS" panose="030F0902030302020204" pitchFamily="66" charset="0"/>
              </a:rPr>
              <a:t>On </a:t>
            </a:r>
            <a:r>
              <a:rPr lang="en-US" b="1" dirty="0" err="1">
                <a:latin typeface="Comic Sans MS" panose="030F0902030302020204" pitchFamily="66" charset="0"/>
              </a:rPr>
              <a:t>sunday</a:t>
            </a:r>
            <a:endParaRPr lang="en-US" b="1" dirty="0">
              <a:latin typeface="Comic Sans MS" panose="030F0902030302020204" pitchFamily="66" charset="0"/>
            </a:endParaRPr>
          </a:p>
        </p:txBody>
      </p:sp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9B4B40EE-5477-1541-8CDC-66C3323A92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369" t="50870"/>
          <a:stretch/>
        </p:blipFill>
        <p:spPr>
          <a:xfrm>
            <a:off x="1879047" y="2457433"/>
            <a:ext cx="1311312" cy="9233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45952E1-9F88-7A40-BF65-768B32E44CFE}"/>
              </a:ext>
            </a:extLst>
          </p:cNvPr>
          <p:cNvSpPr txBox="1"/>
          <p:nvPr/>
        </p:nvSpPr>
        <p:spPr>
          <a:xfrm>
            <a:off x="1355125" y="5497975"/>
            <a:ext cx="9096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ighlight>
                  <a:srgbClr val="000000"/>
                </a:highlight>
                <a:latin typeface="Comic Sans MS" panose="030F0902030302020204" pitchFamily="66" charset="0"/>
              </a:rPr>
              <a:t>Ahmed always studies at 5:00 o'clock  in the evening.</a:t>
            </a:r>
          </a:p>
          <a:p>
            <a:r>
              <a:rPr lang="en-US" sz="2400" dirty="0">
                <a:solidFill>
                  <a:schemeClr val="bg1"/>
                </a:solidFill>
                <a:highlight>
                  <a:srgbClr val="000000"/>
                </a:highlight>
                <a:latin typeface="Comic Sans MS" panose="030F0902030302020204" pitchFamily="66" charset="0"/>
              </a:rPr>
              <a:t>I sometimes go to garden on weekends.</a:t>
            </a:r>
          </a:p>
        </p:txBody>
      </p:sp>
    </p:spTree>
    <p:extLst>
      <p:ext uri="{BB962C8B-B14F-4D97-AF65-F5344CB8AC3E}">
        <p14:creationId xmlns:p14="http://schemas.microsoft.com/office/powerpoint/2010/main" val="172149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073CCFD-C2D8-5944-A336-AC8BF99FBE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0"/>
            <a:ext cx="65532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-6689" y="0"/>
            <a:ext cx="12192000" cy="68580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3EADC6-DEBB-2642-8152-A104D68EFC74}"/>
              </a:ext>
            </a:extLst>
          </p:cNvPr>
          <p:cNvSpPr/>
          <p:nvPr/>
        </p:nvSpPr>
        <p:spPr>
          <a:xfrm>
            <a:off x="8820513" y="-615488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gradFill>
                <a:gsLst>
                  <a:gs pos="30000">
                    <a:srgbClr val="D641C3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9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Comic Sans MS" panose="030F09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E3995-85B5-964B-B11F-36BFD62C17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7571" y="1520380"/>
            <a:ext cx="7107740" cy="5714623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E853710-10A6-FE47-AEFA-B09C62B86427}"/>
              </a:ext>
            </a:extLst>
          </p:cNvPr>
          <p:cNvSpPr/>
          <p:nvPr/>
        </p:nvSpPr>
        <p:spPr>
          <a:xfrm>
            <a:off x="1412807" y="777151"/>
            <a:ext cx="5657850" cy="2114550"/>
          </a:xfrm>
          <a:prstGeom prst="roundRect">
            <a:avLst/>
          </a:prstGeom>
          <a:solidFill>
            <a:srgbClr val="0091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5DECB-012B-C24C-A0A6-21FF3D8CA510}"/>
              </a:ext>
            </a:extLst>
          </p:cNvPr>
          <p:cNvSpPr txBox="1"/>
          <p:nvPr/>
        </p:nvSpPr>
        <p:spPr>
          <a:xfrm>
            <a:off x="1412807" y="957263"/>
            <a:ext cx="5338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dirty="0"/>
              <a:t>يقول النبي </a:t>
            </a:r>
            <a:r>
              <a:rPr lang="ar-SA" sz="3600" dirty="0" err="1"/>
              <a:t>ﷺ</a:t>
            </a:r>
            <a:r>
              <a:rPr lang="ar-SA" sz="3600" dirty="0"/>
              <a:t>: ((نعمتان مغبون فيهما كثير من الناس: الصحة، والفراغ))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30273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BD59C2-11D4-B74D-80C1-8BD39185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7198" y="646533"/>
            <a:ext cx="5317603" cy="5564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4027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6A879-9A1C-9642-89E2-F3F61790F0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90" t="49698" r="24685" b="13961"/>
          <a:stretch/>
        </p:blipFill>
        <p:spPr>
          <a:xfrm>
            <a:off x="-54329" y="1066799"/>
            <a:ext cx="8134351" cy="4724400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B523585-2D39-764A-B4F7-1B37DE1B44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6025" b="27502"/>
          <a:stretch/>
        </p:blipFill>
        <p:spPr>
          <a:xfrm>
            <a:off x="2523281" y="-88149"/>
            <a:ext cx="5926238" cy="1133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1948DF-8BE8-7A49-9F87-4F4E02D48AF4}"/>
              </a:ext>
            </a:extLst>
          </p:cNvPr>
          <p:cNvSpPr txBox="1"/>
          <p:nvPr/>
        </p:nvSpPr>
        <p:spPr>
          <a:xfrm>
            <a:off x="3185208" y="354456"/>
            <a:ext cx="54169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902030302020204" pitchFamily="66" charset="0"/>
              </a:rPr>
              <a:t>Open your book on page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5F2DC-17A3-B14D-9CE9-FFD97C43A3FD}"/>
              </a:ext>
            </a:extLst>
          </p:cNvPr>
          <p:cNvSpPr txBox="1"/>
          <p:nvPr/>
        </p:nvSpPr>
        <p:spPr>
          <a:xfrm>
            <a:off x="186451" y="922110"/>
            <a:ext cx="76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9193"/>
                </a:solidFill>
                <a:latin typeface="Comic Sans MS" panose="030F0902030302020204" pitchFamily="66" charset="0"/>
              </a:rPr>
              <a:t>By using one minute strategy, answer the following </a:t>
            </a:r>
            <a:r>
              <a:rPr lang="en-US" sz="2400" u="sng" dirty="0" err="1">
                <a:solidFill>
                  <a:srgbClr val="009193"/>
                </a:solidFill>
                <a:latin typeface="Comic Sans MS" panose="030F0902030302020204" pitchFamily="66" charset="0"/>
              </a:rPr>
              <a:t>exerise</a:t>
            </a:r>
            <a:endParaRPr lang="en-US" sz="2400" dirty="0">
              <a:solidFill>
                <a:srgbClr val="009193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Picture 2" descr="A close - up of a clock&#10;&#10;Description automatically generated with medium confidence">
            <a:extLst>
              <a:ext uri="{FF2B5EF4-FFF2-40B4-BE49-F238E27FC236}">
                <a16:creationId xmlns:a16="http://schemas.microsoft.com/office/drawing/2014/main" id="{7079A306-58D2-4047-A258-5741E7C9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585"/>
          <a:stretch/>
        </p:blipFill>
        <p:spPr>
          <a:xfrm>
            <a:off x="1770927" y="140704"/>
            <a:ext cx="1056671" cy="793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047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90CBE38-68B5-D846-BDF4-943E7AD7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5817" y="643467"/>
            <a:ext cx="5320366" cy="5571065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CA1F07-B090-6D4E-BE03-BEEBFC1EC5F6}"/>
              </a:ext>
            </a:extLst>
          </p:cNvPr>
          <p:cNvSpPr/>
          <p:nvPr/>
        </p:nvSpPr>
        <p:spPr>
          <a:xfrm>
            <a:off x="29493" y="-262916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Homework :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D5243A-AABC-3C44-85CA-5E34A47FA676}"/>
              </a:ext>
            </a:extLst>
          </p:cNvPr>
          <p:cNvSpPr/>
          <p:nvPr/>
        </p:nvSpPr>
        <p:spPr>
          <a:xfrm>
            <a:off x="29493" y="1319471"/>
            <a:ext cx="3406324" cy="221461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5D9CEE-A415-1B49-B101-B33E9C50BAC2}"/>
              </a:ext>
            </a:extLst>
          </p:cNvPr>
          <p:cNvSpPr txBox="1"/>
          <p:nvPr/>
        </p:nvSpPr>
        <p:spPr>
          <a:xfrm>
            <a:off x="670291" y="1749376"/>
            <a:ext cx="778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Exercise C page 98 ( work book)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C229FDC-0569-2440-8F76-4BA5A577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493" y="1850984"/>
            <a:ext cx="3367027" cy="336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4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90CBE38-68B5-D846-BDF4-943E7AD7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5817" y="643467"/>
            <a:ext cx="53203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CA1F07-B090-6D4E-BE03-BEEBFC1EC5F6}"/>
              </a:ext>
            </a:extLst>
          </p:cNvPr>
          <p:cNvSpPr/>
          <p:nvPr/>
        </p:nvSpPr>
        <p:spPr>
          <a:xfrm>
            <a:off x="29493" y="-262916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What is the day today?</a:t>
            </a:r>
          </a:p>
          <a:p>
            <a:endParaRPr lang="en-US" sz="4000" b="1" dirty="0">
              <a:gradFill>
                <a:gsLst>
                  <a:gs pos="30000">
                    <a:srgbClr val="D641C3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9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Comic Sans MS" panose="030F09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F038E5-57A8-7245-ACA3-A6A3AFA596EE}"/>
              </a:ext>
            </a:extLst>
          </p:cNvPr>
          <p:cNvSpPr/>
          <p:nvPr/>
        </p:nvSpPr>
        <p:spPr>
          <a:xfrm>
            <a:off x="77812" y="3948807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What is the date today?</a:t>
            </a:r>
          </a:p>
          <a:p>
            <a:endParaRPr lang="en-US" sz="4000" b="1" dirty="0">
              <a:gradFill>
                <a:gsLst>
                  <a:gs pos="30000">
                    <a:srgbClr val="D641C3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9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Comic Sans MS" panose="030F09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153FC1-2867-674D-B4F3-DF668CB20B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7950" y="563931"/>
            <a:ext cx="65024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21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90CBE38-68B5-D846-BDF4-943E7AD7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5817" y="643467"/>
            <a:ext cx="5320366" cy="5571065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D82DE-40AD-664A-904E-EA5A9823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40" y="643467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0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90CBE38-68B5-D846-BDF4-943E7AD7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5817" y="643467"/>
            <a:ext cx="5320366" cy="5571065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CA1F07-B090-6D4E-BE03-BEEBFC1EC5F6}"/>
              </a:ext>
            </a:extLst>
          </p:cNvPr>
          <p:cNvSpPr/>
          <p:nvPr/>
        </p:nvSpPr>
        <p:spPr>
          <a:xfrm>
            <a:off x="29493" y="-262916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Home work (Last lesson):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D5243A-AABC-3C44-85CA-5E34A47FA676}"/>
              </a:ext>
            </a:extLst>
          </p:cNvPr>
          <p:cNvSpPr/>
          <p:nvPr/>
        </p:nvSpPr>
        <p:spPr>
          <a:xfrm>
            <a:off x="29493" y="1319471"/>
            <a:ext cx="3406324" cy="221461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FB6E932-2DA7-8547-A666-1F918FB08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053" y="1540932"/>
            <a:ext cx="4457700" cy="4457700"/>
          </a:xfrm>
          <a:prstGeom prst="rect">
            <a:avLst/>
          </a:prstGeom>
        </p:spPr>
      </p:pic>
      <p:sp>
        <p:nvSpPr>
          <p:cNvPr id="10" name="مستطيل 4">
            <a:extLst>
              <a:ext uri="{FF2B5EF4-FFF2-40B4-BE49-F238E27FC236}">
                <a16:creationId xmlns:a16="http://schemas.microsoft.com/office/drawing/2014/main" id="{9AD294BC-6BEE-6140-B30E-BADF8D93D4BC}"/>
              </a:ext>
            </a:extLst>
          </p:cNvPr>
          <p:cNvSpPr/>
          <p:nvPr/>
        </p:nvSpPr>
        <p:spPr>
          <a:xfrm>
            <a:off x="428624" y="1772816"/>
            <a:ext cx="566737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Ex 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A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and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 B Page 97+98</a:t>
            </a:r>
          </a:p>
          <a:p>
            <a:pPr algn="l" rtl="0"/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  <a:p>
            <a:pPr algn="l" rtl="0"/>
            <a:r>
              <a:rPr lang="en-US" sz="2800" b="1" u="sng" dirty="0">
                <a:ln w="0"/>
                <a:solidFill>
                  <a:srgbClr val="0091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Let’s check your homework</a:t>
            </a:r>
          </a:p>
        </p:txBody>
      </p:sp>
    </p:spTree>
    <p:extLst>
      <p:ext uri="{BB962C8B-B14F-4D97-AF65-F5344CB8AC3E}">
        <p14:creationId xmlns:p14="http://schemas.microsoft.com/office/powerpoint/2010/main" val="35069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24DFD50-BD9E-7E4F-9545-F625B0B8A5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0434" y="589040"/>
            <a:ext cx="5320366" cy="5571065"/>
          </a:xfrm>
          <a:prstGeom prst="rect">
            <a:avLst/>
          </a:prstGeom>
          <a:ln>
            <a:noFill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22F9B79-E5AB-A84E-BA34-CE52E075AF4D}"/>
              </a:ext>
            </a:extLst>
          </p:cNvPr>
          <p:cNvSpPr/>
          <p:nvPr/>
        </p:nvSpPr>
        <p:spPr>
          <a:xfrm>
            <a:off x="1314451" y="981571"/>
            <a:ext cx="478736" cy="47579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17001" y="0"/>
            <a:ext cx="12192000" cy="68580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C811DC-6956-4A44-BAF1-0BA60A057F10}"/>
              </a:ext>
            </a:extLst>
          </p:cNvPr>
          <p:cNvSpPr/>
          <p:nvPr/>
        </p:nvSpPr>
        <p:spPr>
          <a:xfrm>
            <a:off x="0" y="-756411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Rules of the virtual classroom: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CDDAF77-1307-B546-BE8F-2C2AB06CA458}"/>
              </a:ext>
            </a:extLst>
          </p:cNvPr>
          <p:cNvSpPr/>
          <p:nvPr/>
        </p:nvSpPr>
        <p:spPr>
          <a:xfrm>
            <a:off x="147819" y="589040"/>
            <a:ext cx="7965162" cy="174190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4531DC7-78E0-C742-89DF-A6B020A17335}"/>
              </a:ext>
            </a:extLst>
          </p:cNvPr>
          <p:cNvSpPr/>
          <p:nvPr/>
        </p:nvSpPr>
        <p:spPr>
          <a:xfrm>
            <a:off x="773305" y="938445"/>
            <a:ext cx="8643938" cy="5286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0DC99DA-03E3-9141-9E9B-B52476EF35B4}"/>
              </a:ext>
            </a:extLst>
          </p:cNvPr>
          <p:cNvSpPr/>
          <p:nvPr/>
        </p:nvSpPr>
        <p:spPr>
          <a:xfrm>
            <a:off x="1145981" y="1053185"/>
            <a:ext cx="7743825" cy="265811"/>
          </a:xfrm>
          <a:prstGeom prst="roundRect">
            <a:avLst>
              <a:gd name="adj" fmla="val 50000"/>
            </a:avLst>
          </a:prstGeom>
          <a:solidFill>
            <a:srgbClr val="D641C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5FC68A0-DE8F-A541-A867-77C0476CACAF}"/>
              </a:ext>
            </a:extLst>
          </p:cNvPr>
          <p:cNvGrpSpPr/>
          <p:nvPr/>
        </p:nvGrpSpPr>
        <p:grpSpPr>
          <a:xfrm>
            <a:off x="896337" y="981571"/>
            <a:ext cx="1628776" cy="5074042"/>
            <a:chOff x="896337" y="981571"/>
            <a:chExt cx="1628776" cy="507404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8D4ECB4-28DE-AD45-93B7-F257DF19C74C}"/>
                </a:ext>
              </a:extLst>
            </p:cNvPr>
            <p:cNvSpPr/>
            <p:nvPr/>
          </p:nvSpPr>
          <p:spPr>
            <a:xfrm>
              <a:off x="1314451" y="981571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5FD7E9-9C44-E743-AB72-CA9F5216FC85}"/>
                </a:ext>
              </a:extLst>
            </p:cNvPr>
            <p:cNvSpPr/>
            <p:nvPr/>
          </p:nvSpPr>
          <p:spPr>
            <a:xfrm>
              <a:off x="1426936" y="1054309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29D6B1">
                    <a:alpha val="70000"/>
                  </a:srgbClr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FFFF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1B568B2-EA5C-8248-A3FA-299311289F86}"/>
                </a:ext>
              </a:extLst>
            </p:cNvPr>
            <p:cNvSpPr/>
            <p:nvPr/>
          </p:nvSpPr>
          <p:spPr>
            <a:xfrm>
              <a:off x="896337" y="4441123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29D6B1">
                    <a:alpha val="70000"/>
                  </a:srgbClr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FFFF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908328-8012-7647-B2DF-4E3CDC9D8083}"/>
                </a:ext>
              </a:extLst>
            </p:cNvPr>
            <p:cNvCxnSpPr>
              <a:cxnSpLocks/>
              <a:stCxn id="28" idx="4"/>
              <a:endCxn id="29" idx="5"/>
            </p:cNvCxnSpPr>
            <p:nvPr/>
          </p:nvCxnSpPr>
          <p:spPr>
            <a:xfrm>
              <a:off x="1553820" y="1384629"/>
              <a:ext cx="156905" cy="3056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E17CB3F-1A37-B440-98C0-42D1A4F1A7DB}"/>
              </a:ext>
            </a:extLst>
          </p:cNvPr>
          <p:cNvGrpSpPr/>
          <p:nvPr/>
        </p:nvGrpSpPr>
        <p:grpSpPr>
          <a:xfrm>
            <a:off x="2393595" y="990027"/>
            <a:ext cx="1628776" cy="3716996"/>
            <a:chOff x="2393595" y="990027"/>
            <a:chExt cx="1628776" cy="3716996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291DDAC-8DD9-ED4A-82B5-126DF5CE4F30}"/>
                </a:ext>
              </a:extLst>
            </p:cNvPr>
            <p:cNvSpPr/>
            <p:nvPr/>
          </p:nvSpPr>
          <p:spPr>
            <a:xfrm>
              <a:off x="2393595" y="3092533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FB4C558-6C49-0549-84EC-25C7B262E68B}"/>
                </a:ext>
              </a:extLst>
            </p:cNvPr>
            <p:cNvSpPr/>
            <p:nvPr/>
          </p:nvSpPr>
          <p:spPr>
            <a:xfrm>
              <a:off x="2772810" y="990027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7C3C86D-5766-A04A-A767-0BA1CA55DDAC}"/>
                </a:ext>
              </a:extLst>
            </p:cNvPr>
            <p:cNvSpPr/>
            <p:nvPr/>
          </p:nvSpPr>
          <p:spPr>
            <a:xfrm>
              <a:off x="2885295" y="1062765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765F7AA-F005-304D-ABA7-386D330D2890}"/>
                </a:ext>
              </a:extLst>
            </p:cNvPr>
            <p:cNvCxnSpPr>
              <a:cxnSpLocks/>
            </p:cNvCxnSpPr>
            <p:nvPr/>
          </p:nvCxnSpPr>
          <p:spPr>
            <a:xfrm>
              <a:off x="3063367" y="1382154"/>
              <a:ext cx="162384" cy="18468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F0020E-0BFF-0643-8203-91A3DB06A184}"/>
              </a:ext>
            </a:extLst>
          </p:cNvPr>
          <p:cNvGrpSpPr/>
          <p:nvPr/>
        </p:nvGrpSpPr>
        <p:grpSpPr>
          <a:xfrm>
            <a:off x="5849243" y="1013975"/>
            <a:ext cx="1628776" cy="3693048"/>
            <a:chOff x="5849243" y="1013975"/>
            <a:chExt cx="1628776" cy="3693048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7D6FF53-5C16-A647-80E3-AAF3C3EEE2BF}"/>
                </a:ext>
              </a:extLst>
            </p:cNvPr>
            <p:cNvSpPr/>
            <p:nvPr/>
          </p:nvSpPr>
          <p:spPr>
            <a:xfrm>
              <a:off x="5849243" y="3092533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E45FE8E-A5DE-D141-B4D8-4D042F7EC03E}"/>
                </a:ext>
              </a:extLst>
            </p:cNvPr>
            <p:cNvSpPr/>
            <p:nvPr/>
          </p:nvSpPr>
          <p:spPr>
            <a:xfrm>
              <a:off x="6398951" y="1013975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3D6493C-2BCC-CA4B-8691-58138802442F}"/>
                </a:ext>
              </a:extLst>
            </p:cNvPr>
            <p:cNvSpPr/>
            <p:nvPr/>
          </p:nvSpPr>
          <p:spPr>
            <a:xfrm>
              <a:off x="6511436" y="1086713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B263489-4AD4-B34D-BE9E-79EF2C80C408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6614746" y="1335338"/>
              <a:ext cx="48885" cy="18486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433DFF-6D84-464E-8A98-1D100AEB624C}"/>
              </a:ext>
            </a:extLst>
          </p:cNvPr>
          <p:cNvGrpSpPr/>
          <p:nvPr/>
        </p:nvGrpSpPr>
        <p:grpSpPr>
          <a:xfrm>
            <a:off x="4373483" y="985799"/>
            <a:ext cx="1628776" cy="4969463"/>
            <a:chOff x="4373483" y="985799"/>
            <a:chExt cx="1628776" cy="496946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DB4F889-3668-3D40-9977-C98669D6C402}"/>
                </a:ext>
              </a:extLst>
            </p:cNvPr>
            <p:cNvSpPr/>
            <p:nvPr/>
          </p:nvSpPr>
          <p:spPr>
            <a:xfrm>
              <a:off x="4373483" y="4340772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29D6B1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C24462A-59A6-3F45-AAF6-331A12571CA3}"/>
                </a:ext>
              </a:extLst>
            </p:cNvPr>
            <p:cNvSpPr/>
            <p:nvPr/>
          </p:nvSpPr>
          <p:spPr>
            <a:xfrm>
              <a:off x="4780403" y="985799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8CB5AC4-2408-1F4B-BBAE-4D50E4A19C5B}"/>
                </a:ext>
              </a:extLst>
            </p:cNvPr>
            <p:cNvSpPr/>
            <p:nvPr/>
          </p:nvSpPr>
          <p:spPr>
            <a:xfrm>
              <a:off x="4892888" y="1058537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29D6B1">
                    <a:alpha val="70000"/>
                  </a:srgbClr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FFFF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733A2F0-662B-6B45-B8CC-09EB8DAED386}"/>
                </a:ext>
              </a:extLst>
            </p:cNvPr>
            <p:cNvCxnSpPr>
              <a:cxnSpLocks/>
            </p:cNvCxnSpPr>
            <p:nvPr/>
          </p:nvCxnSpPr>
          <p:spPr>
            <a:xfrm>
              <a:off x="5033459" y="1352270"/>
              <a:ext cx="156905" cy="3056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175D76A-3A25-D346-AEBC-43BFB1D57DEA}"/>
              </a:ext>
            </a:extLst>
          </p:cNvPr>
          <p:cNvGrpSpPr/>
          <p:nvPr/>
        </p:nvGrpSpPr>
        <p:grpSpPr>
          <a:xfrm>
            <a:off x="7458687" y="992916"/>
            <a:ext cx="1628776" cy="4962346"/>
            <a:chOff x="7458687" y="992916"/>
            <a:chExt cx="1628776" cy="4962346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4946AB5-1B87-7248-ABD1-635986D23EF3}"/>
                </a:ext>
              </a:extLst>
            </p:cNvPr>
            <p:cNvSpPr/>
            <p:nvPr/>
          </p:nvSpPr>
          <p:spPr>
            <a:xfrm>
              <a:off x="7458687" y="4340772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29D6B1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C76C097-972E-B343-B517-C7F5FA781842}"/>
                </a:ext>
              </a:extLst>
            </p:cNvPr>
            <p:cNvSpPr/>
            <p:nvPr/>
          </p:nvSpPr>
          <p:spPr>
            <a:xfrm>
              <a:off x="8080787" y="992916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B26148D-4C27-B34E-807C-50434ED882EA}"/>
                </a:ext>
              </a:extLst>
            </p:cNvPr>
            <p:cNvSpPr/>
            <p:nvPr/>
          </p:nvSpPr>
          <p:spPr>
            <a:xfrm>
              <a:off x="8193272" y="1065654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29D6B1">
                    <a:alpha val="70000"/>
                  </a:srgbClr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FFFF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8888FFD-769A-2749-9A7B-616AB29855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0083" y="1528981"/>
              <a:ext cx="15856" cy="28797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AF38F65-659F-D845-82A4-3CB9D7B00F3D}"/>
              </a:ext>
            </a:extLst>
          </p:cNvPr>
          <p:cNvSpPr txBox="1"/>
          <p:nvPr/>
        </p:nvSpPr>
        <p:spPr>
          <a:xfrm>
            <a:off x="954793" y="4925202"/>
            <a:ext cx="15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Don’t open your mic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49DE70-4CAB-F942-986D-78B9CB4736CE}"/>
              </a:ext>
            </a:extLst>
          </p:cNvPr>
          <p:cNvSpPr txBox="1"/>
          <p:nvPr/>
        </p:nvSpPr>
        <p:spPr>
          <a:xfrm>
            <a:off x="2480037" y="3426326"/>
            <a:ext cx="157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Don’t interrupt your teacher / friend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B4A026-A8B6-A34F-A398-4F5F26E5D92C}"/>
              </a:ext>
            </a:extLst>
          </p:cNvPr>
          <p:cNvSpPr txBox="1"/>
          <p:nvPr/>
        </p:nvSpPr>
        <p:spPr>
          <a:xfrm>
            <a:off x="4361495" y="4925201"/>
            <a:ext cx="15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Listen to your teacher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AEFB19-1C41-E942-9E43-58E615701701}"/>
              </a:ext>
            </a:extLst>
          </p:cNvPr>
          <p:cNvSpPr txBox="1"/>
          <p:nvPr/>
        </p:nvSpPr>
        <p:spPr>
          <a:xfrm>
            <a:off x="5872823" y="3587336"/>
            <a:ext cx="15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Raise your hand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D6DCA8-D23C-5B45-9873-D093E0FFA3B3}"/>
              </a:ext>
            </a:extLst>
          </p:cNvPr>
          <p:cNvSpPr txBox="1"/>
          <p:nvPr/>
        </p:nvSpPr>
        <p:spPr>
          <a:xfrm>
            <a:off x="7331367" y="4959687"/>
            <a:ext cx="193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Speak </a:t>
            </a:r>
            <a:r>
              <a:rPr lang="en-US" dirty="0" err="1">
                <a:latin typeface="Comic Sans MS" panose="030F0902030302020204" pitchFamily="66" charset="0"/>
              </a:rPr>
              <a:t>english</a:t>
            </a:r>
            <a:endParaRPr lang="en-US" dirty="0">
              <a:latin typeface="Comic Sans MS" panose="030F0902030302020204" pitchFamily="66" charset="0"/>
            </a:endParaRPr>
          </a:p>
        </p:txBody>
      </p:sp>
      <p:pic>
        <p:nvPicPr>
          <p:cNvPr id="59" name="Picture 5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F143028-2E29-5E4B-87D2-1D4532CB53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72077">
            <a:off x="8824704" y="177245"/>
            <a:ext cx="1338221" cy="10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58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2" grpId="0" animBg="1"/>
      <p:bldP spid="53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90CBE38-68B5-D846-BDF4-943E7AD7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5817" y="643467"/>
            <a:ext cx="5320366" cy="5571065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CA1F07-B090-6D4E-BE03-BEEBFC1EC5F6}"/>
              </a:ext>
            </a:extLst>
          </p:cNvPr>
          <p:cNvSpPr/>
          <p:nvPr/>
        </p:nvSpPr>
        <p:spPr>
          <a:xfrm>
            <a:off x="29493" y="-262916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Revision: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D5243A-AABC-3C44-85CA-5E34A47FA676}"/>
              </a:ext>
            </a:extLst>
          </p:cNvPr>
          <p:cNvSpPr/>
          <p:nvPr/>
        </p:nvSpPr>
        <p:spPr>
          <a:xfrm>
            <a:off x="29493" y="1319471"/>
            <a:ext cx="3406324" cy="221461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5D9CEE-A415-1B49-B101-B33E9C50BAC2}"/>
              </a:ext>
            </a:extLst>
          </p:cNvPr>
          <p:cNvSpPr txBox="1"/>
          <p:nvPr/>
        </p:nvSpPr>
        <p:spPr>
          <a:xfrm>
            <a:off x="670291" y="1749376"/>
            <a:ext cx="7780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What time do you get up?</a:t>
            </a:r>
          </a:p>
          <a:p>
            <a:endParaRPr lang="en-US" sz="2800" b="1" dirty="0">
              <a:latin typeface="Comic Sans MS" panose="030F0902030302020204" pitchFamily="66" charset="0"/>
            </a:endParaRPr>
          </a:p>
          <a:p>
            <a:r>
              <a:rPr lang="en-US" sz="2800" b="1" dirty="0">
                <a:latin typeface="Comic Sans MS" panose="030F0902030302020204" pitchFamily="66" charset="0"/>
              </a:rPr>
              <a:t>What do you usually after dinner?</a:t>
            </a:r>
          </a:p>
          <a:p>
            <a:endParaRPr lang="en-US" sz="2800" b="1" dirty="0">
              <a:latin typeface="Comic Sans MS" panose="030F0902030302020204" pitchFamily="66" charset="0"/>
            </a:endParaRPr>
          </a:p>
          <a:p>
            <a:r>
              <a:rPr lang="en-US" sz="2800" b="1" dirty="0">
                <a:latin typeface="Comic Sans MS" panose="030F0902030302020204" pitchFamily="66" charset="0"/>
              </a:rPr>
              <a:t>What time do you study?</a:t>
            </a:r>
          </a:p>
        </p:txBody>
      </p:sp>
    </p:spTree>
    <p:extLst>
      <p:ext uri="{BB962C8B-B14F-4D97-AF65-F5344CB8AC3E}">
        <p14:creationId xmlns:p14="http://schemas.microsoft.com/office/powerpoint/2010/main" val="177294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-4886" y="0"/>
            <a:ext cx="12192000" cy="68580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3EADC6-DEBB-2642-8152-A104D68EFC74}"/>
              </a:ext>
            </a:extLst>
          </p:cNvPr>
          <p:cNvSpPr/>
          <p:nvPr/>
        </p:nvSpPr>
        <p:spPr>
          <a:xfrm>
            <a:off x="8820513" y="-615488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gradFill>
                <a:gsLst>
                  <a:gs pos="30000">
                    <a:srgbClr val="D641C3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9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Comic Sans MS" panose="030F0902030302020204" pitchFamily="66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AEDBC51-0353-DD4E-96BE-E30EA0469A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EB"/>
              </a:clrFrom>
              <a:clrTo>
                <a:srgbClr val="FFFF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15289"/>
            <a:ext cx="6096000" cy="4971235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5BB0008-52C6-3047-B0CB-E5986374C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3750" t="39152" r="26075" b="43973"/>
          <a:stretch/>
        </p:blipFill>
        <p:spPr>
          <a:xfrm>
            <a:off x="24254" y="2312310"/>
            <a:ext cx="3186114" cy="60007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95B8AD-AB4D-4A46-83B1-D9045C8158B3}"/>
              </a:ext>
            </a:extLst>
          </p:cNvPr>
          <p:cNvSpPr txBox="1"/>
          <p:nvPr/>
        </p:nvSpPr>
        <p:spPr>
          <a:xfrm>
            <a:off x="630749" y="1946575"/>
            <a:ext cx="34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00"/>
                </a:highlight>
                <a:latin typeface="Comic Sans MS" panose="030F0902030302020204" pitchFamily="66" charset="0"/>
              </a:rPr>
              <a:t>morning</a:t>
            </a:r>
          </a:p>
        </p:txBody>
      </p:sp>
      <p:pic>
        <p:nvPicPr>
          <p:cNvPr id="43" name="Picture 42" descr="A picture containing icon&#10;&#10;Description automatically generated">
            <a:extLst>
              <a:ext uri="{FF2B5EF4-FFF2-40B4-BE49-F238E27FC236}">
                <a16:creationId xmlns:a16="http://schemas.microsoft.com/office/drawing/2014/main" id="{34A1DBEA-0241-4944-9FDE-35F8FAA3BE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3750" t="39152" r="26075" b="43973"/>
          <a:stretch/>
        </p:blipFill>
        <p:spPr>
          <a:xfrm>
            <a:off x="3026597" y="2487769"/>
            <a:ext cx="3186114" cy="6000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25AA2AF-CA8B-8242-A6C0-572EB927B26D}"/>
              </a:ext>
            </a:extLst>
          </p:cNvPr>
          <p:cNvSpPr txBox="1"/>
          <p:nvPr/>
        </p:nvSpPr>
        <p:spPr>
          <a:xfrm>
            <a:off x="3621517" y="2122034"/>
            <a:ext cx="34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00"/>
                </a:highlight>
                <a:latin typeface="Comic Sans MS" panose="030F0902030302020204" pitchFamily="66" charset="0"/>
              </a:rPr>
              <a:t>afternoon</a:t>
            </a:r>
          </a:p>
        </p:txBody>
      </p:sp>
      <p:pic>
        <p:nvPicPr>
          <p:cNvPr id="48" name="Picture 47" descr="A picture containing icon&#10;&#10;Description automatically generated">
            <a:extLst>
              <a:ext uri="{FF2B5EF4-FFF2-40B4-BE49-F238E27FC236}">
                <a16:creationId xmlns:a16="http://schemas.microsoft.com/office/drawing/2014/main" id="{CCB47E79-C364-3842-8F2F-9220A50D9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3750" t="39152" r="26075" b="43973"/>
          <a:stretch/>
        </p:blipFill>
        <p:spPr>
          <a:xfrm>
            <a:off x="229523" y="4961820"/>
            <a:ext cx="3186114" cy="60007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919A118-3624-C94C-AB3E-26DD783AC296}"/>
              </a:ext>
            </a:extLst>
          </p:cNvPr>
          <p:cNvSpPr txBox="1"/>
          <p:nvPr/>
        </p:nvSpPr>
        <p:spPr>
          <a:xfrm>
            <a:off x="824443" y="4596085"/>
            <a:ext cx="34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00"/>
                </a:highlight>
                <a:latin typeface="Comic Sans MS" panose="030F0902030302020204" pitchFamily="66" charset="0"/>
              </a:rPr>
              <a:t>evening</a:t>
            </a:r>
          </a:p>
        </p:txBody>
      </p:sp>
      <p:pic>
        <p:nvPicPr>
          <p:cNvPr id="50" name="Picture 49" descr="A picture containing icon&#10;&#10;Description automatically generated">
            <a:extLst>
              <a:ext uri="{FF2B5EF4-FFF2-40B4-BE49-F238E27FC236}">
                <a16:creationId xmlns:a16="http://schemas.microsoft.com/office/drawing/2014/main" id="{704A929B-84DE-D542-A0C4-1355C328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3750" t="39152" r="26075" b="43973"/>
          <a:stretch/>
        </p:blipFill>
        <p:spPr>
          <a:xfrm>
            <a:off x="3422326" y="4861043"/>
            <a:ext cx="3186114" cy="60007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E709D0A-A8A8-174F-8150-15B40AC20F8C}"/>
              </a:ext>
            </a:extLst>
          </p:cNvPr>
          <p:cNvSpPr txBox="1"/>
          <p:nvPr/>
        </p:nvSpPr>
        <p:spPr>
          <a:xfrm>
            <a:off x="4017246" y="4495308"/>
            <a:ext cx="34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00"/>
                </a:highlight>
                <a:latin typeface="Comic Sans MS" panose="030F0902030302020204" pitchFamily="66" charset="0"/>
              </a:rPr>
              <a:t>night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F7EC4C-BAB8-3E4E-94B9-FDF8FCC604D5}"/>
              </a:ext>
            </a:extLst>
          </p:cNvPr>
          <p:cNvSpPr txBox="1"/>
          <p:nvPr/>
        </p:nvSpPr>
        <p:spPr>
          <a:xfrm>
            <a:off x="7572347" y="3052136"/>
            <a:ext cx="46196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9193"/>
                </a:solidFill>
                <a:latin typeface="Comic Sans MS" panose="030F0902030302020204" pitchFamily="66" charset="0"/>
              </a:rPr>
              <a:t>am ______ morning</a:t>
            </a:r>
          </a:p>
          <a:p>
            <a:pPr algn="ctr"/>
            <a:endParaRPr lang="en-US" sz="2800" b="1" dirty="0">
              <a:solidFill>
                <a:srgbClr val="009193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009193"/>
                </a:solidFill>
                <a:latin typeface="Comic Sans MS" panose="030F0902030302020204" pitchFamily="66" charset="0"/>
              </a:rPr>
              <a:t>pm --------- afternoon/evening/ night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69E370C-C1B4-0D40-B8BE-222B76CB9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211" y="430164"/>
            <a:ext cx="3541838" cy="24939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D95FE54-CF9C-2649-990F-7363F3B76174}"/>
              </a:ext>
            </a:extLst>
          </p:cNvPr>
          <p:cNvSpPr/>
          <p:nvPr/>
        </p:nvSpPr>
        <p:spPr>
          <a:xfrm>
            <a:off x="29493" y="-783577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Revision :-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C87FC6E-55D1-8342-B256-517F58213FD5}"/>
              </a:ext>
            </a:extLst>
          </p:cNvPr>
          <p:cNvSpPr/>
          <p:nvPr/>
        </p:nvSpPr>
        <p:spPr>
          <a:xfrm>
            <a:off x="29493" y="643467"/>
            <a:ext cx="3406324" cy="170921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7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9" grpId="0"/>
      <p:bldP spid="51" grpId="0"/>
      <p:bldP spid="52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90CBE38-68B5-D846-BDF4-943E7AD7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5817" y="643467"/>
            <a:ext cx="5320366" cy="5571065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CA1F07-B090-6D4E-BE03-BEEBFC1EC5F6}"/>
              </a:ext>
            </a:extLst>
          </p:cNvPr>
          <p:cNvSpPr/>
          <p:nvPr/>
        </p:nvSpPr>
        <p:spPr>
          <a:xfrm>
            <a:off x="29493" y="-783577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Objectives :-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759ED71-6765-9148-BAB8-7D3DD32937F0}"/>
              </a:ext>
            </a:extLst>
          </p:cNvPr>
          <p:cNvSpPr/>
          <p:nvPr/>
        </p:nvSpPr>
        <p:spPr>
          <a:xfrm>
            <a:off x="29493" y="643467"/>
            <a:ext cx="3406324" cy="170921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39F7DA7-440D-0946-B95D-7A64B6EE9140}"/>
              </a:ext>
            </a:extLst>
          </p:cNvPr>
          <p:cNvSpPr/>
          <p:nvPr/>
        </p:nvSpPr>
        <p:spPr>
          <a:xfrm>
            <a:off x="773305" y="938445"/>
            <a:ext cx="8643938" cy="5286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9B0CC4E-A611-194B-9050-A9FB15E6E2E3}"/>
              </a:ext>
            </a:extLst>
          </p:cNvPr>
          <p:cNvSpPr/>
          <p:nvPr/>
        </p:nvSpPr>
        <p:spPr>
          <a:xfrm>
            <a:off x="1145981" y="1053185"/>
            <a:ext cx="7743825" cy="265811"/>
          </a:xfrm>
          <a:prstGeom prst="roundRect">
            <a:avLst>
              <a:gd name="adj" fmla="val 50000"/>
            </a:avLst>
          </a:prstGeom>
          <a:solidFill>
            <a:srgbClr val="D641C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0BC534-68C5-B849-AF0C-3B201DC07DBA}"/>
              </a:ext>
            </a:extLst>
          </p:cNvPr>
          <p:cNvGrpSpPr/>
          <p:nvPr/>
        </p:nvGrpSpPr>
        <p:grpSpPr>
          <a:xfrm>
            <a:off x="1267284" y="1010340"/>
            <a:ext cx="1628776" cy="5074042"/>
            <a:chOff x="896337" y="981571"/>
            <a:chExt cx="1628776" cy="507404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7AAA02-D1FA-034A-A08E-9E3BB1A65670}"/>
                </a:ext>
              </a:extLst>
            </p:cNvPr>
            <p:cNvSpPr/>
            <p:nvPr/>
          </p:nvSpPr>
          <p:spPr>
            <a:xfrm>
              <a:off x="1314451" y="981571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A06E1A-A16A-2847-B5E3-675E9F04E762}"/>
                </a:ext>
              </a:extLst>
            </p:cNvPr>
            <p:cNvSpPr/>
            <p:nvPr/>
          </p:nvSpPr>
          <p:spPr>
            <a:xfrm>
              <a:off x="1426936" y="1054309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29D6B1">
                    <a:alpha val="70000"/>
                  </a:srgbClr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FFFF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3BD343E-E338-B443-979B-B70CD593E759}"/>
                </a:ext>
              </a:extLst>
            </p:cNvPr>
            <p:cNvSpPr/>
            <p:nvPr/>
          </p:nvSpPr>
          <p:spPr>
            <a:xfrm>
              <a:off x="896337" y="4441123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29D6B1">
                    <a:alpha val="70000"/>
                  </a:srgbClr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FFFF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F43E96-F7D0-8A4E-8A02-EEDFC17F0891}"/>
                </a:ext>
              </a:extLst>
            </p:cNvPr>
            <p:cNvCxnSpPr>
              <a:cxnSpLocks/>
              <a:stCxn id="11" idx="4"/>
              <a:endCxn id="12" idx="5"/>
            </p:cNvCxnSpPr>
            <p:nvPr/>
          </p:nvCxnSpPr>
          <p:spPr>
            <a:xfrm>
              <a:off x="1553820" y="1384629"/>
              <a:ext cx="156905" cy="3056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1A9B82-2DB0-FD48-AA86-26ED757C4151}"/>
              </a:ext>
            </a:extLst>
          </p:cNvPr>
          <p:cNvGrpSpPr/>
          <p:nvPr/>
        </p:nvGrpSpPr>
        <p:grpSpPr>
          <a:xfrm>
            <a:off x="3251020" y="1053185"/>
            <a:ext cx="1628776" cy="3716996"/>
            <a:chOff x="2393595" y="990027"/>
            <a:chExt cx="1628776" cy="371699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566C0F-8D6C-FF4F-AA6E-5D195BA8314C}"/>
                </a:ext>
              </a:extLst>
            </p:cNvPr>
            <p:cNvSpPr/>
            <p:nvPr/>
          </p:nvSpPr>
          <p:spPr>
            <a:xfrm>
              <a:off x="2393595" y="3092533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9F7B351-3F13-E745-B8CC-6AB91B1FA435}"/>
                </a:ext>
              </a:extLst>
            </p:cNvPr>
            <p:cNvSpPr/>
            <p:nvPr/>
          </p:nvSpPr>
          <p:spPr>
            <a:xfrm>
              <a:off x="2772810" y="990027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A9FBDD7-5D70-374F-A785-65CE87A92274}"/>
                </a:ext>
              </a:extLst>
            </p:cNvPr>
            <p:cNvSpPr/>
            <p:nvPr/>
          </p:nvSpPr>
          <p:spPr>
            <a:xfrm>
              <a:off x="2885295" y="1062765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42591B-48D6-D542-90A8-7A7DD359759F}"/>
                </a:ext>
              </a:extLst>
            </p:cNvPr>
            <p:cNvCxnSpPr>
              <a:cxnSpLocks/>
            </p:cNvCxnSpPr>
            <p:nvPr/>
          </p:nvCxnSpPr>
          <p:spPr>
            <a:xfrm>
              <a:off x="3063367" y="1382154"/>
              <a:ext cx="162384" cy="18468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6A884C-41FF-3C4D-A1F6-88E05D28EEB7}"/>
              </a:ext>
            </a:extLst>
          </p:cNvPr>
          <p:cNvGrpSpPr/>
          <p:nvPr/>
        </p:nvGrpSpPr>
        <p:grpSpPr>
          <a:xfrm>
            <a:off x="7364131" y="1070698"/>
            <a:ext cx="1628776" cy="3693048"/>
            <a:chOff x="5849243" y="1013975"/>
            <a:chExt cx="1628776" cy="3693048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C797E87-5506-0E4F-B8CC-10593D079A71}"/>
                </a:ext>
              </a:extLst>
            </p:cNvPr>
            <p:cNvSpPr/>
            <p:nvPr/>
          </p:nvSpPr>
          <p:spPr>
            <a:xfrm>
              <a:off x="5849243" y="3092533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211B0C-67E6-D941-A3F2-55FCEB42D3DE}"/>
                </a:ext>
              </a:extLst>
            </p:cNvPr>
            <p:cNvSpPr/>
            <p:nvPr/>
          </p:nvSpPr>
          <p:spPr>
            <a:xfrm>
              <a:off x="6398951" y="1013975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B63DCA-2094-A448-8819-639E2408C4F2}"/>
                </a:ext>
              </a:extLst>
            </p:cNvPr>
            <p:cNvSpPr/>
            <p:nvPr/>
          </p:nvSpPr>
          <p:spPr>
            <a:xfrm>
              <a:off x="6511436" y="1086713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E5B3832-8016-664E-805D-B9BB397ECF4B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6614746" y="1335338"/>
              <a:ext cx="48885" cy="18486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B8D54F-C205-DA42-87D7-C88171BBD1E0}"/>
              </a:ext>
            </a:extLst>
          </p:cNvPr>
          <p:cNvGrpSpPr/>
          <p:nvPr/>
        </p:nvGrpSpPr>
        <p:grpSpPr>
          <a:xfrm>
            <a:off x="5116520" y="1054486"/>
            <a:ext cx="1628776" cy="4969463"/>
            <a:chOff x="4373483" y="985799"/>
            <a:chExt cx="1628776" cy="4969463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76C1A44-800C-EB45-89FA-B4F54926E32F}"/>
                </a:ext>
              </a:extLst>
            </p:cNvPr>
            <p:cNvSpPr/>
            <p:nvPr/>
          </p:nvSpPr>
          <p:spPr>
            <a:xfrm>
              <a:off x="4373483" y="4340772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29D6B1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C50AD3B-923C-084C-8D3F-B545CA1DD249}"/>
                </a:ext>
              </a:extLst>
            </p:cNvPr>
            <p:cNvSpPr/>
            <p:nvPr/>
          </p:nvSpPr>
          <p:spPr>
            <a:xfrm>
              <a:off x="4780403" y="985799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D1FA4D8-1786-9547-8A6C-112A82DCBC38}"/>
                </a:ext>
              </a:extLst>
            </p:cNvPr>
            <p:cNvSpPr/>
            <p:nvPr/>
          </p:nvSpPr>
          <p:spPr>
            <a:xfrm>
              <a:off x="4892888" y="1058537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29D6B1">
                    <a:alpha val="70000"/>
                  </a:srgbClr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FFFF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A81DC1-1FCD-6841-B281-3F7EEE7F205E}"/>
                </a:ext>
              </a:extLst>
            </p:cNvPr>
            <p:cNvCxnSpPr>
              <a:cxnSpLocks/>
            </p:cNvCxnSpPr>
            <p:nvPr/>
          </p:nvCxnSpPr>
          <p:spPr>
            <a:xfrm>
              <a:off x="5033459" y="1352270"/>
              <a:ext cx="156905" cy="3056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F4F6689-07C9-7F4E-9E44-6B93414F2E4D}"/>
              </a:ext>
            </a:extLst>
          </p:cNvPr>
          <p:cNvSpPr txBox="1"/>
          <p:nvPr/>
        </p:nvSpPr>
        <p:spPr>
          <a:xfrm>
            <a:off x="1325740" y="4953971"/>
            <a:ext cx="15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Use adverbs of frequency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BA78E0-6DBA-104B-8318-F7ABEB0CD1A1}"/>
              </a:ext>
            </a:extLst>
          </p:cNvPr>
          <p:cNvSpPr txBox="1"/>
          <p:nvPr/>
        </p:nvSpPr>
        <p:spPr>
          <a:xfrm>
            <a:off x="3467757" y="3463940"/>
            <a:ext cx="1236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902030302020204" pitchFamily="66" charset="0"/>
              </a:rPr>
              <a:t>Differentiate between after/before/then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0D74D8-4C7E-534F-961A-8369756F2DD4}"/>
              </a:ext>
            </a:extLst>
          </p:cNvPr>
          <p:cNvSpPr txBox="1"/>
          <p:nvPr/>
        </p:nvSpPr>
        <p:spPr>
          <a:xfrm>
            <a:off x="5104532" y="4993888"/>
            <a:ext cx="15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Use prepositions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2B6E8E-C2C5-1043-8248-56EBD4ED47F2}"/>
              </a:ext>
            </a:extLst>
          </p:cNvPr>
          <p:cNvSpPr txBox="1"/>
          <p:nvPr/>
        </p:nvSpPr>
        <p:spPr>
          <a:xfrm>
            <a:off x="7319486" y="3701095"/>
            <a:ext cx="15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Answer the question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E89149-14C3-FA4C-8176-5671EFE654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 rot="4275888">
            <a:off x="8753945" y="178027"/>
            <a:ext cx="1664627" cy="16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5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6" grpId="0" animBg="1"/>
      <p:bldP spid="8" grpId="0" animBg="1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BD59C2-11D4-B74D-80C1-8BD39185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7198" y="646533"/>
            <a:ext cx="5317603" cy="5564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4027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772F37C-FDBA-484F-A283-971242565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901" y="145799"/>
            <a:ext cx="7333205" cy="58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7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BD59C2-11D4-B74D-80C1-8BD39185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7198" y="646533"/>
            <a:ext cx="5317603" cy="5564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0" y="10615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BC8C3-55F4-084C-87D4-C5F86C4ED5DF}"/>
              </a:ext>
            </a:extLst>
          </p:cNvPr>
          <p:cNvSpPr txBox="1"/>
          <p:nvPr/>
        </p:nvSpPr>
        <p:spPr>
          <a:xfrm>
            <a:off x="418617" y="1164095"/>
            <a:ext cx="402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I </a:t>
            </a:r>
            <a:r>
              <a:rPr lang="en-US" sz="2400" u="sng" dirty="0">
                <a:latin typeface="Comic Sans MS" panose="030F0902030302020204" pitchFamily="66" charset="0"/>
              </a:rPr>
              <a:t>always</a:t>
            </a:r>
            <a:r>
              <a:rPr lang="en-US" sz="2400" dirty="0">
                <a:latin typeface="Comic Sans MS" panose="030F0902030302020204" pitchFamily="66" charset="0"/>
              </a:rPr>
              <a:t> read Quran.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BD42F-DCA8-BF47-AC59-F4AA53E9C62D}"/>
              </a:ext>
            </a:extLst>
          </p:cNvPr>
          <p:cNvSpPr txBox="1"/>
          <p:nvPr/>
        </p:nvSpPr>
        <p:spPr>
          <a:xfrm>
            <a:off x="327948" y="1850329"/>
            <a:ext cx="402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I </a:t>
            </a:r>
            <a:r>
              <a:rPr lang="en-US" sz="2400" u="sng" dirty="0">
                <a:latin typeface="Comic Sans MS" panose="030F0902030302020204" pitchFamily="66" charset="0"/>
              </a:rPr>
              <a:t>usually</a:t>
            </a:r>
            <a:r>
              <a:rPr lang="en-US" sz="2400" dirty="0">
                <a:latin typeface="Comic Sans MS" panose="030F0902030302020204" pitchFamily="66" charset="0"/>
              </a:rPr>
              <a:t> go to café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2A6EA-8736-FD49-9F4E-889E24F91EBC}"/>
              </a:ext>
            </a:extLst>
          </p:cNvPr>
          <p:cNvSpPr txBox="1"/>
          <p:nvPr/>
        </p:nvSpPr>
        <p:spPr>
          <a:xfrm>
            <a:off x="327948" y="2536563"/>
            <a:ext cx="449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I </a:t>
            </a:r>
            <a:r>
              <a:rPr lang="en-US" sz="2400" u="sng" dirty="0">
                <a:latin typeface="Comic Sans MS" panose="030F0902030302020204" pitchFamily="66" charset="0"/>
              </a:rPr>
              <a:t>sometimes</a:t>
            </a:r>
            <a:r>
              <a:rPr lang="en-US" sz="2400" dirty="0">
                <a:latin typeface="Comic Sans MS" panose="030F0902030302020204" pitchFamily="66" charset="0"/>
              </a:rPr>
              <a:t> clean my room.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B3EBD-205F-6440-9F17-15C97CE471E0}"/>
              </a:ext>
            </a:extLst>
          </p:cNvPr>
          <p:cNvSpPr txBox="1"/>
          <p:nvPr/>
        </p:nvSpPr>
        <p:spPr>
          <a:xfrm>
            <a:off x="235351" y="3284957"/>
            <a:ext cx="402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I </a:t>
            </a:r>
            <a:r>
              <a:rPr lang="en-US" sz="2400" u="sng" dirty="0">
                <a:latin typeface="Comic Sans MS" panose="030F0902030302020204" pitchFamily="66" charset="0"/>
              </a:rPr>
              <a:t>never</a:t>
            </a:r>
            <a:r>
              <a:rPr lang="en-US" sz="2400" dirty="0">
                <a:latin typeface="Comic Sans MS" panose="030F0902030302020204" pitchFamily="66" charset="0"/>
              </a:rPr>
              <a:t> play football.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CA167E12-BBB7-884D-90D7-B22B9DC1B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6025" b="27502"/>
          <a:stretch/>
        </p:blipFill>
        <p:spPr>
          <a:xfrm>
            <a:off x="3435663" y="-87299"/>
            <a:ext cx="4356033" cy="1133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02AF3A-96DC-844C-9244-302FD226FE27}"/>
              </a:ext>
            </a:extLst>
          </p:cNvPr>
          <p:cNvSpPr txBox="1"/>
          <p:nvPr/>
        </p:nvSpPr>
        <p:spPr>
          <a:xfrm>
            <a:off x="3945048" y="269032"/>
            <a:ext cx="3894483" cy="5341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Adverb of frequency</a:t>
            </a:r>
          </a:p>
        </p:txBody>
      </p:sp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:a16="http://schemas.microsoft.com/office/drawing/2014/main" id="{0A2024E5-33F6-4F49-A373-BE9EA6F77B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276726">
            <a:off x="3538638" y="1229138"/>
            <a:ext cx="1224907" cy="7802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DF4324-AD4E-7947-A5B9-12FCB58599E9}"/>
              </a:ext>
            </a:extLst>
          </p:cNvPr>
          <p:cNvSpPr txBox="1"/>
          <p:nvPr/>
        </p:nvSpPr>
        <p:spPr>
          <a:xfrm>
            <a:off x="4796019" y="1208232"/>
            <a:ext cx="239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641C3"/>
                </a:solidFill>
                <a:latin typeface="Comic Sans MS" panose="030F0902030302020204" pitchFamily="66" charset="0"/>
              </a:rPr>
              <a:t>Always</a:t>
            </a:r>
            <a:r>
              <a:rPr lang="en-US" sz="2400" dirty="0">
                <a:latin typeface="Comic Sans MS" panose="030F0902030302020204" pitchFamily="66" charset="0"/>
              </a:rPr>
              <a:t> (100%)</a:t>
            </a:r>
          </a:p>
        </p:txBody>
      </p:sp>
      <p:pic>
        <p:nvPicPr>
          <p:cNvPr id="20" name="Picture 19" descr="A picture containing arrow&#10;&#10;Description automatically generated">
            <a:extLst>
              <a:ext uri="{FF2B5EF4-FFF2-40B4-BE49-F238E27FC236}">
                <a16:creationId xmlns:a16="http://schemas.microsoft.com/office/drawing/2014/main" id="{78E77AC5-7AA1-F84F-95A4-8B022AEC0B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276726">
            <a:off x="3330775" y="1865056"/>
            <a:ext cx="1224907" cy="7802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F65CE97-2CAC-A94A-BFBB-0A8B9EE88D2A}"/>
              </a:ext>
            </a:extLst>
          </p:cNvPr>
          <p:cNvSpPr txBox="1"/>
          <p:nvPr/>
        </p:nvSpPr>
        <p:spPr>
          <a:xfrm>
            <a:off x="4588156" y="1844150"/>
            <a:ext cx="239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641C3"/>
                </a:solidFill>
                <a:latin typeface="Comic Sans MS" panose="030F0902030302020204" pitchFamily="66" charset="0"/>
              </a:rPr>
              <a:t>usually</a:t>
            </a:r>
            <a:r>
              <a:rPr lang="en-US" sz="2400" dirty="0">
                <a:latin typeface="Comic Sans MS" panose="030F0902030302020204" pitchFamily="66" charset="0"/>
              </a:rPr>
              <a:t> (90%)</a:t>
            </a:r>
          </a:p>
        </p:txBody>
      </p:sp>
      <p:pic>
        <p:nvPicPr>
          <p:cNvPr id="22" name="Picture 21" descr="A picture containing arrow&#10;&#10;Description automatically generated">
            <a:extLst>
              <a:ext uri="{FF2B5EF4-FFF2-40B4-BE49-F238E27FC236}">
                <a16:creationId xmlns:a16="http://schemas.microsoft.com/office/drawing/2014/main" id="{D64320C6-28DC-6C44-84FD-18321FE6055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276726">
            <a:off x="4406498" y="2467659"/>
            <a:ext cx="1224907" cy="7802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85F31A-993A-9442-AC92-A9C79AEAE844}"/>
              </a:ext>
            </a:extLst>
          </p:cNvPr>
          <p:cNvSpPr txBox="1"/>
          <p:nvPr/>
        </p:nvSpPr>
        <p:spPr>
          <a:xfrm>
            <a:off x="5663878" y="2446753"/>
            <a:ext cx="280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641C3"/>
                </a:solidFill>
                <a:latin typeface="Comic Sans MS" panose="030F0902030302020204" pitchFamily="66" charset="0"/>
              </a:rPr>
              <a:t>sometimes</a:t>
            </a:r>
            <a:r>
              <a:rPr lang="en-US" sz="2400" dirty="0">
                <a:latin typeface="Comic Sans MS" panose="030F0902030302020204" pitchFamily="66" charset="0"/>
              </a:rPr>
              <a:t> (50%)</a:t>
            </a:r>
          </a:p>
        </p:txBody>
      </p:sp>
      <p:pic>
        <p:nvPicPr>
          <p:cNvPr id="24" name="Picture 23" descr="A picture containing arrow&#10;&#10;Description automatically generated">
            <a:extLst>
              <a:ext uri="{FF2B5EF4-FFF2-40B4-BE49-F238E27FC236}">
                <a16:creationId xmlns:a16="http://schemas.microsoft.com/office/drawing/2014/main" id="{D6B3A8B3-42DF-EA4D-B5C9-0B889C7E3B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276726">
            <a:off x="3538638" y="3233171"/>
            <a:ext cx="1224907" cy="78027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D80E430-29AD-5443-9B17-B357683F7852}"/>
              </a:ext>
            </a:extLst>
          </p:cNvPr>
          <p:cNvSpPr txBox="1"/>
          <p:nvPr/>
        </p:nvSpPr>
        <p:spPr>
          <a:xfrm>
            <a:off x="4796019" y="3212265"/>
            <a:ext cx="239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641C3"/>
                </a:solidFill>
                <a:latin typeface="Comic Sans MS" panose="030F0902030302020204" pitchFamily="66" charset="0"/>
              </a:rPr>
              <a:t>never</a:t>
            </a:r>
            <a:r>
              <a:rPr lang="en-US" sz="2400" dirty="0">
                <a:latin typeface="Comic Sans MS" panose="030F0902030302020204" pitchFamily="66" charset="0"/>
              </a:rPr>
              <a:t> (0%)</a:t>
            </a:r>
          </a:p>
        </p:txBody>
      </p:sp>
    </p:spTree>
    <p:extLst>
      <p:ext uri="{BB962C8B-B14F-4D97-AF65-F5344CB8AC3E}">
        <p14:creationId xmlns:p14="http://schemas.microsoft.com/office/powerpoint/2010/main" val="332351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495</Words>
  <Application>Microsoft Macintosh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هيا بلال مراد النافع</dc:creator>
  <cp:lastModifiedBy>هيا بلال مراد النافع</cp:lastModifiedBy>
  <cp:revision>37</cp:revision>
  <dcterms:created xsi:type="dcterms:W3CDTF">2021-02-14T18:01:48Z</dcterms:created>
  <dcterms:modified xsi:type="dcterms:W3CDTF">2021-02-15T20:48:08Z</dcterms:modified>
</cp:coreProperties>
</file>