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58" r:id="rId5"/>
    <p:sldId id="415" r:id="rId6"/>
    <p:sldId id="416" r:id="rId7"/>
    <p:sldId id="261" r:id="rId8"/>
    <p:sldId id="265" r:id="rId9"/>
    <p:sldId id="401" r:id="rId10"/>
    <p:sldId id="412" r:id="rId11"/>
    <p:sldId id="402" r:id="rId12"/>
    <p:sldId id="413" r:id="rId13"/>
    <p:sldId id="414" r:id="rId14"/>
    <p:sldId id="417" r:id="rId15"/>
    <p:sldId id="418" r:id="rId16"/>
    <p:sldId id="406" r:id="rId17"/>
    <p:sldId id="419" r:id="rId18"/>
    <p:sldId id="420" r:id="rId19"/>
    <p:sldId id="421" r:id="rId20"/>
    <p:sldId id="411" r:id="rId21"/>
  </p:sldIdLst>
  <p:sldSz cx="18288000" cy="10287000"/>
  <p:notesSz cx="6858000" cy="9144000"/>
  <p:embeddedFontLst>
    <p:embeddedFont>
      <p:font typeface="Atma Bold" charset="0"/>
      <p:regular r:id="rId22"/>
    </p:embeddedFont>
    <p:embeddedFont>
      <p:font typeface="Open Sans Bold" charset="0"/>
      <p:regular r:id="rId23"/>
      <p:bold r:id="rId24"/>
    </p:embeddedFont>
    <p:embeddedFont>
      <p:font typeface="Calibri Light" pitchFamily="34" charset="0"/>
      <p:regular r:id="rId25"/>
    </p:embeddedFont>
    <p:embeddedFont>
      <p:font typeface="Calibri"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5740"/>
    <a:srgbClr val="F9D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706" autoAdjust="0"/>
    <p:restoredTop sz="94622" autoAdjust="0"/>
  </p:normalViewPr>
  <p:slideViewPr>
    <p:cSldViewPr>
      <p:cViewPr>
        <p:scale>
          <a:sx n="43" d="100"/>
          <a:sy n="43" d="100"/>
        </p:scale>
        <p:origin x="-13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40B9F-D25F-4C17-AE5D-E611718906C8}"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pPr rtl="1"/>
          <a:endParaRPr lang="ar-EG"/>
        </a:p>
      </dgm:t>
    </dgm:pt>
    <dgm:pt modelId="{E3CD62AE-AEBA-4F6A-B868-78FB99B8B36A}">
      <dgm:prSet phldrT="[نص]" custT="1"/>
      <dgm:spPr/>
      <dgm:t>
        <a:bodyPr/>
        <a:lstStyle/>
        <a:p>
          <a:pPr rtl="1"/>
          <a:r>
            <a:rPr lang="ar-EG" sz="4400" b="1" i="0" u="none" dirty="0">
              <a:solidFill>
                <a:srgbClr val="C00000"/>
              </a:solidFill>
            </a:rPr>
            <a:t>العنصر غير المالي</a:t>
          </a:r>
          <a:endParaRPr lang="ar-EG" sz="4400" b="1" dirty="0">
            <a:solidFill>
              <a:srgbClr val="C00000"/>
            </a:solidFill>
          </a:endParaRPr>
        </a:p>
        <a:p>
          <a:pPr rtl="1"/>
          <a:r>
            <a:rPr lang="ar-EG" sz="4400" b="1" i="0" u="none" dirty="0"/>
            <a:t>محل الحق الفكري عند تأليف كتاب ما هو محتوى الكتاب والعنصر غير المالي هنا هو نسبة محتوى ذلك الكتاب إلى مؤلفه.</a:t>
          </a:r>
          <a:endParaRPr lang="ar-EG" sz="4400" b="1" dirty="0"/>
        </a:p>
      </dgm:t>
    </dgm:pt>
    <dgm:pt modelId="{348F8366-3B9B-4E1F-A955-E2CB5F62AE87}" type="parTrans" cxnId="{332ED7A0-6FDC-4231-A173-6EC92C7C0CE4}">
      <dgm:prSet/>
      <dgm:spPr/>
      <dgm:t>
        <a:bodyPr/>
        <a:lstStyle/>
        <a:p>
          <a:pPr rtl="1"/>
          <a:endParaRPr lang="ar-EG" sz="1200" b="1"/>
        </a:p>
      </dgm:t>
    </dgm:pt>
    <dgm:pt modelId="{20D02AA9-4472-4581-A3F2-3A69B37DCACF}" type="sibTrans" cxnId="{332ED7A0-6FDC-4231-A173-6EC92C7C0CE4}">
      <dgm:prSet/>
      <dgm:spPr/>
      <dgm:t>
        <a:bodyPr/>
        <a:lstStyle/>
        <a:p>
          <a:pPr rtl="1"/>
          <a:endParaRPr lang="ar-EG" sz="1200" b="1"/>
        </a:p>
      </dgm:t>
    </dgm:pt>
    <dgm:pt modelId="{4630AD54-65FF-4B51-8E9E-022C034E48EC}">
      <dgm:prSet phldrT="[نص]" custT="1"/>
      <dgm:spPr/>
      <dgm:t>
        <a:bodyPr/>
        <a:lstStyle/>
        <a:p>
          <a:pPr rtl="1">
            <a:lnSpc>
              <a:spcPct val="100000"/>
            </a:lnSpc>
          </a:pPr>
          <a:r>
            <a:rPr lang="ar-EG" sz="4400" b="1" i="0" u="none" dirty="0">
              <a:solidFill>
                <a:srgbClr val="C00000"/>
              </a:solidFill>
            </a:rPr>
            <a:t>العنصر المالي</a:t>
          </a:r>
          <a:endParaRPr lang="ar-EG" sz="4400" b="1" dirty="0">
            <a:solidFill>
              <a:srgbClr val="C00000"/>
            </a:solidFill>
          </a:endParaRPr>
        </a:p>
        <a:p>
          <a:pPr rtl="1">
            <a:lnSpc>
              <a:spcPct val="100000"/>
            </a:lnSpc>
          </a:pPr>
          <a:r>
            <a:rPr lang="ar-EG" sz="4400" b="1" i="0" u="none" dirty="0"/>
            <a:t>محل الحق الفكري عند تأليف كتاب ما هو محتوى الكتاب والعنصر المالي هنا هو إمكانية استغلال محتوى الكتاب بالبيع أو التأجير.</a:t>
          </a:r>
          <a:endParaRPr lang="ar-EG" sz="3600" b="1" dirty="0"/>
        </a:p>
      </dgm:t>
    </dgm:pt>
    <dgm:pt modelId="{8DC72211-FDAD-4AB7-B569-BB89695216D4}" type="parTrans" cxnId="{23048289-A02C-4F8F-BB92-C811DF2A87A2}">
      <dgm:prSet/>
      <dgm:spPr/>
      <dgm:t>
        <a:bodyPr/>
        <a:lstStyle/>
        <a:p>
          <a:pPr rtl="1"/>
          <a:endParaRPr lang="ar-EG" sz="1200" b="1"/>
        </a:p>
      </dgm:t>
    </dgm:pt>
    <dgm:pt modelId="{DB756AB4-B4FA-4AB1-8042-5DBC65A97850}" type="sibTrans" cxnId="{23048289-A02C-4F8F-BB92-C811DF2A87A2}">
      <dgm:prSet/>
      <dgm:spPr/>
      <dgm:t>
        <a:bodyPr/>
        <a:lstStyle/>
        <a:p>
          <a:pPr rtl="1"/>
          <a:endParaRPr lang="ar-EG" sz="1200" b="1"/>
        </a:p>
      </dgm:t>
    </dgm:pt>
    <dgm:pt modelId="{6127DE4C-AB5B-46D6-8FA4-C4C3C38A0F3F}">
      <dgm:prSet custT="1"/>
      <dgm:spPr>
        <a:solidFill>
          <a:schemeClr val="accent1">
            <a:lumMod val="40000"/>
            <a:lumOff val="60000"/>
            <a:alpha val="90000"/>
          </a:schemeClr>
        </a:solidFill>
        <a:ln>
          <a:noFill/>
        </a:ln>
      </dgm:spPr>
      <dgm:t>
        <a:bodyPr/>
        <a:lstStyle/>
        <a:p>
          <a:pPr algn="ctr" rtl="1"/>
          <a:r>
            <a:rPr lang="ar-EG" sz="6000" b="1" dirty="0"/>
            <a:t>أمثلة لمحل الحق الفكري</a:t>
          </a:r>
        </a:p>
      </dgm:t>
    </dgm:pt>
    <dgm:pt modelId="{F9FEA16D-C190-44A4-8302-D69898653A08}" type="parTrans" cxnId="{C93C4E9E-9710-4F79-8B92-2D2B45353545}">
      <dgm:prSet/>
      <dgm:spPr/>
      <dgm:t>
        <a:bodyPr/>
        <a:lstStyle/>
        <a:p>
          <a:pPr rtl="1"/>
          <a:endParaRPr lang="ar-EG" sz="1600" b="1"/>
        </a:p>
      </dgm:t>
    </dgm:pt>
    <dgm:pt modelId="{0147BCAB-CA17-4912-8560-7511901F2E59}" type="sibTrans" cxnId="{C93C4E9E-9710-4F79-8B92-2D2B45353545}">
      <dgm:prSet/>
      <dgm:spPr/>
      <dgm:t>
        <a:bodyPr/>
        <a:lstStyle/>
        <a:p>
          <a:pPr rtl="1"/>
          <a:endParaRPr lang="ar-EG" sz="1600" b="1"/>
        </a:p>
      </dgm:t>
    </dgm:pt>
    <dgm:pt modelId="{0F725659-0AC3-4075-8C89-0606F8032995}" type="pres">
      <dgm:prSet presAssocID="{32340B9F-D25F-4C17-AE5D-E611718906C8}" presName="compositeShape" presStyleCnt="0">
        <dgm:presLayoutVars>
          <dgm:dir/>
          <dgm:resizeHandles/>
        </dgm:presLayoutVars>
      </dgm:prSet>
      <dgm:spPr/>
      <dgm:t>
        <a:bodyPr/>
        <a:lstStyle/>
        <a:p>
          <a:pPr rtl="1"/>
          <a:endParaRPr lang="ar-SA"/>
        </a:p>
      </dgm:t>
    </dgm:pt>
    <dgm:pt modelId="{5A6762A0-6589-4BC8-95DC-D660365B49C3}" type="pres">
      <dgm:prSet presAssocID="{32340B9F-D25F-4C17-AE5D-E611718906C8}" presName="pyramid" presStyleLbl="node1" presStyleIdx="0" presStyleCnt="1"/>
      <dgm:spPr/>
    </dgm:pt>
    <dgm:pt modelId="{2FE81929-54D8-4A86-A8BD-B64ECEE4F821}" type="pres">
      <dgm:prSet presAssocID="{32340B9F-D25F-4C17-AE5D-E611718906C8}" presName="theList" presStyleCnt="0"/>
      <dgm:spPr/>
    </dgm:pt>
    <dgm:pt modelId="{C132FF3E-D741-45BE-9C7F-2D5D7FCCF1D8}" type="pres">
      <dgm:prSet presAssocID="{6127DE4C-AB5B-46D6-8FA4-C4C3C38A0F3F}" presName="aNode" presStyleLbl="fgAcc1" presStyleIdx="0" presStyleCnt="3" custScaleX="110012" custScaleY="191747" custLinFactX="-6502" custLinFactY="332609" custLinFactNeighborX="-100000" custLinFactNeighborY="400000">
        <dgm:presLayoutVars>
          <dgm:bulletEnabled val="1"/>
        </dgm:presLayoutVars>
      </dgm:prSet>
      <dgm:spPr/>
      <dgm:t>
        <a:bodyPr/>
        <a:lstStyle/>
        <a:p>
          <a:pPr rtl="1"/>
          <a:endParaRPr lang="ar-SA"/>
        </a:p>
      </dgm:t>
    </dgm:pt>
    <dgm:pt modelId="{BB589CA9-BF3C-4263-B9C3-C0946827C58A}" type="pres">
      <dgm:prSet presAssocID="{6127DE4C-AB5B-46D6-8FA4-C4C3C38A0F3F}" presName="aSpace" presStyleCnt="0"/>
      <dgm:spPr/>
    </dgm:pt>
    <dgm:pt modelId="{6A88888F-C143-4A7C-BFE5-DA64AE679E64}" type="pres">
      <dgm:prSet presAssocID="{E3CD62AE-AEBA-4F6A-B868-78FB99B8B36A}" presName="aNode" presStyleLbl="fgAcc1" presStyleIdx="1" presStyleCnt="3" custScaleX="129548" custScaleY="344164" custLinFactY="-129461" custLinFactNeighborX="16911" custLinFactNeighborY="-200000">
        <dgm:presLayoutVars>
          <dgm:bulletEnabled val="1"/>
        </dgm:presLayoutVars>
      </dgm:prSet>
      <dgm:spPr/>
      <dgm:t>
        <a:bodyPr/>
        <a:lstStyle/>
        <a:p>
          <a:pPr rtl="1"/>
          <a:endParaRPr lang="ar-SA"/>
        </a:p>
      </dgm:t>
    </dgm:pt>
    <dgm:pt modelId="{FFAF5661-7D8F-49CD-866C-22F30B6A6494}" type="pres">
      <dgm:prSet presAssocID="{E3CD62AE-AEBA-4F6A-B868-78FB99B8B36A}" presName="aSpace" presStyleCnt="0"/>
      <dgm:spPr/>
    </dgm:pt>
    <dgm:pt modelId="{34FD9508-8D40-4D06-B8DB-31F2D4AA6B88}" type="pres">
      <dgm:prSet presAssocID="{4630AD54-65FF-4B51-8E9E-022C034E48EC}" presName="aNode" presStyleLbl="fgAcc1" presStyleIdx="2" presStyleCnt="3" custScaleX="141148" custScaleY="383553" custLinFactY="28360" custLinFactNeighborX="2106" custLinFactNeighborY="100000">
        <dgm:presLayoutVars>
          <dgm:bulletEnabled val="1"/>
        </dgm:presLayoutVars>
      </dgm:prSet>
      <dgm:spPr/>
      <dgm:t>
        <a:bodyPr/>
        <a:lstStyle/>
        <a:p>
          <a:pPr rtl="1"/>
          <a:endParaRPr lang="ar-SA"/>
        </a:p>
      </dgm:t>
    </dgm:pt>
    <dgm:pt modelId="{0315DDBE-EB75-4A79-B5D2-B01B80B977AE}" type="pres">
      <dgm:prSet presAssocID="{4630AD54-65FF-4B51-8E9E-022C034E48EC}" presName="aSpace" presStyleCnt="0"/>
      <dgm:spPr/>
    </dgm:pt>
  </dgm:ptLst>
  <dgm:cxnLst>
    <dgm:cxn modelId="{332ED7A0-6FDC-4231-A173-6EC92C7C0CE4}" srcId="{32340B9F-D25F-4C17-AE5D-E611718906C8}" destId="{E3CD62AE-AEBA-4F6A-B868-78FB99B8B36A}" srcOrd="1" destOrd="0" parTransId="{348F8366-3B9B-4E1F-A955-E2CB5F62AE87}" sibTransId="{20D02AA9-4472-4581-A3F2-3A69B37DCACF}"/>
    <dgm:cxn modelId="{C93C4E9E-9710-4F79-8B92-2D2B45353545}" srcId="{32340B9F-D25F-4C17-AE5D-E611718906C8}" destId="{6127DE4C-AB5B-46D6-8FA4-C4C3C38A0F3F}" srcOrd="0" destOrd="0" parTransId="{F9FEA16D-C190-44A4-8302-D69898653A08}" sibTransId="{0147BCAB-CA17-4912-8560-7511901F2E59}"/>
    <dgm:cxn modelId="{60EC84F6-374B-495A-BBE2-FA53584EF076}" type="presOf" srcId="{32340B9F-D25F-4C17-AE5D-E611718906C8}" destId="{0F725659-0AC3-4075-8C89-0606F8032995}" srcOrd="0" destOrd="0" presId="urn:microsoft.com/office/officeart/2005/8/layout/pyramid2"/>
    <dgm:cxn modelId="{CFA23BB5-A0A0-4370-A997-FD8D5A63E3D0}" type="presOf" srcId="{6127DE4C-AB5B-46D6-8FA4-C4C3C38A0F3F}" destId="{C132FF3E-D741-45BE-9C7F-2D5D7FCCF1D8}" srcOrd="0" destOrd="0" presId="urn:microsoft.com/office/officeart/2005/8/layout/pyramid2"/>
    <dgm:cxn modelId="{2D7DB210-2124-43F7-AC18-97DD1DBCBF26}" type="presOf" srcId="{4630AD54-65FF-4B51-8E9E-022C034E48EC}" destId="{34FD9508-8D40-4D06-B8DB-31F2D4AA6B88}" srcOrd="0" destOrd="0" presId="urn:microsoft.com/office/officeart/2005/8/layout/pyramid2"/>
    <dgm:cxn modelId="{803B7795-5F56-44BB-A77E-D41246216626}" type="presOf" srcId="{E3CD62AE-AEBA-4F6A-B868-78FB99B8B36A}" destId="{6A88888F-C143-4A7C-BFE5-DA64AE679E64}" srcOrd="0" destOrd="0" presId="urn:microsoft.com/office/officeart/2005/8/layout/pyramid2"/>
    <dgm:cxn modelId="{23048289-A02C-4F8F-BB92-C811DF2A87A2}" srcId="{32340B9F-D25F-4C17-AE5D-E611718906C8}" destId="{4630AD54-65FF-4B51-8E9E-022C034E48EC}" srcOrd="2" destOrd="0" parTransId="{8DC72211-FDAD-4AB7-B569-BB89695216D4}" sibTransId="{DB756AB4-B4FA-4AB1-8042-5DBC65A97850}"/>
    <dgm:cxn modelId="{F4E38EAD-CACD-4F24-983B-3FD454AE08C0}" type="presParOf" srcId="{0F725659-0AC3-4075-8C89-0606F8032995}" destId="{5A6762A0-6589-4BC8-95DC-D660365B49C3}" srcOrd="0" destOrd="0" presId="urn:microsoft.com/office/officeart/2005/8/layout/pyramid2"/>
    <dgm:cxn modelId="{B420D364-2DCC-4B3F-B7D8-7E18D39A26F4}" type="presParOf" srcId="{0F725659-0AC3-4075-8C89-0606F8032995}" destId="{2FE81929-54D8-4A86-A8BD-B64ECEE4F821}" srcOrd="1" destOrd="0" presId="urn:microsoft.com/office/officeart/2005/8/layout/pyramid2"/>
    <dgm:cxn modelId="{819E49EB-6A54-4973-AAA7-B92C03C7E03A}" type="presParOf" srcId="{2FE81929-54D8-4A86-A8BD-B64ECEE4F821}" destId="{C132FF3E-D741-45BE-9C7F-2D5D7FCCF1D8}" srcOrd="0" destOrd="0" presId="urn:microsoft.com/office/officeart/2005/8/layout/pyramid2"/>
    <dgm:cxn modelId="{EA6D9F0E-6EB6-4C74-B08E-5557562F7796}" type="presParOf" srcId="{2FE81929-54D8-4A86-A8BD-B64ECEE4F821}" destId="{BB589CA9-BF3C-4263-B9C3-C0946827C58A}" srcOrd="1" destOrd="0" presId="urn:microsoft.com/office/officeart/2005/8/layout/pyramid2"/>
    <dgm:cxn modelId="{6692012E-DDCB-4B5A-A0F3-C356065974E8}" type="presParOf" srcId="{2FE81929-54D8-4A86-A8BD-B64ECEE4F821}" destId="{6A88888F-C143-4A7C-BFE5-DA64AE679E64}" srcOrd="2" destOrd="0" presId="urn:microsoft.com/office/officeart/2005/8/layout/pyramid2"/>
    <dgm:cxn modelId="{2DFF0943-E974-4E77-8AC4-7CCDD465F8B7}" type="presParOf" srcId="{2FE81929-54D8-4A86-A8BD-B64ECEE4F821}" destId="{FFAF5661-7D8F-49CD-866C-22F30B6A6494}" srcOrd="3" destOrd="0" presId="urn:microsoft.com/office/officeart/2005/8/layout/pyramid2"/>
    <dgm:cxn modelId="{462ED422-A990-4F2D-957A-2A0A9732DF05}" type="presParOf" srcId="{2FE81929-54D8-4A86-A8BD-B64ECEE4F821}" destId="{34FD9508-8D40-4D06-B8DB-31F2D4AA6B88}" srcOrd="4" destOrd="0" presId="urn:microsoft.com/office/officeart/2005/8/layout/pyramid2"/>
    <dgm:cxn modelId="{57AF12C5-501F-4EE3-A69A-C0E10CB10FB4}" type="presParOf" srcId="{2FE81929-54D8-4A86-A8BD-B64ECEE4F821}" destId="{0315DDBE-EB75-4A79-B5D2-B01B80B977A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762A0-6589-4BC8-95DC-D660365B49C3}">
      <dsp:nvSpPr>
        <dsp:cNvPr id="0" name=""/>
        <dsp:cNvSpPr/>
      </dsp:nvSpPr>
      <dsp:spPr>
        <a:xfrm>
          <a:off x="2160129" y="0"/>
          <a:ext cx="10287000" cy="10287000"/>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2FF3E-D741-45BE-9C7F-2D5D7FCCF1D8}">
      <dsp:nvSpPr>
        <dsp:cNvPr id="0" name=""/>
        <dsp:cNvSpPr/>
      </dsp:nvSpPr>
      <dsp:spPr>
        <a:xfrm>
          <a:off x="0" y="4319060"/>
          <a:ext cx="7356007" cy="1648887"/>
        </a:xfrm>
        <a:prstGeom prst="roundRect">
          <a:avLst/>
        </a:prstGeom>
        <a:solidFill>
          <a:schemeClr val="accent1">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rtl="1">
            <a:lnSpc>
              <a:spcPct val="90000"/>
            </a:lnSpc>
            <a:spcBef>
              <a:spcPct val="0"/>
            </a:spcBef>
            <a:spcAft>
              <a:spcPct val="35000"/>
            </a:spcAft>
          </a:pPr>
          <a:r>
            <a:rPr lang="ar-EG" sz="6000" b="1" kern="1200" dirty="0"/>
            <a:t>أمثلة لمحل الحق الفكري</a:t>
          </a:r>
        </a:p>
      </dsp:txBody>
      <dsp:txXfrm>
        <a:off x="80492" y="4399552"/>
        <a:ext cx="7195023" cy="1487903"/>
      </dsp:txXfrm>
    </dsp:sp>
    <dsp:sp modelId="{6A88888F-C143-4A7C-BFE5-DA64AE679E64}">
      <dsp:nvSpPr>
        <dsp:cNvPr id="0" name=""/>
        <dsp:cNvSpPr/>
      </dsp:nvSpPr>
      <dsp:spPr>
        <a:xfrm>
          <a:off x="7446521" y="1457019"/>
          <a:ext cx="8662291" cy="2959565"/>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ar-EG" sz="4400" b="1" i="0" u="none" kern="1200" dirty="0">
              <a:solidFill>
                <a:srgbClr val="C00000"/>
              </a:solidFill>
            </a:rPr>
            <a:t>العنصر غير المالي</a:t>
          </a:r>
          <a:endParaRPr lang="ar-EG" sz="4400" b="1" kern="1200" dirty="0">
            <a:solidFill>
              <a:srgbClr val="C00000"/>
            </a:solidFill>
          </a:endParaRPr>
        </a:p>
        <a:p>
          <a:pPr lvl="0" algn="ctr" defTabSz="1955800" rtl="1">
            <a:lnSpc>
              <a:spcPct val="90000"/>
            </a:lnSpc>
            <a:spcBef>
              <a:spcPct val="0"/>
            </a:spcBef>
            <a:spcAft>
              <a:spcPct val="35000"/>
            </a:spcAft>
          </a:pPr>
          <a:r>
            <a:rPr lang="ar-EG" sz="4400" b="1" i="0" u="none" kern="1200" dirty="0"/>
            <a:t>محل الحق الفكري عند تأليف كتاب ما هو محتوى الكتاب والعنصر غير المالي هنا هو نسبة محتوى ذلك الكتاب إلى مؤلفه.</a:t>
          </a:r>
          <a:endParaRPr lang="ar-EG" sz="4400" b="1" kern="1200" dirty="0"/>
        </a:p>
      </dsp:txBody>
      <dsp:txXfrm>
        <a:off x="7590995" y="1601493"/>
        <a:ext cx="8373343" cy="2670617"/>
      </dsp:txXfrm>
    </dsp:sp>
    <dsp:sp modelId="{34FD9508-8D40-4D06-B8DB-31F2D4AA6B88}">
      <dsp:nvSpPr>
        <dsp:cNvPr id="0" name=""/>
        <dsp:cNvSpPr/>
      </dsp:nvSpPr>
      <dsp:spPr>
        <a:xfrm>
          <a:off x="6068757" y="6203697"/>
          <a:ext cx="9437931" cy="3298283"/>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1">
            <a:lnSpc>
              <a:spcPct val="100000"/>
            </a:lnSpc>
            <a:spcBef>
              <a:spcPct val="0"/>
            </a:spcBef>
            <a:spcAft>
              <a:spcPct val="35000"/>
            </a:spcAft>
          </a:pPr>
          <a:r>
            <a:rPr lang="ar-EG" sz="4400" b="1" i="0" u="none" kern="1200" dirty="0">
              <a:solidFill>
                <a:srgbClr val="C00000"/>
              </a:solidFill>
            </a:rPr>
            <a:t>العنصر المالي</a:t>
          </a:r>
          <a:endParaRPr lang="ar-EG" sz="4400" b="1" kern="1200" dirty="0">
            <a:solidFill>
              <a:srgbClr val="C00000"/>
            </a:solidFill>
          </a:endParaRPr>
        </a:p>
        <a:p>
          <a:pPr lvl="0" algn="ctr" defTabSz="1955800" rtl="1">
            <a:lnSpc>
              <a:spcPct val="100000"/>
            </a:lnSpc>
            <a:spcBef>
              <a:spcPct val="0"/>
            </a:spcBef>
            <a:spcAft>
              <a:spcPct val="35000"/>
            </a:spcAft>
          </a:pPr>
          <a:r>
            <a:rPr lang="ar-EG" sz="4400" b="1" i="0" u="none" kern="1200" dirty="0"/>
            <a:t>محل الحق الفكري عند تأليف كتاب ما هو محتوى الكتاب والعنصر المالي هنا هو إمكانية استغلال محتوى الكتاب بالبيع أو التأجير.</a:t>
          </a:r>
          <a:endParaRPr lang="ar-EG" sz="3600" b="1" kern="1200" dirty="0"/>
        </a:p>
      </dsp:txBody>
      <dsp:txXfrm>
        <a:off x="6229766" y="6364706"/>
        <a:ext cx="9115913" cy="29762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xmlns=""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xmlns=""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77863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01089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AA53936-E66A-F5B5-40C7-8691776988D4}"/>
              </a:ext>
            </a:extLst>
          </p:cNvPr>
          <p:cNvSpPr>
            <a:spLocks noGrp="1"/>
          </p:cNvSpPr>
          <p:nvPr>
            <p:ph type="title"/>
          </p:nvPr>
        </p:nvSpPr>
        <p:spPr>
          <a:xfrm>
            <a:off x="1247776" y="2564609"/>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09B79FCF-2269-BAA8-26F6-768C76FEE52A}"/>
              </a:ext>
            </a:extLst>
          </p:cNvPr>
          <p:cNvSpPr>
            <a:spLocks noGrp="1"/>
          </p:cNvSpPr>
          <p:nvPr>
            <p:ph type="body" idx="1"/>
          </p:nvPr>
        </p:nvSpPr>
        <p:spPr>
          <a:xfrm>
            <a:off x="1247776"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90445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C1EFC717-27F3-5855-6937-D705DF960CEA}"/>
              </a:ext>
            </a:extLst>
          </p:cNvPr>
          <p:cNvSpPr>
            <a:spLocks noGrp="1"/>
          </p:cNvSpPr>
          <p:nvPr>
            <p:ph sz="half" idx="1"/>
          </p:nvPr>
        </p:nvSpPr>
        <p:spPr>
          <a:xfrm>
            <a:off x="1257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xmlns="" id="{98E215F5-AA01-1A2D-26AF-559BE02220A9}"/>
              </a:ext>
            </a:extLst>
          </p:cNvPr>
          <p:cNvSpPr>
            <a:spLocks noGrp="1"/>
          </p:cNvSpPr>
          <p:nvPr>
            <p:ph sz="half" idx="2"/>
          </p:nvPr>
        </p:nvSpPr>
        <p:spPr>
          <a:xfrm>
            <a:off x="9258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xmlns=""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13546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0BEDB3-688F-1A2A-8406-C421038EDCCF}"/>
              </a:ext>
            </a:extLst>
          </p:cNvPr>
          <p:cNvSpPr>
            <a:spLocks noGrp="1"/>
          </p:cNvSpPr>
          <p:nvPr>
            <p:ph type="title"/>
          </p:nvPr>
        </p:nvSpPr>
        <p:spPr>
          <a:xfrm>
            <a:off x="1259682" y="547690"/>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ECDA98DE-65A4-0D6C-8BE6-FA4BC1829A83}"/>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AE8107A8-B22F-111B-AA00-2B12D22F1F72}"/>
              </a:ext>
            </a:extLst>
          </p:cNvPr>
          <p:cNvSpPr>
            <a:spLocks noGrp="1"/>
          </p:cNvSpPr>
          <p:nvPr>
            <p:ph sz="half" idx="2"/>
          </p:nvPr>
        </p:nvSpPr>
        <p:spPr>
          <a:xfrm>
            <a:off x="1259684" y="3757613"/>
            <a:ext cx="7736680"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xmlns="" id="{BA4F2A1F-D083-7FAC-6F56-135B9128AE61}"/>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8B4523FE-02AB-ABFE-3B27-93FB65641218}"/>
              </a:ext>
            </a:extLst>
          </p:cNvPr>
          <p:cNvSpPr>
            <a:spLocks noGrp="1"/>
          </p:cNvSpPr>
          <p:nvPr>
            <p:ph sz="quarter" idx="4"/>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xmlns=""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8" name="عنصر نائب للتذييل 7">
            <a:extLst>
              <a:ext uri="{FF2B5EF4-FFF2-40B4-BE49-F238E27FC236}">
                <a16:creationId xmlns:a16="http://schemas.microsoft.com/office/drawing/2014/main" xmlns=""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a16="http://schemas.microsoft.com/office/drawing/2014/main" xmlns=""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67307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xmlns=""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4" name="عنصر نائب للتذييل 3">
            <a:extLst>
              <a:ext uri="{FF2B5EF4-FFF2-40B4-BE49-F238E27FC236}">
                <a16:creationId xmlns:a16="http://schemas.microsoft.com/office/drawing/2014/main" xmlns=""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a16="http://schemas.microsoft.com/office/drawing/2014/main" xmlns=""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980996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3" name="عنصر نائب للتذييل 2">
            <a:extLst>
              <a:ext uri="{FF2B5EF4-FFF2-40B4-BE49-F238E27FC236}">
                <a16:creationId xmlns:a16="http://schemas.microsoft.com/office/drawing/2014/main" xmlns=""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a16="http://schemas.microsoft.com/office/drawing/2014/main" xmlns=""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0088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8BBF49C-7B30-A509-682A-AD084DB71924}"/>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xmlns="" id="{DD1A44A1-F2F8-C2F5-252B-742861C505B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xmlns="" id="{CD25A246-8ADC-9AEF-EBAC-1384F7E5D1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7A8DD78-06AF-8C0A-B513-C364D20D3F8D}"/>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xmlns="" id="{27BF9B71-B6F2-CE63-CB4B-4ABE7358F1F5}"/>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EG" dirty="0"/>
          </a:p>
        </p:txBody>
      </p:sp>
      <p:sp>
        <p:nvSpPr>
          <p:cNvPr id="4" name="عنصر نائب للنص 3">
            <a:extLst>
              <a:ext uri="{FF2B5EF4-FFF2-40B4-BE49-F238E27FC236}">
                <a16:creationId xmlns:a16="http://schemas.microsoft.com/office/drawing/2014/main" xmlns="" id="{D13B6A00-87EB-BF5D-5FB8-96301938C979}"/>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a16="http://schemas.microsoft.com/office/drawing/2014/main" xmlns=""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xmlns=""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9725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2287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B200894A-5664-D70F-30B5-9588F5CF7FD9}"/>
              </a:ext>
            </a:extLst>
          </p:cNvPr>
          <p:cNvSpPr>
            <a:spLocks noGrp="1"/>
          </p:cNvSpPr>
          <p:nvPr>
            <p:ph type="title" orient="vert"/>
          </p:nvPr>
        </p:nvSpPr>
        <p:spPr>
          <a:xfrm>
            <a:off x="13087351" y="547688"/>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xmlns="" id="{33F3E632-78B8-4D7D-F81F-6A90DC4B1750}"/>
              </a:ext>
            </a:extLst>
          </p:cNvPr>
          <p:cNvSpPr>
            <a:spLocks noGrp="1"/>
          </p:cNvSpPr>
          <p:nvPr>
            <p:ph type="body" orient="vert" idx="1"/>
          </p:nvPr>
        </p:nvSpPr>
        <p:spPr>
          <a:xfrm>
            <a:off x="1257301" y="547688"/>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08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BC530625-E612-8777-DBB2-F221A3EDA281}"/>
              </a:ext>
            </a:extLst>
          </p:cNvPr>
          <p:cNvSpPr>
            <a:spLocks noGrp="1"/>
          </p:cNvSpPr>
          <p:nvPr>
            <p:ph type="title"/>
          </p:nvPr>
        </p:nvSpPr>
        <p:spPr>
          <a:xfrm>
            <a:off x="1257300" y="547690"/>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xmlns="" id="{8B7D1E71-BBBA-F19D-FDDB-3B9BE797BF1D}"/>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xmlns="" id="{0507C77F-14F8-C2A3-5B79-00E4B66CE693}"/>
              </a:ext>
            </a:extLst>
          </p:cNvPr>
          <p:cNvSpPr>
            <a:spLocks noGrp="1"/>
          </p:cNvSpPr>
          <p:nvPr>
            <p:ph type="dt" sz="half" idx="2"/>
          </p:nvPr>
        </p:nvSpPr>
        <p:spPr>
          <a:xfrm>
            <a:off x="12915900" y="9534527"/>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27/05/1445</a:t>
            </a:fld>
            <a:endParaRPr lang="ar-EG" dirty="0">
              <a:solidFill>
                <a:prstClr val="black">
                  <a:tint val="75000"/>
                </a:prstClr>
              </a:solidFill>
            </a:endParaRPr>
          </a:p>
        </p:txBody>
      </p:sp>
      <p:sp>
        <p:nvSpPr>
          <p:cNvPr id="5" name="عنصر نائب للتذييل 4">
            <a:extLst>
              <a:ext uri="{FF2B5EF4-FFF2-40B4-BE49-F238E27FC236}">
                <a16:creationId xmlns:a16="http://schemas.microsoft.com/office/drawing/2014/main" xmlns="" id="{3742ABFE-A2AE-2FC2-83B8-B4EC7537FF4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xmlns="" id="{6983764A-8C7F-680D-E930-6EC8AC5E9E3F}"/>
              </a:ext>
            </a:extLst>
          </p:cNvPr>
          <p:cNvSpPr>
            <a:spLocks noGrp="1"/>
          </p:cNvSpPr>
          <p:nvPr>
            <p:ph type="sldNum" sz="quarter" idx="4"/>
          </p:nvPr>
        </p:nvSpPr>
        <p:spPr>
          <a:xfrm>
            <a:off x="1257300" y="9534527"/>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01769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3.jpe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6.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1.svg"/><Relationship Id="rId7" Type="http://schemas.openxmlformats.org/officeDocument/2006/relationships/image" Target="../media/image4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3.svg"/><Relationship Id="rId4" Type="http://schemas.openxmlformats.org/officeDocument/2006/relationships/image" Target="../media/image31.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3" name="Freeform 3"/>
          <p:cNvSpPr/>
          <p:nvPr/>
        </p:nvSpPr>
        <p:spPr>
          <a:xfrm>
            <a:off x="-784765" y="-1406379"/>
            <a:ext cx="15232276" cy="13099757"/>
          </a:xfrm>
          <a:custGeom>
            <a:avLst/>
            <a:gdLst/>
            <a:ahLst/>
            <a:cxnLst/>
            <a:rect l="l" t="t" r="r" b="b"/>
            <a:pathLst>
              <a:path w="15232276" h="13099757">
                <a:moveTo>
                  <a:pt x="0" y="0"/>
                </a:moveTo>
                <a:lnTo>
                  <a:pt x="15232276" y="0"/>
                </a:lnTo>
                <a:lnTo>
                  <a:pt x="15232276" y="13099757"/>
                </a:lnTo>
                <a:lnTo>
                  <a:pt x="0" y="1309975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15019078" y="4913987"/>
            <a:ext cx="2783594" cy="4678308"/>
          </a:xfrm>
          <a:custGeom>
            <a:avLst/>
            <a:gdLst/>
            <a:ahLst/>
            <a:cxnLst/>
            <a:rect l="l" t="t" r="r" b="b"/>
            <a:pathLst>
              <a:path w="2783594" h="4678308">
                <a:moveTo>
                  <a:pt x="0" y="0"/>
                </a:moveTo>
                <a:lnTo>
                  <a:pt x="2783594" y="0"/>
                </a:lnTo>
                <a:lnTo>
                  <a:pt x="2783594" y="4678309"/>
                </a:lnTo>
                <a:lnTo>
                  <a:pt x="0" y="467830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Freeform 5"/>
          <p:cNvSpPr/>
          <p:nvPr/>
        </p:nvSpPr>
        <p:spPr>
          <a:xfrm flipV="1">
            <a:off x="6564585" y="-2729871"/>
            <a:ext cx="4757685" cy="3758571"/>
          </a:xfrm>
          <a:custGeom>
            <a:avLst/>
            <a:gdLst/>
            <a:ahLst/>
            <a:cxnLst/>
            <a:rect l="l" t="t" r="r" b="b"/>
            <a:pathLst>
              <a:path w="4757685" h="3758571">
                <a:moveTo>
                  <a:pt x="0" y="3758571"/>
                </a:moveTo>
                <a:lnTo>
                  <a:pt x="4757685" y="3758571"/>
                </a:lnTo>
                <a:lnTo>
                  <a:pt x="4757685" y="0"/>
                </a:lnTo>
                <a:lnTo>
                  <a:pt x="0" y="0"/>
                </a:lnTo>
                <a:lnTo>
                  <a:pt x="0" y="3758571"/>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reeform 6"/>
          <p:cNvSpPr/>
          <p:nvPr/>
        </p:nvSpPr>
        <p:spPr>
          <a:xfrm>
            <a:off x="827866" y="732731"/>
            <a:ext cx="1558082" cy="1815562"/>
          </a:xfrm>
          <a:custGeom>
            <a:avLst/>
            <a:gdLst/>
            <a:ahLst/>
            <a:cxnLst/>
            <a:rect l="l" t="t" r="r" b="b"/>
            <a:pathLst>
              <a:path w="1558082" h="1815562">
                <a:moveTo>
                  <a:pt x="0" y="0"/>
                </a:moveTo>
                <a:lnTo>
                  <a:pt x="1558082" y="0"/>
                </a:lnTo>
                <a:lnTo>
                  <a:pt x="1558082" y="1815562"/>
                </a:lnTo>
                <a:lnTo>
                  <a:pt x="0" y="18155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TextBox 7"/>
          <p:cNvSpPr txBox="1"/>
          <p:nvPr/>
        </p:nvSpPr>
        <p:spPr>
          <a:xfrm>
            <a:off x="4590381" y="2081855"/>
            <a:ext cx="9182819" cy="6501780"/>
          </a:xfrm>
          <a:prstGeom prst="rect">
            <a:avLst/>
          </a:prstGeom>
        </p:spPr>
        <p:txBody>
          <a:bodyPr wrap="square" lIns="0" tIns="0" rIns="0" bIns="0" rtlCol="0" anchor="t">
            <a:spAutoFit/>
          </a:bodyPr>
          <a:lstStyle/>
          <a:p>
            <a:pPr marL="0" marR="0" lvl="0" indent="0" algn="ctr" defTabSz="914400" rtl="1" eaLnBrk="1" fontAlgn="auto" latinLnBrk="0" hangingPunct="1">
              <a:lnSpc>
                <a:spcPts val="12558"/>
              </a:lnSpc>
              <a:spcBef>
                <a:spcPts val="0"/>
              </a:spcBef>
              <a:spcAft>
                <a:spcPts val="0"/>
              </a:spcAft>
              <a:buClrTx/>
              <a:buSzTx/>
              <a:buFontTx/>
              <a:buNone/>
              <a:tabLst/>
              <a:defRPr/>
            </a:pPr>
            <a:r>
              <a:rPr kumimoji="0" lang="ar-EG" sz="115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الوحدة الحادية عشرة</a:t>
            </a:r>
          </a:p>
          <a:p>
            <a:pPr marL="0" marR="0" lvl="0" indent="0" algn="ctr" defTabSz="914400" rtl="1" eaLnBrk="1" fontAlgn="auto" latinLnBrk="0" hangingPunct="1">
              <a:lnSpc>
                <a:spcPts val="12558"/>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ctr" defTabSz="914400" rtl="1" eaLnBrk="1" fontAlgn="auto" latinLnBrk="0" hangingPunct="1">
              <a:lnSpc>
                <a:spcPts val="12558"/>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محل الحق</a:t>
            </a:r>
            <a:endParaRPr kumimoji="0" lang="en-US" sz="12700" b="1" i="0" u="none" strike="noStrike" kern="1200" cap="none" spc="0" normalizeH="0" baseline="0" noProof="0" dirty="0">
              <a:ln>
                <a:noFill/>
              </a:ln>
              <a:solidFill>
                <a:srgbClr val="664840"/>
              </a:solidFill>
              <a:effectLst/>
              <a:uLnTx/>
              <a:uFillTx/>
              <a:latin typeface="Atma Bold"/>
              <a:ea typeface="+mn-ea"/>
              <a:cs typeface="+mn-cs"/>
            </a:endParaRPr>
          </a:p>
        </p:txBody>
      </p:sp>
      <p:sp>
        <p:nvSpPr>
          <p:cNvPr id="8" name="Freeform 8"/>
          <p:cNvSpPr/>
          <p:nvPr/>
        </p:nvSpPr>
        <p:spPr>
          <a:xfrm>
            <a:off x="-2184140" y="6127692"/>
            <a:ext cx="4570088" cy="5397742"/>
          </a:xfrm>
          <a:custGeom>
            <a:avLst/>
            <a:gdLst/>
            <a:ahLst/>
            <a:cxnLst/>
            <a:rect l="l" t="t" r="r" b="b"/>
            <a:pathLst>
              <a:path w="4570088" h="5397742">
                <a:moveTo>
                  <a:pt x="0" y="0"/>
                </a:moveTo>
                <a:lnTo>
                  <a:pt x="4570088" y="0"/>
                </a:lnTo>
                <a:lnTo>
                  <a:pt x="4570088" y="5397742"/>
                </a:lnTo>
                <a:lnTo>
                  <a:pt x="0" y="5397742"/>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Freeform 10"/>
          <p:cNvSpPr/>
          <p:nvPr/>
        </p:nvSpPr>
        <p:spPr>
          <a:xfrm>
            <a:off x="15500908" y="302352"/>
            <a:ext cx="1819935" cy="2120687"/>
          </a:xfrm>
          <a:custGeom>
            <a:avLst/>
            <a:gdLst/>
            <a:ahLst/>
            <a:cxnLst/>
            <a:rect l="l" t="t" r="r" b="b"/>
            <a:pathLst>
              <a:path w="1819935" h="2120687">
                <a:moveTo>
                  <a:pt x="0" y="0"/>
                </a:moveTo>
                <a:lnTo>
                  <a:pt x="1819934" y="0"/>
                </a:lnTo>
                <a:lnTo>
                  <a:pt x="1819934" y="2120687"/>
                </a:lnTo>
                <a:lnTo>
                  <a:pt x="0" y="2120687"/>
                </a:lnTo>
                <a:lnTo>
                  <a:pt x="0" y="0"/>
                </a:lnTo>
                <a:close/>
              </a:path>
            </a:pathLst>
          </a:custGeom>
          <a:blipFill>
            <a:blip r:embed="rId9">
              <a:alphaModFix amt="39000"/>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2" name="صورة 11">
            <a:extLst>
              <a:ext uri="{FF2B5EF4-FFF2-40B4-BE49-F238E27FC236}">
                <a16:creationId xmlns:a16="http://schemas.microsoft.com/office/drawing/2014/main" xmlns="" id="{5DD0D921-242F-B6DD-EC1C-7801505AC997}"/>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419668" y="2081855"/>
            <a:ext cx="4188757" cy="7131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a:extLst>
              <a:ext uri="{FF2B5EF4-FFF2-40B4-BE49-F238E27FC236}">
                <a16:creationId xmlns:a16="http://schemas.microsoft.com/office/drawing/2014/main" xmlns="" id="{7BA7350C-6C90-F93C-4370-3378D49AEF24}"/>
              </a:ext>
            </a:extLst>
          </p:cNvPr>
          <p:cNvGraphicFramePr/>
          <p:nvPr>
            <p:extLst>
              <p:ext uri="{D42A27DB-BD31-4B8C-83A1-F6EECF244321}">
                <p14:modId xmlns:p14="http://schemas.microsoft.com/office/powerpoint/2010/main" val="2239648701"/>
              </p:ext>
            </p:extLst>
          </p:nvPr>
        </p:nvGraphicFramePr>
        <p:xfrm>
          <a:off x="381000" y="0"/>
          <a:ext cx="17526000" cy="1028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1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5A6762A0-6589-4BC8-95DC-D660365B49C3}"/>
                                            </p:graphicEl>
                                          </p:spTgt>
                                        </p:tgtEl>
                                        <p:attrNameLst>
                                          <p:attrName>style.visibility</p:attrName>
                                        </p:attrNameLst>
                                      </p:cBhvr>
                                      <p:to>
                                        <p:strVal val="visible"/>
                                      </p:to>
                                    </p:set>
                                    <p:animEffect transition="in" filter="fade">
                                      <p:cBhvr>
                                        <p:cTn id="7" dur="1000"/>
                                        <p:tgtEl>
                                          <p:spTgt spid="5">
                                            <p:graphicEl>
                                              <a:dgm id="{5A6762A0-6589-4BC8-95DC-D660365B49C3}"/>
                                            </p:graphicEl>
                                          </p:spTgt>
                                        </p:tgtEl>
                                      </p:cBhvr>
                                    </p:animEffect>
                                    <p:anim calcmode="lin" valueType="num">
                                      <p:cBhvr>
                                        <p:cTn id="8" dur="1000" fill="hold"/>
                                        <p:tgtEl>
                                          <p:spTgt spid="5">
                                            <p:graphicEl>
                                              <a:dgm id="{5A6762A0-6589-4BC8-95DC-D660365B49C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5A6762A0-6589-4BC8-95DC-D660365B49C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C132FF3E-D741-45BE-9C7F-2D5D7FCCF1D8}"/>
                                            </p:graphicEl>
                                          </p:spTgt>
                                        </p:tgtEl>
                                        <p:attrNameLst>
                                          <p:attrName>style.visibility</p:attrName>
                                        </p:attrNameLst>
                                      </p:cBhvr>
                                      <p:to>
                                        <p:strVal val="visible"/>
                                      </p:to>
                                    </p:set>
                                    <p:animEffect transition="in" filter="fade">
                                      <p:cBhvr>
                                        <p:cTn id="14" dur="1000"/>
                                        <p:tgtEl>
                                          <p:spTgt spid="5">
                                            <p:graphicEl>
                                              <a:dgm id="{C132FF3E-D741-45BE-9C7F-2D5D7FCCF1D8}"/>
                                            </p:graphicEl>
                                          </p:spTgt>
                                        </p:tgtEl>
                                      </p:cBhvr>
                                    </p:animEffect>
                                    <p:anim calcmode="lin" valueType="num">
                                      <p:cBhvr>
                                        <p:cTn id="15" dur="1000" fill="hold"/>
                                        <p:tgtEl>
                                          <p:spTgt spid="5">
                                            <p:graphicEl>
                                              <a:dgm id="{C132FF3E-D741-45BE-9C7F-2D5D7FCCF1D8}"/>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C132FF3E-D741-45BE-9C7F-2D5D7FCCF1D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6A88888F-C143-4A7C-BFE5-DA64AE679E64}"/>
                                            </p:graphicEl>
                                          </p:spTgt>
                                        </p:tgtEl>
                                        <p:attrNameLst>
                                          <p:attrName>style.visibility</p:attrName>
                                        </p:attrNameLst>
                                      </p:cBhvr>
                                      <p:to>
                                        <p:strVal val="visible"/>
                                      </p:to>
                                    </p:set>
                                    <p:animEffect transition="in" filter="fade">
                                      <p:cBhvr>
                                        <p:cTn id="21" dur="1000"/>
                                        <p:tgtEl>
                                          <p:spTgt spid="5">
                                            <p:graphicEl>
                                              <a:dgm id="{6A88888F-C143-4A7C-BFE5-DA64AE679E64}"/>
                                            </p:graphicEl>
                                          </p:spTgt>
                                        </p:tgtEl>
                                      </p:cBhvr>
                                    </p:animEffect>
                                    <p:anim calcmode="lin" valueType="num">
                                      <p:cBhvr>
                                        <p:cTn id="22" dur="1000" fill="hold"/>
                                        <p:tgtEl>
                                          <p:spTgt spid="5">
                                            <p:graphicEl>
                                              <a:dgm id="{6A88888F-C143-4A7C-BFE5-DA64AE679E64}"/>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6A88888F-C143-4A7C-BFE5-DA64AE679E6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34FD9508-8D40-4D06-B8DB-31F2D4AA6B88}"/>
                                            </p:graphicEl>
                                          </p:spTgt>
                                        </p:tgtEl>
                                        <p:attrNameLst>
                                          <p:attrName>style.visibility</p:attrName>
                                        </p:attrNameLst>
                                      </p:cBhvr>
                                      <p:to>
                                        <p:strVal val="visible"/>
                                      </p:to>
                                    </p:set>
                                    <p:animEffect transition="in" filter="fade">
                                      <p:cBhvr>
                                        <p:cTn id="28" dur="1000"/>
                                        <p:tgtEl>
                                          <p:spTgt spid="5">
                                            <p:graphicEl>
                                              <a:dgm id="{34FD9508-8D40-4D06-B8DB-31F2D4AA6B88}"/>
                                            </p:graphicEl>
                                          </p:spTgt>
                                        </p:tgtEl>
                                      </p:cBhvr>
                                    </p:animEffect>
                                    <p:anim calcmode="lin" valueType="num">
                                      <p:cBhvr>
                                        <p:cTn id="29" dur="1000" fill="hold"/>
                                        <p:tgtEl>
                                          <p:spTgt spid="5">
                                            <p:graphicEl>
                                              <a:dgm id="{34FD9508-8D40-4D06-B8DB-31F2D4AA6B88}"/>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34FD9508-8D40-4D06-B8DB-31F2D4AA6B8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xmlns="" id="{3FE94AD1-D0DE-620D-79F1-2130C3B1A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3"/>
            <a:ext cx="18288000" cy="10477500"/>
          </a:xfrm>
          <a:prstGeom prst="rect">
            <a:avLst/>
          </a:prstGeom>
        </p:spPr>
      </p:pic>
      <p:sp>
        <p:nvSpPr>
          <p:cNvPr id="8" name="مربع نص 7">
            <a:extLst>
              <a:ext uri="{FF2B5EF4-FFF2-40B4-BE49-F238E27FC236}">
                <a16:creationId xmlns:a16="http://schemas.microsoft.com/office/drawing/2014/main" xmlns="" id="{E26D9A29-11A8-08B3-D590-A07E3B0228AC}"/>
              </a:ext>
            </a:extLst>
          </p:cNvPr>
          <p:cNvSpPr txBox="1"/>
          <p:nvPr/>
        </p:nvSpPr>
        <p:spPr>
          <a:xfrm>
            <a:off x="4572000" y="4229100"/>
            <a:ext cx="9144000" cy="1446550"/>
          </a:xfrm>
          <a:prstGeom prst="rect">
            <a:avLst/>
          </a:prstGeom>
          <a:solidFill>
            <a:schemeClr val="tx1"/>
          </a:solidFill>
        </p:spPr>
        <p:txBody>
          <a:bodyPr wrap="square">
            <a:spAutoFit/>
          </a:bodyPr>
          <a:lstStyle/>
          <a:p>
            <a:pPr algn="ctr" rtl="1"/>
            <a:r>
              <a:rPr lang="ar-EG" sz="8800" b="1" dirty="0">
                <a:solidFill>
                  <a:schemeClr val="bg1"/>
                </a:solidFill>
              </a:rPr>
              <a:t>معلومة إثرائية </a:t>
            </a:r>
          </a:p>
        </p:txBody>
      </p:sp>
    </p:spTree>
    <p:extLst>
      <p:ext uri="{BB962C8B-B14F-4D97-AF65-F5344CB8AC3E}">
        <p14:creationId xmlns:p14="http://schemas.microsoft.com/office/powerpoint/2010/main" val="28518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3A4CB6C9-F417-07C8-571D-A663D0EDFF5D}"/>
              </a:ext>
            </a:extLst>
          </p:cNvPr>
          <p:cNvSpPr txBox="1"/>
          <p:nvPr/>
        </p:nvSpPr>
        <p:spPr>
          <a:xfrm>
            <a:off x="2819400" y="2813308"/>
            <a:ext cx="13411200" cy="6001643"/>
          </a:xfrm>
          <a:prstGeom prst="rect">
            <a:avLst/>
          </a:prstGeom>
          <a:noFill/>
        </p:spPr>
        <p:txBody>
          <a:bodyPr wrap="square">
            <a:spAutoFit/>
          </a:bodyPr>
          <a:lstStyle/>
          <a:p>
            <a:pPr algn="r" rtl="1"/>
            <a:r>
              <a:rPr lang="ar-EG" sz="4800" b="1" dirty="0">
                <a:solidFill>
                  <a:srgbClr val="002060"/>
                </a:solidFill>
              </a:rPr>
              <a:t>أداة الإصدار: مرسوم ملكي رقم م/ 15</a:t>
            </a:r>
          </a:p>
          <a:p>
            <a:pPr algn="r" rtl="1"/>
            <a:r>
              <a:rPr lang="ar-EG" sz="4800" b="1" dirty="0">
                <a:solidFill>
                  <a:srgbClr val="002060"/>
                </a:solidFill>
              </a:rPr>
              <a:t>تاريخ الإصدار: 1/1/1420هــ ً </a:t>
            </a:r>
          </a:p>
          <a:p>
            <a:pPr algn="r" rtl="1"/>
            <a:r>
              <a:rPr lang="ar-EG" sz="4800" b="1" dirty="0">
                <a:solidFill>
                  <a:srgbClr val="002060"/>
                </a:solidFill>
              </a:rPr>
              <a:t>ملخص النظام: يتضمن نظام الأسماء التجارية وجوب اتخاذ كل تاجر اسماً تجاريًا يقيده في السجل التجاري، وبيان الأحكام المتصلة بذلك من حيث الإجراءات، والبيانات، والشروط، وبيان أحكام التصرف في الاسم التجاري، والمســئوليات المترتبة على ذلك، وتحديد عقوبات مخالفة النظام، وإناطة الاختصاص بديوان المظالم في الفصل في جميع الدعاوى والمنازعات الناشــئة عن تطبيق النظام. </a:t>
            </a:r>
          </a:p>
        </p:txBody>
      </p:sp>
      <p:sp>
        <p:nvSpPr>
          <p:cNvPr id="4" name="مربع نص 3">
            <a:extLst>
              <a:ext uri="{FF2B5EF4-FFF2-40B4-BE49-F238E27FC236}">
                <a16:creationId xmlns:a16="http://schemas.microsoft.com/office/drawing/2014/main" xmlns="" id="{D72A44C5-3843-2A3F-02D7-D110A19F11BE}"/>
              </a:ext>
            </a:extLst>
          </p:cNvPr>
          <p:cNvSpPr txBox="1"/>
          <p:nvPr/>
        </p:nvSpPr>
        <p:spPr>
          <a:xfrm>
            <a:off x="5334000" y="410220"/>
            <a:ext cx="8153400" cy="2123658"/>
          </a:xfrm>
          <a:prstGeom prst="borderCallout2">
            <a:avLst>
              <a:gd name="adj1" fmla="val 18750"/>
              <a:gd name="adj2" fmla="val -8333"/>
              <a:gd name="adj3" fmla="val 53532"/>
              <a:gd name="adj4" fmla="val -12765"/>
              <a:gd name="adj5" fmla="val 130785"/>
              <a:gd name="adj6" fmla="val -14499"/>
            </a:avLst>
          </a:prstGeom>
          <a:solidFill>
            <a:srgbClr val="B25740"/>
          </a:solidFill>
          <a:ln w="76200">
            <a:solidFill>
              <a:srgbClr val="B25740"/>
            </a:solidFill>
          </a:ln>
        </p:spPr>
        <p:txBody>
          <a:bodyPr wrap="square">
            <a:spAutoFit/>
          </a:bodyPr>
          <a:lstStyle/>
          <a:p>
            <a:pPr algn="ctr" rtl="1"/>
            <a:r>
              <a:rPr lang="ar-EG" sz="6600" b="1" dirty="0">
                <a:solidFill>
                  <a:schemeClr val="bg1"/>
                </a:solidFill>
              </a:rPr>
              <a:t>بطاقة تعريفية لنظام الأسماء التجارية</a:t>
            </a:r>
          </a:p>
        </p:txBody>
      </p:sp>
      <p:pic>
        <p:nvPicPr>
          <p:cNvPr id="5" name="صورة 4">
            <a:extLst>
              <a:ext uri="{FF2B5EF4-FFF2-40B4-BE49-F238E27FC236}">
                <a16:creationId xmlns:a16="http://schemas.microsoft.com/office/drawing/2014/main" xmlns="" id="{DEFB27C6-4F8F-8E73-B9AE-C1AF07D82CD4}"/>
              </a:ext>
            </a:extLst>
          </p:cNvPr>
          <p:cNvPicPr>
            <a:picLocks noChangeAspect="1"/>
          </p:cNvPicPr>
          <p:nvPr/>
        </p:nvPicPr>
        <p:blipFill>
          <a:blip r:embed="rId3"/>
          <a:stretch>
            <a:fillRect/>
          </a:stretch>
        </p:blipFill>
        <p:spPr>
          <a:xfrm>
            <a:off x="2362200" y="2171700"/>
            <a:ext cx="2168373" cy="2123658"/>
          </a:xfrm>
          <a:prstGeom prst="rect">
            <a:avLst/>
          </a:prstGeom>
        </p:spPr>
      </p:pic>
    </p:spTree>
    <p:extLst>
      <p:ext uri="{BB962C8B-B14F-4D97-AF65-F5344CB8AC3E}">
        <p14:creationId xmlns:p14="http://schemas.microsoft.com/office/powerpoint/2010/main" val="31118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10668000" y="-2886790"/>
            <a:ext cx="18460436" cy="16060579"/>
          </a:xfrm>
          <a:custGeom>
            <a:avLst/>
            <a:gdLst/>
            <a:ahLst/>
            <a:cxnLst/>
            <a:rect l="l" t="t" r="r" b="b"/>
            <a:pathLst>
              <a:path w="18460436" h="16060579">
                <a:moveTo>
                  <a:pt x="0" y="0"/>
                </a:moveTo>
                <a:lnTo>
                  <a:pt x="18460436" y="0"/>
                </a:lnTo>
                <a:lnTo>
                  <a:pt x="18460436" y="16060579"/>
                </a:lnTo>
                <a:lnTo>
                  <a:pt x="0" y="160605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Freeform 5"/>
          <p:cNvSpPr/>
          <p:nvPr/>
        </p:nvSpPr>
        <p:spPr>
          <a:xfrm>
            <a:off x="8229600" y="2781300"/>
            <a:ext cx="5257784" cy="4267200"/>
          </a:xfrm>
          <a:custGeom>
            <a:avLst/>
            <a:gdLst/>
            <a:ahLst/>
            <a:cxnLst/>
            <a:rect l="l" t="t" r="r" b="b"/>
            <a:pathLst>
              <a:path w="6520088" h="9744696">
                <a:moveTo>
                  <a:pt x="0" y="0"/>
                </a:moveTo>
                <a:lnTo>
                  <a:pt x="6520087" y="0"/>
                </a:lnTo>
                <a:lnTo>
                  <a:pt x="6520087" y="9744696"/>
                </a:lnTo>
                <a:lnTo>
                  <a:pt x="0" y="9744696"/>
                </a:lnTo>
                <a:lnTo>
                  <a:pt x="0" y="0"/>
                </a:lnTo>
                <a:close/>
              </a:path>
            </a:pathLst>
          </a:custGeom>
          <a:blipFill>
            <a:blip r:embed="rId4">
              <a:extLst>
                <a:ext uri="{96DAC541-7B7A-43D3-8B79-37D633B846F1}">
                  <asvg:svgBlip xmlns:asvg="http://schemas.microsoft.com/office/drawing/2016/SVG/main" xmlns="" r:embed="rId5"/>
                </a:ext>
              </a:extLst>
            </a:blip>
            <a:stretch>
              <a:fillRect b="-43046"/>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glow rad="228600">
                    <a:srgbClr val="F79646">
                      <a:satMod val="175000"/>
                      <a:alpha val="40000"/>
                    </a:srgbClr>
                  </a:glow>
                </a:effectLst>
                <a:uLnTx/>
                <a:uFillTx/>
                <a:latin typeface="Calibri"/>
                <a:ea typeface="+mn-ea"/>
                <a:cs typeface="Arial" panose="020B0604020202020204" pitchFamily="34" charset="0"/>
              </a:rPr>
              <a:t>نشاط إثرائي</a:t>
            </a:r>
          </a:p>
        </p:txBody>
      </p:sp>
      <p:sp>
        <p:nvSpPr>
          <p:cNvPr id="6" name="Freeform 6"/>
          <p:cNvSpPr/>
          <p:nvPr/>
        </p:nvSpPr>
        <p:spPr>
          <a:xfrm flipH="1">
            <a:off x="15089372" y="7715530"/>
            <a:ext cx="5275385" cy="4114800"/>
          </a:xfrm>
          <a:custGeom>
            <a:avLst/>
            <a:gdLst/>
            <a:ahLst/>
            <a:cxnLst/>
            <a:rect l="l" t="t" r="r" b="b"/>
            <a:pathLst>
              <a:path w="5275385" h="4114800">
                <a:moveTo>
                  <a:pt x="5275385" y="0"/>
                </a:moveTo>
                <a:lnTo>
                  <a:pt x="0" y="0"/>
                </a:lnTo>
                <a:lnTo>
                  <a:pt x="0" y="4114800"/>
                </a:lnTo>
                <a:lnTo>
                  <a:pt x="5275385" y="4114800"/>
                </a:lnTo>
                <a:lnTo>
                  <a:pt x="5275385"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Freeform 9"/>
          <p:cNvSpPr/>
          <p:nvPr/>
        </p:nvSpPr>
        <p:spPr>
          <a:xfrm>
            <a:off x="16164241" y="-210706"/>
            <a:ext cx="1873018" cy="1539280"/>
          </a:xfrm>
          <a:custGeom>
            <a:avLst/>
            <a:gdLst/>
            <a:ahLst/>
            <a:cxnLst/>
            <a:rect l="l" t="t" r="r" b="b"/>
            <a:pathLst>
              <a:path w="1873018" h="1539280">
                <a:moveTo>
                  <a:pt x="0" y="0"/>
                </a:moveTo>
                <a:lnTo>
                  <a:pt x="1873019" y="0"/>
                </a:lnTo>
                <a:lnTo>
                  <a:pt x="1873019" y="1539280"/>
                </a:lnTo>
                <a:lnTo>
                  <a:pt x="0" y="15392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Freeform 10"/>
          <p:cNvSpPr/>
          <p:nvPr/>
        </p:nvSpPr>
        <p:spPr>
          <a:xfrm>
            <a:off x="5824903" y="8606534"/>
            <a:ext cx="1586156" cy="1303531"/>
          </a:xfrm>
          <a:custGeom>
            <a:avLst/>
            <a:gdLst/>
            <a:ahLst/>
            <a:cxnLst/>
            <a:rect l="l" t="t" r="r" b="b"/>
            <a:pathLst>
              <a:path w="1586156" h="1303531">
                <a:moveTo>
                  <a:pt x="0" y="0"/>
                </a:moveTo>
                <a:lnTo>
                  <a:pt x="1586155" y="0"/>
                </a:lnTo>
                <a:lnTo>
                  <a:pt x="1586155" y="1303532"/>
                </a:lnTo>
                <a:lnTo>
                  <a:pt x="0" y="13035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2" name="صورة 11">
            <a:extLst>
              <a:ext uri="{FF2B5EF4-FFF2-40B4-BE49-F238E27FC236}">
                <a16:creationId xmlns:a16="http://schemas.microsoft.com/office/drawing/2014/main" xmlns="" id="{0506B0C4-B963-C612-B58A-05A100D89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1461" y="2781300"/>
            <a:ext cx="6488824" cy="6152291"/>
          </a:xfrm>
          <a:prstGeom prst="rect">
            <a:avLst/>
          </a:prstGeom>
        </p:spPr>
      </p:pic>
    </p:spTree>
    <p:extLst>
      <p:ext uri="{BB962C8B-B14F-4D97-AF65-F5344CB8AC3E}">
        <p14:creationId xmlns:p14="http://schemas.microsoft.com/office/powerpoint/2010/main" val="20201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xmlns="" id="{606D0571-A124-0EDE-696C-1974616B5107}"/>
              </a:ext>
            </a:extLst>
          </p:cNvPr>
          <p:cNvSpPr txBox="1"/>
          <p:nvPr/>
        </p:nvSpPr>
        <p:spPr>
          <a:xfrm>
            <a:off x="10744200" y="929670"/>
            <a:ext cx="7543800" cy="1569660"/>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أبحث وأدون</a:t>
            </a:r>
          </a:p>
        </p:txBody>
      </p:sp>
      <p:sp>
        <p:nvSpPr>
          <p:cNvPr id="8" name="مربع نص 7">
            <a:extLst>
              <a:ext uri="{FF2B5EF4-FFF2-40B4-BE49-F238E27FC236}">
                <a16:creationId xmlns:a16="http://schemas.microsoft.com/office/drawing/2014/main" xmlns="" id="{C362442C-2D8B-49AD-01D0-79A665FFB5B8}"/>
              </a:ext>
            </a:extLst>
          </p:cNvPr>
          <p:cNvSpPr txBox="1"/>
          <p:nvPr/>
        </p:nvSpPr>
        <p:spPr>
          <a:xfrm>
            <a:off x="6781800" y="4457700"/>
            <a:ext cx="10363200" cy="5016758"/>
          </a:xfrm>
          <a:prstGeom prst="rect">
            <a:avLst/>
          </a:prstGeom>
          <a:noFill/>
          <a:ln>
            <a:solidFill>
              <a:schemeClr val="tx1"/>
            </a:solidFill>
          </a:ln>
        </p:spPr>
        <p:txBody>
          <a:bodyPr wrap="square">
            <a:spAutoFit/>
          </a:bodyPr>
          <a:lstStyle/>
          <a:p>
            <a:pPr lvl="0" algn="ctr" rtl="1"/>
            <a:r>
              <a:rPr lang="ar-EG" sz="8000" b="1" dirty="0">
                <a:solidFill>
                  <a:srgbClr val="C00000"/>
                </a:solidFill>
              </a:rPr>
              <a:t>بالتعاون مع مجموعتك: قم بتصفح نظام الأسماء التجارية؛ ثم اذكر الشروط اللازم توفرها في الاسم التجاري. </a:t>
            </a:r>
          </a:p>
        </p:txBody>
      </p:sp>
      <p:pic>
        <p:nvPicPr>
          <p:cNvPr id="10" name="صورة 9">
            <a:extLst>
              <a:ext uri="{FF2B5EF4-FFF2-40B4-BE49-F238E27FC236}">
                <a16:creationId xmlns:a16="http://schemas.microsoft.com/office/drawing/2014/main" xmlns="" id="{D5AF419D-27EE-3F37-3CE8-10F9A4201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 y="0"/>
            <a:ext cx="5566317" cy="10287000"/>
          </a:xfrm>
          <a:prstGeom prst="rect">
            <a:avLst/>
          </a:prstGeom>
        </p:spPr>
      </p:pic>
    </p:spTree>
    <p:extLst>
      <p:ext uri="{BB962C8B-B14F-4D97-AF65-F5344CB8AC3E}">
        <p14:creationId xmlns:p14="http://schemas.microsoft.com/office/powerpoint/2010/main" val="32162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xmlns="" id="{CF2F45A2-FB6C-A0C2-7038-54B956EF6CC0}"/>
              </a:ext>
            </a:extLst>
          </p:cNvPr>
          <p:cNvSpPr txBox="1"/>
          <p:nvPr/>
        </p:nvSpPr>
        <p:spPr>
          <a:xfrm>
            <a:off x="11811000" y="1028700"/>
            <a:ext cx="5334000" cy="1862048"/>
          </a:xfrm>
          <a:prstGeom prst="rect">
            <a:avLst/>
          </a:prstGeom>
          <a:solidFill>
            <a:srgbClr val="27DFBE"/>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التقويم</a:t>
            </a:r>
            <a:endPar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pic>
        <p:nvPicPr>
          <p:cNvPr id="9" name="صورة 8">
            <a:extLst>
              <a:ext uri="{FF2B5EF4-FFF2-40B4-BE49-F238E27FC236}">
                <a16:creationId xmlns:a16="http://schemas.microsoft.com/office/drawing/2014/main" xmlns="" id="{8375A044-ECED-5E8D-97F1-EA3FC859BF3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42" t="15164" r="2013" b="9179"/>
          <a:stretch/>
        </p:blipFill>
        <p:spPr>
          <a:xfrm>
            <a:off x="249774" y="990600"/>
            <a:ext cx="10972800" cy="8763000"/>
          </a:xfrm>
          <a:prstGeom prst="rect">
            <a:avLst/>
          </a:prstGeom>
        </p:spPr>
      </p:pic>
      <p:grpSp>
        <p:nvGrpSpPr>
          <p:cNvPr id="2" name="Group 5">
            <a:extLst>
              <a:ext uri="{FF2B5EF4-FFF2-40B4-BE49-F238E27FC236}">
                <a16:creationId xmlns:a16="http://schemas.microsoft.com/office/drawing/2014/main" xmlns="" id="{121E0E56-1DEC-FA15-D6EB-BE4962B51405}"/>
              </a:ext>
            </a:extLst>
          </p:cNvPr>
          <p:cNvGrpSpPr/>
          <p:nvPr/>
        </p:nvGrpSpPr>
        <p:grpSpPr>
          <a:xfrm>
            <a:off x="16840200" y="0"/>
            <a:ext cx="1447800" cy="10299700"/>
            <a:chOff x="0" y="0"/>
            <a:chExt cx="156431" cy="2870684"/>
          </a:xfrm>
        </p:grpSpPr>
        <p:sp>
          <p:nvSpPr>
            <p:cNvPr id="3" name="Freeform 6">
              <a:extLst>
                <a:ext uri="{FF2B5EF4-FFF2-40B4-BE49-F238E27FC236}">
                  <a16:creationId xmlns:a16="http://schemas.microsoft.com/office/drawing/2014/main" xmlns="" id="{C8F992C3-F388-11EA-1456-DFAB07E51914}"/>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27DFBE"/>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extBox 7">
              <a:extLst>
                <a:ext uri="{FF2B5EF4-FFF2-40B4-BE49-F238E27FC236}">
                  <a16:creationId xmlns:a16="http://schemas.microsoft.com/office/drawing/2014/main" xmlns="" id="{B0EF5BF2-3D87-66B5-FA02-3AF81142453A}"/>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222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0235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xmlns="" id="{0B2D536C-FC2C-B0AC-D55E-7DDE6B93EF8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0" y="800100"/>
            <a:ext cx="9093200" cy="9093200"/>
          </a:xfrm>
          <a:prstGeom prst="rect">
            <a:avLst/>
          </a:prstGeom>
        </p:spPr>
      </p:pic>
      <p:sp>
        <p:nvSpPr>
          <p:cNvPr id="7" name="مربع نص 6">
            <a:extLst>
              <a:ext uri="{FF2B5EF4-FFF2-40B4-BE49-F238E27FC236}">
                <a16:creationId xmlns:a16="http://schemas.microsoft.com/office/drawing/2014/main" xmlns="" id="{13CA6B5F-F835-F7D9-3DC5-5550452C7B15}"/>
              </a:ext>
            </a:extLst>
          </p:cNvPr>
          <p:cNvSpPr txBox="1"/>
          <p:nvPr/>
        </p:nvSpPr>
        <p:spPr>
          <a:xfrm>
            <a:off x="762000" y="2655849"/>
            <a:ext cx="9144000" cy="3046988"/>
          </a:xfrm>
          <a:prstGeom prst="rect">
            <a:avLst/>
          </a:prstGeom>
          <a:noFill/>
        </p:spPr>
        <p:txBody>
          <a:bodyPr wrap="square">
            <a:spAutoFit/>
          </a:bodyPr>
          <a:lstStyle/>
          <a:p>
            <a:pPr lvl="0" algn="ctr" rtl="1"/>
            <a:r>
              <a:rPr lang="ar-EG" sz="9600" b="1" dirty="0">
                <a:solidFill>
                  <a:srgbClr val="002060"/>
                </a:solidFill>
              </a:rPr>
              <a:t>ما المقصود بمحل الحق الفكري؟</a:t>
            </a:r>
          </a:p>
        </p:txBody>
      </p:sp>
      <p:sp>
        <p:nvSpPr>
          <p:cNvPr id="3" name="مربع نص 2">
            <a:extLst>
              <a:ext uri="{FF2B5EF4-FFF2-40B4-BE49-F238E27FC236}">
                <a16:creationId xmlns:a16="http://schemas.microsoft.com/office/drawing/2014/main" xmlns="" id="{5D5EFD4C-9E2A-096D-496D-4D36AFAB04C0}"/>
              </a:ext>
            </a:extLst>
          </p:cNvPr>
          <p:cNvSpPr txBox="1"/>
          <p:nvPr/>
        </p:nvSpPr>
        <p:spPr>
          <a:xfrm>
            <a:off x="0" y="7631151"/>
            <a:ext cx="5334000" cy="1862048"/>
          </a:xfrm>
          <a:prstGeom prst="rect">
            <a:avLst/>
          </a:prstGeom>
          <a:solidFill>
            <a:srgbClr val="407AFF"/>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أتحقق</a:t>
            </a:r>
            <a:endPar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465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xmlns="" id="{CF113010-FDAA-9832-E7F1-05161633D8F4}"/>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0130263" y="2120900"/>
            <a:ext cx="8128000" cy="8128000"/>
          </a:xfrm>
          <a:prstGeom prst="rect">
            <a:avLst/>
          </a:prstGeom>
        </p:spPr>
      </p:pic>
      <p:sp>
        <p:nvSpPr>
          <p:cNvPr id="9" name="مربع نص 8">
            <a:extLst>
              <a:ext uri="{FF2B5EF4-FFF2-40B4-BE49-F238E27FC236}">
                <a16:creationId xmlns:a16="http://schemas.microsoft.com/office/drawing/2014/main" xmlns="" id="{AAFB2A7F-1FE6-DBA9-7BDC-DB44F15E5691}"/>
              </a:ext>
            </a:extLst>
          </p:cNvPr>
          <p:cNvSpPr txBox="1"/>
          <p:nvPr/>
        </p:nvSpPr>
        <p:spPr>
          <a:xfrm>
            <a:off x="1295400" y="4376362"/>
            <a:ext cx="9144000" cy="4524315"/>
          </a:xfrm>
          <a:prstGeom prst="rect">
            <a:avLst/>
          </a:prstGeom>
          <a:noFill/>
        </p:spPr>
        <p:txBody>
          <a:bodyPr wrap="square">
            <a:spAutoFit/>
          </a:bodyPr>
          <a:lstStyle/>
          <a:p>
            <a:pPr lvl="0" algn="ctr" rtl="1"/>
            <a:r>
              <a:rPr lang="ar-EG" sz="9600" b="1" dirty="0">
                <a:solidFill>
                  <a:srgbClr val="002060"/>
                </a:solidFill>
              </a:rPr>
              <a:t>ما أنواع محل الحق الفكري؟ وضح إجابتك بمثال لكل نوع.</a:t>
            </a:r>
          </a:p>
        </p:txBody>
      </p:sp>
      <p:sp>
        <p:nvSpPr>
          <p:cNvPr id="2" name="مربع نص 1">
            <a:extLst>
              <a:ext uri="{FF2B5EF4-FFF2-40B4-BE49-F238E27FC236}">
                <a16:creationId xmlns:a16="http://schemas.microsoft.com/office/drawing/2014/main" xmlns="" id="{F0759B2A-B691-927B-373E-DD63F7026D95}"/>
              </a:ext>
            </a:extLst>
          </p:cNvPr>
          <p:cNvSpPr txBox="1"/>
          <p:nvPr/>
        </p:nvSpPr>
        <p:spPr>
          <a:xfrm>
            <a:off x="0" y="1451001"/>
            <a:ext cx="5334000" cy="1862048"/>
          </a:xfrm>
          <a:prstGeom prst="rect">
            <a:avLst/>
          </a:prstGeom>
          <a:solidFill>
            <a:srgbClr val="535F8E"/>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أناقش</a:t>
            </a:r>
            <a:endPar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801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xmlns="" id="{96ADE22F-6976-8FDA-E26C-F5FF71AA2619}"/>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rot="20971840">
            <a:off x="731579" y="2395937"/>
            <a:ext cx="6410183" cy="6410183"/>
          </a:xfrm>
          <a:prstGeom prst="rect">
            <a:avLst/>
          </a:prstGeom>
        </p:spPr>
      </p:pic>
      <p:sp>
        <p:nvSpPr>
          <p:cNvPr id="11" name="مربع نص 10">
            <a:extLst>
              <a:ext uri="{FF2B5EF4-FFF2-40B4-BE49-F238E27FC236}">
                <a16:creationId xmlns:a16="http://schemas.microsoft.com/office/drawing/2014/main" xmlns="" id="{B7594BB5-7AF6-6334-A615-C2FD30F87B8A}"/>
              </a:ext>
            </a:extLst>
          </p:cNvPr>
          <p:cNvSpPr txBox="1"/>
          <p:nvPr/>
        </p:nvSpPr>
        <p:spPr>
          <a:xfrm>
            <a:off x="7086600" y="5905500"/>
            <a:ext cx="10058400" cy="2800767"/>
          </a:xfrm>
          <a:prstGeom prst="rect">
            <a:avLst/>
          </a:prstGeom>
          <a:noFill/>
        </p:spPr>
        <p:txBody>
          <a:bodyPr wrap="square">
            <a:spAutoFit/>
          </a:bodyPr>
          <a:lstStyle/>
          <a:p>
            <a:pPr lvl="0" algn="ctr" rtl="1"/>
            <a:r>
              <a:rPr lang="ar-EG" sz="8800" b="1" dirty="0">
                <a:solidFill>
                  <a:prstClr val="black"/>
                </a:solidFill>
              </a:rPr>
              <a:t>ما النتائج المستفادة من معرفة محل الحق الفكري؟</a:t>
            </a:r>
          </a:p>
        </p:txBody>
      </p:sp>
      <p:sp>
        <p:nvSpPr>
          <p:cNvPr id="2" name="مربع نص 1">
            <a:extLst>
              <a:ext uri="{FF2B5EF4-FFF2-40B4-BE49-F238E27FC236}">
                <a16:creationId xmlns:a16="http://schemas.microsoft.com/office/drawing/2014/main" xmlns="" id="{39FAB238-2319-D21F-4CB1-5C454FC02431}"/>
              </a:ext>
            </a:extLst>
          </p:cNvPr>
          <p:cNvSpPr txBox="1"/>
          <p:nvPr/>
        </p:nvSpPr>
        <p:spPr>
          <a:xfrm>
            <a:off x="12954000" y="2171700"/>
            <a:ext cx="5334000" cy="1862048"/>
          </a:xfrm>
          <a:prstGeom prst="rect">
            <a:avLst/>
          </a:prstGeom>
          <a:solidFill>
            <a:srgbClr val="EA7E22"/>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أستخلص</a:t>
            </a:r>
            <a:endParaRPr kumimoji="0" lang="ar-EG"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518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3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rot="-608162">
            <a:off x="390826" y="-2739986"/>
            <a:ext cx="20812001" cy="14454881"/>
          </a:xfrm>
          <a:custGeom>
            <a:avLst/>
            <a:gdLst/>
            <a:ahLst/>
            <a:cxnLst/>
            <a:rect l="l" t="t" r="r" b="b"/>
            <a:pathLst>
              <a:path w="20812001" h="14454881">
                <a:moveTo>
                  <a:pt x="0" y="0"/>
                </a:moveTo>
                <a:lnTo>
                  <a:pt x="20812001" y="0"/>
                </a:lnTo>
                <a:lnTo>
                  <a:pt x="20812001" y="14454881"/>
                </a:lnTo>
                <a:lnTo>
                  <a:pt x="0" y="144548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أهداف الوحدة</a:t>
            </a:r>
          </a:p>
        </p:txBody>
      </p:sp>
      <p:sp>
        <p:nvSpPr>
          <p:cNvPr id="6" name="Freeform 6"/>
          <p:cNvSpPr/>
          <p:nvPr/>
        </p:nvSpPr>
        <p:spPr>
          <a:xfrm>
            <a:off x="16711160" y="3023404"/>
            <a:ext cx="2715562" cy="6160064"/>
          </a:xfrm>
          <a:custGeom>
            <a:avLst/>
            <a:gdLst/>
            <a:ahLst/>
            <a:cxnLst/>
            <a:rect l="l" t="t" r="r" b="b"/>
            <a:pathLst>
              <a:path w="2715562" h="6160064">
                <a:moveTo>
                  <a:pt x="0" y="0"/>
                </a:moveTo>
                <a:lnTo>
                  <a:pt x="2715562" y="0"/>
                </a:lnTo>
                <a:lnTo>
                  <a:pt x="2715562" y="6160064"/>
                </a:lnTo>
                <a:lnTo>
                  <a:pt x="0" y="616006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Freeform 7"/>
          <p:cNvSpPr/>
          <p:nvPr/>
        </p:nvSpPr>
        <p:spPr>
          <a:xfrm>
            <a:off x="-1774078" y="6362572"/>
            <a:ext cx="5907980" cy="4866028"/>
          </a:xfrm>
          <a:custGeom>
            <a:avLst/>
            <a:gdLst/>
            <a:ahLst/>
            <a:cxnLst/>
            <a:rect l="l" t="t" r="r" b="b"/>
            <a:pathLst>
              <a:path w="5907980" h="4866028">
                <a:moveTo>
                  <a:pt x="0" y="0"/>
                </a:moveTo>
                <a:lnTo>
                  <a:pt x="5907981" y="0"/>
                </a:lnTo>
                <a:lnTo>
                  <a:pt x="5907981" y="4866028"/>
                </a:lnTo>
                <a:lnTo>
                  <a:pt x="0" y="48660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Freeform 8"/>
          <p:cNvSpPr/>
          <p:nvPr/>
        </p:nvSpPr>
        <p:spPr>
          <a:xfrm>
            <a:off x="1570079" y="1546988"/>
            <a:ext cx="2952832" cy="2952832"/>
          </a:xfrm>
          <a:custGeom>
            <a:avLst/>
            <a:gdLst/>
            <a:ahLst/>
            <a:cxnLst/>
            <a:rect l="l" t="t" r="r" b="b"/>
            <a:pathLst>
              <a:path w="2952832" h="2952832">
                <a:moveTo>
                  <a:pt x="0" y="0"/>
                </a:moveTo>
                <a:lnTo>
                  <a:pt x="2952832" y="0"/>
                </a:lnTo>
                <a:lnTo>
                  <a:pt x="2952832" y="2952832"/>
                </a:lnTo>
                <a:lnTo>
                  <a:pt x="0" y="29528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Freeform 9"/>
          <p:cNvSpPr/>
          <p:nvPr/>
        </p:nvSpPr>
        <p:spPr>
          <a:xfrm>
            <a:off x="14306468" y="-706442"/>
            <a:ext cx="1735142" cy="1735142"/>
          </a:xfrm>
          <a:custGeom>
            <a:avLst/>
            <a:gdLst/>
            <a:ahLst/>
            <a:cxnLst/>
            <a:rect l="l" t="t" r="r" b="b"/>
            <a:pathLst>
              <a:path w="1735142" h="1735142">
                <a:moveTo>
                  <a:pt x="0" y="0"/>
                </a:moveTo>
                <a:lnTo>
                  <a:pt x="1735143" y="0"/>
                </a:lnTo>
                <a:lnTo>
                  <a:pt x="1735143" y="1735142"/>
                </a:lnTo>
                <a:lnTo>
                  <a:pt x="0" y="173514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2" name="مربع نص 11">
            <a:extLst>
              <a:ext uri="{FF2B5EF4-FFF2-40B4-BE49-F238E27FC236}">
                <a16:creationId xmlns:a16="http://schemas.microsoft.com/office/drawing/2014/main" xmlns="" id="{31636DAA-07C0-7874-86AB-AE9601732F8A}"/>
              </a:ext>
            </a:extLst>
          </p:cNvPr>
          <p:cNvSpPr txBox="1"/>
          <p:nvPr/>
        </p:nvSpPr>
        <p:spPr>
          <a:xfrm>
            <a:off x="9118600" y="2177727"/>
            <a:ext cx="5044414" cy="4284643"/>
          </a:xfrm>
          <a:prstGeom prst="ellipse">
            <a:avLst/>
          </a:prstGeom>
          <a:solidFill>
            <a:schemeClr val="bg1"/>
          </a:solidFill>
          <a:ln>
            <a:solidFill>
              <a:schemeClr val="bg1"/>
            </a:solidFill>
          </a:ln>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أهداف الوحدة</a:t>
            </a:r>
          </a:p>
        </p:txBody>
      </p:sp>
      <p:pic>
        <p:nvPicPr>
          <p:cNvPr id="14" name="صورة 13">
            <a:extLst>
              <a:ext uri="{FF2B5EF4-FFF2-40B4-BE49-F238E27FC236}">
                <a16:creationId xmlns:a16="http://schemas.microsoft.com/office/drawing/2014/main" xmlns="" id="{08A47D2B-DC93-6659-2734-0DFFA8D34EAC}"/>
              </a:ext>
            </a:extLst>
          </p:cNvPr>
          <p:cNvPicPr>
            <a:picLocks noChangeAspect="1"/>
          </p:cNvPicPr>
          <p:nvPr/>
        </p:nvPicPr>
        <p:blipFill>
          <a:blip r:embed="rId11">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2692034" y="3792825"/>
            <a:ext cx="6547377" cy="6547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683213A0-482D-EEE1-86F6-827192B7FE6B}"/>
              </a:ext>
            </a:extLst>
          </p:cNvPr>
          <p:cNvGrpSpPr/>
          <p:nvPr/>
        </p:nvGrpSpPr>
        <p:grpSpPr>
          <a:xfrm>
            <a:off x="0" y="-12700"/>
            <a:ext cx="1447800" cy="10299700"/>
            <a:chOff x="0" y="0"/>
            <a:chExt cx="156431" cy="2870684"/>
          </a:xfrm>
        </p:grpSpPr>
        <p:sp>
          <p:nvSpPr>
            <p:cNvPr id="3" name="Freeform 6">
              <a:extLst>
                <a:ext uri="{FF2B5EF4-FFF2-40B4-BE49-F238E27FC236}">
                  <a16:creationId xmlns:a16="http://schemas.microsoft.com/office/drawing/2014/main" xmlns="" id="{B2109181-0DDB-9A1D-15CE-53D03A2E70BD}"/>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3">
                <a:lumMod val="40000"/>
                <a:lumOff val="6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4" name="TextBox 7">
              <a:extLst>
                <a:ext uri="{FF2B5EF4-FFF2-40B4-BE49-F238E27FC236}">
                  <a16:creationId xmlns:a16="http://schemas.microsoft.com/office/drawing/2014/main" xmlns="" id="{D2866031-4DCA-F30F-8E1B-F3FC16E716B2}"/>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222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صورة 5">
            <a:extLst>
              <a:ext uri="{FF2B5EF4-FFF2-40B4-BE49-F238E27FC236}">
                <a16:creationId xmlns:a16="http://schemas.microsoft.com/office/drawing/2014/main" xmlns="" id="{3EE6D441-55C8-26DC-A3AE-BA615E96A97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00" y="-685800"/>
            <a:ext cx="19748500" cy="11849100"/>
          </a:xfrm>
          <a:prstGeom prst="rect">
            <a:avLst/>
          </a:prstGeom>
        </p:spPr>
      </p:pic>
      <p:sp>
        <p:nvSpPr>
          <p:cNvPr id="17" name="مربع نص 16">
            <a:extLst>
              <a:ext uri="{FF2B5EF4-FFF2-40B4-BE49-F238E27FC236}">
                <a16:creationId xmlns:a16="http://schemas.microsoft.com/office/drawing/2014/main" xmlns="" id="{9C689C4F-3794-F251-F9C2-45A03E835F76}"/>
              </a:ext>
            </a:extLst>
          </p:cNvPr>
          <p:cNvSpPr txBox="1"/>
          <p:nvPr/>
        </p:nvSpPr>
        <p:spPr>
          <a:xfrm>
            <a:off x="2286000" y="1347282"/>
            <a:ext cx="13601700" cy="7478970"/>
          </a:xfrm>
          <a:prstGeom prst="rect">
            <a:avLst/>
          </a:prstGeom>
          <a:noFill/>
          <a:ln>
            <a:noFill/>
          </a:ln>
          <a:effectLst>
            <a:glow rad="228600">
              <a:schemeClr val="accent3">
                <a:satMod val="175000"/>
                <a:alpha val="40000"/>
              </a:schemeClr>
            </a:glo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يتوقع من المتعلم بعد دراسة الوحدة أن يكون قادرا على:</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6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بيان المراد من محل الحق.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6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استيعاب أقسام محل الحق.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6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استنتاج أنواع محل الحق الشخصي، ومحل الحق العيني، ومحل الحق الفكري. </a:t>
            </a:r>
          </a:p>
          <a:p>
            <a:pPr marL="685800" marR="0" lvl="0" indent="-6858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6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استخراج محل الحق فيما يعرض للمتعلم من تطبيقات قانونية مختلفة.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6844622" y="-1406324"/>
            <a:ext cx="18584670" cy="17233058"/>
          </a:xfrm>
          <a:custGeom>
            <a:avLst/>
            <a:gdLst/>
            <a:ahLst/>
            <a:cxnLst/>
            <a:rect l="l" t="t" r="r" b="b"/>
            <a:pathLst>
              <a:path w="18584670" h="17233058">
                <a:moveTo>
                  <a:pt x="0" y="0"/>
                </a:moveTo>
                <a:lnTo>
                  <a:pt x="18584670" y="0"/>
                </a:lnTo>
                <a:lnTo>
                  <a:pt x="18584670" y="17233058"/>
                </a:lnTo>
                <a:lnTo>
                  <a:pt x="0" y="17233058"/>
                </a:lnTo>
                <a:lnTo>
                  <a:pt x="0" y="0"/>
                </a:lnTo>
                <a:close/>
              </a:path>
            </a:pathLst>
          </a:custGeom>
          <a:blipFill>
            <a:blip r:embed="rId2">
              <a:alphaModFix amt="42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2741795" y="7205413"/>
            <a:ext cx="4973934" cy="4114800"/>
          </a:xfrm>
          <a:custGeom>
            <a:avLst/>
            <a:gdLst/>
            <a:ahLst/>
            <a:cxnLst/>
            <a:rect l="l" t="t" r="r" b="b"/>
            <a:pathLst>
              <a:path w="4973934" h="4114800">
                <a:moveTo>
                  <a:pt x="0" y="0"/>
                </a:moveTo>
                <a:lnTo>
                  <a:pt x="4973934" y="0"/>
                </a:lnTo>
                <a:lnTo>
                  <a:pt x="497393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Freeform 7"/>
          <p:cNvSpPr/>
          <p:nvPr/>
        </p:nvSpPr>
        <p:spPr>
          <a:xfrm>
            <a:off x="2188432" y="6207893"/>
            <a:ext cx="7713856" cy="2364980"/>
          </a:xfrm>
          <a:custGeom>
            <a:avLst/>
            <a:gdLst/>
            <a:ahLst/>
            <a:cxnLst/>
            <a:rect l="l" t="t" r="r" b="b"/>
            <a:pathLst>
              <a:path w="6271569" h="1536534">
                <a:moveTo>
                  <a:pt x="0" y="0"/>
                </a:moveTo>
                <a:lnTo>
                  <a:pt x="6271569" y="0"/>
                </a:lnTo>
                <a:lnTo>
                  <a:pt x="6271569" y="1536535"/>
                </a:lnTo>
                <a:lnTo>
                  <a:pt x="0" y="1536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Freeform 8"/>
          <p:cNvSpPr/>
          <p:nvPr/>
        </p:nvSpPr>
        <p:spPr>
          <a:xfrm>
            <a:off x="9902288" y="4463630"/>
            <a:ext cx="6271569" cy="2131193"/>
          </a:xfrm>
          <a:custGeom>
            <a:avLst/>
            <a:gdLst/>
            <a:ahLst/>
            <a:cxnLst/>
            <a:rect l="l" t="t" r="r" b="b"/>
            <a:pathLst>
              <a:path w="6271569" h="1536534">
                <a:moveTo>
                  <a:pt x="0" y="0"/>
                </a:moveTo>
                <a:lnTo>
                  <a:pt x="6271569" y="0"/>
                </a:lnTo>
                <a:lnTo>
                  <a:pt x="6271569" y="1536534"/>
                </a:lnTo>
                <a:lnTo>
                  <a:pt x="0" y="15365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الدرس السادس والثلاثون</a:t>
            </a:r>
          </a:p>
        </p:txBody>
      </p:sp>
      <p:sp>
        <p:nvSpPr>
          <p:cNvPr id="10" name="TextBox 10"/>
          <p:cNvSpPr txBox="1"/>
          <p:nvPr/>
        </p:nvSpPr>
        <p:spPr>
          <a:xfrm>
            <a:off x="2221683" y="6757415"/>
            <a:ext cx="7357072" cy="1231106"/>
          </a:xfrm>
          <a:prstGeom prst="rect">
            <a:avLst/>
          </a:prstGeom>
        </p:spPr>
        <p:txBody>
          <a:bodyPr wrap="square" lIns="0" tIns="0" rIns="0" bIns="0" rtlCol="0" anchor="ctr">
            <a:spAutoFit/>
          </a:bodyPr>
          <a:lstStyle/>
          <a:p>
            <a:pPr lvl="0" algn="ctr" rtl="1"/>
            <a:r>
              <a:rPr lang="ar-EG" sz="8000" b="1" dirty="0">
                <a:solidFill>
                  <a:srgbClr val="664840"/>
                </a:solidFill>
                <a:latin typeface="Open Sans Bold"/>
              </a:rPr>
              <a:t>محل الحق الفكري</a:t>
            </a:r>
          </a:p>
        </p:txBody>
      </p:sp>
      <p:sp>
        <p:nvSpPr>
          <p:cNvPr id="14" name="Freeform 14"/>
          <p:cNvSpPr/>
          <p:nvPr/>
        </p:nvSpPr>
        <p:spPr>
          <a:xfrm>
            <a:off x="527953" y="603913"/>
            <a:ext cx="1704187" cy="1704187"/>
          </a:xfrm>
          <a:custGeom>
            <a:avLst/>
            <a:gdLst/>
            <a:ahLst/>
            <a:cxnLst/>
            <a:rect l="l" t="t" r="r" b="b"/>
            <a:pathLst>
              <a:path w="1704187" h="1704187">
                <a:moveTo>
                  <a:pt x="0" y="0"/>
                </a:moveTo>
                <a:lnTo>
                  <a:pt x="1704186" y="0"/>
                </a:lnTo>
                <a:lnTo>
                  <a:pt x="1704186" y="1704187"/>
                </a:lnTo>
                <a:lnTo>
                  <a:pt x="0" y="17041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Freeform 15"/>
          <p:cNvSpPr/>
          <p:nvPr/>
        </p:nvSpPr>
        <p:spPr>
          <a:xfrm>
            <a:off x="15840863" y="2000932"/>
            <a:ext cx="3084677" cy="3084677"/>
          </a:xfrm>
          <a:custGeom>
            <a:avLst/>
            <a:gdLst/>
            <a:ahLst/>
            <a:cxnLst/>
            <a:rect l="l" t="t" r="r" b="b"/>
            <a:pathLst>
              <a:path w="3084677" h="3084677">
                <a:moveTo>
                  <a:pt x="0" y="0"/>
                </a:moveTo>
                <a:lnTo>
                  <a:pt x="3084677" y="0"/>
                </a:lnTo>
                <a:lnTo>
                  <a:pt x="3084677" y="3084677"/>
                </a:lnTo>
                <a:lnTo>
                  <a:pt x="0" y="308467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9" name="صورة 18">
            <a:extLst>
              <a:ext uri="{FF2B5EF4-FFF2-40B4-BE49-F238E27FC236}">
                <a16:creationId xmlns:a16="http://schemas.microsoft.com/office/drawing/2014/main" xmlns="" id="{AA5D616A-44D5-BF0C-6018-EB982D8E21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02133" y="480072"/>
            <a:ext cx="5941867" cy="5255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10668000" y="-2886790"/>
            <a:ext cx="18460436" cy="16060579"/>
          </a:xfrm>
          <a:custGeom>
            <a:avLst/>
            <a:gdLst/>
            <a:ahLst/>
            <a:cxnLst/>
            <a:rect l="l" t="t" r="r" b="b"/>
            <a:pathLst>
              <a:path w="18460436" h="16060579">
                <a:moveTo>
                  <a:pt x="0" y="0"/>
                </a:moveTo>
                <a:lnTo>
                  <a:pt x="18460436" y="0"/>
                </a:lnTo>
                <a:lnTo>
                  <a:pt x="18460436" y="16060579"/>
                </a:lnTo>
                <a:lnTo>
                  <a:pt x="0" y="160605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Freeform 5"/>
          <p:cNvSpPr/>
          <p:nvPr/>
        </p:nvSpPr>
        <p:spPr>
          <a:xfrm>
            <a:off x="8229600" y="2781300"/>
            <a:ext cx="5257784" cy="4267200"/>
          </a:xfrm>
          <a:custGeom>
            <a:avLst/>
            <a:gdLst/>
            <a:ahLst/>
            <a:cxnLst/>
            <a:rect l="l" t="t" r="r" b="b"/>
            <a:pathLst>
              <a:path w="6520088" h="9744696">
                <a:moveTo>
                  <a:pt x="0" y="0"/>
                </a:moveTo>
                <a:lnTo>
                  <a:pt x="6520087" y="0"/>
                </a:lnTo>
                <a:lnTo>
                  <a:pt x="6520087" y="9744696"/>
                </a:lnTo>
                <a:lnTo>
                  <a:pt x="0" y="9744696"/>
                </a:lnTo>
                <a:lnTo>
                  <a:pt x="0" y="0"/>
                </a:lnTo>
                <a:close/>
              </a:path>
            </a:pathLst>
          </a:custGeom>
          <a:blipFill>
            <a:blip r:embed="rId4">
              <a:extLst>
                <a:ext uri="{96DAC541-7B7A-43D3-8B79-37D633B846F1}">
                  <asvg:svgBlip xmlns:asvg="http://schemas.microsoft.com/office/drawing/2016/SVG/main" xmlns="" r:embed="rId5"/>
                </a:ext>
              </a:extLst>
            </a:blip>
            <a:stretch>
              <a:fillRect b="-43046"/>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6600" b="1" i="0" u="none" strike="noStrike" kern="1200" cap="none" spc="0" normalizeH="0" baseline="0" noProof="0" dirty="0">
                <a:ln>
                  <a:noFill/>
                </a:ln>
                <a:solidFill>
                  <a:srgbClr val="002060"/>
                </a:solidFill>
                <a:effectLst>
                  <a:glow rad="228600">
                    <a:srgbClr val="F79646">
                      <a:satMod val="175000"/>
                      <a:alpha val="40000"/>
                    </a:srgbClr>
                  </a:glow>
                </a:effectLst>
                <a:uLnTx/>
                <a:uFillTx/>
                <a:latin typeface="Calibri"/>
                <a:ea typeface="+mn-ea"/>
                <a:cs typeface="Arial" panose="020B0604020202020204" pitchFamily="34" charset="0"/>
              </a:rPr>
              <a:t>تمهيد</a:t>
            </a:r>
          </a:p>
        </p:txBody>
      </p:sp>
      <p:sp>
        <p:nvSpPr>
          <p:cNvPr id="6" name="Freeform 6"/>
          <p:cNvSpPr/>
          <p:nvPr/>
        </p:nvSpPr>
        <p:spPr>
          <a:xfrm flipH="1">
            <a:off x="15089372" y="7715530"/>
            <a:ext cx="5275385" cy="4114800"/>
          </a:xfrm>
          <a:custGeom>
            <a:avLst/>
            <a:gdLst/>
            <a:ahLst/>
            <a:cxnLst/>
            <a:rect l="l" t="t" r="r" b="b"/>
            <a:pathLst>
              <a:path w="5275385" h="4114800">
                <a:moveTo>
                  <a:pt x="5275385" y="0"/>
                </a:moveTo>
                <a:lnTo>
                  <a:pt x="0" y="0"/>
                </a:lnTo>
                <a:lnTo>
                  <a:pt x="0" y="4114800"/>
                </a:lnTo>
                <a:lnTo>
                  <a:pt x="5275385" y="4114800"/>
                </a:lnTo>
                <a:lnTo>
                  <a:pt x="5275385"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Freeform 9"/>
          <p:cNvSpPr/>
          <p:nvPr/>
        </p:nvSpPr>
        <p:spPr>
          <a:xfrm>
            <a:off x="16164241" y="-210706"/>
            <a:ext cx="1873018" cy="1539280"/>
          </a:xfrm>
          <a:custGeom>
            <a:avLst/>
            <a:gdLst/>
            <a:ahLst/>
            <a:cxnLst/>
            <a:rect l="l" t="t" r="r" b="b"/>
            <a:pathLst>
              <a:path w="1873018" h="1539280">
                <a:moveTo>
                  <a:pt x="0" y="0"/>
                </a:moveTo>
                <a:lnTo>
                  <a:pt x="1873019" y="0"/>
                </a:lnTo>
                <a:lnTo>
                  <a:pt x="1873019" y="1539280"/>
                </a:lnTo>
                <a:lnTo>
                  <a:pt x="0" y="15392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Freeform 10"/>
          <p:cNvSpPr/>
          <p:nvPr/>
        </p:nvSpPr>
        <p:spPr>
          <a:xfrm>
            <a:off x="5824903" y="8606534"/>
            <a:ext cx="1586156" cy="1303531"/>
          </a:xfrm>
          <a:custGeom>
            <a:avLst/>
            <a:gdLst/>
            <a:ahLst/>
            <a:cxnLst/>
            <a:rect l="l" t="t" r="r" b="b"/>
            <a:pathLst>
              <a:path w="1586156" h="1303531">
                <a:moveTo>
                  <a:pt x="0" y="0"/>
                </a:moveTo>
                <a:lnTo>
                  <a:pt x="1586155" y="0"/>
                </a:lnTo>
                <a:lnTo>
                  <a:pt x="1586155" y="1303532"/>
                </a:lnTo>
                <a:lnTo>
                  <a:pt x="0" y="13035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2" name="صورة 11">
            <a:extLst>
              <a:ext uri="{FF2B5EF4-FFF2-40B4-BE49-F238E27FC236}">
                <a16:creationId xmlns:a16="http://schemas.microsoft.com/office/drawing/2014/main" xmlns="" id="{0506B0C4-B963-C612-B58A-05A100D89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1461" y="2781300"/>
            <a:ext cx="6488824" cy="6152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flipH="1">
            <a:off x="7530373" y="-672365"/>
            <a:ext cx="15232276" cy="13099757"/>
          </a:xfrm>
          <a:custGeom>
            <a:avLst/>
            <a:gdLst/>
            <a:ahLst/>
            <a:cxnLst/>
            <a:rect l="l" t="t" r="r" b="b"/>
            <a:pathLst>
              <a:path w="15232276" h="13099757">
                <a:moveTo>
                  <a:pt x="15232276" y="0"/>
                </a:moveTo>
                <a:lnTo>
                  <a:pt x="0" y="0"/>
                </a:lnTo>
                <a:lnTo>
                  <a:pt x="0" y="13099757"/>
                </a:lnTo>
                <a:lnTo>
                  <a:pt x="15232276" y="13099757"/>
                </a:lnTo>
                <a:lnTo>
                  <a:pt x="1523227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ar-EG"/>
          </a:p>
        </p:txBody>
      </p:sp>
      <p:sp>
        <p:nvSpPr>
          <p:cNvPr id="3" name="Freeform 3"/>
          <p:cNvSpPr/>
          <p:nvPr/>
        </p:nvSpPr>
        <p:spPr>
          <a:xfrm>
            <a:off x="1997863" y="952500"/>
            <a:ext cx="13242137" cy="8710076"/>
          </a:xfrm>
          <a:custGeom>
            <a:avLst/>
            <a:gdLst/>
            <a:ahLst/>
            <a:cxnLst/>
            <a:rect l="l" t="t" r="r" b="b"/>
            <a:pathLst>
              <a:path w="13925993" h="8710076">
                <a:moveTo>
                  <a:pt x="0" y="0"/>
                </a:moveTo>
                <a:lnTo>
                  <a:pt x="13925994" y="0"/>
                </a:lnTo>
                <a:lnTo>
                  <a:pt x="13925994" y="8710076"/>
                </a:lnTo>
                <a:lnTo>
                  <a:pt x="0" y="87100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nchor="ctr"/>
          <a:lstStyle/>
          <a:p>
            <a:pPr algn="ctr" rtl="1"/>
            <a:r>
              <a:rPr lang="ar-EG" sz="6600" b="1" dirty="0"/>
              <a:t>بعد بيان ماهية محل الحق الشــخصي ومحل الحق العيني يوضــح هذا الدرس محل الحق الفكري، وهو يدور حول الحقوق المعنوية (الفكرية). </a:t>
            </a:r>
          </a:p>
        </p:txBody>
      </p:sp>
      <p:sp>
        <p:nvSpPr>
          <p:cNvPr id="4" name="Freeform 4"/>
          <p:cNvSpPr/>
          <p:nvPr/>
        </p:nvSpPr>
        <p:spPr>
          <a:xfrm>
            <a:off x="15619868" y="1738167"/>
            <a:ext cx="2490157" cy="3432547"/>
          </a:xfrm>
          <a:custGeom>
            <a:avLst/>
            <a:gdLst/>
            <a:ahLst/>
            <a:cxnLst/>
            <a:rect l="l" t="t" r="r" b="b"/>
            <a:pathLst>
              <a:path w="2490157" h="3432547">
                <a:moveTo>
                  <a:pt x="0" y="0"/>
                </a:moveTo>
                <a:lnTo>
                  <a:pt x="2490157" y="0"/>
                </a:lnTo>
                <a:lnTo>
                  <a:pt x="2490157" y="3432547"/>
                </a:lnTo>
                <a:lnTo>
                  <a:pt x="0" y="34325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ar-EG"/>
          </a:p>
        </p:txBody>
      </p:sp>
      <p:sp>
        <p:nvSpPr>
          <p:cNvPr id="7" name="Freeform 7"/>
          <p:cNvSpPr/>
          <p:nvPr/>
        </p:nvSpPr>
        <p:spPr>
          <a:xfrm>
            <a:off x="13734492" y="8136509"/>
            <a:ext cx="3770753" cy="4114800"/>
          </a:xfrm>
          <a:custGeom>
            <a:avLst/>
            <a:gdLst/>
            <a:ahLst/>
            <a:cxnLst/>
            <a:rect l="l" t="t" r="r" b="b"/>
            <a:pathLst>
              <a:path w="3770753" h="4114800">
                <a:moveTo>
                  <a:pt x="0" y="0"/>
                </a:moveTo>
                <a:lnTo>
                  <a:pt x="3770753" y="0"/>
                </a:lnTo>
                <a:lnTo>
                  <a:pt x="3770753" y="4114800"/>
                </a:lnTo>
                <a:lnTo>
                  <a:pt x="0" y="4114800"/>
                </a:lnTo>
                <a:lnTo>
                  <a:pt x="0" y="0"/>
                </a:lnTo>
                <a:close/>
              </a:path>
            </a:pathLst>
          </a:custGeom>
          <a:blipFill>
            <a:blip r:embed="rId8"/>
            <a:stretch>
              <a:fillRect/>
            </a:stretch>
          </a:blipFill>
        </p:spPr>
        <p:txBody>
          <a:bodyPr/>
          <a:lstStyle/>
          <a:p>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rot="-821271">
            <a:off x="-3213486" y="-2081724"/>
            <a:ext cx="22227323" cy="15437886"/>
          </a:xfrm>
          <a:custGeom>
            <a:avLst/>
            <a:gdLst/>
            <a:ahLst/>
            <a:cxnLst/>
            <a:rect l="l" t="t" r="r" b="b"/>
            <a:pathLst>
              <a:path w="22227323" h="15437886">
                <a:moveTo>
                  <a:pt x="0" y="0"/>
                </a:moveTo>
                <a:lnTo>
                  <a:pt x="22227323" y="0"/>
                </a:lnTo>
                <a:lnTo>
                  <a:pt x="22227323" y="15437886"/>
                </a:lnTo>
                <a:lnTo>
                  <a:pt x="0" y="154378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ar-EG"/>
          </a:p>
        </p:txBody>
      </p:sp>
      <p:sp>
        <p:nvSpPr>
          <p:cNvPr id="3" name="Freeform 3"/>
          <p:cNvSpPr/>
          <p:nvPr/>
        </p:nvSpPr>
        <p:spPr>
          <a:xfrm>
            <a:off x="4836533" y="2157019"/>
            <a:ext cx="10275284" cy="2246398"/>
          </a:xfrm>
          <a:custGeom>
            <a:avLst/>
            <a:gdLst/>
            <a:ahLst/>
            <a:cxnLst/>
            <a:rect l="l" t="t" r="r" b="b"/>
            <a:pathLst>
              <a:path w="9641193" h="2246398">
                <a:moveTo>
                  <a:pt x="0" y="0"/>
                </a:moveTo>
                <a:lnTo>
                  <a:pt x="9641194" y="0"/>
                </a:lnTo>
                <a:lnTo>
                  <a:pt x="9641194" y="2246398"/>
                </a:lnTo>
                <a:lnTo>
                  <a:pt x="0" y="22463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ar-EG"/>
          </a:p>
        </p:txBody>
      </p:sp>
      <p:sp>
        <p:nvSpPr>
          <p:cNvPr id="5" name="Freeform 5"/>
          <p:cNvSpPr/>
          <p:nvPr/>
        </p:nvSpPr>
        <p:spPr>
          <a:xfrm>
            <a:off x="15745909" y="1260957"/>
            <a:ext cx="1209909" cy="994325"/>
          </a:xfrm>
          <a:custGeom>
            <a:avLst/>
            <a:gdLst/>
            <a:ahLst/>
            <a:cxnLst/>
            <a:rect l="l" t="t" r="r" b="b"/>
            <a:pathLst>
              <a:path w="1209909" h="994325">
                <a:moveTo>
                  <a:pt x="0" y="0"/>
                </a:moveTo>
                <a:lnTo>
                  <a:pt x="1209909" y="0"/>
                </a:lnTo>
                <a:lnTo>
                  <a:pt x="1209909" y="994325"/>
                </a:lnTo>
                <a:lnTo>
                  <a:pt x="0" y="99432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ar-EG"/>
          </a:p>
        </p:txBody>
      </p:sp>
      <p:sp>
        <p:nvSpPr>
          <p:cNvPr id="6" name="Freeform 6"/>
          <p:cNvSpPr/>
          <p:nvPr/>
        </p:nvSpPr>
        <p:spPr>
          <a:xfrm>
            <a:off x="615519" y="1745035"/>
            <a:ext cx="2952832" cy="2952832"/>
          </a:xfrm>
          <a:custGeom>
            <a:avLst/>
            <a:gdLst/>
            <a:ahLst/>
            <a:cxnLst/>
            <a:rect l="l" t="t" r="r" b="b"/>
            <a:pathLst>
              <a:path w="2952832" h="2952832">
                <a:moveTo>
                  <a:pt x="0" y="0"/>
                </a:moveTo>
                <a:lnTo>
                  <a:pt x="2952832" y="0"/>
                </a:lnTo>
                <a:lnTo>
                  <a:pt x="2952832" y="2952832"/>
                </a:lnTo>
                <a:lnTo>
                  <a:pt x="0" y="295283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ar-EG"/>
          </a:p>
        </p:txBody>
      </p:sp>
      <p:sp>
        <p:nvSpPr>
          <p:cNvPr id="9" name="TextBox 9"/>
          <p:cNvSpPr txBox="1"/>
          <p:nvPr/>
        </p:nvSpPr>
        <p:spPr>
          <a:xfrm>
            <a:off x="5362214" y="2503305"/>
            <a:ext cx="9749603" cy="1436291"/>
          </a:xfrm>
          <a:prstGeom prst="rect">
            <a:avLst/>
          </a:prstGeom>
        </p:spPr>
        <p:txBody>
          <a:bodyPr lIns="0" tIns="0" rIns="0" bIns="0" rtlCol="0" anchor="t">
            <a:spAutoFit/>
          </a:bodyPr>
          <a:lstStyle/>
          <a:p>
            <a:pPr algn="ctr">
              <a:lnSpc>
                <a:spcPts val="11200"/>
              </a:lnSpc>
            </a:pPr>
            <a:r>
              <a:rPr lang="ar-EG" sz="8000" b="1" dirty="0">
                <a:solidFill>
                  <a:srgbClr val="002060"/>
                </a:solidFill>
                <a:latin typeface="Atma Bold"/>
              </a:rPr>
              <a:t>ماهية محل الحق الفكري</a:t>
            </a:r>
            <a:endParaRPr lang="en-US" sz="8000" b="1" dirty="0">
              <a:solidFill>
                <a:srgbClr val="002060"/>
              </a:solidFill>
              <a:latin typeface="Atma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3A4CB6C9-F417-07C8-571D-A663D0EDFF5D}"/>
              </a:ext>
            </a:extLst>
          </p:cNvPr>
          <p:cNvSpPr txBox="1"/>
          <p:nvPr/>
        </p:nvSpPr>
        <p:spPr>
          <a:xfrm>
            <a:off x="2438400" y="2857500"/>
            <a:ext cx="13411200" cy="5632311"/>
          </a:xfrm>
          <a:prstGeom prst="rect">
            <a:avLst/>
          </a:prstGeom>
          <a:noFill/>
        </p:spPr>
        <p:txBody>
          <a:bodyPr wrap="square">
            <a:spAutoFit/>
          </a:bodyPr>
          <a:lstStyle/>
          <a:p>
            <a:pPr algn="ctr" rtl="1"/>
            <a:r>
              <a:rPr lang="ar-EG" sz="7200" b="1" dirty="0"/>
              <a:t>بما أن الحق الفكري هو ما يقره ويحميه القانون لشخص ما على إنتاجه الفكري عن طريق نسبة ذلك الإنتاج له وتمكينه من استغاله، فإن محل الحق الفكري هو الشيء المعنوي غير الملموس. </a:t>
            </a:r>
            <a:endParaRPr lang="ar-EG" sz="7200" b="1" dirty="0">
              <a:solidFill>
                <a:srgbClr val="002060"/>
              </a:solidFill>
            </a:endParaRPr>
          </a:p>
        </p:txBody>
      </p:sp>
    </p:spTree>
    <p:extLst>
      <p:ext uri="{BB962C8B-B14F-4D97-AF65-F5344CB8AC3E}">
        <p14:creationId xmlns:p14="http://schemas.microsoft.com/office/powerpoint/2010/main" val="12848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xmlns="" id="{3A4CB6C9-F417-07C8-571D-A663D0EDFF5D}"/>
              </a:ext>
            </a:extLst>
          </p:cNvPr>
          <p:cNvSpPr txBox="1"/>
          <p:nvPr/>
        </p:nvSpPr>
        <p:spPr>
          <a:xfrm>
            <a:off x="2438400" y="3573839"/>
            <a:ext cx="13411200" cy="3416320"/>
          </a:xfrm>
          <a:prstGeom prst="rect">
            <a:avLst/>
          </a:prstGeom>
          <a:noFill/>
        </p:spPr>
        <p:txBody>
          <a:bodyPr wrap="square">
            <a:spAutoFit/>
          </a:bodyPr>
          <a:lstStyle/>
          <a:p>
            <a:pPr algn="ctr" rtl="1"/>
            <a:r>
              <a:rPr lang="ar-EG" sz="7200" b="1" dirty="0">
                <a:solidFill>
                  <a:srgbClr val="C00000"/>
                </a:solidFill>
              </a:rPr>
              <a:t>وللحق الفكري عنصران هما:</a:t>
            </a:r>
          </a:p>
          <a:p>
            <a:pPr algn="r" rtl="1"/>
            <a:r>
              <a:rPr lang="ar-EG" sz="7200" b="1" dirty="0"/>
              <a:t>1. العنصر غير المالي. </a:t>
            </a:r>
          </a:p>
          <a:p>
            <a:pPr algn="r" rtl="1"/>
            <a:r>
              <a:rPr lang="ar-EG" sz="7200" b="1" dirty="0"/>
              <a:t>2. العنصر المالي. </a:t>
            </a:r>
            <a:endParaRPr lang="ar-EG" sz="7200" b="1" dirty="0">
              <a:solidFill>
                <a:srgbClr val="002060"/>
              </a:solidFill>
            </a:endParaRPr>
          </a:p>
        </p:txBody>
      </p:sp>
    </p:spTree>
    <p:extLst>
      <p:ext uri="{BB962C8B-B14F-4D97-AF65-F5344CB8AC3E}">
        <p14:creationId xmlns:p14="http://schemas.microsoft.com/office/powerpoint/2010/main" val="21146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333</Words>
  <Application>Microsoft Office PowerPoint</Application>
  <PresentationFormat>مخصص</PresentationFormat>
  <Paragraphs>39</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19</vt:i4>
      </vt:variant>
    </vt:vector>
  </HeadingPairs>
  <TitlesOfParts>
    <vt:vector size="28" baseType="lpstr">
      <vt:lpstr>Arial</vt:lpstr>
      <vt:lpstr>Atma Bold</vt:lpstr>
      <vt:lpstr>Open Sans Bold</vt:lpstr>
      <vt:lpstr>Wingdings</vt:lpstr>
      <vt:lpstr>Times New Roman</vt:lpstr>
      <vt:lpstr>Calibri Light</vt:lpstr>
      <vt:lpstr>Calibri</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8</cp:revision>
  <dcterms:created xsi:type="dcterms:W3CDTF">2006-08-16T00:00:00Z</dcterms:created>
  <dcterms:modified xsi:type="dcterms:W3CDTF">2023-12-09T16:10:51Z</dcterms:modified>
  <dc:identifier>DAFutJfz3lM</dc:identifier>
</cp:coreProperties>
</file>